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8" r:id="rId3"/>
    <p:sldId id="258" r:id="rId4"/>
    <p:sldId id="257" r:id="rId5"/>
    <p:sldId id="259" r:id="rId6"/>
    <p:sldId id="282" r:id="rId7"/>
    <p:sldId id="281" r:id="rId8"/>
    <p:sldId id="260" r:id="rId9"/>
    <p:sldId id="262" r:id="rId10"/>
    <p:sldId id="263" r:id="rId11"/>
    <p:sldId id="264" r:id="rId12"/>
    <p:sldId id="276" r:id="rId13"/>
    <p:sldId id="277" r:id="rId14"/>
    <p:sldId id="265" r:id="rId15"/>
    <p:sldId id="28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jvoda Radek" initials="VR" lastIdx="0" clrIdx="0">
    <p:extLst>
      <p:ext uri="{19B8F6BF-5375-455C-9EA6-DF929625EA0E}">
        <p15:presenceInfo xmlns:p15="http://schemas.microsoft.com/office/powerpoint/2012/main" userId="S-1-5-21-2318265290-742961591-722532207-93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29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46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9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93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7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47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63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08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8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3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02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3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22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08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92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4B6D-0E90-4283-84EA-98355AD12346}" type="datetimeFigureOut">
              <a:rPr lang="cs-CZ" smtClean="0"/>
              <a:t>6.6.2019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E1E816-1FD5-47A1-98DB-68A2D14C2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9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d.uhk.cz/fcgi/verso.fpl/_TS_/1538556298?__snab_id=8502348&amp;__modul_name=OBD&amp;fname=web_index&amp;__def_stranka__=obd_m_sez&amp;fname=web_index" TargetMode="External"/><Relationship Id="rId2" Type="http://schemas.openxmlformats.org/officeDocument/2006/relationships/hyperlink" Target="https://obd.uhk.cz/fcgi/verso.fpl/_TS_/1538556298?fname=web_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d.uhk.cz/fcgi/verso.fpl/_TS_/1538556298?__snab_id=8502316&amp;__modul_name=Import&amp;fname=web_index&amp;fname=web_inde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4450" y="989886"/>
            <a:ext cx="5410200" cy="727472"/>
          </a:xfrm>
        </p:spPr>
        <p:txBody>
          <a:bodyPr/>
          <a:lstStyle/>
          <a:p>
            <a:r>
              <a:rPr lang="cs-CZ" dirty="0" smtClean="0"/>
              <a:t>Prezentace OBD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9301" y="5247210"/>
            <a:ext cx="4899123" cy="23919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Orientace běžného uživatele v prostředí osobní bibliografické databáze.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6" y="1717358"/>
            <a:ext cx="3296840" cy="31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8000" y="287863"/>
            <a:ext cx="6807200" cy="448737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Nyní můžete záznam uložit (jedná se o stav, kdy máte vyplněná všechna povinná pole a chcete záznam zkontrolovat fakultním správcem). V případě, že se vám tato možnost nenabízí, záznam nemá vyplněná všechna povinná pole a můžete ukládat jen do stavu „rozpracovaný“. Po doplnění chybějících údajů v záznamu OBD Vám databáze povolí stav „uložený“.</a:t>
            </a:r>
            <a:endParaRPr lang="cs-CZ" sz="14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385"/>
            <a:ext cx="9144000" cy="5138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7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00050" y="392638"/>
            <a:ext cx="6515100" cy="588437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Záznam je nyní uložený ve stavu „rozpracovaný“, můžete s ním jako autor-vlastník záznamu v budoucnu stále pracovat.</a:t>
            </a:r>
            <a:endParaRPr lang="cs-CZ" sz="15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831"/>
            <a:ext cx="9144000" cy="5623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0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4586" y="619125"/>
            <a:ext cx="3460113" cy="371475"/>
          </a:xfrm>
        </p:spPr>
        <p:txBody>
          <a:bodyPr>
            <a:noAutofit/>
          </a:bodyPr>
          <a:lstStyle/>
          <a:p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Práva v OBD – </a:t>
            </a:r>
            <a:r>
              <a:rPr lang="cs-CZ" sz="1800" u="sng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workflow</a:t>
            </a:r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uživatel</a:t>
            </a:r>
            <a:endParaRPr lang="cs-CZ" sz="1800" u="sng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0" y="859795"/>
            <a:ext cx="11079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7"/>
          <a:stretch/>
        </p:blipFill>
        <p:spPr>
          <a:xfrm>
            <a:off x="553998" y="1520566"/>
            <a:ext cx="6169104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8004" y="619125"/>
            <a:ext cx="4350896" cy="523875"/>
          </a:xfrm>
        </p:spPr>
        <p:txBody>
          <a:bodyPr>
            <a:noAutofit/>
          </a:bodyPr>
          <a:lstStyle/>
          <a:p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</a:rPr>
              <a:t>Práva v OBD – </a:t>
            </a:r>
            <a:r>
              <a:rPr lang="cs-CZ" sz="1800" u="sng" dirty="0" err="1">
                <a:solidFill>
                  <a:schemeClr val="accent2">
                    <a:lumMod val="75000"/>
                  </a:schemeClr>
                </a:solidFill>
              </a:rPr>
              <a:t>workflow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</a:rPr>
              <a:t>fakultní správce</a:t>
            </a:r>
            <a:endParaRPr lang="cs-CZ" sz="1800" u="sng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1"/>
          <a:stretch/>
        </p:blipFill>
        <p:spPr>
          <a:xfrm>
            <a:off x="510078" y="1485591"/>
            <a:ext cx="594152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56860"/>
            <a:ext cx="6870700" cy="973540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Import záznamu z WOS do OBD.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616" y="1930400"/>
            <a:ext cx="768767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Podrobný postup realizace importu záznamu/záznamů z WOS do OBD je popsaný přímo v části OBD: „</a:t>
            </a:r>
            <a:r>
              <a:rPr lang="en-US" sz="1400" dirty="0" err="1">
                <a:solidFill>
                  <a:srgbClr val="00B0F0"/>
                </a:solidFill>
                <a:hlinkClick r:id="rId2"/>
              </a:rPr>
              <a:t>Nástěnka</a:t>
            </a:r>
            <a:r>
              <a:rPr lang="en-US" sz="1400" dirty="0">
                <a:solidFill>
                  <a:srgbClr val="00B0F0"/>
                </a:solidFill>
              </a:rPr>
              <a:t>  &gt;   </a:t>
            </a:r>
            <a:r>
              <a:rPr lang="en-US" sz="1400" dirty="0">
                <a:solidFill>
                  <a:srgbClr val="00B0F0"/>
                </a:solidFill>
                <a:hlinkClick r:id="rId3"/>
              </a:rPr>
              <a:t>OBD </a:t>
            </a:r>
            <a:r>
              <a:rPr lang="en-US" sz="1400" dirty="0">
                <a:solidFill>
                  <a:srgbClr val="00B0F0"/>
                </a:solidFill>
              </a:rPr>
              <a:t> &gt;   </a:t>
            </a:r>
            <a:r>
              <a:rPr lang="en-US" sz="1400" dirty="0">
                <a:solidFill>
                  <a:srgbClr val="00B0F0"/>
                </a:solidFill>
                <a:hlinkClick r:id="rId4"/>
              </a:rPr>
              <a:t>Import </a:t>
            </a:r>
            <a:r>
              <a:rPr lang="en-US" sz="1400" dirty="0">
                <a:solidFill>
                  <a:srgbClr val="00B0F0"/>
                </a:solidFill>
              </a:rPr>
              <a:t> &gt; Import z Web of </a:t>
            </a:r>
            <a:r>
              <a:rPr lang="en-US" sz="1400" dirty="0" smtClean="0">
                <a:solidFill>
                  <a:srgbClr val="00B0F0"/>
                </a:solidFill>
              </a:rPr>
              <a:t>Science</a:t>
            </a:r>
            <a:r>
              <a:rPr lang="cs-CZ" sz="1400" dirty="0" smtClean="0">
                <a:solidFill>
                  <a:srgbClr val="00B0F0"/>
                </a:solidFill>
              </a:rPr>
              <a:t> </a:t>
            </a:r>
            <a:r>
              <a:rPr lang="cs-CZ" sz="1400" dirty="0" smtClean="0"/>
              <a:t>“.</a:t>
            </a:r>
          </a:p>
          <a:p>
            <a:endParaRPr lang="cs-CZ" sz="1400" dirty="0"/>
          </a:p>
          <a:p>
            <a:endParaRPr lang="cs-CZ" sz="1400" dirty="0" smtClean="0"/>
          </a:p>
          <a:p>
            <a:pPr defTabSz="457200">
              <a:spcBef>
                <a:spcPct val="0"/>
              </a:spcBef>
            </a:pPr>
            <a:r>
              <a:rPr lang="cs-CZ" sz="36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Import záznamu ze SCOPUS do OBD.</a:t>
            </a:r>
          </a:p>
          <a:p>
            <a:pPr marL="285750" indent="-285750">
              <a:buFontTx/>
              <a:buChar char="-"/>
            </a:pPr>
            <a:endParaRPr lang="cs-CZ" sz="1400" dirty="0" smtClean="0"/>
          </a:p>
          <a:p>
            <a:r>
              <a:rPr lang="cs-CZ" sz="1400" dirty="0" smtClean="0"/>
              <a:t>Pro UHK není </a:t>
            </a:r>
            <a:r>
              <a:rPr lang="cs-CZ" sz="1400" smtClean="0"/>
              <a:t>k dispozici.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791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2889" y="5362574"/>
            <a:ext cx="3581400" cy="790576"/>
          </a:xfrm>
        </p:spPr>
        <p:txBody>
          <a:bodyPr>
            <a:norm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/>
            </a:r>
            <a:br>
              <a:rPr lang="cs-CZ" sz="1200" dirty="0" smtClean="0">
                <a:solidFill>
                  <a:schemeClr val="tx1"/>
                </a:solidFill>
              </a:rPr>
            </a:br>
            <a:r>
              <a:rPr lang="cs-CZ" sz="1200" dirty="0" smtClean="0">
                <a:solidFill>
                  <a:schemeClr val="tx1"/>
                </a:solidFill>
              </a:rPr>
              <a:t>Tuto prezentaci zveřejníme na stránkách UHK. 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89" y="1717358"/>
            <a:ext cx="3298222" cy="3182388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257425" y="989886"/>
            <a:ext cx="4629150" cy="727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2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8144" y="352425"/>
            <a:ext cx="5507482" cy="438150"/>
          </a:xfrm>
        </p:spPr>
        <p:txBody>
          <a:bodyPr>
            <a:normAutofit/>
          </a:bodyPr>
          <a:lstStyle/>
          <a:p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Aktuální personální informace OBD na webu UHK</a:t>
            </a:r>
            <a:endParaRPr lang="cs-CZ" sz="1800" u="sng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6728" y="840018"/>
            <a:ext cx="653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F0"/>
                </a:solidFill>
              </a:rPr>
              <a:t>https://www.uhk.cz/cs-CZ/UHK/Veda-vyzkum-projekty/Veda-a-vyzkum/Osobni-bibliograficka-databaze-(OBD)#UHK-Article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43" y="1467524"/>
            <a:ext cx="6540483" cy="49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91" r="50268"/>
          <a:stretch/>
        </p:blipFill>
        <p:spPr>
          <a:xfrm>
            <a:off x="0" y="1857374"/>
            <a:ext cx="9148332" cy="50006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01427"/>
            <a:ext cx="6839286" cy="955948"/>
          </a:xfrm>
        </p:spPr>
        <p:txBody>
          <a:bodyPr>
            <a:noAutofit/>
          </a:bodyPr>
          <a:lstStyle/>
          <a:p>
            <a:r>
              <a:rPr lang="cs-CZ" sz="1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- základní informace na fakultní nebo univerzitní úrovni</a:t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- rychlé filtry pro vyhledávání</a:t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- statistiky</a:t>
            </a:r>
            <a:r>
              <a:rPr lang="cs-CZ" sz="1200" dirty="0"/>
              <a:t/>
            </a:r>
            <a:br>
              <a:rPr lang="cs-CZ" sz="1200" dirty="0"/>
            </a:b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02376" y="448094"/>
            <a:ext cx="638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</a:rPr>
              <a:t>Úvodní obrazovka po přihlášení do </a:t>
            </a:r>
            <a:r>
              <a:rPr lang="cs-CZ" u="sng" dirty="0" smtClean="0">
                <a:solidFill>
                  <a:schemeClr val="accent2">
                    <a:lumMod val="75000"/>
                  </a:schemeClr>
                </a:solidFill>
              </a:rPr>
              <a:t>databáze – nástěnka.</a:t>
            </a:r>
            <a:endParaRPr lang="cs-CZ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813578"/>
            <a:ext cx="7296151" cy="723900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- filtrování záznamů (podle autora, roku vročení, stavu záznamu atd.)</a:t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- práce se složkami</a:t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- exporty (do PDF, EXCEL, WORD)</a:t>
            </a:r>
            <a:endParaRPr lang="cs-CZ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48025" y="29585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accent2">
                    <a:lumMod val="75000"/>
                  </a:schemeClr>
                </a:solidFill>
              </a:rPr>
              <a:t>OBD</a:t>
            </a:r>
            <a:endParaRPr lang="cs-CZ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55" r="50268"/>
          <a:stretch/>
        </p:blipFill>
        <p:spPr>
          <a:xfrm>
            <a:off x="0" y="1685872"/>
            <a:ext cx="9161080" cy="51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171700" y="133188"/>
            <a:ext cx="2971800" cy="333537"/>
          </a:xfrm>
        </p:spPr>
        <p:txBody>
          <a:bodyPr>
            <a:noAutofit/>
          </a:bodyPr>
          <a:lstStyle/>
          <a:p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</a:rPr>
              <a:t>Zadání nového záznamu.</a:t>
            </a:r>
            <a:endParaRPr lang="cs-CZ" sz="1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07778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Nový záznam.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Všechna povinná červená pole je nutné vyplnit.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Po zadání názvu titulu v původním jazyku je možné zkontrolovat, zda záznam není již zadaný (tlačítko ve spodní části okna „zkontrolovat nalezené záznamy“.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Po vyplnění všech červených polí stačí kliknout na tlačítko „založit záznam“.</a:t>
            </a:r>
            <a:endParaRPr lang="cs-CZ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171700" y="133188"/>
            <a:ext cx="2971800" cy="333537"/>
          </a:xfrm>
        </p:spPr>
        <p:txBody>
          <a:bodyPr>
            <a:noAutofit/>
          </a:bodyPr>
          <a:lstStyle/>
          <a:p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</a:rPr>
              <a:t>Zadání nového záznamu.</a:t>
            </a:r>
            <a:endParaRPr lang="cs-CZ" sz="1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07778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Nový záznam.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Všechna povinná červená pole je nutné vyplnit.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Po zadání názvu titulu v původním jazyku je možné zkontrolovat, zda záznam není již zadaný (tlačítko ve spodní části okna „zkontrolovat nalezené záznamy“.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Po vyplnění všech červených polí stačí kliknout na tlačítko „založit záznam“.</a:t>
            </a:r>
            <a:endParaRPr lang="cs-CZ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t="11285" r="49827"/>
          <a:stretch/>
        </p:blipFill>
        <p:spPr bwMode="auto">
          <a:xfrm>
            <a:off x="1" y="1775680"/>
            <a:ext cx="9144000" cy="508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8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171700" y="133188"/>
            <a:ext cx="2971800" cy="333537"/>
          </a:xfrm>
        </p:spPr>
        <p:txBody>
          <a:bodyPr>
            <a:noAutofit/>
          </a:bodyPr>
          <a:lstStyle/>
          <a:p>
            <a:r>
              <a:rPr lang="cs-CZ" sz="1800" u="sng" dirty="0" smtClean="0">
                <a:solidFill>
                  <a:schemeClr val="accent2">
                    <a:lumMod val="75000"/>
                  </a:schemeClr>
                </a:solidFill>
              </a:rPr>
              <a:t>Zadání nového záznamu.</a:t>
            </a:r>
            <a:endParaRPr lang="cs-CZ" sz="1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07778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Nový záznam.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Všechna povinná červená pole je nutné vyplnit.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Po zadání názvu titulu v původním jazyku je možné zkontrolovat, zda záznam není již zadaný (tlačítko ve spodní části okna „zkontrolovat nalezené záznamy“.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Po vyplnění všech červených polí stačí kliknout na tlačítko „založit záznam“.</a:t>
            </a:r>
            <a:endParaRPr lang="cs-CZ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790"/>
            <a:ext cx="9144000" cy="506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87863"/>
            <a:ext cx="7823200" cy="1236137"/>
          </a:xfrm>
        </p:spPr>
        <p:txBody>
          <a:bodyPr>
            <a:noAutofit/>
          </a:bodyPr>
          <a:lstStyle/>
          <a:p>
            <a:r>
              <a:rPr lang="cs-CZ" sz="1500" dirty="0" smtClean="0">
                <a:solidFill>
                  <a:schemeClr val="accent2">
                    <a:lumMod val="75000"/>
                  </a:schemeClr>
                </a:solidFill>
              </a:rPr>
              <a:t>V následujícím okně vyplňte maximum známých informací. </a:t>
            </a:r>
            <a:br>
              <a:rPr lang="cs-CZ" sz="1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500" dirty="0">
                <a:solidFill>
                  <a:srgbClr val="FF0000"/>
                </a:solidFill>
              </a:rPr>
              <a:t>Červená pole jsou </a:t>
            </a:r>
            <a:r>
              <a:rPr lang="cs-CZ" sz="1500" dirty="0" err="1" smtClean="0">
                <a:solidFill>
                  <a:srgbClr val="FF0000"/>
                </a:solidFill>
              </a:rPr>
              <a:t>superpovinná</a:t>
            </a:r>
            <a:r>
              <a:rPr lang="cs-CZ" sz="1500" dirty="0" smtClean="0">
                <a:solidFill>
                  <a:srgbClr val="FF0000"/>
                </a:solidFill>
              </a:rPr>
              <a:t> </a:t>
            </a:r>
            <a:r>
              <a:rPr lang="cs-CZ" sz="1500" dirty="0" smtClean="0">
                <a:solidFill>
                  <a:schemeClr val="accent2">
                    <a:lumMod val="75000"/>
                  </a:schemeClr>
                </a:solidFill>
              </a:rPr>
              <a:t>(bez nich nemůžete pokračovat k dalšímu kroku).</a:t>
            </a:r>
            <a:r>
              <a:rPr lang="cs-CZ" sz="1500" dirty="0" smtClean="0">
                <a:solidFill>
                  <a:srgbClr val="FF0000"/>
                </a:solidFill>
              </a:rPr>
              <a:t/>
            </a:r>
            <a:br>
              <a:rPr lang="cs-CZ" sz="1500" dirty="0" smtClean="0">
                <a:solidFill>
                  <a:srgbClr val="FF0000"/>
                </a:solidFill>
              </a:rPr>
            </a:br>
            <a:r>
              <a:rPr lang="cs-CZ" sz="1500" dirty="0">
                <a:solidFill>
                  <a:srgbClr val="00B0F0"/>
                </a:solidFill>
              </a:rPr>
              <a:t>Modrá pole jsou </a:t>
            </a:r>
            <a:r>
              <a:rPr lang="cs-CZ" sz="1500" dirty="0" smtClean="0">
                <a:solidFill>
                  <a:srgbClr val="00B0F0"/>
                </a:solidFill>
              </a:rPr>
              <a:t>povinná</a:t>
            </a:r>
            <a:r>
              <a:rPr lang="cs-CZ" sz="1500" dirty="0">
                <a:solidFill>
                  <a:srgbClr val="00B0F0"/>
                </a:solidFill>
              </a:rPr>
              <a:t> </a:t>
            </a:r>
            <a:r>
              <a:rPr lang="cs-CZ" sz="1500" dirty="0" smtClean="0">
                <a:solidFill>
                  <a:schemeClr val="accent2">
                    <a:lumMod val="75000"/>
                  </a:schemeClr>
                </a:solidFill>
              </a:rPr>
              <a:t>(bez nich lze uložit záznam jen jako rozpracovaný).</a:t>
            </a:r>
            <a:r>
              <a:rPr lang="cs-CZ" sz="1500" dirty="0" smtClean="0">
                <a:solidFill>
                  <a:srgbClr val="00B0F0"/>
                </a:solidFill>
              </a:rPr>
              <a:t/>
            </a:r>
            <a:br>
              <a:rPr lang="cs-CZ" sz="1500" dirty="0" smtClean="0">
                <a:solidFill>
                  <a:srgbClr val="00B0F0"/>
                </a:solidFill>
              </a:rPr>
            </a:br>
            <a:r>
              <a:rPr lang="cs-CZ" sz="1500" dirty="0">
                <a:solidFill>
                  <a:srgbClr val="FFC000"/>
                </a:solidFill>
              </a:rPr>
              <a:t>Ž</a:t>
            </a:r>
            <a:r>
              <a:rPr lang="cs-CZ" sz="1500" dirty="0" smtClean="0">
                <a:solidFill>
                  <a:srgbClr val="FFC000"/>
                </a:solidFill>
              </a:rPr>
              <a:t>lutá</a:t>
            </a:r>
            <a:r>
              <a:rPr lang="cs-CZ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500" dirty="0">
                <a:solidFill>
                  <a:srgbClr val="FFC000"/>
                </a:solidFill>
              </a:rPr>
              <a:t>pole jsou </a:t>
            </a:r>
            <a:r>
              <a:rPr lang="cs-CZ" sz="1500" dirty="0" smtClean="0">
                <a:solidFill>
                  <a:srgbClr val="FFC000"/>
                </a:solidFill>
              </a:rPr>
              <a:t>doporučená</a:t>
            </a:r>
            <a:r>
              <a:rPr lang="cs-CZ" sz="15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500" dirty="0" smtClean="0">
                <a:solidFill>
                  <a:schemeClr val="accent2">
                    <a:lumMod val="75000"/>
                  </a:schemeClr>
                </a:solidFill>
              </a:rPr>
              <a:t>(bez nich lze uložit záznam jako rozpracovaný nebo uložený)</a:t>
            </a:r>
            <a:endParaRPr lang="cs-CZ" sz="1500" dirty="0">
              <a:solidFill>
                <a:srgbClr val="00B0F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620000" y="3276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První část strany</a:t>
            </a:r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t="11040" r="50034"/>
          <a:stretch/>
        </p:blipFill>
        <p:spPr bwMode="auto"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1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5500" y="1191205"/>
            <a:ext cx="7447245" cy="4321908"/>
          </a:xfrm>
        </p:spPr>
        <p:txBody>
          <a:bodyPr>
            <a:noAutofit/>
          </a:bodyPr>
          <a:lstStyle/>
          <a:p>
            <a:r>
              <a:rPr lang="cs-CZ" sz="1400" dirty="0">
                <a:solidFill>
                  <a:schemeClr val="accent2">
                    <a:lumMod val="75000"/>
                  </a:schemeClr>
                </a:solidFill>
              </a:rPr>
              <a:t>U záznamu se možnost přidat libovolný počet jazykových mutací, jen jedna je ale označena </a:t>
            </a: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vždy jako </a:t>
            </a:r>
            <a:r>
              <a:rPr lang="cs-CZ" sz="1400" dirty="0">
                <a:solidFill>
                  <a:schemeClr val="accent2">
                    <a:lumMod val="75000"/>
                  </a:schemeClr>
                </a:solidFill>
              </a:rPr>
              <a:t>původní jazyk. </a:t>
            </a:r>
            <a:br>
              <a:rPr lang="cs-CZ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</a:rPr>
              <a:t>KLÍČOVÁ </a:t>
            </a:r>
            <a:r>
              <a:rPr lang="cs-CZ" sz="1400" dirty="0">
                <a:solidFill>
                  <a:schemeClr val="accent2">
                    <a:lumMod val="75000"/>
                  </a:schemeClr>
                </a:solidFill>
              </a:rPr>
              <a:t>SLOVA ODDĚLUJTE STŘEDNÍKEM!!! </a:t>
            </a:r>
            <a:br>
              <a:rPr lang="cs-CZ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400" dirty="0">
                <a:solidFill>
                  <a:schemeClr val="accent2">
                    <a:lumMod val="75000"/>
                  </a:schemeClr>
                </a:solidFill>
              </a:rPr>
              <a:t>Druh financování se vybírá z databáze a je povinnou položkou.</a:t>
            </a: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Vědní oblast, obor dle FORD a podobor </a:t>
            </a:r>
            <a:r>
              <a:rPr lang="cs-CZ" sz="1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dFORD</a:t>
            </a: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jsou nedílnou součástí nového záznamu a zadávají se až po uložení záznamu do stavu „rozpracovaný“!</a:t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 další části se zadávají specifické údaje (ISBN, ISSN, UT WOS, EID, DOI, stránkový rozsah díla, médiu apod.).</a:t>
            </a:r>
            <a:b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Jednou z důležitých částí je vložení plného textu v PDF formátu. V případě, že je dílo zveřejněno na webu vydavatele, je možné vložit odkaz a zaškrtnout pole „plný text díla“.</a:t>
            </a:r>
            <a:endParaRPr lang="cs-CZ" sz="14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369</Words>
  <Application>Microsoft Office PowerPoint</Application>
  <PresentationFormat>Předvádění na obrazovce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Faseta</vt:lpstr>
      <vt:lpstr>Prezentace OBD</vt:lpstr>
      <vt:lpstr>Aktuální personální informace OBD na webu UHK</vt:lpstr>
      <vt:lpstr> - základní informace na fakultní nebo univerzitní úrovni - rychlé filtry pro vyhledávání - statistiky </vt:lpstr>
      <vt:lpstr>- filtrování záznamů (podle autora, roku vročení, stavu záznamu atd.) - práce se složkami - exporty (do PDF, EXCEL, WORD)</vt:lpstr>
      <vt:lpstr>Zadání nového záznamu.</vt:lpstr>
      <vt:lpstr>Zadání nového záznamu.</vt:lpstr>
      <vt:lpstr>Zadání nového záznamu.</vt:lpstr>
      <vt:lpstr>V následujícím okně vyplňte maximum známých informací.  Červená pole jsou superpovinná (bez nich nemůžete pokračovat k dalšímu kroku). Modrá pole jsou povinná (bez nich lze uložit záznam jen jako rozpracovaný). Žlutá pole jsou doporučená (bez nich lze uložit záznam jako rozpracovaný nebo uložený)</vt:lpstr>
      <vt:lpstr>U záznamu se možnost přidat libovolný počet jazykových mutací, jen jedna je ale označena vždy jako původní jazyk.   KLÍČOVÁ SLOVA ODDĚLUJTE STŘEDNÍKEM!!!  Druh financování se vybírá z databáze a je povinnou položkou.  Vědní oblast, obor dle FORD a podobor dFORD, jsou nedílnou součástí nového záznamu a zadávají se až po uložení záznamu do stavu „rozpracovaný“!  V další části se zadávají specifické údaje (ISBN, ISSN, UT WOS, EID, DOI, stránkový rozsah díla, médiu apod.). Jednou z důležitých částí je vložení plného textu v PDF formátu. V případě, že je dílo zveřejněno na webu vydavatele, je možné vložit odkaz a zaškrtnout pole „plný text díla“.</vt:lpstr>
      <vt:lpstr>Nyní můžete záznam uložit (jedná se o stav, kdy máte vyplněná všechna povinná pole a chcete záznam zkontrolovat fakultním správcem). V případě, že se vám tato možnost nenabízí, záznam nemá vyplněná všechna povinná pole a můžete ukládat jen do stavu „rozpracovaný“. Po doplnění chybějících údajů v záznamu OBD Vám databáze povolí stav „uložený“.</vt:lpstr>
      <vt:lpstr>Záznam je nyní uložený ve stavu „rozpracovaný“, můžete s ním jako autor-vlastník záznamu v budoucnu stále pracovat.</vt:lpstr>
      <vt:lpstr>Práva v OBD – workflow uživatel</vt:lpstr>
      <vt:lpstr>Práva v OBD – workflow fakultní správce</vt:lpstr>
      <vt:lpstr>Import záznamu z WOS do OBD.</vt:lpstr>
      <vt:lpstr> Tuto prezentaci zveřejníme na stránkách UHK.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OBD</dc:title>
  <dc:creator>Vejvoda Radek</dc:creator>
  <cp:lastModifiedBy>Vejvoda Radek</cp:lastModifiedBy>
  <cp:revision>55</cp:revision>
  <dcterms:created xsi:type="dcterms:W3CDTF">2016-10-05T12:07:13Z</dcterms:created>
  <dcterms:modified xsi:type="dcterms:W3CDTF">2019-06-06T08:01:25Z</dcterms:modified>
</cp:coreProperties>
</file>