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7" r:id="rId14"/>
    <p:sldId id="265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449B7AA-1E7F-45A0-AF93-81BD21155F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6000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00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599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27" cy="1135960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39780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21. 2. 2023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27" cy="1135960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algn="r">
              <a:defRPr lang="cs-CZ" sz="3750" b="1" baseline="0">
                <a:solidFill>
                  <a:schemeClr val="tx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3777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21. 2. 2023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6400" tIns="0" rIns="536400" bIns="0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1" y="280800"/>
            <a:ext cx="1932827" cy="1135952"/>
          </a:xfrm>
          <a:prstGeom prst="rect">
            <a:avLst/>
          </a:prstGeom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1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1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1" y="280800"/>
            <a:ext cx="1932827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600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9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1" y="280800"/>
            <a:ext cx="1932827" cy="1135952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35189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1" y="280800"/>
            <a:ext cx="1932827" cy="1135952"/>
          </a:xfrm>
          <a:prstGeom prst="rect">
            <a:avLst/>
          </a:prstGeom>
        </p:spPr>
      </p:pic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tx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algn="r">
              <a:defRPr lang="cs-CZ" sz="3750" b="1" baseline="0">
                <a:solidFill>
                  <a:schemeClr val="bg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60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21. 2. 2023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56400" tIns="0" rIns="536400" bIns="0">
            <a:no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1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E74815-1978-429E-A973-D52EAD86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69" cy="1135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</p:spTree>
    <p:extLst>
      <p:ext uri="{BB962C8B-B14F-4D97-AF65-F5344CB8AC3E}">
        <p14:creationId xmlns:p14="http://schemas.microsoft.com/office/powerpoint/2010/main" val="420195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27" cy="1135960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21. 2. 2023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27" cy="1135960"/>
          </a:xfrm>
          <a:prstGeom prst="rect">
            <a:avLst/>
          </a:prstGeom>
        </p:spPr>
      </p:pic>
      <p:sp>
        <p:nvSpPr>
          <p:cNvPr id="12" name="Nadpis 11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28376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t>21. 2. 2023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56" r:id="rId3"/>
    <p:sldLayoutId id="2147483750" r:id="rId4"/>
    <p:sldLayoutId id="2147483744" r:id="rId5"/>
    <p:sldLayoutId id="2147483754" r:id="rId6"/>
    <p:sldLayoutId id="2147483752" r:id="rId7"/>
    <p:sldLayoutId id="2147483751" r:id="rId8"/>
    <p:sldLayoutId id="2147483757" r:id="rId9"/>
    <p:sldLayoutId id="2147483753" r:id="rId10"/>
    <p:sldLayoutId id="2147483749" r:id="rId11"/>
    <p:sldLayoutId id="2147483755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5DB9C-5477-435D-8C53-884A99C09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Dotazníkové šetření v rámci </a:t>
            </a:r>
            <a:r>
              <a:rPr lang="en-US" dirty="0"/>
              <a:t>HRS4R – Human Resources Strategy for Researchers</a:t>
            </a:r>
            <a:r>
              <a:rPr lang="cs-CZ" dirty="0"/>
              <a:t> (HR </a:t>
            </a:r>
            <a:r>
              <a:rPr lang="cs-CZ" dirty="0" err="1"/>
              <a:t>Award</a:t>
            </a:r>
            <a:r>
              <a:rPr lang="cs-CZ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DF6D8C-AB2B-44ED-8BD8-9C6B5187E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23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B09D0D9-A7CC-4442-A956-D5D273514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65 % respondentů je pravidelně hodnoceno nadřízeným.</a:t>
            </a:r>
          </a:p>
          <a:p>
            <a:pPr lvl="1"/>
            <a:r>
              <a:rPr lang="cs-CZ" dirty="0"/>
              <a:t>22 % je hodnoceno nepravidelně, 12 % není hodnoceno.</a:t>
            </a:r>
          </a:p>
          <a:p>
            <a:pPr lvl="1"/>
            <a:r>
              <a:rPr lang="cs-CZ" dirty="0"/>
              <a:t>Pravidelně je hodnoceno 72 % akademických pracovníků, 58 % THP a 32 % vědecko-výzkumných pracovníků.</a:t>
            </a:r>
          </a:p>
          <a:p>
            <a:pPr marL="457214" lvl="1" indent="0">
              <a:buNone/>
            </a:pPr>
            <a:endParaRPr lang="cs-CZ" sz="1100" dirty="0"/>
          </a:p>
          <a:p>
            <a:pPr lvl="0"/>
            <a:r>
              <a:rPr lang="cs-CZ" dirty="0"/>
              <a:t>89 % respondentů se domnívá, že je hodnoceno objektivně. </a:t>
            </a:r>
          </a:p>
          <a:p>
            <a:pPr lvl="1"/>
            <a:r>
              <a:rPr lang="cs-CZ" dirty="0"/>
              <a:t>Nejvíce takových respondentů je na </a:t>
            </a:r>
            <a:r>
              <a:rPr lang="cs-CZ" dirty="0" err="1"/>
              <a:t>PřF</a:t>
            </a:r>
            <a:r>
              <a:rPr lang="cs-CZ" dirty="0"/>
              <a:t> (96 %), nejméně na FF (81 %).</a:t>
            </a:r>
          </a:p>
          <a:p>
            <a:pPr lvl="1"/>
            <a:r>
              <a:rPr lang="cs-CZ" dirty="0"/>
              <a:t>Nejvíce takových respondentů je mezi THP (91 %), nejméně mezi vědecko-výzkumnými (85 %).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D0830E-4BAB-493B-92CE-523415D8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(jen zaměstnanci a zaměstnankyně)</a:t>
            </a:r>
          </a:p>
        </p:txBody>
      </p:sp>
    </p:spTree>
    <p:extLst>
      <p:ext uri="{BB962C8B-B14F-4D97-AF65-F5344CB8AC3E}">
        <p14:creationId xmlns:p14="http://schemas.microsoft.com/office/powerpoint/2010/main" val="243662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B8458FF-83F0-4481-9F2B-AD9287BBC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75 % respondentů zná strategické cíle UHK, 88 % respondentů se s nimi ztotožňuje, 90 % respondentů ví, jak přispívat k jejich naplňování.</a:t>
            </a:r>
          </a:p>
          <a:p>
            <a:pPr marL="0" lvl="0" indent="0">
              <a:buNone/>
            </a:pPr>
            <a:endParaRPr lang="cs-CZ" sz="1050" dirty="0"/>
          </a:p>
          <a:p>
            <a:pPr lvl="0"/>
            <a:r>
              <a:rPr lang="cs-CZ" dirty="0"/>
              <a:t>73 % respondentů má zájem se aktivně účastnit dění na UHK nad rámec své pozice.</a:t>
            </a:r>
          </a:p>
          <a:p>
            <a:pPr marL="0" lvl="0" indent="0">
              <a:buNone/>
            </a:pPr>
            <a:endParaRPr lang="cs-CZ" sz="1050" dirty="0"/>
          </a:p>
          <a:p>
            <a:pPr lvl="0"/>
            <a:r>
              <a:rPr lang="cs-CZ" dirty="0"/>
              <a:t>85 % respondentů by doporučilo UHK jako zaměstnavatele a 92 % respondentů považuje UHK za stabilního zaměstnavatele.</a:t>
            </a:r>
          </a:p>
          <a:p>
            <a:pPr marL="0" lvl="0" indent="0">
              <a:buNone/>
            </a:pPr>
            <a:endParaRPr lang="cs-CZ" sz="1050" dirty="0"/>
          </a:p>
          <a:p>
            <a:pPr lvl="0"/>
            <a:r>
              <a:rPr lang="cs-CZ" dirty="0"/>
              <a:t>90 % respondentů vnímá na své součásti (fakulta, rektorát) dobrou atmosféru a dobré vztahy s kolegy a kolegyněmi. 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93 % vnímá dobrou atmosféru a dobré vztahy s kolegy a kolegyněmi na svém pracovišti.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8DDEC7-5506-4E2E-81D6-762B9138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a vnitřní a vnější komunikace</a:t>
            </a:r>
          </a:p>
        </p:txBody>
      </p:sp>
    </p:spTree>
    <p:extLst>
      <p:ext uri="{BB962C8B-B14F-4D97-AF65-F5344CB8AC3E}">
        <p14:creationId xmlns:p14="http://schemas.microsoft.com/office/powerpoint/2010/main" val="62975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B55316E-A6EE-451A-BBF0-5A5EF4F5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1580225"/>
            <a:ext cx="9975863" cy="50602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100" dirty="0"/>
              <a:t>50 % respondentů se domnívá, že jim rektorát poskytuje dostatečnou (metodickou, organizační, administrativní atd.) podporu potřebnou pro jejich práci.</a:t>
            </a:r>
          </a:p>
          <a:p>
            <a:pPr lvl="1"/>
            <a:r>
              <a:rPr lang="cs-CZ" sz="2100" dirty="0"/>
              <a:t>20 % se domnívá, že nikoli, 21 % neumí posoudit a pro 8 % respondentů toto nesouvisí s jejich pracovní pozicí.</a:t>
            </a:r>
          </a:p>
          <a:p>
            <a:pPr marL="457214" lvl="1" indent="0">
              <a:buNone/>
            </a:pPr>
            <a:endParaRPr lang="cs-CZ" sz="2100" dirty="0"/>
          </a:p>
          <a:p>
            <a:pPr lvl="0"/>
            <a:r>
              <a:rPr lang="cs-CZ" sz="2100" dirty="0"/>
              <a:t>69 % respondentů souhlasí s tím, že jim fakulta poskytuje dostatečnou podporu potřebnou pro jejich práci.</a:t>
            </a:r>
          </a:p>
          <a:p>
            <a:pPr lvl="1"/>
            <a:r>
              <a:rPr lang="cs-CZ" sz="2100" dirty="0"/>
              <a:t>14 % nesouhlasí, 9 % nedokáže posoudit a v případě 8 % respondentů to nesouvisí s jejich pracovní pozicí.</a:t>
            </a:r>
          </a:p>
          <a:p>
            <a:pPr marL="457214" lvl="1" indent="0">
              <a:buNone/>
            </a:pPr>
            <a:endParaRPr lang="cs-CZ" sz="2100" dirty="0"/>
          </a:p>
          <a:p>
            <a:pPr lvl="0"/>
            <a:r>
              <a:rPr lang="cs-CZ" sz="2000" dirty="0"/>
              <a:t>35 % respondentů považuje činnosti na UHK za efektivně rozdělené mezi rektorát a fakulty.</a:t>
            </a:r>
          </a:p>
          <a:p>
            <a:pPr lvl="1"/>
            <a:r>
              <a:rPr lang="cs-CZ" sz="2000" dirty="0"/>
              <a:t>22 % nikoli, 43 % to nedokáže posoudit.</a:t>
            </a:r>
          </a:p>
          <a:p>
            <a:pPr marL="457214" lvl="1" indent="0">
              <a:buNone/>
            </a:pPr>
            <a:endParaRPr lang="cs-CZ" sz="2000" dirty="0"/>
          </a:p>
          <a:p>
            <a:pPr lvl="0"/>
            <a:r>
              <a:rPr lang="cs-CZ" sz="2000" dirty="0"/>
              <a:t>48 % respondentů by uvítalo větší koordinaci činností mezi fakultami ze strany rektorátu.</a:t>
            </a:r>
          </a:p>
          <a:p>
            <a:pPr lvl="1"/>
            <a:r>
              <a:rPr lang="cs-CZ" sz="2000" dirty="0"/>
              <a:t>10 % nikoli, 42 % to nedokáže posoudit.	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9AB3CDE-D85D-40F0-BD31-475E8BBE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a vnitřní a vnější komunikace</a:t>
            </a:r>
          </a:p>
        </p:txBody>
      </p:sp>
    </p:spTree>
    <p:extLst>
      <p:ext uri="{BB962C8B-B14F-4D97-AF65-F5344CB8AC3E}">
        <p14:creationId xmlns:p14="http://schemas.microsoft.com/office/powerpoint/2010/main" val="305095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AED030E-1FDB-4025-B199-968DD669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Osloveno bylo celkem 969 respondentů a respondentek, návratnost činila téměř 60 % (578 dotazníků).</a:t>
            </a:r>
          </a:p>
          <a:p>
            <a:r>
              <a:rPr lang="cs-CZ" dirty="0"/>
              <a:t>Cílové skupiny: akademičtí, vědecko-výzkumní a </a:t>
            </a:r>
            <a:r>
              <a:rPr lang="cs-CZ" dirty="0" err="1"/>
              <a:t>technicko-hospodářští</a:t>
            </a:r>
            <a:r>
              <a:rPr lang="cs-CZ" dirty="0"/>
              <a:t> pracovníci, </a:t>
            </a:r>
            <a:r>
              <a:rPr lang="cs-CZ" dirty="0" err="1"/>
              <a:t>studujícíc</a:t>
            </a:r>
            <a:r>
              <a:rPr lang="cs-CZ" dirty="0"/>
              <a:t> doktorských studijních programů.</a:t>
            </a:r>
          </a:p>
          <a:p>
            <a:r>
              <a:rPr lang="cs-CZ" dirty="0"/>
              <a:t>Mezi respondenty byli nejvíce zastoupeni akademičtí pracovníci (52 % z celkového počtu respondentů), následovali THP (29 %), studující doktorského studia (14 %) a nejméně bylo vědecko-výzkumných pracovníků (4 %)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8478DA8-8EF5-4B6E-87C0-2A182B41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šetření</a:t>
            </a:r>
          </a:p>
        </p:txBody>
      </p:sp>
    </p:spTree>
    <p:extLst>
      <p:ext uri="{BB962C8B-B14F-4D97-AF65-F5344CB8AC3E}">
        <p14:creationId xmlns:p14="http://schemas.microsoft.com/office/powerpoint/2010/main" val="117939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C8107FB-D49C-422B-BC56-5FEEC01B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Zjištění vycházející z dotazníkového šetření byla reflektována v rámci stanovených opatření akčního plánu na roky 2021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2023.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Zpráva s podrobnými výsledky byla zveřejněna v anglickém jazyce na stránkách HRS4R, shrnutí hlavních výsledků v českém jazyce je k dispozici tamtéž na stránce aktualit (obě zprávy jsou dostupné po přihlášení).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0F0334-CDCA-4ECA-BE01-48DF3AA8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šetření</a:t>
            </a:r>
          </a:p>
        </p:txBody>
      </p:sp>
    </p:spTree>
    <p:extLst>
      <p:ext uri="{BB962C8B-B14F-4D97-AF65-F5344CB8AC3E}">
        <p14:creationId xmlns:p14="http://schemas.microsoft.com/office/powerpoint/2010/main" val="234984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18F8FD4-E4CD-4A3A-9B25-81238566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šetření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F8AC106-89D1-4F86-9EC5-EB7A1441C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0" y="1312234"/>
            <a:ext cx="7272000" cy="5454000"/>
          </a:xfrm>
        </p:spPr>
      </p:pic>
    </p:spTree>
    <p:extLst>
      <p:ext uri="{BB962C8B-B14F-4D97-AF65-F5344CB8AC3E}">
        <p14:creationId xmlns:p14="http://schemas.microsoft.com/office/powerpoint/2010/main" val="222595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F5093C7-34B2-49E3-B7DB-C617F27C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dirty="0"/>
              <a:t>87 % respondentů se v posledních pěti letech na UHK nesetkalo s diskriminací.</a:t>
            </a:r>
          </a:p>
          <a:p>
            <a:r>
              <a:rPr lang="cs-CZ" dirty="0"/>
              <a:t>91 % se v posledních pěti letech na UHK nesetkalo s porušováním autorských práv či duševního vlastnictví v případě zaměstnanců UHK.</a:t>
            </a:r>
          </a:p>
          <a:p>
            <a:r>
              <a:rPr lang="cs-CZ" dirty="0"/>
              <a:t>69 % respondentů se domnívá, že UHK dostatečně dbá na ochranu duševního vlastnictví a autorských práv.</a:t>
            </a:r>
          </a:p>
          <a:p>
            <a:r>
              <a:rPr lang="cs-CZ" dirty="0"/>
              <a:t>68 % ze všech respondentů zná etické principy obsažené v Etickém kodexu UHK.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5183036-524B-454F-A7D3-67B60AA9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a etické aspekty</a:t>
            </a:r>
          </a:p>
        </p:txBody>
      </p:sp>
    </p:spTree>
    <p:extLst>
      <p:ext uri="{BB962C8B-B14F-4D97-AF65-F5344CB8AC3E}">
        <p14:creationId xmlns:p14="http://schemas.microsoft.com/office/powerpoint/2010/main" val="361920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0D445AB-33D1-4F76-80D1-73B7E92D8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600" dirty="0"/>
              <a:t>84 % respondentek a respondentů se domnívá, že jim UHK umožňuje vhodně sladit profesní a osobní život.</a:t>
            </a:r>
          </a:p>
          <a:p>
            <a:endParaRPr lang="cs-CZ" sz="1500" dirty="0"/>
          </a:p>
          <a:p>
            <a:pPr lvl="0"/>
            <a:r>
              <a:rPr lang="cs-CZ" sz="3600" dirty="0"/>
              <a:t>93 % respondentů z řad zaměstnanců ví, jaké benefity UHK nabízí.</a:t>
            </a:r>
          </a:p>
          <a:p>
            <a:pPr lvl="1"/>
            <a:r>
              <a:rPr lang="cs-CZ" sz="3600" dirty="0"/>
              <a:t>82 % je s nimi spokojeno.</a:t>
            </a:r>
          </a:p>
          <a:p>
            <a:pPr marL="457214" lvl="1" indent="0">
              <a:buNone/>
            </a:pPr>
            <a:endParaRPr lang="cs-CZ" sz="1500" dirty="0"/>
          </a:p>
          <a:p>
            <a:pPr lvl="0"/>
            <a:r>
              <a:rPr lang="cs-CZ" sz="3200" dirty="0"/>
              <a:t>77 % respondentek a respondentů z řad akademických pracovníků má dostatečné časové možnosti připravit se na pedagogickou činnost.</a:t>
            </a:r>
          </a:p>
          <a:p>
            <a:pPr lvl="1"/>
            <a:r>
              <a:rPr lang="cs-CZ" sz="3200" dirty="0"/>
              <a:t>44 % má dostatečné časové možnosti věnovat se vědecko-výzkumné činnosti.</a:t>
            </a:r>
          </a:p>
          <a:p>
            <a:pPr lvl="1"/>
            <a:r>
              <a:rPr lang="cs-CZ" sz="3200" dirty="0"/>
              <a:t>36 % má dostatečné časové možnosti věnovat se popularizačním činnostem.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51C8FFA-57D2-4708-B637-3519C262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podmínky a sociální zabezpečení</a:t>
            </a:r>
          </a:p>
        </p:txBody>
      </p:sp>
    </p:spTree>
    <p:extLst>
      <p:ext uri="{BB962C8B-B14F-4D97-AF65-F5344CB8AC3E}">
        <p14:creationId xmlns:p14="http://schemas.microsoft.com/office/powerpoint/2010/main" val="420523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377111D-9802-45AB-BBA1-7C95CE480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cs-CZ" sz="6200" dirty="0"/>
              <a:t>51 % respondentů se domnívá, že finanční ohodnocení odpovídá náročnosti jejich práce,  zatímco 49 % se domnívá, že tomu tak není. </a:t>
            </a:r>
          </a:p>
          <a:p>
            <a:pPr marL="0" lvl="0" indent="0">
              <a:buNone/>
            </a:pPr>
            <a:endParaRPr lang="cs-CZ" sz="5000" dirty="0"/>
          </a:p>
          <a:p>
            <a:pPr lvl="1"/>
            <a:r>
              <a:rPr lang="cs-CZ" sz="4900" dirty="0"/>
              <a:t>Rozdíly mezi skupinami respondentů – určitě ano / spíše ano odpovědělo:</a:t>
            </a:r>
          </a:p>
          <a:p>
            <a:pPr lvl="2"/>
            <a:r>
              <a:rPr lang="cs-CZ" sz="4900" dirty="0"/>
              <a:t>80 % studujících doktorských studií, </a:t>
            </a:r>
          </a:p>
          <a:p>
            <a:pPr lvl="2"/>
            <a:r>
              <a:rPr lang="cs-CZ" sz="4900" dirty="0"/>
              <a:t>73 % vědecko-výzkumných pracovníků,</a:t>
            </a:r>
          </a:p>
          <a:p>
            <a:pPr lvl="2"/>
            <a:r>
              <a:rPr lang="cs-CZ" sz="4900" dirty="0"/>
              <a:t>46 % THP,</a:t>
            </a:r>
          </a:p>
          <a:p>
            <a:pPr lvl="2"/>
            <a:r>
              <a:rPr lang="cs-CZ" sz="4900" dirty="0"/>
              <a:t>44 % akademických pracovníků.</a:t>
            </a:r>
          </a:p>
          <a:p>
            <a:pPr lvl="1"/>
            <a:r>
              <a:rPr lang="cs-CZ" sz="4900" dirty="0"/>
              <a:t>Rozdíly mezi součástmi – určitě ano / spíše ano uvedlo:</a:t>
            </a:r>
          </a:p>
          <a:p>
            <a:pPr lvl="2"/>
            <a:r>
              <a:rPr lang="cs-CZ" sz="4900" dirty="0"/>
              <a:t>72 % respondentů </a:t>
            </a:r>
            <a:r>
              <a:rPr lang="cs-CZ" sz="4900" dirty="0" err="1"/>
              <a:t>PřF</a:t>
            </a:r>
            <a:r>
              <a:rPr lang="cs-CZ" sz="4900" dirty="0"/>
              <a:t>,</a:t>
            </a:r>
          </a:p>
          <a:p>
            <a:pPr lvl="2"/>
            <a:r>
              <a:rPr lang="cs-CZ" sz="4900" dirty="0"/>
              <a:t>60 % respondentů FIM,</a:t>
            </a:r>
          </a:p>
          <a:p>
            <a:pPr lvl="2"/>
            <a:r>
              <a:rPr lang="cs-CZ" sz="4900" dirty="0"/>
              <a:t>53 % respondentů FF,</a:t>
            </a:r>
          </a:p>
          <a:p>
            <a:pPr lvl="2"/>
            <a:r>
              <a:rPr lang="cs-CZ" sz="4900" dirty="0"/>
              <a:t>36 % respondentů rektorát,</a:t>
            </a:r>
          </a:p>
          <a:p>
            <a:pPr lvl="2"/>
            <a:r>
              <a:rPr lang="cs-CZ" sz="4900" dirty="0"/>
              <a:t>34 % respondentů </a:t>
            </a:r>
            <a:r>
              <a:rPr lang="cs-CZ" sz="4900" dirty="0" err="1"/>
              <a:t>PdF</a:t>
            </a:r>
            <a:r>
              <a:rPr lang="cs-CZ" sz="4900" dirty="0"/>
              <a:t>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EB7E5B-343B-4358-B4F6-8652841E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podmínky a sociální zabezpečení</a:t>
            </a:r>
          </a:p>
        </p:txBody>
      </p:sp>
    </p:spTree>
    <p:extLst>
      <p:ext uri="{BB962C8B-B14F-4D97-AF65-F5344CB8AC3E}">
        <p14:creationId xmlns:p14="http://schemas.microsoft.com/office/powerpoint/2010/main" val="402755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8187756-C870-4C8C-B495-ED6C5319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sz="3200" dirty="0"/>
              <a:t>86 % respondentů je dostatečně informováno o možnosti mobilit</a:t>
            </a:r>
          </a:p>
          <a:p>
            <a:pPr lvl="1"/>
            <a:r>
              <a:rPr lang="cs-CZ" sz="3200" dirty="0"/>
              <a:t>Nejvíce informováni jsou respondenti z FIM, nejméně z rektorátu.</a:t>
            </a:r>
          </a:p>
          <a:p>
            <a:pPr marL="457214" lvl="1" indent="0">
              <a:buNone/>
            </a:pPr>
            <a:endParaRPr lang="cs-CZ" sz="1300" dirty="0"/>
          </a:p>
          <a:p>
            <a:pPr lvl="0"/>
            <a:r>
              <a:rPr lang="cs-CZ" sz="3200" dirty="0"/>
              <a:t>45 % respondentů využívá na UHK možnosti krátkodobých zahraničních mobilit 1 x za rok a méně často, 43 % respondentů je nevyužívá nikdy. </a:t>
            </a:r>
          </a:p>
          <a:p>
            <a:pPr marL="0" lvl="0" indent="0">
              <a:buNone/>
            </a:pPr>
            <a:endParaRPr lang="cs-CZ" sz="1300" dirty="0"/>
          </a:p>
          <a:p>
            <a:pPr lvl="0"/>
            <a:r>
              <a:rPr lang="cs-CZ" sz="3200" dirty="0"/>
              <a:t>78 % respondentů nikdy nebylo během svého působení na UHK na dlouhodobé mobilitě (delší než 1 měsíc).</a:t>
            </a:r>
            <a:r>
              <a:rPr lang="cs-CZ" sz="2900" dirty="0"/>
              <a:t> </a:t>
            </a:r>
          </a:p>
          <a:p>
            <a:pPr marL="0" lvl="0" indent="0">
              <a:buNone/>
            </a:pPr>
            <a:endParaRPr lang="cs-CZ" sz="1300" dirty="0"/>
          </a:p>
          <a:p>
            <a:pPr lvl="0"/>
            <a:r>
              <a:rPr lang="cs-CZ" sz="3200" dirty="0"/>
              <a:t>86 % respondentů nemá zkušenost s mezisektorovou mobilitou.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69EEDF-A84D-4107-8D19-75C399F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a rozvoj (mobility)</a:t>
            </a:r>
          </a:p>
        </p:txBody>
      </p:sp>
    </p:spTree>
    <p:extLst>
      <p:ext uri="{BB962C8B-B14F-4D97-AF65-F5344CB8AC3E}">
        <p14:creationId xmlns:p14="http://schemas.microsoft.com/office/powerpoint/2010/main" val="82674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1D04829-E5D9-4443-A9E6-ABBCC3786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cs-CZ" sz="7100" dirty="0"/>
              <a:t>V případě 69 % respondentů dochází k tvorbě ročních plánů jejich rozvojových aktivit. </a:t>
            </a:r>
          </a:p>
          <a:p>
            <a:pPr lvl="1"/>
            <a:r>
              <a:rPr lang="cs-CZ" sz="7100" dirty="0"/>
              <a:t>Akademičtí pracovníci: 83 %, THP: 46 %, vědecko-výzkumní pracovníci: 55 %.</a:t>
            </a:r>
          </a:p>
          <a:p>
            <a:pPr marL="457214" lvl="1" indent="0">
              <a:buNone/>
            </a:pPr>
            <a:endParaRPr lang="cs-CZ" sz="7100" dirty="0"/>
          </a:p>
          <a:p>
            <a:pPr lvl="0"/>
            <a:r>
              <a:rPr lang="cs-CZ" sz="7100" dirty="0"/>
              <a:t>53 % respondentů má vypracovanou strategii dalšího rozvoje své kariéry. </a:t>
            </a:r>
          </a:p>
          <a:p>
            <a:pPr lvl="1"/>
            <a:r>
              <a:rPr lang="cs-CZ" sz="7100" dirty="0"/>
              <a:t>Akademičtí pracovníci: 68 %; THP: 25 %, vědecko-výzkumní pracovníci: 50 %.</a:t>
            </a:r>
          </a:p>
          <a:p>
            <a:pPr lvl="0"/>
            <a:endParaRPr lang="cs-CZ" sz="7100" dirty="0"/>
          </a:p>
          <a:p>
            <a:pPr lvl="0"/>
            <a:r>
              <a:rPr lang="cs-CZ" sz="7100" dirty="0"/>
              <a:t>58 % respondentů domnívá, že má na své pracovní pozici možnost kariérního růstu. </a:t>
            </a:r>
          </a:p>
          <a:p>
            <a:pPr lvl="1"/>
            <a:r>
              <a:rPr lang="cs-CZ" sz="7100" dirty="0"/>
              <a:t>Akademičtí pracovníci: 77%, THP: 25 %, vědecko-výzkumní pracovníci: 59 %.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775138-715E-4494-9ECE-F165B099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a rozvoj (jen zaměstnanci a zaměstnankyně)</a:t>
            </a:r>
          </a:p>
        </p:txBody>
      </p:sp>
    </p:spTree>
    <p:extLst>
      <p:ext uri="{BB962C8B-B14F-4D97-AF65-F5344CB8AC3E}">
        <p14:creationId xmlns:p14="http://schemas.microsoft.com/office/powerpoint/2010/main" val="2432661151"/>
      </p:ext>
    </p:extLst>
  </p:cSld>
  <p:clrMapOvr>
    <a:masterClrMapping/>
  </p:clrMapOvr>
</p:sld>
</file>

<file path=ppt/theme/theme1.xml><?xml version="1.0" encoding="utf-8"?>
<a:theme xmlns:a="http://schemas.openxmlformats.org/drawingml/2006/main" name="UHK_wide">
  <a:themeElements>
    <a:clrScheme name="UHK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000000"/>
      </a:accent1>
      <a:accent2>
        <a:srgbClr val="CE0058"/>
      </a:accent2>
      <a:accent3>
        <a:srgbClr val="009FDF"/>
      </a:accent3>
      <a:accent4>
        <a:srgbClr val="84BD00"/>
      </a:accent4>
      <a:accent5>
        <a:srgbClr val="FFA3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_wide" id="{C3955652-59F9-4A15-8114-03D18C4D66EE}" vid="{3C6FC4EF-251E-4663-960C-820A3A0588F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0C4CA4ECE50E439734E002D709CAEF" ma:contentTypeVersion="15" ma:contentTypeDescription="Vytvoří nový dokument" ma:contentTypeScope="" ma:versionID="6778ccb00e34df8ce58ba035498a9e4d">
  <xsd:schema xmlns:xsd="http://www.w3.org/2001/XMLSchema" xmlns:xs="http://www.w3.org/2001/XMLSchema" xmlns:p="http://schemas.microsoft.com/office/2006/metadata/properties" xmlns:ns3="c734f1be-bf9f-445e-9d20-982e82ec345e" xmlns:ns4="5daa2890-e1f0-4855-bdba-d5a9d2164c21" targetNamespace="http://schemas.microsoft.com/office/2006/metadata/properties" ma:root="true" ma:fieldsID="8007ae59cbddf7d841e679e604f81a05" ns3:_="" ns4:_="">
    <xsd:import namespace="c734f1be-bf9f-445e-9d20-982e82ec345e"/>
    <xsd:import namespace="5daa2890-e1f0-4855-bdba-d5a9d2164c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4f1be-bf9f-445e-9d20-982e82ec34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a2890-e1f0-4855-bdba-d5a9d2164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aa2890-e1f0-4855-bdba-d5a9d2164c21" xsi:nil="true"/>
  </documentManagement>
</p:properties>
</file>

<file path=customXml/itemProps1.xml><?xml version="1.0" encoding="utf-8"?>
<ds:datastoreItem xmlns:ds="http://schemas.openxmlformats.org/officeDocument/2006/customXml" ds:itemID="{EE463E33-D968-4F6F-8DA3-D30874161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34f1be-bf9f-445e-9d20-982e82ec345e"/>
    <ds:schemaRef ds:uri="5daa2890-e1f0-4855-bdba-d5a9d2164c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D69B6-D04B-4C30-A884-6A81CCB3B1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E9098-F67F-4162-BD8A-F2F1F2052B77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5daa2890-e1f0-4855-bdba-d5a9d2164c2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734f1be-bf9f-445e-9d20-982e82ec345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UHK_wide</Template>
  <TotalTime>120</TotalTime>
  <Words>924</Words>
  <Application>Microsoft Office PowerPoint</Application>
  <PresentationFormat>Širokoúhlá obrazovka</PresentationFormat>
  <Paragraphs>85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Comenia Sans</vt:lpstr>
      <vt:lpstr>UHK_wide</vt:lpstr>
      <vt:lpstr>Dotazníkové šetření v rámci HRS4R – Human Resources Strategy for Researchers (HR Award)</vt:lpstr>
      <vt:lpstr>Informace k šetření</vt:lpstr>
      <vt:lpstr>Informace k šetření</vt:lpstr>
      <vt:lpstr>Oblasti šetření</vt:lpstr>
      <vt:lpstr>Profesní a etické aspekty</vt:lpstr>
      <vt:lpstr>Pracovní podmínky a sociální zabezpečení</vt:lpstr>
      <vt:lpstr>Pracovní podmínky a sociální zabezpečení</vt:lpstr>
      <vt:lpstr>Vzdělávání a rozvoj (mobility)</vt:lpstr>
      <vt:lpstr>Vzdělávání a rozvoj (jen zaměstnanci a zaměstnankyně)</vt:lpstr>
      <vt:lpstr>Hodnocení (jen zaměstnanci a zaměstnankyně)</vt:lpstr>
      <vt:lpstr>Strategie a vnitřní a vnější komunikace</vt:lpstr>
      <vt:lpstr>Strategie a vnitřní a vnější komunikace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Dotazníkové šetření v rámci HRS4R – Human Resources Strategy for Researchers (HR Award)</dc:title>
  <dc:creator>Adéla Šrůtková</dc:creator>
  <cp:lastModifiedBy>Adéla Šrůtková</cp:lastModifiedBy>
  <cp:revision>6</cp:revision>
  <dcterms:created xsi:type="dcterms:W3CDTF">2023-02-21T06:56:46Z</dcterms:created>
  <dcterms:modified xsi:type="dcterms:W3CDTF">2023-02-21T08:57:33Z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0x0101008A0C4CA4ECE50E439734E002D709CAEF</vt:lpwstr>
  </property>
</Properties>
</file>