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4"/>
  </p:notesMasterIdLst>
  <p:sldIdLst>
    <p:sldId id="256" r:id="rId2"/>
    <p:sldId id="279" r:id="rId3"/>
    <p:sldId id="286" r:id="rId4"/>
    <p:sldId id="281" r:id="rId5"/>
    <p:sldId id="289" r:id="rId6"/>
    <p:sldId id="291" r:id="rId7"/>
    <p:sldId id="271" r:id="rId8"/>
    <p:sldId id="287" r:id="rId9"/>
    <p:sldId id="288" r:id="rId10"/>
    <p:sldId id="278" r:id="rId11"/>
    <p:sldId id="290" r:id="rId12"/>
    <p:sldId id="261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ukup Martin" initials="SM" lastIdx="2" clrIdx="0">
    <p:extLst>
      <p:ext uri="{19B8F6BF-5375-455C-9EA6-DF929625EA0E}">
        <p15:presenceInfo xmlns:p15="http://schemas.microsoft.com/office/powerpoint/2012/main" userId="Soukup Mart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040720-2BB1-4B69-B812-3E7583D1217D}" v="2" dt="2025-09-04T08:58:50.7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Styl s motivem 2 – zvýraznění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0773" autoAdjust="0"/>
  </p:normalViewPr>
  <p:slideViewPr>
    <p:cSldViewPr snapToGrid="0">
      <p:cViewPr varScale="1">
        <p:scale>
          <a:sx n="49" d="100"/>
          <a:sy n="49" d="100"/>
        </p:scale>
        <p:origin x="161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0DC0B-020A-4842-A4DD-FCD395EB1999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DDFAA-1BA7-4CCD-B591-BA4A4F74A2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84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DDFAA-1BA7-4CCD-B591-BA4A4F74A28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142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70627-6D87-DD90-7B0C-775765354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9119C39-806B-9897-5D6E-186A873076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C81FDCD-650B-7718-9487-110DF139B4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E4AA2C3-14B1-F001-3D31-C7DF99E041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DDFAA-1BA7-4CCD-B591-BA4A4F74A28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66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D3447-A982-F64B-4778-D2AA03539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A9BF6A9-8D73-EA77-5D00-2D4F7572BF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3C44302-30A2-E8E9-F34C-07E5C10B1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1310D87-396A-D688-434A-72E06F582F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DDFAA-1BA7-4CCD-B591-BA4A4F74A28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825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7AA28-1121-B972-5F08-83031F5E4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25E36EF-91CB-942E-95F7-3DB80BEF68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7080B7F-6F8C-8905-DD50-2E3725F548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09F85C2-6B05-BD44-57DC-32746C7AF3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DDFAA-1BA7-4CCD-B591-BA4A4F74A28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0164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E824E-F4DF-5C85-1889-3DE04F45E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9D5112F-752F-55F1-EA08-8933A88F59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FF63439-6264-0F0F-ED54-DBD8A08DFA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B17DF66-F232-1102-4A2B-18E987EE4B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DDFAA-1BA7-4CCD-B591-BA4A4F74A28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8022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87D3D-0B64-C039-BDFF-C8F353FE5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8D607D6-1CB4-4084-F78A-338F2429E1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517605C-0290-3685-478F-762202FB9A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2091CD-A16E-22E0-F22F-6BDFED1172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DDFAA-1BA7-4CCD-B591-BA4A4F74A28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648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89E1B-7F6E-D99C-4FD3-15920158D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36187B5-CC2D-B0CC-DB45-DE7E9A07ED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834301D-1389-E8E4-33A6-1F13A40E79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354BFCD-BC0A-F298-C587-024FFC44C4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DDFAA-1BA7-4CCD-B591-BA4A4F74A28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231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08410-FF41-DCAE-B0F4-943F88B31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CBFC65B-8338-4682-3D9A-AFF6283764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F5B6C24-012B-C6E3-6613-B31F634A23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37AEDD1-4102-DEDC-332F-933AD2AD5D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DDFAA-1BA7-4CCD-B591-BA4A4F74A28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154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DDFAA-1BA7-4CCD-B591-BA4A4F74A28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837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98ECC-293C-3AE6-E0A6-62119C2F5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12B9DF5-7F02-6392-4C8C-EB885A9917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6AB6FF3-8799-FDBA-D389-4C467F9823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B9BD7C-987B-9AB1-B797-70807FE9DE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DDFAA-1BA7-4CCD-B591-BA4A4F74A28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284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1E3B3-35D6-2AF0-25DE-BA14F99C0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A6D5598-EA26-CBBB-1F87-D0E81DD183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F6D4CC3-385F-BD8D-B000-F5D80F9000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15900D-277F-ED96-2CD0-7B61CF668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DDFAA-1BA7-4CCD-B591-BA4A4F74A28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197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37" y="2053876"/>
            <a:ext cx="5564981" cy="2117375"/>
          </a:xfrm>
        </p:spPr>
        <p:txBody>
          <a:bodyPr anchor="b">
            <a:noAutofit/>
          </a:bodyPr>
          <a:lstStyle>
            <a:lvl1pPr algn="r">
              <a:defRPr sz="375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6" y="4171252"/>
            <a:ext cx="5564983" cy="365125"/>
          </a:xfrm>
        </p:spPr>
        <p:txBody>
          <a:bodyPr anchor="b">
            <a:noAutofit/>
          </a:bodyPr>
          <a:lstStyle>
            <a:lvl1pPr marL="0" indent="0" algn="r">
              <a:buNone/>
              <a:defRPr sz="2250">
                <a:solidFill>
                  <a:schemeClr val="tx2"/>
                </a:solidFill>
                <a:latin typeface="+mj-lt"/>
              </a:defRPr>
            </a:lvl1pPr>
            <a:lvl2pPr marL="457214" indent="0" algn="ctr">
              <a:buNone/>
              <a:defRPr sz="2000"/>
            </a:lvl2pPr>
            <a:lvl3pPr marL="914428" indent="0" algn="ctr">
              <a:buNone/>
              <a:defRPr sz="1800"/>
            </a:lvl3pPr>
            <a:lvl4pPr marL="1371643" indent="0" algn="ctr">
              <a:buNone/>
              <a:defRPr sz="1600"/>
            </a:lvl4pPr>
            <a:lvl5pPr marL="1828857" indent="0" algn="ctr">
              <a:buNone/>
              <a:defRPr sz="1600"/>
            </a:lvl5pPr>
            <a:lvl6pPr marL="2286071" indent="0" algn="ctr">
              <a:buNone/>
              <a:defRPr sz="1600"/>
            </a:lvl6pPr>
            <a:lvl7pPr marL="2743285" indent="0" algn="ctr">
              <a:buNone/>
              <a:defRPr sz="1600"/>
            </a:lvl7pPr>
            <a:lvl8pPr marL="3200500" indent="0" algn="ctr">
              <a:buNone/>
              <a:defRPr sz="1600"/>
            </a:lvl8pPr>
            <a:lvl9pPr marL="365771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Zástupný symbol pro datum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7C72-B99A-4726-8777-AE2A4172F6E1}" type="datetimeFigureOut">
              <a:rPr lang="en-150" smtClean="0"/>
              <a:t>09/10/2025</a:t>
            </a:fld>
            <a:endParaRPr lang="en-15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24" name="Zástupný symbol pro číslo snímku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2046-02F6-44F8-B685-47813F3B577F}" type="slidenum">
              <a:rPr lang="en-150" smtClean="0"/>
              <a:t>‹#›</a:t>
            </a:fld>
            <a:endParaRPr lang="en-150"/>
          </a:p>
        </p:txBody>
      </p:sp>
      <p:sp>
        <p:nvSpPr>
          <p:cNvPr id="11" name="Graphic 9">
            <a:extLst>
              <a:ext uri="{FF2B5EF4-FFF2-40B4-BE49-F238E27FC236}">
                <a16:creationId xmlns:a16="http://schemas.microsoft.com/office/drawing/2014/main" id="{BFCE97E5-DEEF-433E-A1AB-551EAED31CF4}"/>
              </a:ext>
            </a:extLst>
          </p:cNvPr>
          <p:cNvSpPr/>
          <p:nvPr/>
        </p:nvSpPr>
        <p:spPr>
          <a:xfrm>
            <a:off x="5625751" y="0"/>
            <a:ext cx="3035043" cy="5893593"/>
          </a:xfrm>
          <a:custGeom>
            <a:avLst/>
            <a:gdLst>
              <a:gd name="connsiteX0" fmla="*/ 2433717 w 3530756"/>
              <a:gd name="connsiteY0" fmla="*/ 1782839 h 6856193"/>
              <a:gd name="connsiteX1" fmla="*/ 2433717 w 3530756"/>
              <a:gd name="connsiteY1" fmla="*/ 0 h 6856193"/>
              <a:gd name="connsiteX2" fmla="*/ 1337280 w 3530756"/>
              <a:gd name="connsiteY2" fmla="*/ 0 h 6856193"/>
              <a:gd name="connsiteX3" fmla="*/ 1337280 w 3530756"/>
              <a:gd name="connsiteY3" fmla="*/ 1782839 h 6856193"/>
              <a:gd name="connsiteX4" fmla="*/ 2433717 w 3530756"/>
              <a:gd name="connsiteY4" fmla="*/ 2879878 h 6856193"/>
              <a:gd name="connsiteX5" fmla="*/ 1337280 w 3530756"/>
              <a:gd name="connsiteY5" fmla="*/ 3976316 h 6856193"/>
              <a:gd name="connsiteX6" fmla="*/ 1337280 w 3530756"/>
              <a:gd name="connsiteY6" fmla="*/ 5759155 h 6856193"/>
              <a:gd name="connsiteX7" fmla="*/ 399197 w 3530756"/>
              <a:gd name="connsiteY7" fmla="*/ 5759155 h 6856193"/>
              <a:gd name="connsiteX8" fmla="*/ 0 w 3530756"/>
              <a:gd name="connsiteY8" fmla="*/ 6856194 h 6856193"/>
              <a:gd name="connsiteX9" fmla="*/ 1337280 w 3530756"/>
              <a:gd name="connsiteY9" fmla="*/ 6856194 h 6856193"/>
              <a:gd name="connsiteX10" fmla="*/ 2433717 w 3530756"/>
              <a:gd name="connsiteY10" fmla="*/ 5759155 h 6856193"/>
              <a:gd name="connsiteX11" fmla="*/ 2433717 w 3530756"/>
              <a:gd name="connsiteY11" fmla="*/ 3976316 h 6856193"/>
              <a:gd name="connsiteX12" fmla="*/ 3530757 w 3530756"/>
              <a:gd name="connsiteY12" fmla="*/ 2879878 h 685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0756" h="6856193">
                <a:moveTo>
                  <a:pt x="2433717" y="1782839"/>
                </a:moveTo>
                <a:lnTo>
                  <a:pt x="2433717" y="0"/>
                </a:lnTo>
                <a:lnTo>
                  <a:pt x="1337280" y="0"/>
                </a:lnTo>
                <a:lnTo>
                  <a:pt x="1337280" y="1782839"/>
                </a:lnTo>
                <a:lnTo>
                  <a:pt x="2433717" y="2879878"/>
                </a:lnTo>
                <a:lnTo>
                  <a:pt x="1337280" y="3976316"/>
                </a:lnTo>
                <a:lnTo>
                  <a:pt x="1337280" y="5759155"/>
                </a:lnTo>
                <a:lnTo>
                  <a:pt x="399197" y="5759155"/>
                </a:lnTo>
                <a:lnTo>
                  <a:pt x="0" y="6856194"/>
                </a:lnTo>
                <a:lnTo>
                  <a:pt x="1337280" y="6856194"/>
                </a:lnTo>
                <a:lnTo>
                  <a:pt x="2433717" y="5759155"/>
                </a:lnTo>
                <a:lnTo>
                  <a:pt x="2433717" y="3976316"/>
                </a:lnTo>
                <a:lnTo>
                  <a:pt x="3530757" y="2879878"/>
                </a:lnTo>
                <a:close/>
              </a:path>
            </a:pathLst>
          </a:custGeom>
          <a:solidFill>
            <a:srgbClr val="000000"/>
          </a:solidFill>
          <a:ln w="6014" cap="flat">
            <a:noFill/>
            <a:prstDash val="solid"/>
            <a:miter/>
          </a:ln>
        </p:spPr>
        <p:txBody>
          <a:bodyPr rtlCol="0" anchor="ctr"/>
          <a:lstStyle/>
          <a:p>
            <a:endParaRPr lang="en-150"/>
          </a:p>
        </p:txBody>
      </p:sp>
      <p:pic>
        <p:nvPicPr>
          <p:cNvPr id="9" name="Graphic 12">
            <a:extLst>
              <a:ext uri="{FF2B5EF4-FFF2-40B4-BE49-F238E27FC236}">
                <a16:creationId xmlns:a16="http://schemas.microsoft.com/office/drawing/2014/main" id="{08ADE1DA-F776-4210-A83E-8200A95AB4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3187446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7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textovým obsahem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24" y="1695111"/>
            <a:ext cx="6929438" cy="4269922"/>
          </a:xfrm>
        </p:spPr>
        <p:txBody>
          <a:bodyPr lIns="0" tIns="0" rIns="0" bIns="0">
            <a:normAutofit/>
          </a:bodyPr>
          <a:lstStyle>
            <a:lvl1pPr marL="457200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1pPr>
            <a:lvl2pPr marL="914414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tx2"/>
                </a:solidFill>
                <a:latin typeface="+mn-lt"/>
              </a:defRPr>
            </a:lvl2pPr>
            <a:lvl3pPr marL="1371628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tx2"/>
                </a:solidFill>
                <a:latin typeface="+mn-lt"/>
              </a:defRPr>
            </a:lvl3pPr>
            <a:lvl4pPr marL="1828842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tx2"/>
                </a:solidFill>
                <a:latin typeface="+mn-lt"/>
              </a:defRPr>
            </a:lvl4pPr>
            <a:lvl5pPr marL="2286057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7C72-B99A-4726-8777-AE2A4172F6E1}" type="datetimeFigureOut">
              <a:rPr lang="en-150" smtClean="0"/>
              <a:t>09/10/2025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2046-02F6-44F8-B685-47813F3B577F}" type="slidenum">
              <a:rPr lang="en-150" smtClean="0"/>
              <a:t>‹#›</a:t>
            </a:fld>
            <a:endParaRPr lang="en-15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7CD1277F-AEAB-4FC4-825E-D59E50983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63" y="535781"/>
            <a:ext cx="5786437" cy="625126"/>
          </a:xfrm>
          <a:custGeom>
            <a:avLst/>
            <a:gdLst>
              <a:gd name="connsiteX0" fmla="*/ 171755 w 5786437"/>
              <a:gd name="connsiteY0" fmla="*/ 0 h 625126"/>
              <a:gd name="connsiteX1" fmla="*/ 272332 w 5786437"/>
              <a:gd name="connsiteY1" fmla="*/ 0 h 625126"/>
              <a:gd name="connsiteX2" fmla="*/ 5505450 w 5786437"/>
              <a:gd name="connsiteY2" fmla="*/ 0 h 625126"/>
              <a:gd name="connsiteX3" fmla="*/ 5748373 w 5786437"/>
              <a:gd name="connsiteY3" fmla="*/ 0 h 625126"/>
              <a:gd name="connsiteX4" fmla="*/ 5786437 w 5786437"/>
              <a:gd name="connsiteY4" fmla="*/ 0 h 625126"/>
              <a:gd name="connsiteX5" fmla="*/ 5786437 w 5786437"/>
              <a:gd name="connsiteY5" fmla="*/ 625126 h 625126"/>
              <a:gd name="connsiteX6" fmla="*/ 5748373 w 5786437"/>
              <a:gd name="connsiteY6" fmla="*/ 625126 h 625126"/>
              <a:gd name="connsiteX7" fmla="*/ 5505450 w 5786437"/>
              <a:gd name="connsiteY7" fmla="*/ 625126 h 625126"/>
              <a:gd name="connsiteX8" fmla="*/ 272332 w 5786437"/>
              <a:gd name="connsiteY8" fmla="*/ 625126 h 625126"/>
              <a:gd name="connsiteX9" fmla="*/ 171755 w 5786437"/>
              <a:gd name="connsiteY9" fmla="*/ 625126 h 625126"/>
              <a:gd name="connsiteX10" fmla="*/ 83556 w 5786437"/>
              <a:gd name="connsiteY10" fmla="*/ 540022 h 625126"/>
              <a:gd name="connsiteX11" fmla="*/ 83556 w 5786437"/>
              <a:gd name="connsiteY11" fmla="*/ 400762 h 625126"/>
              <a:gd name="connsiteX12" fmla="*/ 0 w 5786437"/>
              <a:gd name="connsiteY12" fmla="*/ 311016 h 625126"/>
              <a:gd name="connsiteX13" fmla="*/ 83556 w 5786437"/>
              <a:gd name="connsiteY13" fmla="*/ 225912 h 625126"/>
              <a:gd name="connsiteX14" fmla="*/ 83556 w 5786437"/>
              <a:gd name="connsiteY14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86437" h="625126">
                <a:moveTo>
                  <a:pt x="171755" y="0"/>
                </a:moveTo>
                <a:lnTo>
                  <a:pt x="272332" y="0"/>
                </a:lnTo>
                <a:lnTo>
                  <a:pt x="5505450" y="0"/>
                </a:lnTo>
                <a:lnTo>
                  <a:pt x="5748373" y="0"/>
                </a:lnTo>
                <a:lnTo>
                  <a:pt x="5786437" y="0"/>
                </a:lnTo>
                <a:lnTo>
                  <a:pt x="5786437" y="625126"/>
                </a:lnTo>
                <a:lnTo>
                  <a:pt x="5748373" y="625126"/>
                </a:lnTo>
                <a:lnTo>
                  <a:pt x="5505450" y="625126"/>
                </a:lnTo>
                <a:lnTo>
                  <a:pt x="272332" y="625126"/>
                </a:lnTo>
                <a:lnTo>
                  <a:pt x="171755" y="625126"/>
                </a:lnTo>
                <a:lnTo>
                  <a:pt x="83556" y="540022"/>
                </a:lnTo>
                <a:lnTo>
                  <a:pt x="83556" y="400762"/>
                </a:lnTo>
                <a:lnTo>
                  <a:pt x="0" y="311016"/>
                </a:lnTo>
                <a:lnTo>
                  <a:pt x="83556" y="225912"/>
                </a:lnTo>
                <a:lnTo>
                  <a:pt x="83556" y="8510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535781" tIns="36000" rIns="642938" bIns="36000">
            <a:noAutofit/>
          </a:bodyPr>
          <a:lstStyle>
            <a:lvl1pPr algn="r">
              <a:defRPr sz="2400">
                <a:solidFill>
                  <a:schemeClr val="bg1"/>
                </a:solidFill>
                <a:latin typeface="Comenia Sans" panose="02000503080000020004" pitchFamily="50" charset="-1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80BF53F5-3676-42B4-9D8B-44B2FDCBF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1932813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2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textovým obsahem + kapitola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24" y="2333583"/>
            <a:ext cx="6929438" cy="3631449"/>
          </a:xfrm>
        </p:spPr>
        <p:txBody>
          <a:bodyPr lIns="0" tIns="0" rIns="0" bIns="0">
            <a:normAutofit/>
          </a:bodyPr>
          <a:lstStyle>
            <a:lvl1pPr marL="457200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1pPr>
            <a:lvl2pPr marL="914414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tx2"/>
                </a:solidFill>
                <a:latin typeface="+mn-lt"/>
              </a:defRPr>
            </a:lvl2pPr>
            <a:lvl3pPr marL="1371628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tx2"/>
                </a:solidFill>
                <a:latin typeface="+mn-lt"/>
              </a:defRPr>
            </a:lvl3pPr>
            <a:lvl4pPr marL="1828842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tx2"/>
                </a:solidFill>
                <a:latin typeface="+mn-lt"/>
              </a:defRPr>
            </a:lvl4pPr>
            <a:lvl5pPr marL="2286057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7C72-B99A-4726-8777-AE2A4172F6E1}" type="datetimeFigureOut">
              <a:rPr lang="en-150" smtClean="0"/>
              <a:t>09/10/2025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2046-02F6-44F8-B685-47813F3B577F}" type="slidenum">
              <a:rPr lang="en-150" smtClean="0"/>
              <a:t>‹#›</a:t>
            </a:fld>
            <a:endParaRPr lang="en-150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1624" y="1695110"/>
            <a:ext cx="6929438" cy="6384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 b="1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  <a:endParaRPr lang="cs-CZ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7CD1277F-AEAB-4FC4-825E-D59E50983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63" y="535781"/>
            <a:ext cx="5786437" cy="625126"/>
          </a:xfrm>
          <a:custGeom>
            <a:avLst/>
            <a:gdLst>
              <a:gd name="connsiteX0" fmla="*/ 171755 w 5786437"/>
              <a:gd name="connsiteY0" fmla="*/ 0 h 625126"/>
              <a:gd name="connsiteX1" fmla="*/ 272332 w 5786437"/>
              <a:gd name="connsiteY1" fmla="*/ 0 h 625126"/>
              <a:gd name="connsiteX2" fmla="*/ 5505450 w 5786437"/>
              <a:gd name="connsiteY2" fmla="*/ 0 h 625126"/>
              <a:gd name="connsiteX3" fmla="*/ 5748373 w 5786437"/>
              <a:gd name="connsiteY3" fmla="*/ 0 h 625126"/>
              <a:gd name="connsiteX4" fmla="*/ 5786437 w 5786437"/>
              <a:gd name="connsiteY4" fmla="*/ 0 h 625126"/>
              <a:gd name="connsiteX5" fmla="*/ 5786437 w 5786437"/>
              <a:gd name="connsiteY5" fmla="*/ 625126 h 625126"/>
              <a:gd name="connsiteX6" fmla="*/ 5748373 w 5786437"/>
              <a:gd name="connsiteY6" fmla="*/ 625126 h 625126"/>
              <a:gd name="connsiteX7" fmla="*/ 5505450 w 5786437"/>
              <a:gd name="connsiteY7" fmla="*/ 625126 h 625126"/>
              <a:gd name="connsiteX8" fmla="*/ 272332 w 5786437"/>
              <a:gd name="connsiteY8" fmla="*/ 625126 h 625126"/>
              <a:gd name="connsiteX9" fmla="*/ 171755 w 5786437"/>
              <a:gd name="connsiteY9" fmla="*/ 625126 h 625126"/>
              <a:gd name="connsiteX10" fmla="*/ 83556 w 5786437"/>
              <a:gd name="connsiteY10" fmla="*/ 540022 h 625126"/>
              <a:gd name="connsiteX11" fmla="*/ 83556 w 5786437"/>
              <a:gd name="connsiteY11" fmla="*/ 400762 h 625126"/>
              <a:gd name="connsiteX12" fmla="*/ 0 w 5786437"/>
              <a:gd name="connsiteY12" fmla="*/ 311016 h 625126"/>
              <a:gd name="connsiteX13" fmla="*/ 83556 w 5786437"/>
              <a:gd name="connsiteY13" fmla="*/ 225912 h 625126"/>
              <a:gd name="connsiteX14" fmla="*/ 83556 w 5786437"/>
              <a:gd name="connsiteY14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86437" h="625126">
                <a:moveTo>
                  <a:pt x="171755" y="0"/>
                </a:moveTo>
                <a:lnTo>
                  <a:pt x="272332" y="0"/>
                </a:lnTo>
                <a:lnTo>
                  <a:pt x="5505450" y="0"/>
                </a:lnTo>
                <a:lnTo>
                  <a:pt x="5748373" y="0"/>
                </a:lnTo>
                <a:lnTo>
                  <a:pt x="5786437" y="0"/>
                </a:lnTo>
                <a:lnTo>
                  <a:pt x="5786437" y="625126"/>
                </a:lnTo>
                <a:lnTo>
                  <a:pt x="5748373" y="625126"/>
                </a:lnTo>
                <a:lnTo>
                  <a:pt x="5505450" y="625126"/>
                </a:lnTo>
                <a:lnTo>
                  <a:pt x="272332" y="625126"/>
                </a:lnTo>
                <a:lnTo>
                  <a:pt x="171755" y="625126"/>
                </a:lnTo>
                <a:lnTo>
                  <a:pt x="83556" y="540022"/>
                </a:lnTo>
                <a:lnTo>
                  <a:pt x="83556" y="400762"/>
                </a:lnTo>
                <a:lnTo>
                  <a:pt x="0" y="311016"/>
                </a:lnTo>
                <a:lnTo>
                  <a:pt x="83556" y="225912"/>
                </a:lnTo>
                <a:lnTo>
                  <a:pt x="83556" y="8510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535781" tIns="36000" rIns="642938" bIns="36000">
            <a:noAutofit/>
          </a:bodyPr>
          <a:lstStyle>
            <a:lvl1pPr algn="r">
              <a:defRPr sz="2400">
                <a:solidFill>
                  <a:schemeClr val="bg1"/>
                </a:solidFill>
                <a:latin typeface="Comenia Sans" panose="02000503080000020004" pitchFamily="50" charset="-18"/>
              </a:defRPr>
            </a:lvl1pPr>
          </a:lstStyle>
          <a:p>
            <a:r>
              <a:rPr lang="en-US" dirty="0"/>
              <a:t>Chapter title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80BF53F5-3676-42B4-9D8B-44B2FDCBF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1932813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0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celostránkovým obrázkem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57AE742-71AD-456B-B277-E0C305AF72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blipFill dpi="0" rotWithShape="1">
            <a:blip r:embed="rId2"/>
            <a:srcRect/>
            <a:stretch>
              <a:fillRect l="-6000" r="-6000"/>
            </a:stretch>
          </a:blip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1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8D7C72-B99A-4726-8777-AE2A4172F6E1}" type="datetimeFigureOut">
              <a:rPr lang="en-150" smtClean="0"/>
              <a:t>09/10/2025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EB2046-02F6-44F8-B685-47813F3B577F}" type="slidenum">
              <a:rPr lang="en-150" smtClean="0"/>
              <a:t>‹#›</a:t>
            </a:fld>
            <a:endParaRPr lang="en-15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BBC8F8-5E49-402D-8F1A-36D983B37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502" y="5875687"/>
            <a:ext cx="7804498" cy="446532"/>
          </a:xfrm>
          <a:custGeom>
            <a:avLst/>
            <a:gdLst>
              <a:gd name="connsiteX0" fmla="*/ 122686 w 7804498"/>
              <a:gd name="connsiteY0" fmla="*/ 0 h 446532"/>
              <a:gd name="connsiteX1" fmla="*/ 194529 w 7804498"/>
              <a:gd name="connsiteY1" fmla="*/ 0 h 446532"/>
              <a:gd name="connsiteX2" fmla="*/ 3932583 w 7804498"/>
              <a:gd name="connsiteY2" fmla="*/ 0 h 446532"/>
              <a:gd name="connsiteX3" fmla="*/ 4106104 w 7804498"/>
              <a:gd name="connsiteY3" fmla="*/ 0 h 446532"/>
              <a:gd name="connsiteX4" fmla="*/ 4133293 w 7804498"/>
              <a:gd name="connsiteY4" fmla="*/ 0 h 446532"/>
              <a:gd name="connsiteX5" fmla="*/ 4133294 w 7804498"/>
              <a:gd name="connsiteY5" fmla="*/ 0 h 446532"/>
              <a:gd name="connsiteX6" fmla="*/ 7804498 w 7804498"/>
              <a:gd name="connsiteY6" fmla="*/ 0 h 446532"/>
              <a:gd name="connsiteX7" fmla="*/ 7804498 w 7804498"/>
              <a:gd name="connsiteY7" fmla="*/ 446532 h 446532"/>
              <a:gd name="connsiteX8" fmla="*/ 4133294 w 7804498"/>
              <a:gd name="connsiteY8" fmla="*/ 446532 h 446532"/>
              <a:gd name="connsiteX9" fmla="*/ 4133293 w 7804498"/>
              <a:gd name="connsiteY9" fmla="*/ 446532 h 446532"/>
              <a:gd name="connsiteX10" fmla="*/ 4106104 w 7804498"/>
              <a:gd name="connsiteY10" fmla="*/ 446532 h 446532"/>
              <a:gd name="connsiteX11" fmla="*/ 3932583 w 7804498"/>
              <a:gd name="connsiteY11" fmla="*/ 446532 h 446532"/>
              <a:gd name="connsiteX12" fmla="*/ 194529 w 7804498"/>
              <a:gd name="connsiteY12" fmla="*/ 446532 h 446532"/>
              <a:gd name="connsiteX13" fmla="*/ 122686 w 7804498"/>
              <a:gd name="connsiteY13" fmla="*/ 446532 h 446532"/>
              <a:gd name="connsiteX14" fmla="*/ 59685 w 7804498"/>
              <a:gd name="connsiteY14" fmla="*/ 385742 h 446532"/>
              <a:gd name="connsiteX15" fmla="*/ 59685 w 7804498"/>
              <a:gd name="connsiteY15" fmla="*/ 286267 h 446532"/>
              <a:gd name="connsiteX16" fmla="*/ 0 w 7804498"/>
              <a:gd name="connsiteY16" fmla="*/ 222161 h 446532"/>
              <a:gd name="connsiteX17" fmla="*/ 59685 w 7804498"/>
              <a:gd name="connsiteY17" fmla="*/ 161371 h 446532"/>
              <a:gd name="connsiteX18" fmla="*/ 59685 w 7804498"/>
              <a:gd name="connsiteY18" fmla="*/ 60791 h 44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04498" h="446532">
                <a:moveTo>
                  <a:pt x="122686" y="0"/>
                </a:moveTo>
                <a:lnTo>
                  <a:pt x="194529" y="0"/>
                </a:lnTo>
                <a:lnTo>
                  <a:pt x="3932583" y="0"/>
                </a:lnTo>
                <a:lnTo>
                  <a:pt x="4106104" y="0"/>
                </a:lnTo>
                <a:lnTo>
                  <a:pt x="4133293" y="0"/>
                </a:lnTo>
                <a:lnTo>
                  <a:pt x="4133294" y="0"/>
                </a:lnTo>
                <a:lnTo>
                  <a:pt x="7804498" y="0"/>
                </a:lnTo>
                <a:lnTo>
                  <a:pt x="7804498" y="446532"/>
                </a:lnTo>
                <a:lnTo>
                  <a:pt x="4133294" y="446532"/>
                </a:lnTo>
                <a:lnTo>
                  <a:pt x="4133293" y="446532"/>
                </a:lnTo>
                <a:lnTo>
                  <a:pt x="4106104" y="446532"/>
                </a:lnTo>
                <a:lnTo>
                  <a:pt x="3932583" y="446532"/>
                </a:lnTo>
                <a:lnTo>
                  <a:pt x="194529" y="446532"/>
                </a:lnTo>
                <a:lnTo>
                  <a:pt x="122686" y="446532"/>
                </a:lnTo>
                <a:lnTo>
                  <a:pt x="59685" y="385742"/>
                </a:lnTo>
                <a:lnTo>
                  <a:pt x="59685" y="286267"/>
                </a:lnTo>
                <a:lnTo>
                  <a:pt x="0" y="222161"/>
                </a:lnTo>
                <a:lnTo>
                  <a:pt x="59685" y="161371"/>
                </a:lnTo>
                <a:lnTo>
                  <a:pt x="59685" y="60791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57188" tIns="0" rIns="535781" bIns="0">
            <a:noAutofit/>
          </a:bodyPr>
          <a:lstStyle>
            <a:lvl1pPr algn="r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7688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D7C72-B99A-4726-8777-AE2A4172F6E1}" type="datetimeFigureOut">
              <a:rPr lang="en-150" smtClean="0"/>
              <a:t>09/10/2025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B2046-02F6-44F8-B685-47813F3B577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04053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4" r:id="rId4"/>
  </p:sldLayoutIdLst>
  <p:txStyles>
    <p:titleStyle>
      <a:lvl1pPr algn="l" defTabSz="9144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8" indent="-228608" algn="l" defTabSz="9144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6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0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65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79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3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07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8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3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7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1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5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na.janeckova@uhk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1drv.ms/b/c/eed91e74b6e9dd2f/EQakw0K0wutGpDCaotigycYBp4wP6vDpas2dzlCIg2BOzQ?e=g1Wvl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unihk-my.sharepoint.com/:b:/g/personal/hruzove1_uhk_cz/EWWKI5gm9_VLguYvp0GTGi8BZ2cBvAdl2TRCeCfP0poxfA?e=Rh6m9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04011-D9C8-4F2E-A531-09351E730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792" y="1716590"/>
            <a:ext cx="5564981" cy="2117375"/>
          </a:xfrm>
        </p:spPr>
        <p:txBody>
          <a:bodyPr/>
          <a:lstStyle/>
          <a:p>
            <a:r>
              <a:rPr lang="cs-CZ" sz="7200" dirty="0"/>
              <a:t>Doktorská škola UHK</a:t>
            </a:r>
            <a:endParaRPr lang="en-150" sz="72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741E81C-90EB-54FF-75C4-39C3B79D96F9}"/>
              </a:ext>
            </a:extLst>
          </p:cNvPr>
          <p:cNvSpPr txBox="1"/>
          <p:nvPr/>
        </p:nvSpPr>
        <p:spPr>
          <a:xfrm>
            <a:off x="1919079" y="4536376"/>
            <a:ext cx="4391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dirty="0">
              <a:highlight>
                <a:srgbClr val="FFFF00"/>
              </a:highlight>
            </a:endParaRP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EA716A4F-3E6F-D781-1DFE-9C2436A7F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790" y="4844153"/>
            <a:ext cx="5564983" cy="916567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schemeClr val="tx1"/>
                </a:solidFill>
                <a:sym typeface="Wingdings" panose="05000000000000000000" pitchFamily="2" charset="2"/>
              </a:rPr>
              <a:t>Martina Janečková</a:t>
            </a:r>
            <a:endParaRPr lang="cs-CZ" sz="1800" dirty="0">
              <a:solidFill>
                <a:schemeClr val="tx1"/>
              </a:solidFill>
              <a:sym typeface="Wingdings" panose="05000000000000000000" pitchFamily="2" charset="2"/>
              <a:hlinkClick r:id="rId3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ym typeface="Wingdings" panose="05000000000000000000" pitchFamily="2" charset="2"/>
                <a:hlinkClick r:id="rId3"/>
              </a:rPr>
              <a:t>martina.janeckova@uhk.cz</a:t>
            </a:r>
            <a:r>
              <a:rPr lang="cs-CZ" sz="1800" dirty="0">
                <a:solidFill>
                  <a:schemeClr val="tx1"/>
                </a:solidFill>
                <a:sym typeface="Wingdings" panose="05000000000000000000" pitchFamily="2" charset="2"/>
              </a:rPr>
              <a:t>, +420 703 150 088</a:t>
            </a:r>
            <a:endParaRPr lang="cs-CZ" sz="1800" dirty="0">
              <a:solidFill>
                <a:schemeClr val="tx1"/>
              </a:solidFill>
            </a:endParaRPr>
          </a:p>
        </p:txBody>
      </p:sp>
      <p:pic>
        <p:nvPicPr>
          <p:cNvPr id="3" name="Obrázek 2" descr="Obsah obrázku Grafika, symbol, Písmo, logo&#10;&#10;Obsah vygenerovaný umělou inteligencí může být nesprávný.">
            <a:extLst>
              <a:ext uri="{FF2B5EF4-FFF2-40B4-BE49-F238E27FC236}">
                <a16:creationId xmlns:a16="http://schemas.microsoft.com/office/drawing/2014/main" id="{CEF2833A-D030-49F6-85A0-91CDCAD45B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5"/>
          <a:stretch/>
        </p:blipFill>
        <p:spPr>
          <a:xfrm>
            <a:off x="6778833" y="6240125"/>
            <a:ext cx="2095792" cy="383502"/>
          </a:xfrm>
          <a:prstGeom prst="rect">
            <a:avLst/>
          </a:prstGeom>
        </p:spPr>
      </p:pic>
      <p:sp>
        <p:nvSpPr>
          <p:cNvPr id="7" name="Podnadpis 5">
            <a:extLst>
              <a:ext uri="{FF2B5EF4-FFF2-40B4-BE49-F238E27FC236}">
                <a16:creationId xmlns:a16="http://schemas.microsoft.com/office/drawing/2014/main" id="{1A4D572F-B3DB-4824-B2D2-97CE02F530A4}"/>
              </a:ext>
            </a:extLst>
          </p:cNvPr>
          <p:cNvSpPr txBox="1">
            <a:spLocks/>
          </p:cNvSpPr>
          <p:nvPr/>
        </p:nvSpPr>
        <p:spPr>
          <a:xfrm>
            <a:off x="654040" y="3843590"/>
            <a:ext cx="5564983" cy="4005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2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5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14" indent="0" algn="ctr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28" indent="0" algn="ctr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43" indent="0" algn="ctr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57" indent="0" algn="ctr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71" indent="0" algn="ctr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85" indent="0" algn="ctr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00" indent="0" algn="ctr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14" indent="0" algn="ctr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tx1"/>
                </a:solidFill>
              </a:rPr>
              <a:t>A proč je dobré o ní vědět </a:t>
            </a:r>
            <a:r>
              <a:rPr lang="cs-CZ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</a:p>
          <a:p>
            <a:pPr algn="l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68242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9BED8-DEF7-121F-65A6-115B97F14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 descr="Obsah obrázku text, dopis, snímek obrazovky, design&#10;&#10;Obsah generovaný pomocí AI může být nesprávný.">
            <a:extLst>
              <a:ext uri="{FF2B5EF4-FFF2-40B4-BE49-F238E27FC236}">
                <a16:creationId xmlns:a16="http://schemas.microsoft.com/office/drawing/2014/main" id="{9237F146-84CA-B8BC-B42D-D72214489E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t="979" r="1832" b="1026"/>
          <a:stretch/>
        </p:blipFill>
        <p:spPr>
          <a:xfrm>
            <a:off x="703326" y="1567179"/>
            <a:ext cx="2118360" cy="3002281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C05436F0-0154-301E-24D1-6B1C137D5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059" y="535781"/>
            <a:ext cx="6717945" cy="625126"/>
          </a:xfrm>
        </p:spPr>
        <p:txBody>
          <a:bodyPr/>
          <a:lstStyle/>
          <a:p>
            <a:pPr algn="l"/>
            <a:r>
              <a:rPr lang="cs-CZ" dirty="0"/>
              <a:t>Doktorská škola UHK – PhD Summit 2025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07766F98-0420-4BCB-E63D-CC710799F4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4572000" y="1695110"/>
            <a:ext cx="3929062" cy="4627109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3000"/>
              </a:spcAft>
            </a:pPr>
            <a:r>
              <a:rPr lang="cs-CZ" dirty="0"/>
              <a:t>Kurz, kde se dozvíte </a:t>
            </a:r>
            <a:br>
              <a:rPr lang="cs-CZ" dirty="0"/>
            </a:br>
            <a:r>
              <a:rPr lang="cs-CZ" dirty="0"/>
              <a:t>to nejdůležitější, co je třeba znát pro studium doktorátu.</a:t>
            </a:r>
          </a:p>
          <a:p>
            <a:pPr algn="ctr"/>
            <a:r>
              <a:rPr lang="cs-CZ" sz="2800" b="0" dirty="0">
                <a:hlinkClick r:id="rId4"/>
              </a:rPr>
              <a:t>Program</a:t>
            </a:r>
            <a:endParaRPr lang="cs-CZ" sz="2800" b="0" dirty="0"/>
          </a:p>
        </p:txBody>
      </p:sp>
      <p:pic>
        <p:nvPicPr>
          <p:cNvPr id="12" name="Obrázek 11" descr="Obsah obrázku text, snímek obrazovky, dokument, Písmo&#10;&#10;Obsah generovaný pomocí AI může být nesprávný.">
            <a:extLst>
              <a:ext uri="{FF2B5EF4-FFF2-40B4-BE49-F238E27FC236}">
                <a16:creationId xmlns:a16="http://schemas.microsoft.com/office/drawing/2014/main" id="{3DFF3237-8BF6-C787-7D35-F882F687CD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" t="1022" r="-1" b="907"/>
          <a:stretch/>
        </p:blipFill>
        <p:spPr>
          <a:xfrm>
            <a:off x="1154719" y="2551390"/>
            <a:ext cx="2195703" cy="310011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7E3CFC9-5AC2-DE67-07E3-90BD619318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00" t="906" r="1401" b="1"/>
          <a:stretch/>
        </p:blipFill>
        <p:spPr>
          <a:xfrm>
            <a:off x="1762506" y="3429000"/>
            <a:ext cx="2195703" cy="313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06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9D9A6-6DCB-4879-9C9C-F36C0082F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F609A05-AB46-3080-E65F-2A88634EA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788" y="2419761"/>
            <a:ext cx="6929438" cy="3459079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endParaRPr lang="cs-CZ" b="1" dirty="0"/>
          </a:p>
          <a:p>
            <a:pPr marL="0" indent="0">
              <a:spcBef>
                <a:spcPts val="1800"/>
              </a:spcBef>
              <a:buNone/>
            </a:pPr>
            <a:endParaRPr lang="sv-SE" b="1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F97522D8-552E-BBF7-1D79-9955D6638E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1788" y="1459103"/>
            <a:ext cx="6929438" cy="730455"/>
          </a:xfrm>
        </p:spPr>
        <p:txBody>
          <a:bodyPr/>
          <a:lstStyle/>
          <a:p>
            <a:r>
              <a:rPr lang="cs-CZ" sz="3200" b="1" dirty="0"/>
              <a:t>Hodnocení PhD Summitu </a:t>
            </a:r>
            <a:br>
              <a:rPr lang="cs-CZ" sz="3200" b="1" dirty="0"/>
            </a:br>
            <a:r>
              <a:rPr lang="cs-CZ" sz="3200" b="1" dirty="0"/>
              <a:t>studujícími z předchozích let</a:t>
            </a:r>
            <a:endParaRPr lang="cs-CZ" sz="3200" dirty="0"/>
          </a:p>
        </p:txBody>
      </p:sp>
      <p:pic>
        <p:nvPicPr>
          <p:cNvPr id="9" name="Obrázek 8" descr="Obsah obrázku text, snímek obrazovky, Písmo, číslo&#10;&#10;Obsah generovaný pomocí AI může být nesprávný.">
            <a:extLst>
              <a:ext uri="{FF2B5EF4-FFF2-40B4-BE49-F238E27FC236}">
                <a16:creationId xmlns:a16="http://schemas.microsoft.com/office/drawing/2014/main" id="{9992CE4F-DB36-4179-D76E-6E016DF32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48" y="4242756"/>
            <a:ext cx="2898613" cy="250733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DCD58ED-38F2-71CF-9075-D7C366C03F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999" b="3594"/>
          <a:stretch>
            <a:fillRect/>
          </a:stretch>
        </p:blipFill>
        <p:spPr>
          <a:xfrm>
            <a:off x="514713" y="2570331"/>
            <a:ext cx="5062714" cy="2859112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C9538446-F0B0-E093-4CB7-396858B801D9}"/>
              </a:ext>
            </a:extLst>
          </p:cNvPr>
          <p:cNvSpPr txBox="1"/>
          <p:nvPr/>
        </p:nvSpPr>
        <p:spPr>
          <a:xfrm>
            <a:off x="514713" y="5611749"/>
            <a:ext cx="52200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/>
              <a:t>„</a:t>
            </a:r>
            <a:r>
              <a:rPr lang="en-US" sz="1400" i="1" dirty="0" err="1"/>
              <a:t>Jsem</a:t>
            </a:r>
            <a:r>
              <a:rPr lang="en-US" sz="1400" i="1" dirty="0"/>
              <a:t> </a:t>
            </a:r>
            <a:r>
              <a:rPr lang="en-US" sz="1400" i="1" dirty="0" err="1"/>
              <a:t>spokojený</a:t>
            </a:r>
            <a:r>
              <a:rPr lang="en-US" sz="1400" i="1" dirty="0"/>
              <a:t> s </a:t>
            </a:r>
            <a:r>
              <a:rPr lang="en-US" sz="1400" i="1" dirty="0" err="1"/>
              <a:t>množstvím</a:t>
            </a:r>
            <a:r>
              <a:rPr lang="en-US" sz="1400" i="1" dirty="0"/>
              <a:t> </a:t>
            </a:r>
            <a:r>
              <a:rPr lang="en-US" sz="1400" i="1" dirty="0" err="1"/>
              <a:t>informací</a:t>
            </a:r>
            <a:r>
              <a:rPr lang="en-US" sz="1400" i="1" dirty="0"/>
              <a:t>, </a:t>
            </a:r>
            <a:r>
              <a:rPr lang="en-US" sz="1400" i="1" dirty="0" err="1"/>
              <a:t>které</a:t>
            </a:r>
            <a:r>
              <a:rPr lang="cs-CZ" sz="1400" i="1" dirty="0"/>
              <a:t> zde</a:t>
            </a:r>
            <a:r>
              <a:rPr lang="en-US" sz="1400" i="1" dirty="0"/>
              <a:t> </a:t>
            </a:r>
            <a:r>
              <a:rPr lang="en-US" sz="1400" i="1" dirty="0" err="1"/>
              <a:t>byly</a:t>
            </a:r>
            <a:r>
              <a:rPr lang="en-US" sz="1400" i="1" dirty="0"/>
              <a:t> </a:t>
            </a:r>
            <a:r>
              <a:rPr lang="en-US" sz="1400" i="1" dirty="0" err="1"/>
              <a:t>předneseny</a:t>
            </a:r>
            <a:r>
              <a:rPr lang="en-US" sz="1400" i="1" dirty="0"/>
              <a:t>. </a:t>
            </a:r>
            <a:r>
              <a:rPr lang="en-US" sz="1400" i="1" dirty="0" err="1"/>
              <a:t>Jsem</a:t>
            </a:r>
            <a:r>
              <a:rPr lang="en-US" sz="1400" i="1" dirty="0"/>
              <a:t> </a:t>
            </a:r>
            <a:r>
              <a:rPr lang="en-US" sz="1400" i="1" dirty="0" err="1"/>
              <a:t>rád</a:t>
            </a:r>
            <a:r>
              <a:rPr lang="en-US" sz="1400" i="1" dirty="0"/>
              <a:t>, </a:t>
            </a:r>
            <a:r>
              <a:rPr lang="en-US" sz="1400" i="1" dirty="0" err="1"/>
              <a:t>že</a:t>
            </a:r>
            <a:r>
              <a:rPr lang="en-US" sz="1400" i="1" dirty="0"/>
              <a:t> </a:t>
            </a:r>
            <a:r>
              <a:rPr lang="en-US" sz="1400" i="1" dirty="0" err="1"/>
              <a:t>jsem</a:t>
            </a:r>
            <a:r>
              <a:rPr lang="en-US" sz="1400" i="1" dirty="0"/>
              <a:t> </a:t>
            </a:r>
            <a:r>
              <a:rPr lang="en-US" sz="1400" i="1" dirty="0" err="1"/>
              <a:t>si</a:t>
            </a:r>
            <a:r>
              <a:rPr lang="en-US" sz="1400" i="1" dirty="0"/>
              <a:t> </a:t>
            </a:r>
            <a:r>
              <a:rPr lang="en-US" sz="1400" i="1" dirty="0" err="1"/>
              <a:t>udělal</a:t>
            </a:r>
            <a:r>
              <a:rPr lang="en-US" sz="1400" i="1" dirty="0"/>
              <a:t> </a:t>
            </a:r>
            <a:r>
              <a:rPr lang="en-US" sz="1400" i="1" dirty="0" err="1"/>
              <a:t>úplnější</a:t>
            </a:r>
            <a:r>
              <a:rPr lang="en-US" sz="1400" i="1" dirty="0"/>
              <a:t> </a:t>
            </a:r>
            <a:r>
              <a:rPr lang="en-US" sz="1400" i="1" dirty="0" err="1"/>
              <a:t>obrázek</a:t>
            </a:r>
            <a:r>
              <a:rPr lang="en-US" sz="1400" i="1" dirty="0"/>
              <a:t> </a:t>
            </a:r>
            <a:br>
              <a:rPr lang="cs-CZ" sz="1400" i="1" dirty="0"/>
            </a:br>
            <a:r>
              <a:rPr lang="en-US" sz="1400" i="1" dirty="0"/>
              <a:t>o </a:t>
            </a:r>
            <a:r>
              <a:rPr lang="en-US" sz="1400" i="1" dirty="0" err="1"/>
              <a:t>doktorském</a:t>
            </a:r>
            <a:r>
              <a:rPr lang="en-US" sz="1400" i="1" dirty="0"/>
              <a:t> </a:t>
            </a:r>
            <a:r>
              <a:rPr lang="en-US" sz="1400" i="1" dirty="0" err="1"/>
              <a:t>studiu</a:t>
            </a:r>
            <a:r>
              <a:rPr lang="en-US" sz="1400" i="1" dirty="0"/>
              <a:t>, </a:t>
            </a:r>
            <a:r>
              <a:rPr lang="en-US" sz="1400" i="1" dirty="0" err="1"/>
              <a:t>který</a:t>
            </a:r>
            <a:r>
              <a:rPr lang="en-US" sz="1400" i="1" dirty="0"/>
              <a:t> mi </a:t>
            </a:r>
            <a:r>
              <a:rPr lang="en-US" sz="1400" i="1" dirty="0" err="1"/>
              <a:t>pomohl</a:t>
            </a:r>
            <a:r>
              <a:rPr lang="en-US" sz="1400" i="1" dirty="0"/>
              <a:t> </a:t>
            </a:r>
            <a:r>
              <a:rPr lang="en-US" sz="1400" i="1" dirty="0" err="1"/>
              <a:t>zbavit</a:t>
            </a:r>
            <a:r>
              <a:rPr lang="en-US" sz="1400" i="1" dirty="0"/>
              <a:t> se </a:t>
            </a:r>
            <a:r>
              <a:rPr lang="en-US" sz="1400" i="1" dirty="0" err="1"/>
              <a:t>obav</a:t>
            </a:r>
            <a:r>
              <a:rPr lang="en-US" sz="1400" i="1" dirty="0"/>
              <a:t> </a:t>
            </a:r>
            <a:br>
              <a:rPr lang="cs-CZ" sz="1400" i="1" dirty="0"/>
            </a:br>
            <a:r>
              <a:rPr lang="en-US" sz="1400" i="1" dirty="0"/>
              <a:t>a </a:t>
            </a:r>
            <a:r>
              <a:rPr lang="en-US" sz="1400" i="1" dirty="0" err="1"/>
              <a:t>ukázal</a:t>
            </a:r>
            <a:r>
              <a:rPr lang="en-US" sz="1400" i="1" dirty="0"/>
              <a:t> mi </a:t>
            </a:r>
            <a:r>
              <a:rPr lang="en-US" sz="1400" i="1" dirty="0" err="1"/>
              <a:t>možnosti</a:t>
            </a:r>
            <a:r>
              <a:rPr lang="en-US" sz="1400" i="1" dirty="0"/>
              <a:t>, </a:t>
            </a:r>
            <a:r>
              <a:rPr lang="en-US" sz="1400" i="1" dirty="0" err="1"/>
              <a:t>které</a:t>
            </a:r>
            <a:r>
              <a:rPr lang="en-US" sz="1400" i="1" dirty="0"/>
              <a:t> </a:t>
            </a:r>
            <a:r>
              <a:rPr lang="en-US" sz="1400" i="1" dirty="0" err="1"/>
              <a:t>mohu</a:t>
            </a:r>
            <a:r>
              <a:rPr lang="en-US" sz="1400" i="1" dirty="0"/>
              <a:t> </a:t>
            </a:r>
            <a:r>
              <a:rPr lang="en-US" sz="1400" i="1" dirty="0" err="1"/>
              <a:t>při</a:t>
            </a:r>
            <a:r>
              <a:rPr lang="en-US" sz="1400" i="1" dirty="0"/>
              <a:t> </a:t>
            </a:r>
            <a:r>
              <a:rPr lang="en-US" sz="1400" i="1" dirty="0" err="1"/>
              <a:t>studiu</a:t>
            </a:r>
            <a:r>
              <a:rPr lang="en-US" sz="1400" i="1" dirty="0"/>
              <a:t> </a:t>
            </a:r>
            <a:r>
              <a:rPr lang="en-US" sz="1400" i="1" dirty="0" err="1"/>
              <a:t>uplatnit</a:t>
            </a:r>
            <a:r>
              <a:rPr lang="en-US" sz="1400" i="1" dirty="0"/>
              <a:t>.</a:t>
            </a:r>
            <a:r>
              <a:rPr lang="cs-CZ" sz="1400" i="1" dirty="0"/>
              <a:t>“</a:t>
            </a:r>
            <a:endParaRPr lang="en-US" sz="1400" i="1" dirty="0"/>
          </a:p>
        </p:txBody>
      </p:sp>
      <p:sp>
        <p:nvSpPr>
          <p:cNvPr id="12" name="Nadpis 3">
            <a:extLst>
              <a:ext uri="{FF2B5EF4-FFF2-40B4-BE49-F238E27FC236}">
                <a16:creationId xmlns:a16="http://schemas.microsoft.com/office/drawing/2014/main" id="{FC7624D8-50B1-4DD7-A345-10CF1C0EC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059" y="535781"/>
            <a:ext cx="6717945" cy="625126"/>
          </a:xfrm>
        </p:spPr>
        <p:txBody>
          <a:bodyPr/>
          <a:lstStyle/>
          <a:p>
            <a:pPr algn="l"/>
            <a:r>
              <a:rPr lang="cs-CZ" dirty="0"/>
              <a:t>Doktorská škola UHK – PhD Summit 2025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F352E2B-963D-A399-875A-592835B64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7459" y="2487754"/>
            <a:ext cx="2473988" cy="194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21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36A0D6C-63F4-49A6-96F5-78B1FD166C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FA6BEA6-0D22-47BE-B26A-C4970F5FCD46}"/>
              </a:ext>
            </a:extLst>
          </p:cNvPr>
          <p:cNvSpPr txBox="1">
            <a:spLocks/>
          </p:cNvSpPr>
          <p:nvPr/>
        </p:nvSpPr>
        <p:spPr>
          <a:xfrm>
            <a:off x="2633396" y="3999432"/>
            <a:ext cx="6991867" cy="1965599"/>
          </a:xfrm>
          <a:custGeom>
            <a:avLst/>
            <a:gdLst>
              <a:gd name="connsiteX0" fmla="*/ 542981 w 6991867"/>
              <a:gd name="connsiteY0" fmla="*/ 0 h 1965599"/>
              <a:gd name="connsiteX1" fmla="*/ 646881 w 6991867"/>
              <a:gd name="connsiteY1" fmla="*/ 0 h 1965599"/>
              <a:gd name="connsiteX2" fmla="*/ 724959 w 6991867"/>
              <a:gd name="connsiteY2" fmla="*/ 0 h 1965599"/>
              <a:gd name="connsiteX3" fmla="*/ 818407 w 6991867"/>
              <a:gd name="connsiteY3" fmla="*/ 0 h 1965599"/>
              <a:gd name="connsiteX4" fmla="*/ 852835 w 6991867"/>
              <a:gd name="connsiteY4" fmla="*/ 0 h 1965599"/>
              <a:gd name="connsiteX5" fmla="*/ 857753 w 6991867"/>
              <a:gd name="connsiteY5" fmla="*/ 0 h 1965599"/>
              <a:gd name="connsiteX6" fmla="*/ 1415043 w 6991867"/>
              <a:gd name="connsiteY6" fmla="*/ 0 h 1965599"/>
              <a:gd name="connsiteX7" fmla="*/ 1937513 w 6991867"/>
              <a:gd name="connsiteY7" fmla="*/ 0 h 1965599"/>
              <a:gd name="connsiteX8" fmla="*/ 2426288 w 6991867"/>
              <a:gd name="connsiteY8" fmla="*/ 0 h 1965599"/>
              <a:gd name="connsiteX9" fmla="*/ 2882490 w 6991867"/>
              <a:gd name="connsiteY9" fmla="*/ 0 h 1965599"/>
              <a:gd name="connsiteX10" fmla="*/ 3307243 w 6991867"/>
              <a:gd name="connsiteY10" fmla="*/ 0 h 1965599"/>
              <a:gd name="connsiteX11" fmla="*/ 3701670 w 6991867"/>
              <a:gd name="connsiteY11" fmla="*/ 0 h 1965599"/>
              <a:gd name="connsiteX12" fmla="*/ 4066894 w 6991867"/>
              <a:gd name="connsiteY12" fmla="*/ 0 h 1965599"/>
              <a:gd name="connsiteX13" fmla="*/ 4404038 w 6991867"/>
              <a:gd name="connsiteY13" fmla="*/ 0 h 1965599"/>
              <a:gd name="connsiteX14" fmla="*/ 4714226 w 6991867"/>
              <a:gd name="connsiteY14" fmla="*/ 0 h 1965599"/>
              <a:gd name="connsiteX15" fmla="*/ 4998580 w 6991867"/>
              <a:gd name="connsiteY15" fmla="*/ 0 h 1965599"/>
              <a:gd name="connsiteX16" fmla="*/ 5494281 w 6991867"/>
              <a:gd name="connsiteY16" fmla="*/ 0 h 1965599"/>
              <a:gd name="connsiteX17" fmla="*/ 5900127 w 6991867"/>
              <a:gd name="connsiteY17" fmla="*/ 0 h 1965599"/>
              <a:gd name="connsiteX18" fmla="*/ 6225103 w 6991867"/>
              <a:gd name="connsiteY18" fmla="*/ 0 h 1965599"/>
              <a:gd name="connsiteX19" fmla="*/ 6478195 w 6991867"/>
              <a:gd name="connsiteY19" fmla="*/ 0 h 1965599"/>
              <a:gd name="connsiteX20" fmla="*/ 6668388 w 6991867"/>
              <a:gd name="connsiteY20" fmla="*/ 0 h 1965599"/>
              <a:gd name="connsiteX21" fmla="*/ 6804669 w 6991867"/>
              <a:gd name="connsiteY21" fmla="*/ 0 h 1965599"/>
              <a:gd name="connsiteX22" fmla="*/ 6896021 w 6991867"/>
              <a:gd name="connsiteY22" fmla="*/ 0 h 1965599"/>
              <a:gd name="connsiteX23" fmla="*/ 6951432 w 6991867"/>
              <a:gd name="connsiteY23" fmla="*/ 0 h 1965599"/>
              <a:gd name="connsiteX24" fmla="*/ 6979886 w 6991867"/>
              <a:gd name="connsiteY24" fmla="*/ 0 h 1965599"/>
              <a:gd name="connsiteX25" fmla="*/ 6991867 w 6991867"/>
              <a:gd name="connsiteY25" fmla="*/ 0 h 1965599"/>
              <a:gd name="connsiteX26" fmla="*/ 6991867 w 6991867"/>
              <a:gd name="connsiteY26" fmla="*/ 178577 h 1965599"/>
              <a:gd name="connsiteX27" fmla="*/ 6991867 w 6991867"/>
              <a:gd name="connsiteY27" fmla="*/ 345996 h 1965599"/>
              <a:gd name="connsiteX28" fmla="*/ 6991867 w 6991867"/>
              <a:gd name="connsiteY28" fmla="*/ 502618 h 1965599"/>
              <a:gd name="connsiteX29" fmla="*/ 6991867 w 6991867"/>
              <a:gd name="connsiteY29" fmla="*/ 648802 h 1965599"/>
              <a:gd name="connsiteX30" fmla="*/ 6991867 w 6991867"/>
              <a:gd name="connsiteY30" fmla="*/ 784909 h 1965599"/>
              <a:gd name="connsiteX31" fmla="*/ 6991867 w 6991867"/>
              <a:gd name="connsiteY31" fmla="*/ 911298 h 1965599"/>
              <a:gd name="connsiteX32" fmla="*/ 6991867 w 6991867"/>
              <a:gd name="connsiteY32" fmla="*/ 1028329 h 1965599"/>
              <a:gd name="connsiteX33" fmla="*/ 6991867 w 6991867"/>
              <a:gd name="connsiteY33" fmla="*/ 1136363 h 1965599"/>
              <a:gd name="connsiteX34" fmla="*/ 6991867 w 6991867"/>
              <a:gd name="connsiteY34" fmla="*/ 1235758 h 1965599"/>
              <a:gd name="connsiteX35" fmla="*/ 6991867 w 6991867"/>
              <a:gd name="connsiteY35" fmla="*/ 1326876 h 1965599"/>
              <a:gd name="connsiteX36" fmla="*/ 6991867 w 6991867"/>
              <a:gd name="connsiteY36" fmla="*/ 1410076 h 1965599"/>
              <a:gd name="connsiteX37" fmla="*/ 6991867 w 6991867"/>
              <a:gd name="connsiteY37" fmla="*/ 1485717 h 1965599"/>
              <a:gd name="connsiteX38" fmla="*/ 6991867 w 6991867"/>
              <a:gd name="connsiteY38" fmla="*/ 1615766 h 1965599"/>
              <a:gd name="connsiteX39" fmla="*/ 6991867 w 6991867"/>
              <a:gd name="connsiteY39" fmla="*/ 1719900 h 1965599"/>
              <a:gd name="connsiteX40" fmla="*/ 6991867 w 6991867"/>
              <a:gd name="connsiteY40" fmla="*/ 1801000 h 1965599"/>
              <a:gd name="connsiteX41" fmla="*/ 6991867 w 6991867"/>
              <a:gd name="connsiteY41" fmla="*/ 1861946 h 1965599"/>
              <a:gd name="connsiteX42" fmla="*/ 6991867 w 6991867"/>
              <a:gd name="connsiteY42" fmla="*/ 1905615 h 1965599"/>
              <a:gd name="connsiteX43" fmla="*/ 6991867 w 6991867"/>
              <a:gd name="connsiteY43" fmla="*/ 1934888 h 1965599"/>
              <a:gd name="connsiteX44" fmla="*/ 6991867 w 6991867"/>
              <a:gd name="connsiteY44" fmla="*/ 1952643 h 1965599"/>
              <a:gd name="connsiteX45" fmla="*/ 6991867 w 6991867"/>
              <a:gd name="connsiteY45" fmla="*/ 1961761 h 1965599"/>
              <a:gd name="connsiteX46" fmla="*/ 6991867 w 6991867"/>
              <a:gd name="connsiteY46" fmla="*/ 1965599 h 1965599"/>
              <a:gd name="connsiteX47" fmla="*/ 542980 w 6991867"/>
              <a:gd name="connsiteY47" fmla="*/ 1965599 h 1965599"/>
              <a:gd name="connsiteX48" fmla="*/ 263622 w 6991867"/>
              <a:gd name="connsiteY48" fmla="*/ 1688700 h 1965599"/>
              <a:gd name="connsiteX49" fmla="*/ 263622 w 6991867"/>
              <a:gd name="connsiteY49" fmla="*/ 1251900 h 1965599"/>
              <a:gd name="connsiteX50" fmla="*/ 0 w 6991867"/>
              <a:gd name="connsiteY50" fmla="*/ 982800 h 1965599"/>
              <a:gd name="connsiteX51" fmla="*/ 263622 w 6991867"/>
              <a:gd name="connsiteY51" fmla="*/ 717600 h 1965599"/>
              <a:gd name="connsiteX52" fmla="*/ 263622 w 6991867"/>
              <a:gd name="connsiteY52" fmla="*/ 280800 h 1965599"/>
              <a:gd name="connsiteX53" fmla="*/ 542981 w 6991867"/>
              <a:gd name="connsiteY53" fmla="*/ 0 h 196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991867" h="1965599">
                <a:moveTo>
                  <a:pt x="542981" y="0"/>
                </a:moveTo>
                <a:lnTo>
                  <a:pt x="646881" y="0"/>
                </a:lnTo>
                <a:lnTo>
                  <a:pt x="724959" y="0"/>
                </a:lnTo>
                <a:lnTo>
                  <a:pt x="818407" y="0"/>
                </a:lnTo>
                <a:lnTo>
                  <a:pt x="852835" y="0"/>
                </a:lnTo>
                <a:lnTo>
                  <a:pt x="857753" y="0"/>
                </a:lnTo>
                <a:lnTo>
                  <a:pt x="1415043" y="0"/>
                </a:lnTo>
                <a:lnTo>
                  <a:pt x="1937513" y="0"/>
                </a:lnTo>
                <a:lnTo>
                  <a:pt x="2426288" y="0"/>
                </a:lnTo>
                <a:lnTo>
                  <a:pt x="2882490" y="0"/>
                </a:lnTo>
                <a:lnTo>
                  <a:pt x="3307243" y="0"/>
                </a:lnTo>
                <a:lnTo>
                  <a:pt x="3701670" y="0"/>
                </a:lnTo>
                <a:lnTo>
                  <a:pt x="4066894" y="0"/>
                </a:lnTo>
                <a:lnTo>
                  <a:pt x="4404038" y="0"/>
                </a:lnTo>
                <a:lnTo>
                  <a:pt x="4714226" y="0"/>
                </a:lnTo>
                <a:lnTo>
                  <a:pt x="4998580" y="0"/>
                </a:lnTo>
                <a:lnTo>
                  <a:pt x="5494281" y="0"/>
                </a:lnTo>
                <a:lnTo>
                  <a:pt x="5900127" y="0"/>
                </a:lnTo>
                <a:lnTo>
                  <a:pt x="6225103" y="0"/>
                </a:lnTo>
                <a:lnTo>
                  <a:pt x="6478195" y="0"/>
                </a:lnTo>
                <a:lnTo>
                  <a:pt x="6668388" y="0"/>
                </a:lnTo>
                <a:lnTo>
                  <a:pt x="6804669" y="0"/>
                </a:lnTo>
                <a:lnTo>
                  <a:pt x="6896021" y="0"/>
                </a:lnTo>
                <a:lnTo>
                  <a:pt x="6951432" y="0"/>
                </a:lnTo>
                <a:lnTo>
                  <a:pt x="6979886" y="0"/>
                </a:lnTo>
                <a:lnTo>
                  <a:pt x="6991867" y="0"/>
                </a:lnTo>
                <a:lnTo>
                  <a:pt x="6991867" y="178577"/>
                </a:lnTo>
                <a:lnTo>
                  <a:pt x="6991867" y="345996"/>
                </a:lnTo>
                <a:lnTo>
                  <a:pt x="6991867" y="502618"/>
                </a:lnTo>
                <a:lnTo>
                  <a:pt x="6991867" y="648802"/>
                </a:lnTo>
                <a:lnTo>
                  <a:pt x="6991867" y="784909"/>
                </a:lnTo>
                <a:lnTo>
                  <a:pt x="6991867" y="911298"/>
                </a:lnTo>
                <a:lnTo>
                  <a:pt x="6991867" y="1028329"/>
                </a:lnTo>
                <a:lnTo>
                  <a:pt x="6991867" y="1136363"/>
                </a:lnTo>
                <a:lnTo>
                  <a:pt x="6991867" y="1235758"/>
                </a:lnTo>
                <a:lnTo>
                  <a:pt x="6991867" y="1326876"/>
                </a:lnTo>
                <a:lnTo>
                  <a:pt x="6991867" y="1410076"/>
                </a:lnTo>
                <a:lnTo>
                  <a:pt x="6991867" y="1485717"/>
                </a:lnTo>
                <a:lnTo>
                  <a:pt x="6991867" y="1615766"/>
                </a:lnTo>
                <a:lnTo>
                  <a:pt x="6991867" y="1719900"/>
                </a:lnTo>
                <a:lnTo>
                  <a:pt x="6991867" y="1801000"/>
                </a:lnTo>
                <a:lnTo>
                  <a:pt x="6991867" y="1861946"/>
                </a:lnTo>
                <a:lnTo>
                  <a:pt x="6991867" y="1905615"/>
                </a:lnTo>
                <a:lnTo>
                  <a:pt x="6991867" y="1934888"/>
                </a:lnTo>
                <a:lnTo>
                  <a:pt x="6991867" y="1952643"/>
                </a:lnTo>
                <a:lnTo>
                  <a:pt x="6991867" y="1961761"/>
                </a:lnTo>
                <a:lnTo>
                  <a:pt x="6991867" y="1965599"/>
                </a:lnTo>
                <a:lnTo>
                  <a:pt x="542980" y="1965599"/>
                </a:lnTo>
                <a:lnTo>
                  <a:pt x="263622" y="1688700"/>
                </a:lnTo>
                <a:cubicBezTo>
                  <a:pt x="263622" y="1251900"/>
                  <a:pt x="263622" y="1251900"/>
                  <a:pt x="263622" y="1251900"/>
                </a:cubicBezTo>
                <a:cubicBezTo>
                  <a:pt x="177059" y="1162200"/>
                  <a:pt x="86562" y="1072500"/>
                  <a:pt x="0" y="982800"/>
                </a:cubicBezTo>
                <a:cubicBezTo>
                  <a:pt x="86562" y="897000"/>
                  <a:pt x="177059" y="807300"/>
                  <a:pt x="263622" y="717600"/>
                </a:cubicBezTo>
                <a:cubicBezTo>
                  <a:pt x="263622" y="280800"/>
                  <a:pt x="263622" y="280800"/>
                  <a:pt x="263622" y="280800"/>
                </a:cubicBezTo>
                <a:cubicBezTo>
                  <a:pt x="358053" y="187200"/>
                  <a:pt x="448550" y="93600"/>
                  <a:pt x="542981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vert="horz" wrap="square" lIns="892969" tIns="223266" rIns="642938" bIns="223266" rtlCol="0" anchor="ctr">
            <a:noAutofit/>
          </a:bodyPr>
          <a:lstStyle>
            <a:lvl1pPr marL="0" marR="0" indent="0" algn="r" defTabSz="9144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800" dirty="0"/>
              <a:t>Děkuji za pozornost a těším se </a:t>
            </a:r>
            <a:r>
              <a:rPr lang="cs-CZ" sz="2800" dirty="0" err="1"/>
              <a:t>naviděnou</a:t>
            </a:r>
            <a:r>
              <a:rPr lang="cs-CZ" sz="2800" dirty="0"/>
              <a:t> na PhD Summitu</a:t>
            </a:r>
            <a:r>
              <a:rPr lang="cs-CZ" dirty="0"/>
              <a:t></a:t>
            </a:r>
            <a:r>
              <a:rPr lang="cs-CZ" sz="4000" dirty="0">
                <a:sym typeface="Wingdings" panose="05000000000000000000" pitchFamily="2" charset="2"/>
              </a:rPr>
              <a:t> </a:t>
            </a:r>
            <a:r>
              <a:rPr lang="cs-CZ" sz="2800" dirty="0">
                <a:sym typeface="Wingdings" panose="05000000000000000000" pitchFamily="2" charset="2"/>
              </a:rPr>
              <a:t>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300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7EA45-E162-33A9-FE25-1240EFA78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56A93B8-7007-9143-C205-CCE01D746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8951" y="2333582"/>
            <a:ext cx="7082111" cy="4127507"/>
          </a:xfrm>
        </p:spPr>
        <p:txBody>
          <a:bodyPr>
            <a:normAutofit/>
          </a:bodyPr>
          <a:lstStyle/>
          <a:p>
            <a:r>
              <a:rPr lang="cs-CZ" sz="3200" dirty="0"/>
              <a:t>Doktorská škola UHK</a:t>
            </a:r>
          </a:p>
          <a:p>
            <a:r>
              <a:rPr lang="cs-CZ" sz="3200" dirty="0"/>
              <a:t>Průvodce nových doktorandů </a:t>
            </a:r>
            <a:br>
              <a:rPr lang="cs-CZ" sz="3200" dirty="0"/>
            </a:br>
            <a:r>
              <a:rPr lang="cs-CZ" sz="3200" dirty="0"/>
              <a:t>a doktorandek na UHK</a:t>
            </a:r>
          </a:p>
          <a:p>
            <a:r>
              <a:rPr lang="cs-CZ" sz="3200" dirty="0"/>
              <a:t>PhD Summit 2025</a:t>
            </a:r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63BDF46-7915-FDF9-878A-7F220D5B1E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18951" y="1603670"/>
            <a:ext cx="6929438" cy="638473"/>
          </a:xfrm>
        </p:spPr>
        <p:txBody>
          <a:bodyPr/>
          <a:lstStyle/>
          <a:p>
            <a:r>
              <a:rPr lang="cs-CZ" b="1" dirty="0"/>
              <a:t>Obsah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8C8780-593A-1936-D949-679B7693E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469" y="535781"/>
            <a:ext cx="6530531" cy="625126"/>
          </a:xfrm>
        </p:spPr>
        <p:txBody>
          <a:bodyPr/>
          <a:lstStyle/>
          <a:p>
            <a:pPr algn="l"/>
            <a:r>
              <a:rPr lang="cs-CZ" dirty="0"/>
              <a:t>Představení aktivit Doktorské školy UHK</a:t>
            </a:r>
          </a:p>
        </p:txBody>
      </p:sp>
    </p:spTree>
    <p:extLst>
      <p:ext uri="{BB962C8B-B14F-4D97-AF65-F5344CB8AC3E}">
        <p14:creationId xmlns:p14="http://schemas.microsoft.com/office/powerpoint/2010/main" val="1653263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635B2-62B4-A2A0-17D1-65FB01B79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58B206F-E72B-7916-126A-AB1DA8C61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8951" y="2333582"/>
            <a:ext cx="7082111" cy="4127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Hlavní cíl: </a:t>
            </a:r>
            <a:r>
              <a:rPr lang="cs-CZ" sz="2400" dirty="0"/>
              <a:t>Rozvoj podpory doktorandů a školitelů </a:t>
            </a:r>
            <a:br>
              <a:rPr lang="cs-CZ" sz="2400" dirty="0"/>
            </a:br>
            <a:r>
              <a:rPr lang="cs-CZ" sz="2400" dirty="0"/>
              <a:t>na centrální úrovni UHK.</a:t>
            </a:r>
          </a:p>
          <a:p>
            <a:pPr marL="0" indent="0">
              <a:buNone/>
            </a:pPr>
            <a:r>
              <a:rPr lang="cs-CZ" sz="2000" b="1" dirty="0"/>
              <a:t>Aktivity:</a:t>
            </a:r>
          </a:p>
          <a:p>
            <a:pPr lvl="1"/>
            <a:r>
              <a:rPr lang="cs-CZ" sz="1800" dirty="0"/>
              <a:t>Kurzy pro doktorandy a školitele</a:t>
            </a:r>
          </a:p>
          <a:p>
            <a:pPr lvl="1"/>
            <a:r>
              <a:rPr lang="cs-CZ" sz="1800" dirty="0"/>
              <a:t>Neformální setkání doktorandů</a:t>
            </a:r>
          </a:p>
          <a:p>
            <a:pPr lvl="1"/>
            <a:r>
              <a:rPr lang="cs-CZ" sz="1800" dirty="0"/>
              <a:t>PhD Open Office (individuální konzultace k doktorandské problematice) </a:t>
            </a:r>
          </a:p>
          <a:p>
            <a:pPr lvl="1"/>
            <a:r>
              <a:rPr lang="cs-CZ" sz="1800" dirty="0"/>
              <a:t>Komunikační platforma doktorandů</a:t>
            </a:r>
          </a:p>
          <a:p>
            <a:pPr lvl="1"/>
            <a:r>
              <a:rPr lang="cs-CZ" sz="1800" dirty="0" err="1"/>
              <a:t>Onboarding</a:t>
            </a:r>
            <a:r>
              <a:rPr lang="cs-CZ" sz="1800" dirty="0"/>
              <a:t> </a:t>
            </a:r>
          </a:p>
          <a:p>
            <a:pPr lvl="2"/>
            <a:r>
              <a:rPr lang="cs-CZ" sz="1800" dirty="0"/>
              <a:t>Průvodce pro nové doktorandy a doktorandky na UHK</a:t>
            </a:r>
          </a:p>
          <a:p>
            <a:pPr lvl="2"/>
            <a:r>
              <a:rPr lang="cs-CZ" sz="1800" dirty="0"/>
              <a:t>PhD Summit</a:t>
            </a:r>
          </a:p>
          <a:p>
            <a:pPr lvl="1"/>
            <a:endParaRPr lang="cs-CZ" sz="1800" dirty="0"/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4E26D30-CD5A-7721-C8BD-3FEF21F6C6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18951" y="1603670"/>
            <a:ext cx="6929438" cy="638473"/>
          </a:xfrm>
        </p:spPr>
        <p:txBody>
          <a:bodyPr/>
          <a:lstStyle/>
          <a:p>
            <a:r>
              <a:rPr lang="cs-CZ" b="1" dirty="0"/>
              <a:t>Cíle a aktivity DŠ UHK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4EADD5D-33D4-6DD0-DE0C-828DBE665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89" y="535781"/>
            <a:ext cx="5786437" cy="625126"/>
          </a:xfrm>
        </p:spPr>
        <p:txBody>
          <a:bodyPr/>
          <a:lstStyle/>
          <a:p>
            <a:pPr algn="l"/>
            <a:r>
              <a:rPr lang="cs-CZ" dirty="0"/>
              <a:t>Doktorská škola UHK</a:t>
            </a:r>
          </a:p>
        </p:txBody>
      </p:sp>
    </p:spTree>
    <p:extLst>
      <p:ext uri="{BB962C8B-B14F-4D97-AF65-F5344CB8AC3E}">
        <p14:creationId xmlns:p14="http://schemas.microsoft.com/office/powerpoint/2010/main" val="1976062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E8507-D23F-6CAF-D304-46956AA45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C522F5F-7F19-E2E4-418B-A36BE20FF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cs-CZ" sz="2600" dirty="0">
              <a:highlight>
                <a:srgbClr val="FFFF00"/>
              </a:highlight>
            </a:endParaRPr>
          </a:p>
          <a:p>
            <a:pPr lvl="1">
              <a:buFontTx/>
              <a:buChar char="-"/>
            </a:pPr>
            <a:endParaRPr lang="cs-CZ" sz="2600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FE65A44-8BFF-FDB7-6A46-DB1F51C244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60375" y="1461758"/>
            <a:ext cx="2718452" cy="486939"/>
          </a:xfrm>
        </p:spPr>
        <p:txBody>
          <a:bodyPr/>
          <a:lstStyle/>
          <a:p>
            <a:pPr marL="457214" lvl="1" indent="0" algn="ctr">
              <a:buNone/>
            </a:pPr>
            <a:r>
              <a:rPr lang="cs-CZ" sz="2000" dirty="0"/>
              <a:t>Doktorandské </a:t>
            </a:r>
            <a:r>
              <a:rPr lang="cs-CZ" sz="2000" i="1" dirty="0"/>
              <a:t>„</a:t>
            </a:r>
            <a:r>
              <a:rPr lang="cs-CZ" sz="2000" i="1" dirty="0" err="1"/>
              <a:t>Coffee</a:t>
            </a:r>
            <a:r>
              <a:rPr lang="cs-CZ" sz="2000" i="1" dirty="0"/>
              <a:t> </a:t>
            </a:r>
            <a:r>
              <a:rPr lang="cs-CZ" sz="2000" i="1" dirty="0" err="1"/>
              <a:t>Breaky</a:t>
            </a:r>
            <a:r>
              <a:rPr lang="cs-CZ" sz="2000" i="1" dirty="0"/>
              <a:t>“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8FDCE3-F3F7-76AF-102D-DA967DE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829" y="535781"/>
            <a:ext cx="6561550" cy="625126"/>
          </a:xfrm>
        </p:spPr>
        <p:txBody>
          <a:bodyPr/>
          <a:lstStyle/>
          <a:p>
            <a:pPr algn="l"/>
            <a:r>
              <a:rPr lang="cs-CZ" dirty="0"/>
              <a:t>Doktorská škola UHK – Co už proběhlo...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B17787F-8312-9A01-8709-44806361A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09" y="2125893"/>
            <a:ext cx="2718451" cy="391951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B583DA2-D28D-A7AB-B6ED-9E88D1178F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6" t="50912"/>
          <a:stretch/>
        </p:blipFill>
        <p:spPr>
          <a:xfrm>
            <a:off x="5465774" y="3552813"/>
            <a:ext cx="3729194" cy="33328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Zástupný text 1">
            <a:extLst>
              <a:ext uri="{FF2B5EF4-FFF2-40B4-BE49-F238E27FC236}">
                <a16:creationId xmlns:a16="http://schemas.microsoft.com/office/drawing/2014/main" id="{B740FB94-0A38-0A45-1AE1-5E13C1CF9E4E}"/>
              </a:ext>
            </a:extLst>
          </p:cNvPr>
          <p:cNvSpPr txBox="1">
            <a:spLocks/>
          </p:cNvSpPr>
          <p:nvPr/>
        </p:nvSpPr>
        <p:spPr>
          <a:xfrm>
            <a:off x="3146035" y="5429806"/>
            <a:ext cx="2183048" cy="7429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2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22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36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50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65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79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93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07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22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Arial" panose="020B0604020202020204" pitchFamily="34" charset="0"/>
              <a:buNone/>
            </a:pPr>
            <a:r>
              <a:rPr lang="cs-CZ" sz="2000" dirty="0"/>
              <a:t>Vzdělávací kurzy pro doktorandy </a:t>
            </a:r>
            <a:br>
              <a:rPr lang="cs-CZ" sz="2000" dirty="0"/>
            </a:br>
            <a:r>
              <a:rPr lang="cs-CZ" sz="2000" dirty="0"/>
              <a:t>a školitele</a:t>
            </a:r>
          </a:p>
        </p:txBody>
      </p:sp>
      <p:sp>
        <p:nvSpPr>
          <p:cNvPr id="7" name="Zástupný text 1">
            <a:extLst>
              <a:ext uri="{FF2B5EF4-FFF2-40B4-BE49-F238E27FC236}">
                <a16:creationId xmlns:a16="http://schemas.microsoft.com/office/drawing/2014/main" id="{E0DEC326-85DC-D6C3-9E9D-D9B8CAAEC005}"/>
              </a:ext>
            </a:extLst>
          </p:cNvPr>
          <p:cNvSpPr txBox="1">
            <a:spLocks/>
          </p:cNvSpPr>
          <p:nvPr/>
        </p:nvSpPr>
        <p:spPr>
          <a:xfrm>
            <a:off x="6072531" y="3136967"/>
            <a:ext cx="2357515" cy="3195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2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22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36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50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65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79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93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07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22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14" lvl="1" indent="0">
              <a:buFont typeface="Arial" panose="020B0604020202020204" pitchFamily="34" charset="0"/>
              <a:buNone/>
            </a:pPr>
            <a:r>
              <a:rPr lang="cs-CZ" sz="2000" dirty="0"/>
              <a:t>PhD Open Office</a:t>
            </a:r>
          </a:p>
        </p:txBody>
      </p:sp>
      <p:sp>
        <p:nvSpPr>
          <p:cNvPr id="9" name="Zástupný text 1">
            <a:extLst>
              <a:ext uri="{FF2B5EF4-FFF2-40B4-BE49-F238E27FC236}">
                <a16:creationId xmlns:a16="http://schemas.microsoft.com/office/drawing/2014/main" id="{70F6E90A-9AC8-14B7-E89A-3EAD94B9DB00}"/>
              </a:ext>
            </a:extLst>
          </p:cNvPr>
          <p:cNvSpPr txBox="1">
            <a:spLocks/>
          </p:cNvSpPr>
          <p:nvPr/>
        </p:nvSpPr>
        <p:spPr>
          <a:xfrm>
            <a:off x="3056776" y="1461420"/>
            <a:ext cx="1897625" cy="3195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2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22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36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50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65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79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93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07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22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14" lvl="1" indent="0" algn="ctr">
              <a:buNone/>
            </a:pPr>
            <a:r>
              <a:rPr lang="cs-CZ" sz="2000" dirty="0"/>
              <a:t>PhD Summity</a:t>
            </a:r>
          </a:p>
        </p:txBody>
      </p:sp>
      <p:pic>
        <p:nvPicPr>
          <p:cNvPr id="13" name="Obrázek 12" descr="Obsah obrázku text, snímek obrazovky, Písmo, design&#10;&#10;Obsah generovaný pomocí AI může být nesprávný.">
            <a:extLst>
              <a:ext uri="{FF2B5EF4-FFF2-40B4-BE49-F238E27FC236}">
                <a16:creationId xmlns:a16="http://schemas.microsoft.com/office/drawing/2014/main" id="{9551F260-839D-A1B2-7812-706DCD7134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2"/>
          <a:stretch/>
        </p:blipFill>
        <p:spPr>
          <a:xfrm>
            <a:off x="6312054" y="1326342"/>
            <a:ext cx="2189008" cy="16739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Obrázek 14" descr="Obsah obrázku text, počítač, Lidská tvář, snímek obrazovky&#10;&#10;Obsah generovaný pomocí AI může být nesprávný.">
            <a:extLst>
              <a:ext uri="{FF2B5EF4-FFF2-40B4-BE49-F238E27FC236}">
                <a16:creationId xmlns:a16="http://schemas.microsoft.com/office/drawing/2014/main" id="{52769C8D-0BA2-0E65-FEEC-545E8CD743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" t="47727" r="2125" b="7523"/>
          <a:stretch>
            <a:fillRect/>
          </a:stretch>
        </p:blipFill>
        <p:spPr>
          <a:xfrm>
            <a:off x="2939898" y="2125893"/>
            <a:ext cx="2635469" cy="2635536"/>
          </a:xfrm>
          <a:prstGeom prst="rect">
            <a:avLst/>
          </a:prstGeom>
        </p:spPr>
      </p:pic>
      <p:sp>
        <p:nvSpPr>
          <p:cNvPr id="16" name="Zástupný text 1">
            <a:extLst>
              <a:ext uri="{FF2B5EF4-FFF2-40B4-BE49-F238E27FC236}">
                <a16:creationId xmlns:a16="http://schemas.microsoft.com/office/drawing/2014/main" id="{7D71995F-172C-8AFF-9BF7-AC28A6BABECD}"/>
              </a:ext>
            </a:extLst>
          </p:cNvPr>
          <p:cNvSpPr txBox="1">
            <a:spLocks/>
          </p:cNvSpPr>
          <p:nvPr/>
        </p:nvSpPr>
        <p:spPr>
          <a:xfrm>
            <a:off x="628780" y="6172722"/>
            <a:ext cx="1763708" cy="604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2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22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36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50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65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79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93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07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22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2000" i="1" dirty="0"/>
              <a:t>„Na </a:t>
            </a:r>
            <a:r>
              <a:rPr lang="cs-CZ" sz="2000" i="1" dirty="0" err="1"/>
              <a:t>kafe</a:t>
            </a:r>
            <a:r>
              <a:rPr lang="cs-CZ" sz="2000" i="1" dirty="0"/>
              <a:t> </a:t>
            </a:r>
            <a:br>
              <a:rPr lang="cs-CZ" sz="2000" i="1" dirty="0"/>
            </a:br>
            <a:r>
              <a:rPr lang="cs-CZ" sz="2000" i="1" dirty="0"/>
              <a:t>s prorektorkou“</a:t>
            </a:r>
          </a:p>
        </p:txBody>
      </p:sp>
    </p:spTree>
    <p:extLst>
      <p:ext uri="{BB962C8B-B14F-4D97-AF65-F5344CB8AC3E}">
        <p14:creationId xmlns:p14="http://schemas.microsoft.com/office/powerpoint/2010/main" val="810351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267DA-BB04-96A7-FE9C-E3EC415C3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484F648-66CE-388A-D073-904BA9000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788" y="2260357"/>
            <a:ext cx="6929438" cy="4166947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PhD Summit 2025</a:t>
            </a:r>
          </a:p>
          <a:p>
            <a:r>
              <a:rPr lang="cs-CZ" sz="2400" dirty="0"/>
              <a:t>Kurzy pro doktorandy:</a:t>
            </a:r>
          </a:p>
          <a:p>
            <a:pPr lvl="1"/>
            <a:r>
              <a:rPr lang="cs-CZ" sz="1600" dirty="0"/>
              <a:t>Etika ve výzkumu</a:t>
            </a:r>
          </a:p>
          <a:p>
            <a:pPr lvl="1"/>
            <a:r>
              <a:rPr lang="cs-CZ" sz="1600" dirty="0"/>
              <a:t>Využití AI ve výzkumu </a:t>
            </a:r>
          </a:p>
          <a:p>
            <a:pPr lvl="1"/>
            <a:r>
              <a:rPr lang="cs-CZ" sz="1600" dirty="0"/>
              <a:t>Projektový management</a:t>
            </a:r>
          </a:p>
          <a:p>
            <a:pPr lvl="1"/>
            <a:r>
              <a:rPr lang="cs-CZ" sz="1600" dirty="0"/>
              <a:t>Open Science</a:t>
            </a:r>
          </a:p>
          <a:p>
            <a:pPr lvl="1"/>
            <a:r>
              <a:rPr lang="cs-CZ" sz="1600" dirty="0"/>
              <a:t>Bezpečnost na síti</a:t>
            </a:r>
          </a:p>
          <a:p>
            <a:r>
              <a:rPr lang="cs-CZ" sz="2400" dirty="0"/>
              <a:t>Neformální setkávání doktorandů </a:t>
            </a:r>
            <a:br>
              <a:rPr lang="cs-CZ" sz="2400" dirty="0"/>
            </a:br>
            <a:r>
              <a:rPr lang="cs-CZ" sz="2400" dirty="0"/>
              <a:t>– Doktorandské </a:t>
            </a:r>
            <a:r>
              <a:rPr lang="cs-CZ" sz="2400" i="1" dirty="0"/>
              <a:t>„</a:t>
            </a:r>
            <a:r>
              <a:rPr lang="cs-CZ" sz="2400" i="1" dirty="0" err="1"/>
              <a:t>Coffee</a:t>
            </a:r>
            <a:r>
              <a:rPr lang="cs-CZ" sz="2400" i="1" dirty="0"/>
              <a:t> </a:t>
            </a:r>
            <a:r>
              <a:rPr lang="cs-CZ" sz="2400" i="1" dirty="0" err="1"/>
              <a:t>Breaky</a:t>
            </a:r>
            <a:r>
              <a:rPr lang="cs-CZ" sz="2400" i="1" dirty="0"/>
              <a:t>“</a:t>
            </a:r>
          </a:p>
          <a:p>
            <a:r>
              <a:rPr lang="cs-CZ" sz="2400" dirty="0"/>
              <a:t>PhD Open Office</a:t>
            </a:r>
          </a:p>
          <a:p>
            <a:r>
              <a:rPr lang="cs-CZ" sz="2400" dirty="0"/>
              <a:t>Vzdělávací kurzy pro školitele</a:t>
            </a:r>
          </a:p>
          <a:p>
            <a:r>
              <a:rPr lang="cs-CZ" sz="2400" dirty="0"/>
              <a:t>Spuštění webových stránek Doktorské školy UHK</a:t>
            </a:r>
            <a:endParaRPr lang="cs-CZ" sz="2800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spcBef>
                <a:spcPts val="1200"/>
              </a:spcBef>
              <a:buNone/>
            </a:pPr>
            <a:endParaRPr lang="cs-CZ" b="1" dirty="0"/>
          </a:p>
          <a:p>
            <a:pPr marL="0" indent="0">
              <a:spcBef>
                <a:spcPts val="1800"/>
              </a:spcBef>
              <a:buNone/>
            </a:pPr>
            <a:endParaRPr lang="sv-SE" b="1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CC83F366-FC63-7F1F-1EAF-0AD5D080A2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1788" y="1459104"/>
            <a:ext cx="6929438" cy="503056"/>
          </a:xfrm>
        </p:spPr>
        <p:txBody>
          <a:bodyPr/>
          <a:lstStyle/>
          <a:p>
            <a:r>
              <a:rPr lang="cs-CZ" sz="3200" b="1" dirty="0"/>
              <a:t>Program na podzim 2025</a:t>
            </a:r>
            <a:endParaRPr lang="cs-CZ" sz="32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D84A316-9CAD-85F2-3ABE-C8D619669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482" y="535781"/>
            <a:ext cx="7087653" cy="625126"/>
          </a:xfrm>
        </p:spPr>
        <p:txBody>
          <a:bodyPr/>
          <a:lstStyle/>
          <a:p>
            <a:pPr algn="l"/>
            <a:r>
              <a:rPr lang="cs-CZ" sz="2200" dirty="0"/>
              <a:t>Doktorská škola UHK – Program na podzim 2025</a:t>
            </a:r>
          </a:p>
        </p:txBody>
      </p:sp>
    </p:spTree>
    <p:extLst>
      <p:ext uri="{BB962C8B-B14F-4D97-AF65-F5344CB8AC3E}">
        <p14:creationId xmlns:p14="http://schemas.microsoft.com/office/powerpoint/2010/main" val="2142009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F0E31-1FBF-4EE9-E4D6-FBE0273FC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903405-297D-F63E-E9E2-FC82A2228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624" y="2333583"/>
            <a:ext cx="6929438" cy="408784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3. patro v kanceláři č. 93380 </a:t>
            </a:r>
            <a:br>
              <a:rPr lang="cs-CZ" dirty="0"/>
            </a:br>
            <a:r>
              <a:rPr lang="cs-CZ" dirty="0"/>
              <a:t>na Fakultě informatiky a managementu UHK </a:t>
            </a:r>
            <a:br>
              <a:rPr lang="cs-CZ" dirty="0"/>
            </a:br>
            <a:r>
              <a:rPr lang="cs-CZ" dirty="0"/>
              <a:t>(budova J)</a:t>
            </a:r>
          </a:p>
          <a:p>
            <a:endParaRPr lang="cs-CZ" dirty="0"/>
          </a:p>
          <a:p>
            <a:r>
              <a:rPr lang="cs-CZ" dirty="0"/>
              <a:t>středa</a:t>
            </a:r>
            <a:r>
              <a:rPr lang="en-US" dirty="0"/>
              <a:t> 1. 10. 2025, 13:00–15:00</a:t>
            </a:r>
            <a:endParaRPr lang="cs-CZ" dirty="0"/>
          </a:p>
          <a:p>
            <a:r>
              <a:rPr lang="cs-CZ" dirty="0"/>
              <a:t>středa</a:t>
            </a:r>
            <a:r>
              <a:rPr lang="en-US" dirty="0"/>
              <a:t> 15. 10. 2025, 13:00–15:00</a:t>
            </a:r>
            <a:endParaRPr lang="cs-CZ" dirty="0"/>
          </a:p>
          <a:p>
            <a:r>
              <a:rPr lang="cs-CZ" dirty="0"/>
              <a:t>středa</a:t>
            </a:r>
            <a:r>
              <a:rPr lang="en-US" dirty="0"/>
              <a:t> 29. 10. 2025, 13:00–15:00</a:t>
            </a:r>
            <a:endParaRPr lang="cs-CZ" dirty="0"/>
          </a:p>
          <a:p>
            <a:r>
              <a:rPr lang="cs-CZ" dirty="0"/>
              <a:t>středa</a:t>
            </a:r>
            <a:r>
              <a:rPr lang="en-US" dirty="0"/>
              <a:t> 12. 11. 2025, 13:00–15:00</a:t>
            </a:r>
            <a:endParaRPr lang="cs-CZ" dirty="0"/>
          </a:p>
          <a:p>
            <a:r>
              <a:rPr lang="cs-CZ" dirty="0"/>
              <a:t>středa</a:t>
            </a:r>
            <a:r>
              <a:rPr lang="en-US" dirty="0"/>
              <a:t> 3. 12. 2025, 13:00–15:00</a:t>
            </a:r>
            <a:endParaRPr lang="cs-CZ" dirty="0"/>
          </a:p>
          <a:p>
            <a:r>
              <a:rPr lang="cs-CZ" dirty="0"/>
              <a:t>středa</a:t>
            </a:r>
            <a:r>
              <a:rPr lang="en-US" dirty="0"/>
              <a:t> 17. 12. 2025, 13:00–15:00</a:t>
            </a:r>
            <a:endParaRPr lang="cs-CZ" dirty="0"/>
          </a:p>
          <a:p>
            <a:endParaRPr lang="cs-CZ" dirty="0"/>
          </a:p>
          <a:p>
            <a:endParaRPr lang="sv-SE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6C3EE3BF-CECC-1889-34D1-B75D832C93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71624" y="1695110"/>
            <a:ext cx="6929438" cy="638473"/>
          </a:xfrm>
        </p:spPr>
        <p:txBody>
          <a:bodyPr/>
          <a:lstStyle/>
          <a:p>
            <a:r>
              <a:rPr lang="cs-CZ" dirty="0"/>
              <a:t>Termíny PhD Open Office</a:t>
            </a: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AAF510D0-DE79-43BE-AA62-0CA5669C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482" y="535781"/>
            <a:ext cx="7087653" cy="625126"/>
          </a:xfrm>
        </p:spPr>
        <p:txBody>
          <a:bodyPr/>
          <a:lstStyle/>
          <a:p>
            <a:pPr algn="l"/>
            <a:r>
              <a:rPr lang="cs-CZ" sz="2200" dirty="0"/>
              <a:t>Doktorská škola UHK – Program na podzim 2025</a:t>
            </a:r>
          </a:p>
        </p:txBody>
      </p:sp>
    </p:spTree>
    <p:extLst>
      <p:ext uri="{BB962C8B-B14F-4D97-AF65-F5344CB8AC3E}">
        <p14:creationId xmlns:p14="http://schemas.microsoft.com/office/powerpoint/2010/main" val="1524151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016B55E-69C5-4D45-B6E0-2F09A1E02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8951" y="2333582"/>
            <a:ext cx="7082111" cy="4127507"/>
          </a:xfrm>
        </p:spPr>
        <p:txBody>
          <a:bodyPr>
            <a:normAutofit/>
          </a:bodyPr>
          <a:lstStyle/>
          <a:p>
            <a:r>
              <a:rPr lang="cs-CZ" sz="2800" dirty="0"/>
              <a:t>Program Mentoring UHK</a:t>
            </a:r>
          </a:p>
          <a:p>
            <a:r>
              <a:rPr lang="cs-CZ" sz="2800" dirty="0"/>
              <a:t>Podpora se stážemi a zahraniční spoluprací</a:t>
            </a:r>
          </a:p>
          <a:p>
            <a:r>
              <a:rPr lang="cs-CZ" sz="2800" dirty="0"/>
              <a:t>Další vzdělávací kurzy</a:t>
            </a:r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46F31C6-9200-47CA-9444-31F155F07B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18951" y="1603670"/>
            <a:ext cx="6929438" cy="638473"/>
          </a:xfrm>
        </p:spPr>
        <p:txBody>
          <a:bodyPr/>
          <a:lstStyle/>
          <a:p>
            <a:r>
              <a:rPr lang="cs-CZ" b="1" dirty="0"/>
              <a:t>Co pro vás dále chystáme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B625F0B-EFAF-4AFF-89FC-7AC37E8F5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863" y="535781"/>
            <a:ext cx="5786437" cy="625126"/>
          </a:xfrm>
        </p:spPr>
        <p:txBody>
          <a:bodyPr/>
          <a:lstStyle/>
          <a:p>
            <a:pPr algn="l"/>
            <a:r>
              <a:rPr lang="cs-CZ" dirty="0"/>
              <a:t>Doktorská škola UHK</a:t>
            </a:r>
          </a:p>
        </p:txBody>
      </p:sp>
    </p:spTree>
    <p:extLst>
      <p:ext uri="{BB962C8B-B14F-4D97-AF65-F5344CB8AC3E}">
        <p14:creationId xmlns:p14="http://schemas.microsoft.com/office/powerpoint/2010/main" val="401392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95D8D-5B74-64C4-6F6A-D9EBDB209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1A807222-FFB7-DB8F-10FA-F5C8382CB3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69071" y="2567231"/>
            <a:ext cx="3776389" cy="2466885"/>
          </a:xfrm>
        </p:spPr>
        <p:txBody>
          <a:bodyPr/>
          <a:lstStyle/>
          <a:p>
            <a:pPr algn="ctr"/>
            <a:r>
              <a:rPr lang="cs-CZ" dirty="0"/>
              <a:t>Průvodce nových doktorandů </a:t>
            </a:r>
            <a:br>
              <a:rPr lang="cs-CZ" dirty="0"/>
            </a:br>
            <a:r>
              <a:rPr lang="cs-CZ" dirty="0"/>
              <a:t>a doktorandek na UHK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9385C96-0FFF-26F0-0A54-A5CA2A484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0072" y="535781"/>
            <a:ext cx="6130196" cy="625126"/>
          </a:xfrm>
        </p:spPr>
        <p:txBody>
          <a:bodyPr/>
          <a:lstStyle/>
          <a:p>
            <a:pPr algn="l"/>
            <a:r>
              <a:rPr lang="cs-CZ" dirty="0"/>
              <a:t>Doktorská škola UHK – Průvodce</a:t>
            </a:r>
          </a:p>
        </p:txBody>
      </p:sp>
      <p:pic>
        <p:nvPicPr>
          <p:cNvPr id="6" name="Obrázek 5" descr="Obsah obrázku text, oblečení, úsměv, osoba&#10;&#10;Obsah generovaný pomocí AI může být nesprávný.">
            <a:extLst>
              <a:ext uri="{FF2B5EF4-FFF2-40B4-BE49-F238E27FC236}">
                <a16:creationId xmlns:a16="http://schemas.microsoft.com/office/drawing/2014/main" id="{0C49C0F1-1370-F9D1-5371-4FA5F5FD3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0" y="1475624"/>
            <a:ext cx="3839111" cy="538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52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D3EEF-3C18-A63F-F5B2-7BBD0CE88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436C00E-7939-A61C-5059-4FBE9B2B6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494" y="535781"/>
            <a:ext cx="6130196" cy="625126"/>
          </a:xfrm>
        </p:spPr>
        <p:txBody>
          <a:bodyPr/>
          <a:lstStyle/>
          <a:p>
            <a:pPr algn="l"/>
            <a:r>
              <a:rPr lang="cs-CZ" dirty="0"/>
              <a:t>Doktorská škola UHK – Průvodce</a:t>
            </a:r>
          </a:p>
        </p:txBody>
      </p:sp>
      <p:pic>
        <p:nvPicPr>
          <p:cNvPr id="5" name="Obrázek 4" descr="Obsah obrázku text, snímek obrazovky, číslo, Písmo&#10;&#10;Obsah generovaný pomocí AI může být nesprávný.">
            <a:extLst>
              <a:ext uri="{FF2B5EF4-FFF2-40B4-BE49-F238E27FC236}">
                <a16:creationId xmlns:a16="http://schemas.microsoft.com/office/drawing/2014/main" id="{798999F2-02DC-0A68-4C81-B35CE4518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0" y="1475625"/>
            <a:ext cx="3839111" cy="5382376"/>
          </a:xfrm>
          <a:prstGeom prst="rect">
            <a:avLst/>
          </a:prstGeom>
        </p:spPr>
      </p:pic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372A8195-D5FD-3180-1EBF-C40270E02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9" y="2333582"/>
            <a:ext cx="4093546" cy="4127507"/>
          </a:xfrm>
        </p:spPr>
        <p:txBody>
          <a:bodyPr>
            <a:normAutofit/>
          </a:bodyPr>
          <a:lstStyle/>
          <a:p>
            <a:r>
              <a:rPr lang="cs-CZ" sz="2800" dirty="0"/>
              <a:t>Pomůže vám zorientovat se </a:t>
            </a:r>
            <a:br>
              <a:rPr lang="cs-CZ" sz="2800" dirty="0"/>
            </a:br>
            <a:r>
              <a:rPr lang="cs-CZ" sz="2800" dirty="0"/>
              <a:t>ve všem, co je třeba vědět při nástupu </a:t>
            </a:r>
            <a:br>
              <a:rPr lang="cs-CZ" sz="2800" dirty="0"/>
            </a:br>
            <a:r>
              <a:rPr lang="cs-CZ" sz="2800" dirty="0"/>
              <a:t>a v začátcích doktorátu</a:t>
            </a:r>
          </a:p>
          <a:p>
            <a:r>
              <a:rPr lang="cs-CZ" sz="2800" dirty="0"/>
              <a:t>Ve formě PDF </a:t>
            </a:r>
            <a:br>
              <a:rPr lang="cs-CZ" sz="2800" dirty="0"/>
            </a:br>
            <a:r>
              <a:rPr lang="cs-CZ" sz="2800" dirty="0"/>
              <a:t>+ odkazy na web</a:t>
            </a:r>
          </a:p>
          <a:p>
            <a:r>
              <a:rPr lang="cs-CZ" sz="2800" dirty="0">
                <a:hlinkClick r:id="rId4"/>
              </a:rPr>
              <a:t>Odkaz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476167099"/>
      </p:ext>
    </p:extLst>
  </p:cSld>
  <p:clrMapOvr>
    <a:masterClrMapping/>
  </p:clrMapOvr>
</p:sld>
</file>

<file path=ppt/theme/theme1.xml><?xml version="1.0" encoding="utf-8"?>
<a:theme xmlns:a="http://schemas.openxmlformats.org/drawingml/2006/main" name="EN_UHK">
  <a:themeElements>
    <a:clrScheme name="UHK">
      <a:dk1>
        <a:srgbClr val="000000"/>
      </a:dk1>
      <a:lt1>
        <a:sysClr val="window" lastClr="FFFFFF"/>
      </a:lt1>
      <a:dk2>
        <a:srgbClr val="404040"/>
      </a:dk2>
      <a:lt2>
        <a:srgbClr val="BFBFBF"/>
      </a:lt2>
      <a:accent1>
        <a:srgbClr val="000000"/>
      </a:accent1>
      <a:accent2>
        <a:srgbClr val="CE0058"/>
      </a:accent2>
      <a:accent3>
        <a:srgbClr val="009FDF"/>
      </a:accent3>
      <a:accent4>
        <a:srgbClr val="84BD00"/>
      </a:accent4>
      <a:accent5>
        <a:srgbClr val="FFA300"/>
      </a:accent5>
      <a:accent6>
        <a:srgbClr val="FFFFFF"/>
      </a:accent6>
      <a:hlink>
        <a:srgbClr val="008CF0"/>
      </a:hlink>
      <a:folHlink>
        <a:srgbClr val="A5238C"/>
      </a:folHlink>
    </a:clrScheme>
    <a:fontScheme name="UHK">
      <a:majorFont>
        <a:latin typeface="Comenia Sans"/>
        <a:ea typeface=""/>
        <a:cs typeface=""/>
      </a:majorFont>
      <a:minorFont>
        <a:latin typeface="Comenia Sans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>
          <a:noFill/>
        </a:ln>
      </a:spPr>
      <a:bodyPr vert="horz" wrap="square" lIns="892969" tIns="223266" rIns="642938" bIns="223266" numCol="1" anchor="ctr" anchorCtr="0" compatLnSpc="1">
        <a:prstTxWarp prst="textNoShape">
          <a:avLst/>
        </a:prstTxWarp>
      </a:bodyPr>
      <a:lstStyle>
        <a:defPPr>
          <a:defRPr sz="3750" b="1" dirty="0" smtClean="0"/>
        </a:defPPr>
      </a:lstStyle>
    </a:spDef>
  </a:objectDefaults>
  <a:extraClrSchemeLst/>
  <a:extLst>
    <a:ext uri="{05A4C25C-085E-4340-85A3-A5531E510DB2}">
      <thm15:themeFamily xmlns:thm15="http://schemas.microsoft.com/office/thememl/2012/main" name="EN_UHK" id="{D3522E80-AF1A-4FDE-81E4-FB4F0477E5AD}" vid="{7BB87C6D-9F99-4645-A34D-C9832875061B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EN_UHK</Template>
  <TotalTime>1405</TotalTime>
  <Words>444</Words>
  <Application>Microsoft Office PowerPoint</Application>
  <PresentationFormat>Předvádění na obrazovce (4:3)</PresentationFormat>
  <Paragraphs>86</Paragraphs>
  <Slides>12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Aptos</vt:lpstr>
      <vt:lpstr>Arial</vt:lpstr>
      <vt:lpstr>Comenia Sans</vt:lpstr>
      <vt:lpstr>Wingdings</vt:lpstr>
      <vt:lpstr>EN_UHK</vt:lpstr>
      <vt:lpstr>Doktorská škola UHK</vt:lpstr>
      <vt:lpstr>Představení aktivit Doktorské školy UHK</vt:lpstr>
      <vt:lpstr>Doktorská škola UHK</vt:lpstr>
      <vt:lpstr>Doktorská škola UHK – Co už proběhlo...</vt:lpstr>
      <vt:lpstr>Doktorská škola UHK – Program na podzim 2025</vt:lpstr>
      <vt:lpstr>Doktorská škola UHK – Program na podzim 2025</vt:lpstr>
      <vt:lpstr>Doktorská škola UHK</vt:lpstr>
      <vt:lpstr>Doktorská škola UHK – Průvodce</vt:lpstr>
      <vt:lpstr>Doktorská škola UHK – Průvodce</vt:lpstr>
      <vt:lpstr>Doktorská škola UHK – PhD Summit 2025</vt:lpstr>
      <vt:lpstr>Doktorská škola UHK – PhD Summit 2025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properly use UHK PowerPoint template</dc:title>
  <dc:creator>Soukup Martin</dc:creator>
  <cp:keywords>UHK</cp:keywords>
  <cp:lastModifiedBy>Hrůzová Veronika</cp:lastModifiedBy>
  <cp:revision>26</cp:revision>
  <dcterms:created xsi:type="dcterms:W3CDTF">2021-02-15T10:10:21Z</dcterms:created>
  <dcterms:modified xsi:type="dcterms:W3CDTF">2025-09-10T16:53:47Z</dcterms:modified>
</cp:coreProperties>
</file>