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3" r:id="rId4"/>
    <p:sldMasterId id="2147483787" r:id="rId5"/>
    <p:sldMasterId id="2147483801" r:id="rId6"/>
  </p:sldMasterIdLst>
  <p:notesMasterIdLst>
    <p:notesMasterId r:id="rId31"/>
  </p:notesMasterIdLst>
  <p:sldIdLst>
    <p:sldId id="258" r:id="rId7"/>
    <p:sldId id="393" r:id="rId8"/>
    <p:sldId id="395" r:id="rId9"/>
    <p:sldId id="394" r:id="rId10"/>
    <p:sldId id="260" r:id="rId11"/>
    <p:sldId id="261" r:id="rId12"/>
    <p:sldId id="324" r:id="rId13"/>
    <p:sldId id="262" r:id="rId14"/>
    <p:sldId id="378" r:id="rId15"/>
    <p:sldId id="278" r:id="rId16"/>
    <p:sldId id="325" r:id="rId17"/>
    <p:sldId id="392" r:id="rId18"/>
    <p:sldId id="304" r:id="rId19"/>
    <p:sldId id="388" r:id="rId20"/>
    <p:sldId id="389" r:id="rId21"/>
    <p:sldId id="387" r:id="rId22"/>
    <p:sldId id="386" r:id="rId23"/>
    <p:sldId id="276" r:id="rId24"/>
    <p:sldId id="277" r:id="rId25"/>
    <p:sldId id="287" r:id="rId26"/>
    <p:sldId id="328" r:id="rId27"/>
    <p:sldId id="396" r:id="rId28"/>
    <p:sldId id="267" r:id="rId29"/>
    <p:sldId id="263" r:id="rId30"/>
  </p:sldIdLst>
  <p:sldSz cx="12192000" cy="6858000"/>
  <p:notesSz cx="6797675" cy="9926638"/>
  <p:embeddedFontLst>
    <p:embeddedFont>
      <p:font typeface="ＭＳ Ｐゴシック" panose="020B0600070205080204" pitchFamily="34" charset="-128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enia Sans" panose="02000503080000020004" pitchFamily="50" charset="-18"/>
      <p:regular r:id="rId37"/>
      <p:bold r:id="rId38"/>
      <p:italic r:id="rId39"/>
      <p:boldItalic r:id="rId40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radec Králové City" id="{D2A79B43-3622-4B1B-8A46-EE1F15784A00}">
          <p14:sldIdLst>
            <p14:sldId id="258"/>
            <p14:sldId id="393"/>
            <p14:sldId id="395"/>
          </p14:sldIdLst>
        </p14:section>
        <p14:section name="University of Hradec Králové" id="{90F51752-76D7-48BD-AD1C-FBE1065232F7}">
          <p14:sldIdLst>
            <p14:sldId id="394"/>
            <p14:sldId id="260"/>
            <p14:sldId id="261"/>
          </p14:sldIdLst>
        </p14:section>
        <p14:section name="Study &amp; Students" id="{A7EA688A-D848-4BB8-A26C-E282763016B7}">
          <p14:sldIdLst>
            <p14:sldId id="324"/>
            <p14:sldId id="262"/>
            <p14:sldId id="378"/>
            <p14:sldId id="278"/>
          </p14:sldIdLst>
        </p14:section>
        <p14:section name="Science &amp; Research" id="{223DB728-CCED-442E-8F46-0B1D9DC93200}">
          <p14:sldIdLst>
            <p14:sldId id="325"/>
            <p14:sldId id="392"/>
            <p14:sldId id="304"/>
            <p14:sldId id="388"/>
            <p14:sldId id="389"/>
            <p14:sldId id="387"/>
            <p14:sldId id="386"/>
            <p14:sldId id="276"/>
            <p14:sldId id="277"/>
            <p14:sldId id="287"/>
            <p14:sldId id="328"/>
            <p14:sldId id="396"/>
            <p14:sldId id="267"/>
          </p14:sldIdLst>
        </p14:section>
        <p14:section name="Future of UHK" id="{C7DE7608-36A2-487B-AF31-530E2D5CF94A}">
          <p14:sldIdLst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jcar" initials="K" lastIdx="1" clrIdx="0">
    <p:extLst>
      <p:ext uri="{19B8F6BF-5375-455C-9EA6-DF929625EA0E}">
        <p15:presenceInfo xmlns:p15="http://schemas.microsoft.com/office/powerpoint/2012/main" userId="Krejcar" providerId="None"/>
      </p:ext>
    </p:extLst>
  </p:cmAuthor>
  <p:cmAuthor id="2" name="Jančurová Soňa" initials="JS" lastIdx="30" clrIdx="1">
    <p:extLst>
      <p:ext uri="{19B8F6BF-5375-455C-9EA6-DF929625EA0E}">
        <p15:presenceInfo xmlns:p15="http://schemas.microsoft.com/office/powerpoint/2012/main" userId="S-1-5-21-2318265290-742961591-722532207-162858" providerId="AD"/>
      </p:ext>
    </p:extLst>
  </p:cmAuthor>
  <p:cmAuthor id="3" name="Uživatel typu Host" initials="UH" lastIdx="13" clrIdx="2">
    <p:extLst>
      <p:ext uri="{19B8F6BF-5375-455C-9EA6-DF929625EA0E}">
        <p15:presenceInfo xmlns:p15="http://schemas.microsoft.com/office/powerpoint/2012/main" userId="S::urn:spo:anon#039e1c95193a7d44327e0ed9f71365e9000f3506ec6ff8b7bbc2c2fd747c322d::" providerId="AD"/>
      </p:ext>
    </p:extLst>
  </p:cmAuthor>
  <p:cmAuthor id="4" name="Petružálek Jan" initials="PJ" lastIdx="1" clrIdx="3">
    <p:extLst>
      <p:ext uri="{19B8F6BF-5375-455C-9EA6-DF929625EA0E}">
        <p15:presenceInfo xmlns:p15="http://schemas.microsoft.com/office/powerpoint/2012/main" userId="Petružálek J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D00"/>
    <a:srgbClr val="FFA400"/>
    <a:srgbClr val="CE0058"/>
    <a:srgbClr val="009FDF"/>
    <a:srgbClr val="D0D0D0"/>
    <a:srgbClr val="E00069"/>
    <a:srgbClr val="009FE3"/>
    <a:srgbClr val="89BD24"/>
    <a:srgbClr val="F7A400"/>
    <a:srgbClr val="9D9D9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44" autoAdjust="0"/>
    <p:restoredTop sz="94321" autoAdjust="0"/>
  </p:normalViewPr>
  <p:slideViewPr>
    <p:cSldViewPr snapToGrid="0">
      <p:cViewPr>
        <p:scale>
          <a:sx n="100" d="100"/>
          <a:sy n="100" d="100"/>
        </p:scale>
        <p:origin x="-15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5\UHK%20Prezentace%20-%20Study_data_Lenka_Badinska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5\Science_Other_projects_data_duben%2025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5\Science_Other_projects_data_duben%2025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AppData\Local\Microsoft\Windows\INetCache\Content.Outlook\4I9MEYK6\Kopie%20-%20Technology%20Transfer_2024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AppData\Local\Microsoft\Windows\INetCache\Content.Outlook\4I9MEYK6\Kopie%20-%20Technology%20Transfer_2024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WOS_a_Scopus_data_z_hodnocen&#237;_RVVI_Radek_Vejvod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prezentace%20uhk%20revize%20a%20dopln&#283;n&#237;%20Vejvoda%203_202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WOS_a_Scopus_data_z_hodnocen&#237;_RVVI_Radek_Vejvod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5\Science_GACR_TACR_data_duben%2025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strnama1\Documents\International%20Marketing%20Specialist\Presentation%20UHK\2025\Science_GACR_TACR_data_duben%20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studenti!$A$6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studenti!$E$5:$I$5</c:f>
              <c:strCache>
                <c:ptCount val="5"/>
                <c:pt idx="0">
                  <c:v>2020/2021</c:v>
                </c:pt>
                <c:pt idx="1">
                  <c:v>2021/2022</c:v>
                </c:pt>
                <c:pt idx="2">
                  <c:v>2022/2023</c:v>
                </c:pt>
                <c:pt idx="3">
                  <c:v>2023/2024</c:v>
                </c:pt>
                <c:pt idx="4">
                  <c:v>2024/2025</c:v>
                </c:pt>
              </c:strCache>
            </c:strRef>
          </c:cat>
          <c:val>
            <c:numRef>
              <c:f>studenti!$E$6:$I$6</c:f>
              <c:numCache>
                <c:formatCode>General</c:formatCode>
                <c:ptCount val="5"/>
                <c:pt idx="0">
                  <c:v>29</c:v>
                </c:pt>
                <c:pt idx="1">
                  <c:v>78</c:v>
                </c:pt>
                <c:pt idx="2">
                  <c:v>98</c:v>
                </c:pt>
                <c:pt idx="3">
                  <c:v>113</c:v>
                </c:pt>
                <c:pt idx="4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D0-4AD5-907C-A3AE3B1B2CB7}"/>
            </c:ext>
          </c:extLst>
        </c:ser>
        <c:ser>
          <c:idx val="1"/>
          <c:order val="1"/>
          <c:tx>
            <c:strRef>
              <c:f>studenti!$A$7</c:f>
              <c:strCache>
                <c:ptCount val="1"/>
                <c:pt idx="0">
                  <c:v>Faculty of Informatics and Management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studenti!$E$5:$I$5</c:f>
              <c:strCache>
                <c:ptCount val="5"/>
                <c:pt idx="0">
                  <c:v>2020/2021</c:v>
                </c:pt>
                <c:pt idx="1">
                  <c:v>2021/2022</c:v>
                </c:pt>
                <c:pt idx="2">
                  <c:v>2022/2023</c:v>
                </c:pt>
                <c:pt idx="3">
                  <c:v>2023/2024</c:v>
                </c:pt>
                <c:pt idx="4">
                  <c:v>2024/2025</c:v>
                </c:pt>
              </c:strCache>
            </c:strRef>
          </c:cat>
          <c:val>
            <c:numRef>
              <c:f>studenti!$E$7:$I$7</c:f>
              <c:numCache>
                <c:formatCode>General</c:formatCode>
                <c:ptCount val="5"/>
                <c:pt idx="0">
                  <c:v>72</c:v>
                </c:pt>
                <c:pt idx="1">
                  <c:v>108</c:v>
                </c:pt>
                <c:pt idx="2">
                  <c:v>201</c:v>
                </c:pt>
                <c:pt idx="3">
                  <c:v>209</c:v>
                </c:pt>
                <c:pt idx="4">
                  <c:v>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D0-4AD5-907C-A3AE3B1B2CB7}"/>
            </c:ext>
          </c:extLst>
        </c:ser>
        <c:ser>
          <c:idx val="2"/>
          <c:order val="2"/>
          <c:tx>
            <c:strRef>
              <c:f>studenti!$A$8</c:f>
              <c:strCache>
                <c:ptCount val="1"/>
                <c:pt idx="0">
                  <c:v>Philosophical Faculty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studenti!$E$5:$I$5</c:f>
              <c:strCache>
                <c:ptCount val="5"/>
                <c:pt idx="0">
                  <c:v>2020/2021</c:v>
                </c:pt>
                <c:pt idx="1">
                  <c:v>2021/2022</c:v>
                </c:pt>
                <c:pt idx="2">
                  <c:v>2022/2023</c:v>
                </c:pt>
                <c:pt idx="3">
                  <c:v>2023/2024</c:v>
                </c:pt>
                <c:pt idx="4">
                  <c:v>2024/2025</c:v>
                </c:pt>
              </c:strCache>
            </c:strRef>
          </c:cat>
          <c:val>
            <c:numRef>
              <c:f>studenti!$E$8:$I$8</c:f>
              <c:numCache>
                <c:formatCode>General</c:formatCode>
                <c:ptCount val="5"/>
                <c:pt idx="0">
                  <c:v>41</c:v>
                </c:pt>
                <c:pt idx="1">
                  <c:v>120</c:v>
                </c:pt>
                <c:pt idx="2">
                  <c:v>188</c:v>
                </c:pt>
                <c:pt idx="3">
                  <c:v>160</c:v>
                </c:pt>
                <c:pt idx="4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D0-4AD5-907C-A3AE3B1B2CB7}"/>
            </c:ext>
          </c:extLst>
        </c:ser>
        <c:ser>
          <c:idx val="3"/>
          <c:order val="3"/>
          <c:tx>
            <c:strRef>
              <c:f>studenti!$A$9</c:f>
              <c:strCache>
                <c:ptCount val="1"/>
                <c:pt idx="0">
                  <c:v>Faculty of Science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studenti!$E$5:$I$5</c:f>
              <c:strCache>
                <c:ptCount val="5"/>
                <c:pt idx="0">
                  <c:v>2020/2021</c:v>
                </c:pt>
                <c:pt idx="1">
                  <c:v>2021/2022</c:v>
                </c:pt>
                <c:pt idx="2">
                  <c:v>2022/2023</c:v>
                </c:pt>
                <c:pt idx="3">
                  <c:v>2023/2024</c:v>
                </c:pt>
                <c:pt idx="4">
                  <c:v>2024/2025</c:v>
                </c:pt>
              </c:strCache>
            </c:strRef>
          </c:cat>
          <c:val>
            <c:numRef>
              <c:f>studenti!$E$9:$I$9</c:f>
              <c:numCache>
                <c:formatCode>General</c:formatCode>
                <c:ptCount val="5"/>
                <c:pt idx="0">
                  <c:v>19</c:v>
                </c:pt>
                <c:pt idx="1">
                  <c:v>28</c:v>
                </c:pt>
                <c:pt idx="2">
                  <c:v>45</c:v>
                </c:pt>
                <c:pt idx="3">
                  <c:v>26</c:v>
                </c:pt>
                <c:pt idx="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D0-4AD5-907C-A3AE3B1B2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06640"/>
        <c:axId val="398402376"/>
      </c:barChart>
      <c:catAx>
        <c:axId val="3984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8402376"/>
        <c:crosses val="autoZero"/>
        <c:auto val="1"/>
        <c:lblAlgn val="ctr"/>
        <c:lblOffset val="100"/>
        <c:noMultiLvlLbl val="0"/>
      </c:catAx>
      <c:valAx>
        <c:axId val="39840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840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800" b="1" i="0" baseline="0" dirty="0">
                <a:effectLst/>
              </a:rPr>
              <a:t>Dle fakult (prostředky v EUR)</a:t>
            </a:r>
            <a:endParaRPr lang="cs-CZ" sz="1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8.479594344814427E-2"/>
          <c:y val="0.13569839950910886"/>
          <c:w val="0.89879052098935197"/>
          <c:h val="0.51617871359287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List1!$B$4</c:f>
              <c:strCache>
                <c:ptCount val="1"/>
                <c:pt idx="0">
                  <c:v>Philosophical Faculty 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cat>
            <c:numRef>
              <c:f>List1!$C$3:$M$3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List1!$C$4:$M$4</c:f>
              <c:numCache>
                <c:formatCode>#,##0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74362</c:v>
                </c:pt>
                <c:pt idx="3">
                  <c:v>101440</c:v>
                </c:pt>
                <c:pt idx="4">
                  <c:v>188714</c:v>
                </c:pt>
                <c:pt idx="5">
                  <c:v>203069</c:v>
                </c:pt>
                <c:pt idx="6">
                  <c:v>126713</c:v>
                </c:pt>
                <c:pt idx="7">
                  <c:v>112992</c:v>
                </c:pt>
                <c:pt idx="8">
                  <c:v>112480</c:v>
                </c:pt>
                <c:pt idx="9">
                  <c:v>42708.333333333336</c:v>
                </c:pt>
                <c:pt idx="10">
                  <c:v>44653.846153846156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15-4A40-A266-B28DEF7F4A19}"/>
            </c:ext>
          </c:extLst>
        </c:ser>
        <c:ser>
          <c:idx val="1"/>
          <c:order val="1"/>
          <c:tx>
            <c:strRef>
              <c:f>List1!$B$5</c:f>
              <c:strCache>
                <c:ptCount val="1"/>
                <c:pt idx="0">
                  <c:v>Faculty of Informatics and Management 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cat>
            <c:numRef>
              <c:f>List1!$C$3:$M$3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List1!$C$5:$M$5</c:f>
              <c:numCache>
                <c:formatCode>#,##0</c:formatCode>
                <c:ptCount val="11"/>
                <c:pt idx="0">
                  <c:v>6570</c:v>
                </c:pt>
                <c:pt idx="1">
                  <c:v>0</c:v>
                </c:pt>
                <c:pt idx="2">
                  <c:v>0</c:v>
                </c:pt>
                <c:pt idx="3">
                  <c:v>3426</c:v>
                </c:pt>
                <c:pt idx="4">
                  <c:v>24889</c:v>
                </c:pt>
                <c:pt idx="5">
                  <c:v>7840</c:v>
                </c:pt>
                <c:pt idx="6">
                  <c:v>55596</c:v>
                </c:pt>
                <c:pt idx="7">
                  <c:v>187486</c:v>
                </c:pt>
                <c:pt idx="8">
                  <c:v>376196.75</c:v>
                </c:pt>
                <c:pt idx="9">
                  <c:v>322672.08333333331</c:v>
                </c:pt>
                <c:pt idx="10">
                  <c:v>40542.038461538461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15-4A40-A266-B28DEF7F4A19}"/>
            </c:ext>
          </c:extLst>
        </c:ser>
        <c:ser>
          <c:idx val="2"/>
          <c:order val="2"/>
          <c:tx>
            <c:strRef>
              <c:f>List1!$B$6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List1!$C$3:$M$3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List1!$C$6:$M$6</c:f>
              <c:numCache>
                <c:formatCode>#,##0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7470</c:v>
                </c:pt>
                <c:pt idx="3">
                  <c:v>0</c:v>
                </c:pt>
                <c:pt idx="4">
                  <c:v>2741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108584.93083333333</c:v>
                </c:pt>
                <c:pt idx="10">
                  <c:v>90692.307692307688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15-4A40-A266-B28DEF7F4A19}"/>
            </c:ext>
          </c:extLst>
        </c:ser>
        <c:ser>
          <c:idx val="3"/>
          <c:order val="3"/>
          <c:tx>
            <c:strRef>
              <c:f>List1!$B$7</c:f>
              <c:strCache>
                <c:ptCount val="1"/>
                <c:pt idx="0">
                  <c:v>Faculty of Science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List1!$C$3:$M$3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List1!$C$7:$M$7</c:f>
              <c:numCache>
                <c:formatCode>#,##0</c:formatCode>
                <c:ptCount val="11"/>
                <c:pt idx="0">
                  <c:v>0</c:v>
                </c:pt>
                <c:pt idx="1">
                  <c:v>39409</c:v>
                </c:pt>
                <c:pt idx="2">
                  <c:v>9627</c:v>
                </c:pt>
                <c:pt idx="3">
                  <c:v>14973</c:v>
                </c:pt>
                <c:pt idx="4">
                  <c:v>34468</c:v>
                </c:pt>
                <c:pt idx="5">
                  <c:v>262197</c:v>
                </c:pt>
                <c:pt idx="6">
                  <c:v>296065</c:v>
                </c:pt>
                <c:pt idx="7">
                  <c:v>332520</c:v>
                </c:pt>
                <c:pt idx="8">
                  <c:v>364396.83333333331</c:v>
                </c:pt>
                <c:pt idx="9">
                  <c:v>178891.54166666666</c:v>
                </c:pt>
                <c:pt idx="10">
                  <c:v>281988.84615384613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15-4A40-A266-B28DEF7F4A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111919"/>
        <c:axId val="684108175"/>
      </c:barChart>
      <c:catAx>
        <c:axId val="68411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4108175"/>
        <c:crosses val="autoZero"/>
        <c:auto val="1"/>
        <c:lblAlgn val="ctr"/>
        <c:lblOffset val="100"/>
        <c:noMultiLvlLbl val="0"/>
      </c:catAx>
      <c:valAx>
        <c:axId val="684108175"/>
        <c:scaling>
          <c:orientation val="minMax"/>
          <c:max val="6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411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076483652475609E-2"/>
          <c:y val="0.81613268127647931"/>
          <c:w val="0.96791774903786121"/>
          <c:h val="0.180998301628443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800" b="1" i="0" baseline="0" dirty="0">
                <a:effectLst/>
              </a:rPr>
              <a:t>Dle poskytovatele (prostředky v EUR)</a:t>
            </a:r>
            <a:endParaRPr lang="cs-CZ" sz="1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2148218017417324"/>
          <c:y val="0.14792654746267056"/>
          <c:w val="0.8538233017967074"/>
          <c:h val="0.455577942792804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List1!$B$12</c:f>
              <c:strCache>
                <c:ptCount val="1"/>
                <c:pt idx="0">
                  <c:v>Ministry of Culture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List1!$C$11:$M$11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List1!$C$12:$M$12</c:f>
              <c:numCache>
                <c:formatCode>#,##0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74362</c:v>
                </c:pt>
                <c:pt idx="3">
                  <c:v>101440</c:v>
                </c:pt>
                <c:pt idx="4">
                  <c:v>188714</c:v>
                </c:pt>
                <c:pt idx="5">
                  <c:v>203069</c:v>
                </c:pt>
                <c:pt idx="6">
                  <c:v>126713</c:v>
                </c:pt>
                <c:pt idx="7">
                  <c:v>112992</c:v>
                </c:pt>
                <c:pt idx="8">
                  <c:v>112479.58333333333</c:v>
                </c:pt>
                <c:pt idx="9">
                  <c:v>188418.25</c:v>
                </c:pt>
                <c:pt idx="10">
                  <c:v>175888.19230769231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27-4C25-8BE2-1CE0A65E62DE}"/>
            </c:ext>
          </c:extLst>
        </c:ser>
        <c:ser>
          <c:idx val="1"/>
          <c:order val="1"/>
          <c:tx>
            <c:strRef>
              <c:f>List1!$B$13</c:f>
              <c:strCache>
                <c:ptCount val="1"/>
                <c:pt idx="0">
                  <c:v>Ministry of Foreign Affairs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List1!$C$11:$M$11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List1!$C$13:$M$13</c:f>
              <c:numCache>
                <c:formatCode>#,##0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2741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27-4C25-8BE2-1CE0A65E62DE}"/>
            </c:ext>
          </c:extLst>
        </c:ser>
        <c:ser>
          <c:idx val="2"/>
          <c:order val="2"/>
          <c:tx>
            <c:strRef>
              <c:f>List1!$B$14</c:f>
              <c:strCache>
                <c:ptCount val="1"/>
                <c:pt idx="0">
                  <c:v>Ministry of Health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List1!$C$11:$M$11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List1!$C$14:$M$14</c:f>
              <c:numCache>
                <c:formatCode>#,##0</c:formatCode>
                <c:ptCount val="11"/>
                <c:pt idx="0">
                  <c:v>6570</c:v>
                </c:pt>
                <c:pt idx="1">
                  <c:v>0</c:v>
                </c:pt>
                <c:pt idx="2">
                  <c:v>0</c:v>
                </c:pt>
                <c:pt idx="3">
                  <c:v>3426</c:v>
                </c:pt>
                <c:pt idx="4">
                  <c:v>34408</c:v>
                </c:pt>
                <c:pt idx="5">
                  <c:v>129425</c:v>
                </c:pt>
                <c:pt idx="6">
                  <c:v>151091</c:v>
                </c:pt>
                <c:pt idx="7">
                  <c:v>179016</c:v>
                </c:pt>
                <c:pt idx="8">
                  <c:v>218250</c:v>
                </c:pt>
                <c:pt idx="9">
                  <c:v>106583.33333333333</c:v>
                </c:pt>
                <c:pt idx="10">
                  <c:v>199961.53846153847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27-4C25-8BE2-1CE0A65E62DE}"/>
            </c:ext>
          </c:extLst>
        </c:ser>
        <c:ser>
          <c:idx val="3"/>
          <c:order val="3"/>
          <c:tx>
            <c:strRef>
              <c:f>List1!$B$15</c:f>
              <c:strCache>
                <c:ptCount val="1"/>
                <c:pt idx="0">
                  <c:v>Ministry of Industry and Trade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List1!$C$11:$M$11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List1!$C$15:$M$15</c:f>
              <c:numCache>
                <c:formatCode>#,##0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24889</c:v>
                </c:pt>
                <c:pt idx="5">
                  <c:v>111290</c:v>
                </c:pt>
                <c:pt idx="6">
                  <c:v>183887</c:v>
                </c:pt>
                <c:pt idx="7">
                  <c:v>340990</c:v>
                </c:pt>
                <c:pt idx="8">
                  <c:v>522343.58333333331</c:v>
                </c:pt>
                <c:pt idx="9">
                  <c:v>357855.29166666669</c:v>
                </c:pt>
                <c:pt idx="10">
                  <c:v>82027.346153846156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27-4C25-8BE2-1CE0A65E62DE}"/>
            </c:ext>
          </c:extLst>
        </c:ser>
        <c:ser>
          <c:idx val="4"/>
          <c:order val="4"/>
          <c:tx>
            <c:strRef>
              <c:f>List1!$B$16</c:f>
              <c:strCache>
                <c:ptCount val="1"/>
                <c:pt idx="0">
                  <c:v>Ministry of the Environment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cat>
            <c:numRef>
              <c:f>List1!$C$11:$M$11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List1!$C$16:$M$16</c:f>
              <c:numCache>
                <c:formatCode>#,##0</c:formatCode>
                <c:ptCount val="11"/>
                <c:pt idx="0">
                  <c:v>20099</c:v>
                </c:pt>
                <c:pt idx="1">
                  <c:v>41140</c:v>
                </c:pt>
                <c:pt idx="2">
                  <c:v>45685</c:v>
                </c:pt>
                <c:pt idx="3">
                  <c:v>16263</c:v>
                </c:pt>
                <c:pt idx="4">
                  <c:v>0</c:v>
                </c:pt>
                <c:pt idx="5">
                  <c:v>29332</c:v>
                </c:pt>
                <c:pt idx="6">
                  <c:v>16682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27-4C25-8BE2-1CE0A65E62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111919"/>
        <c:axId val="684108175"/>
      </c:barChart>
      <c:catAx>
        <c:axId val="68411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4108175"/>
        <c:crosses val="autoZero"/>
        <c:auto val="1"/>
        <c:lblAlgn val="ctr"/>
        <c:lblOffset val="100"/>
        <c:noMultiLvlLbl val="0"/>
      </c:catAx>
      <c:valAx>
        <c:axId val="684108175"/>
        <c:scaling>
          <c:orientation val="minMax"/>
          <c:max val="6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411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82828700838671E-2"/>
          <c:y val="0.7174477119802698"/>
          <c:w val="0.90002732836426147"/>
          <c:h val="0.281491997962630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Patent application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List1!$B$2:$B$12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4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BE-4F97-A41A-C53E04C5F27D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Granted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List1!$C$2:$C$12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BE-4F97-A41A-C53E04C5F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0515392"/>
        <c:axId val="963758624"/>
      </c:barChart>
      <c:catAx>
        <c:axId val="11205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63758624"/>
        <c:crosses val="autoZero"/>
        <c:auto val="1"/>
        <c:lblAlgn val="ctr"/>
        <c:lblOffset val="100"/>
        <c:noMultiLvlLbl val="0"/>
      </c:catAx>
      <c:valAx>
        <c:axId val="96375862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2051539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List1!$F$1</c:f>
              <c:strCache>
                <c:ptCount val="1"/>
                <c:pt idx="0">
                  <c:v>Utility application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List1!$E$2:$E$10</c:f>
              <c:numCache>
                <c:formatCode>General</c:formatCode>
                <c:ptCount val="9"/>
                <c:pt idx="0">
                  <c:v>2012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List1!$F$2:$F$10</c:f>
              <c:numCache>
                <c:formatCode>General</c:formatCode>
                <c:ptCount val="9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4</c:v>
                </c:pt>
                <c:pt idx="5">
                  <c:v>2</c:v>
                </c:pt>
                <c:pt idx="6">
                  <c:v>5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C-4E8F-9C9F-310FADE00C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0297120"/>
        <c:axId val="1006081504"/>
      </c:barChart>
      <c:catAx>
        <c:axId val="125029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06081504"/>
        <c:crosses val="autoZero"/>
        <c:auto val="1"/>
        <c:lblAlgn val="ctr"/>
        <c:lblOffset val="100"/>
        <c:noMultiLvlLbl val="0"/>
      </c:catAx>
      <c:valAx>
        <c:axId val="100608150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502971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09-4DDC-BC9D-955C4918500E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09-4DDC-BC9D-955C4918500E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A09-4DDC-BC9D-955C4918500E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A09-4DDC-BC9D-955C4918500E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A09-4DDC-BC9D-955C4918500E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A09-4DDC-BC9D-955C4918500E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A09-4DDC-BC9D-955C4918500E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A09-4DDC-BC9D-955C4918500E}"/>
              </c:ext>
            </c:extLst>
          </c:dPt>
          <c:cat>
            <c:numRef>
              <c:f>List1!$B$2:$B$11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List1!$C$2:$C$11</c:f>
              <c:numCache>
                <c:formatCode>General</c:formatCode>
                <c:ptCount val="10"/>
                <c:pt idx="0">
                  <c:v>337</c:v>
                </c:pt>
                <c:pt idx="1">
                  <c:v>490</c:v>
                </c:pt>
                <c:pt idx="2">
                  <c:v>496</c:v>
                </c:pt>
                <c:pt idx="3">
                  <c:v>405</c:v>
                </c:pt>
                <c:pt idx="4">
                  <c:v>461</c:v>
                </c:pt>
                <c:pt idx="5">
                  <c:v>475</c:v>
                </c:pt>
                <c:pt idx="6">
                  <c:v>544</c:v>
                </c:pt>
                <c:pt idx="7">
                  <c:v>585</c:v>
                </c:pt>
                <c:pt idx="8">
                  <c:v>505</c:v>
                </c:pt>
                <c:pt idx="9">
                  <c:v>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A09-4DDC-BC9D-955C491850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3422495"/>
        <c:axId val="139802771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List1!$B$2:$B$11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List1!$B$2:$B$11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2A09-4DDC-BC9D-955C4918500E}"/>
                  </c:ext>
                </c:extLst>
              </c15:ser>
            </c15:filteredBarSeries>
          </c:ext>
        </c:extLst>
      </c:barChart>
      <c:catAx>
        <c:axId val="1193422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98027711"/>
        <c:crosses val="autoZero"/>
        <c:auto val="1"/>
        <c:lblAlgn val="ctr"/>
        <c:lblOffset val="100"/>
        <c:noMultiLvlLbl val="0"/>
      </c:catAx>
      <c:valAx>
        <c:axId val="1398027711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93422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9A-4411-97E3-C80F694B68C7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9A-4411-97E3-C80F694B68C7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B9A-4411-97E3-C80F694B68C7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B9A-4411-97E3-C80F694B68C7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B9A-4411-97E3-C80F694B68C7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B9A-4411-97E3-C80F694B68C7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B9A-4411-97E3-C80F694B68C7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B9A-4411-97E3-C80F694B68C7}"/>
              </c:ext>
            </c:extLst>
          </c:dPt>
          <c:cat>
            <c:numRef>
              <c:f>List1!$B$14:$B$23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List1!$C$14:$C$23</c:f>
              <c:numCache>
                <c:formatCode>General</c:formatCode>
                <c:ptCount val="10"/>
                <c:pt idx="0">
                  <c:v>89</c:v>
                </c:pt>
                <c:pt idx="1">
                  <c:v>124</c:v>
                </c:pt>
                <c:pt idx="2">
                  <c:v>203</c:v>
                </c:pt>
                <c:pt idx="3">
                  <c:v>177</c:v>
                </c:pt>
                <c:pt idx="4">
                  <c:v>246</c:v>
                </c:pt>
                <c:pt idx="5">
                  <c:v>313</c:v>
                </c:pt>
                <c:pt idx="6">
                  <c:v>440</c:v>
                </c:pt>
                <c:pt idx="7">
                  <c:v>512</c:v>
                </c:pt>
                <c:pt idx="8">
                  <c:v>466</c:v>
                </c:pt>
                <c:pt idx="9">
                  <c:v>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B9A-4411-97E3-C80F694B68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0125551"/>
        <c:axId val="1411362319"/>
      </c:barChart>
      <c:catAx>
        <c:axId val="1410125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11362319"/>
        <c:crosses val="autoZero"/>
        <c:auto val="1"/>
        <c:lblAlgn val="ctr"/>
        <c:lblOffset val="100"/>
        <c:noMultiLvlLbl val="0"/>
      </c:catAx>
      <c:valAx>
        <c:axId val="1411362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10125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BBA-4AA2-A84B-D3E024952588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BA-4AA2-A84B-D3E024952588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BA-4AA2-A84B-D3E024952588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BBA-4AA2-A84B-D3E024952588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BBA-4AA2-A84B-D3E024952588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BBA-4AA2-A84B-D3E024952588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BBA-4AA2-A84B-D3E024952588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BBA-4AA2-A84B-D3E024952588}"/>
              </c:ext>
            </c:extLst>
          </c:dPt>
          <c:cat>
            <c:numRef>
              <c:f>List1!$B$26:$B$35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List1!$C$26:$C$35</c:f>
              <c:numCache>
                <c:formatCode>General</c:formatCode>
                <c:ptCount val="10"/>
                <c:pt idx="0">
                  <c:v>247</c:v>
                </c:pt>
                <c:pt idx="1">
                  <c:v>374</c:v>
                </c:pt>
                <c:pt idx="2">
                  <c:v>286</c:v>
                </c:pt>
                <c:pt idx="3">
                  <c:v>227</c:v>
                </c:pt>
                <c:pt idx="4">
                  <c:v>208</c:v>
                </c:pt>
                <c:pt idx="5">
                  <c:v>169</c:v>
                </c:pt>
                <c:pt idx="6">
                  <c:v>114</c:v>
                </c:pt>
                <c:pt idx="7">
                  <c:v>66</c:v>
                </c:pt>
                <c:pt idx="8">
                  <c:v>42</c:v>
                </c:pt>
                <c:pt idx="9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BBA-4AA2-A84B-D3E0249525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1597695"/>
        <c:axId val="1202251295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List1!$B$26:$B$35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List1!$B$26:$B$35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5BBA-4AA2-A84B-D3E024952588}"/>
                  </c:ext>
                </c:extLst>
              </c15:ser>
            </c15:filteredBarSeries>
          </c:ext>
        </c:extLst>
      </c:barChart>
      <c:catAx>
        <c:axId val="141159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02251295"/>
        <c:crosses val="autoZero"/>
        <c:auto val="1"/>
        <c:lblAlgn val="ctr"/>
        <c:lblOffset val="100"/>
        <c:noMultiLvlLbl val="0"/>
      </c:catAx>
      <c:valAx>
        <c:axId val="1202251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11597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38946336527214E-2"/>
          <c:y val="4.1092856419604279E-2"/>
          <c:w val="0.92443548472103643"/>
          <c:h val="0.49996905426269822"/>
        </c:manualLayout>
      </c:layout>
      <c:lineChart>
        <c:grouping val="standard"/>
        <c:varyColors val="0"/>
        <c:ser>
          <c:idx val="0"/>
          <c:order val="0"/>
          <c:tx>
            <c:strRef>
              <c:f>List1!$A$3</c:f>
              <c:strCache>
                <c:ptCount val="1"/>
                <c:pt idx="0">
                  <c:v>University of Ostrava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List1!$B$3:$K$3</c:f>
              <c:numCache>
                <c:formatCode>General</c:formatCode>
                <c:ptCount val="10"/>
                <c:pt idx="0">
                  <c:v>226</c:v>
                </c:pt>
                <c:pt idx="1">
                  <c:v>269</c:v>
                </c:pt>
                <c:pt idx="2">
                  <c:v>298</c:v>
                </c:pt>
                <c:pt idx="3">
                  <c:v>339</c:v>
                </c:pt>
                <c:pt idx="4">
                  <c:v>351</c:v>
                </c:pt>
                <c:pt idx="5">
                  <c:v>370</c:v>
                </c:pt>
                <c:pt idx="6">
                  <c:v>405</c:v>
                </c:pt>
                <c:pt idx="7">
                  <c:v>501</c:v>
                </c:pt>
                <c:pt idx="8">
                  <c:v>467</c:v>
                </c:pt>
                <c:pt idx="9">
                  <c:v>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D3-42CF-8FFC-7CD960824198}"/>
            </c:ext>
          </c:extLst>
        </c:ser>
        <c:ser>
          <c:idx val="1"/>
          <c:order val="1"/>
          <c:tx>
            <c:strRef>
              <c:f>List1!$A$4</c:f>
              <c:strCache>
                <c:ptCount val="1"/>
                <c:pt idx="0">
                  <c:v>University of Hradec Králové</c:v>
                </c:pt>
              </c:strCache>
            </c:strRef>
          </c:tx>
          <c:spPr>
            <a:ln w="666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List1!$B$4:$K$4</c:f>
              <c:numCache>
                <c:formatCode>General</c:formatCode>
                <c:ptCount val="10"/>
                <c:pt idx="0">
                  <c:v>89</c:v>
                </c:pt>
                <c:pt idx="1">
                  <c:v>124</c:v>
                </c:pt>
                <c:pt idx="2">
                  <c:v>203</c:v>
                </c:pt>
                <c:pt idx="3">
                  <c:v>177</c:v>
                </c:pt>
                <c:pt idx="4">
                  <c:v>246</c:v>
                </c:pt>
                <c:pt idx="5">
                  <c:v>315</c:v>
                </c:pt>
                <c:pt idx="6">
                  <c:v>440</c:v>
                </c:pt>
                <c:pt idx="7">
                  <c:v>512</c:v>
                </c:pt>
                <c:pt idx="8">
                  <c:v>467</c:v>
                </c:pt>
                <c:pt idx="9">
                  <c:v>450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D3-42CF-8FFC-7CD960824198}"/>
            </c:ext>
          </c:extLst>
        </c:ser>
        <c:ser>
          <c:idx val="2"/>
          <c:order val="2"/>
          <c:tx>
            <c:strRef>
              <c:f>List1!$A$5</c:f>
              <c:strCache>
                <c:ptCount val="1"/>
                <c:pt idx="0">
                  <c:v>University of West Bohemia in Pilsen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List1!$B$5:$K$5</c:f>
              <c:numCache>
                <c:formatCode>General</c:formatCode>
                <c:ptCount val="10"/>
                <c:pt idx="0">
                  <c:v>303</c:v>
                </c:pt>
                <c:pt idx="1">
                  <c:v>345</c:v>
                </c:pt>
                <c:pt idx="2">
                  <c:v>309</c:v>
                </c:pt>
                <c:pt idx="3">
                  <c:v>362</c:v>
                </c:pt>
                <c:pt idx="4">
                  <c:v>335</c:v>
                </c:pt>
                <c:pt idx="5">
                  <c:v>309</c:v>
                </c:pt>
                <c:pt idx="6">
                  <c:v>384</c:v>
                </c:pt>
                <c:pt idx="7">
                  <c:v>417</c:v>
                </c:pt>
                <c:pt idx="8">
                  <c:v>354</c:v>
                </c:pt>
                <c:pt idx="9">
                  <c:v>325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D3-42CF-8FFC-7CD960824198}"/>
            </c:ext>
          </c:extLst>
        </c:ser>
        <c:ser>
          <c:idx val="3"/>
          <c:order val="3"/>
          <c:tx>
            <c:strRef>
              <c:f>List1!$A$6</c:f>
              <c:strCache>
                <c:ptCount val="1"/>
                <c:pt idx="0">
                  <c:v>Tomas Bata University in Zlín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List1!$B$6:$K$6</c:f>
              <c:numCache>
                <c:formatCode>General</c:formatCode>
                <c:ptCount val="10"/>
                <c:pt idx="0">
                  <c:v>169</c:v>
                </c:pt>
                <c:pt idx="1">
                  <c:v>190</c:v>
                </c:pt>
                <c:pt idx="2">
                  <c:v>195</c:v>
                </c:pt>
                <c:pt idx="3">
                  <c:v>257</c:v>
                </c:pt>
                <c:pt idx="4">
                  <c:v>302</c:v>
                </c:pt>
                <c:pt idx="5">
                  <c:v>284</c:v>
                </c:pt>
                <c:pt idx="6">
                  <c:v>329</c:v>
                </c:pt>
                <c:pt idx="7">
                  <c:v>371</c:v>
                </c:pt>
                <c:pt idx="8">
                  <c:v>350</c:v>
                </c:pt>
                <c:pt idx="9">
                  <c:v>364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D3-42CF-8FFC-7CD960824198}"/>
            </c:ext>
          </c:extLst>
        </c:ser>
        <c:ser>
          <c:idx val="4"/>
          <c:order val="4"/>
          <c:tx>
            <c:strRef>
              <c:f>List1!$A$7</c:f>
              <c:strCache>
                <c:ptCount val="1"/>
                <c:pt idx="0">
                  <c:v>University of Pardubice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List1!$B$7:$K$7</c:f>
              <c:numCache>
                <c:formatCode>General</c:formatCode>
                <c:ptCount val="10"/>
                <c:pt idx="0">
                  <c:v>298</c:v>
                </c:pt>
                <c:pt idx="1">
                  <c:v>308</c:v>
                </c:pt>
                <c:pt idx="2">
                  <c:v>316</c:v>
                </c:pt>
                <c:pt idx="3">
                  <c:v>348</c:v>
                </c:pt>
                <c:pt idx="4">
                  <c:v>320</c:v>
                </c:pt>
                <c:pt idx="5">
                  <c:v>312</c:v>
                </c:pt>
                <c:pt idx="6">
                  <c:v>333</c:v>
                </c:pt>
                <c:pt idx="7">
                  <c:v>358</c:v>
                </c:pt>
                <c:pt idx="8">
                  <c:v>348</c:v>
                </c:pt>
                <c:pt idx="9">
                  <c:v>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ED3-42CF-8FFC-7CD960824198}"/>
            </c:ext>
          </c:extLst>
        </c:ser>
        <c:ser>
          <c:idx val="5"/>
          <c:order val="5"/>
          <c:tx>
            <c:strRef>
              <c:f>List1!$A$8</c:f>
              <c:strCache>
                <c:ptCount val="1"/>
                <c:pt idx="0">
                  <c:v>Technical University of Liberec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List1!$B$8:$K$8</c:f>
              <c:numCache>
                <c:formatCode>General</c:formatCode>
                <c:ptCount val="10"/>
                <c:pt idx="0">
                  <c:v>133</c:v>
                </c:pt>
                <c:pt idx="1">
                  <c:v>172</c:v>
                </c:pt>
                <c:pt idx="2">
                  <c:v>177</c:v>
                </c:pt>
                <c:pt idx="3">
                  <c:v>195</c:v>
                </c:pt>
                <c:pt idx="4">
                  <c:v>210</c:v>
                </c:pt>
                <c:pt idx="5">
                  <c:v>237</c:v>
                </c:pt>
                <c:pt idx="6">
                  <c:v>318</c:v>
                </c:pt>
                <c:pt idx="7">
                  <c:v>371</c:v>
                </c:pt>
                <c:pt idx="8">
                  <c:v>314</c:v>
                </c:pt>
                <c:pt idx="9">
                  <c:v>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ED3-42CF-8FFC-7CD960824198}"/>
            </c:ext>
          </c:extLst>
        </c:ser>
        <c:ser>
          <c:idx val="6"/>
          <c:order val="6"/>
          <c:tx>
            <c:strRef>
              <c:f>List1!$A$9</c:f>
              <c:strCache>
                <c:ptCount val="1"/>
                <c:pt idx="0">
                  <c:v>Silesian University in Opava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List1!$B$9:$K$9</c:f>
              <c:numCache>
                <c:formatCode>General</c:formatCode>
                <c:ptCount val="10"/>
                <c:pt idx="0">
                  <c:v>81</c:v>
                </c:pt>
                <c:pt idx="1">
                  <c:v>87</c:v>
                </c:pt>
                <c:pt idx="2">
                  <c:v>73</c:v>
                </c:pt>
                <c:pt idx="3">
                  <c:v>77</c:v>
                </c:pt>
                <c:pt idx="4">
                  <c:v>97</c:v>
                </c:pt>
                <c:pt idx="5">
                  <c:v>98</c:v>
                </c:pt>
                <c:pt idx="6">
                  <c:v>130</c:v>
                </c:pt>
                <c:pt idx="7">
                  <c:v>124</c:v>
                </c:pt>
                <c:pt idx="8">
                  <c:v>114</c:v>
                </c:pt>
                <c:pt idx="9">
                  <c:v>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ED3-42CF-8FFC-7CD960824198}"/>
            </c:ext>
          </c:extLst>
        </c:ser>
        <c:ser>
          <c:idx val="7"/>
          <c:order val="7"/>
          <c:tx>
            <c:strRef>
              <c:f>List1!$A$10</c:f>
              <c:strCache>
                <c:ptCount val="1"/>
                <c:pt idx="0">
                  <c:v>University of Jan Evangelista Purkyne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List1!$B$10:$K$10</c:f>
              <c:numCache>
                <c:formatCode>General</c:formatCode>
                <c:ptCount val="10"/>
                <c:pt idx="0">
                  <c:v>105</c:v>
                </c:pt>
                <c:pt idx="1">
                  <c:v>117</c:v>
                </c:pt>
                <c:pt idx="2">
                  <c:v>154</c:v>
                </c:pt>
                <c:pt idx="3">
                  <c:v>157</c:v>
                </c:pt>
                <c:pt idx="4">
                  <c:v>173</c:v>
                </c:pt>
                <c:pt idx="5">
                  <c:v>197</c:v>
                </c:pt>
                <c:pt idx="6">
                  <c:v>236</c:v>
                </c:pt>
                <c:pt idx="7">
                  <c:v>229</c:v>
                </c:pt>
                <c:pt idx="8">
                  <c:v>237</c:v>
                </c:pt>
                <c:pt idx="9">
                  <c:v>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ED3-42CF-8FFC-7CD9608241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0265391"/>
        <c:axId val="2060737455"/>
      </c:lineChart>
      <c:catAx>
        <c:axId val="210026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60737455"/>
        <c:crosses val="autoZero"/>
        <c:auto val="1"/>
        <c:lblAlgn val="ctr"/>
        <c:lblOffset val="100"/>
        <c:noMultiLvlLbl val="0"/>
      </c:catAx>
      <c:valAx>
        <c:axId val="2060737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0026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24403124308257"/>
          <c:y val="0.69592694814087253"/>
          <c:w val="0.75081849708545467"/>
          <c:h val="0.27395727686048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'kvartily wos,scopus,spolupráce'!$B$2</c:f>
              <c:strCache>
                <c:ptCount val="1"/>
                <c:pt idx="0">
                  <c:v>Q1</c:v>
                </c:pt>
              </c:strCache>
            </c:strRef>
          </c:tx>
          <c:spPr>
            <a:solidFill>
              <a:srgbClr val="009FDF"/>
            </a:solidFill>
            <a:ln>
              <a:solidFill>
                <a:srgbClr val="009FDF">
                  <a:alpha val="98000"/>
                </a:srgbClr>
              </a:solidFill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wos,scopus,spolupráce'!$B$3:$B$12</c:f>
              <c:numCache>
                <c:formatCode>General</c:formatCode>
                <c:ptCount val="10"/>
                <c:pt idx="0">
                  <c:v>20</c:v>
                </c:pt>
                <c:pt idx="1">
                  <c:v>27</c:v>
                </c:pt>
                <c:pt idx="2">
                  <c:v>35</c:v>
                </c:pt>
                <c:pt idx="3">
                  <c:v>42</c:v>
                </c:pt>
                <c:pt idx="4">
                  <c:v>60</c:v>
                </c:pt>
                <c:pt idx="5">
                  <c:v>97</c:v>
                </c:pt>
                <c:pt idx="6">
                  <c:v>145</c:v>
                </c:pt>
                <c:pt idx="7">
                  <c:v>194</c:v>
                </c:pt>
                <c:pt idx="8">
                  <c:v>145</c:v>
                </c:pt>
                <c:pt idx="9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2-4A13-BE1E-62DC87BB65D9}"/>
            </c:ext>
          </c:extLst>
        </c:ser>
        <c:ser>
          <c:idx val="2"/>
          <c:order val="2"/>
          <c:tx>
            <c:strRef>
              <c:f>'kvartily wos,scopus,spolupráce'!$C$2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wos,scopus,spolupráce'!$C$3:$C$12</c:f>
              <c:numCache>
                <c:formatCode>General</c:formatCode>
                <c:ptCount val="10"/>
                <c:pt idx="0">
                  <c:v>23</c:v>
                </c:pt>
                <c:pt idx="1">
                  <c:v>18</c:v>
                </c:pt>
                <c:pt idx="2">
                  <c:v>47</c:v>
                </c:pt>
                <c:pt idx="3">
                  <c:v>48</c:v>
                </c:pt>
                <c:pt idx="4">
                  <c:v>59</c:v>
                </c:pt>
                <c:pt idx="5">
                  <c:v>85</c:v>
                </c:pt>
                <c:pt idx="6">
                  <c:v>125</c:v>
                </c:pt>
                <c:pt idx="7">
                  <c:v>158</c:v>
                </c:pt>
                <c:pt idx="8">
                  <c:v>155</c:v>
                </c:pt>
                <c:pt idx="9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22-4A13-BE1E-62DC87BB65D9}"/>
            </c:ext>
          </c:extLst>
        </c:ser>
        <c:ser>
          <c:idx val="3"/>
          <c:order val="3"/>
          <c:tx>
            <c:strRef>
              <c:f>'kvartily wos,scopus,spolupráce'!$D$2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wos,scopus,spolupráce'!$D$3:$D$12</c:f>
              <c:numCache>
                <c:formatCode>General</c:formatCode>
                <c:ptCount val="10"/>
                <c:pt idx="0">
                  <c:v>10</c:v>
                </c:pt>
                <c:pt idx="1">
                  <c:v>15</c:v>
                </c:pt>
                <c:pt idx="2">
                  <c:v>40</c:v>
                </c:pt>
                <c:pt idx="3">
                  <c:v>27</c:v>
                </c:pt>
                <c:pt idx="4">
                  <c:v>41</c:v>
                </c:pt>
                <c:pt idx="5">
                  <c:v>34</c:v>
                </c:pt>
                <c:pt idx="6">
                  <c:v>46</c:v>
                </c:pt>
                <c:pt idx="7">
                  <c:v>49</c:v>
                </c:pt>
                <c:pt idx="8">
                  <c:v>61</c:v>
                </c:pt>
                <c:pt idx="9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22-4A13-BE1E-62DC87BB65D9}"/>
            </c:ext>
          </c:extLst>
        </c:ser>
        <c:ser>
          <c:idx val="4"/>
          <c:order val="4"/>
          <c:tx>
            <c:strRef>
              <c:f>'kvartily wos,scopus,spolupráce'!$E$2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wos,scopus,spolupráce'!$E$3:$E$12</c:f>
              <c:numCache>
                <c:formatCode>General</c:formatCode>
                <c:ptCount val="10"/>
                <c:pt idx="0">
                  <c:v>12</c:v>
                </c:pt>
                <c:pt idx="1">
                  <c:v>24</c:v>
                </c:pt>
                <c:pt idx="2">
                  <c:v>36</c:v>
                </c:pt>
                <c:pt idx="3">
                  <c:v>16</c:v>
                </c:pt>
                <c:pt idx="4">
                  <c:v>31</c:v>
                </c:pt>
                <c:pt idx="5">
                  <c:v>30</c:v>
                </c:pt>
                <c:pt idx="6">
                  <c:v>26</c:v>
                </c:pt>
                <c:pt idx="7">
                  <c:v>33</c:v>
                </c:pt>
                <c:pt idx="8">
                  <c:v>18</c:v>
                </c:pt>
                <c:pt idx="9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22-4A13-BE1E-62DC87BB6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0130144"/>
        <c:axId val="8844904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'kvartily wos,scopus,spolupráce'!$A$2</c15:sqref>
                        </c15:formulaRef>
                      </c:ext>
                    </c:extLst>
                    <c:strCache>
                      <c:ptCount val="1"/>
                      <c:pt idx="0">
                        <c:v>SLAJD 24 UHK Research - Publications WOS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'kvartily wos,scopus,spolupráce'!$A$3:$A$12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'kvartily wos,scopus,spolupráce'!$A$3:$A$12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CA22-4A13-BE1E-62DC87BB65D9}"/>
                  </c:ext>
                </c:extLst>
              </c15:ser>
            </c15:filteredBarSeries>
          </c:ext>
        </c:extLst>
      </c:barChart>
      <c:catAx>
        <c:axId val="100013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84490416"/>
        <c:crosses val="autoZero"/>
        <c:auto val="1"/>
        <c:lblAlgn val="ctr"/>
        <c:lblOffset val="100"/>
        <c:noMultiLvlLbl val="0"/>
      </c:catAx>
      <c:valAx>
        <c:axId val="88449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0013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List1!$B$39</c:f>
              <c:strCache>
                <c:ptCount val="1"/>
                <c:pt idx="0">
                  <c:v>Q1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List1!$B$40:$B$49</c:f>
              <c:numCache>
                <c:formatCode>General</c:formatCode>
                <c:ptCount val="10"/>
                <c:pt idx="0">
                  <c:v>32</c:v>
                </c:pt>
                <c:pt idx="1">
                  <c:v>36</c:v>
                </c:pt>
                <c:pt idx="2">
                  <c:v>73</c:v>
                </c:pt>
                <c:pt idx="3">
                  <c:v>77</c:v>
                </c:pt>
                <c:pt idx="4">
                  <c:v>92</c:v>
                </c:pt>
                <c:pt idx="5">
                  <c:v>136</c:v>
                </c:pt>
                <c:pt idx="6">
                  <c:v>168</c:v>
                </c:pt>
                <c:pt idx="7">
                  <c:v>243</c:v>
                </c:pt>
                <c:pt idx="8">
                  <c:v>246</c:v>
                </c:pt>
                <c:pt idx="9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57-4270-AF1C-7C103F0B1A5D}"/>
            </c:ext>
          </c:extLst>
        </c:ser>
        <c:ser>
          <c:idx val="2"/>
          <c:order val="1"/>
          <c:tx>
            <c:strRef>
              <c:f>List1!$C$39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List1!$C$40:$C$49</c:f>
              <c:numCache>
                <c:formatCode>General</c:formatCode>
                <c:ptCount val="10"/>
                <c:pt idx="0">
                  <c:v>27</c:v>
                </c:pt>
                <c:pt idx="1">
                  <c:v>34</c:v>
                </c:pt>
                <c:pt idx="2">
                  <c:v>63</c:v>
                </c:pt>
                <c:pt idx="3">
                  <c:v>50</c:v>
                </c:pt>
                <c:pt idx="4">
                  <c:v>72</c:v>
                </c:pt>
                <c:pt idx="5">
                  <c:v>63</c:v>
                </c:pt>
                <c:pt idx="6">
                  <c:v>79</c:v>
                </c:pt>
                <c:pt idx="7">
                  <c:v>156</c:v>
                </c:pt>
                <c:pt idx="8">
                  <c:v>147</c:v>
                </c:pt>
                <c:pt idx="9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57-4270-AF1C-7C103F0B1A5D}"/>
            </c:ext>
          </c:extLst>
        </c:ser>
        <c:ser>
          <c:idx val="3"/>
          <c:order val="2"/>
          <c:tx>
            <c:strRef>
              <c:f>List1!$D$39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List1!$D$40:$D$49</c:f>
              <c:numCache>
                <c:formatCode>General</c:formatCode>
                <c:ptCount val="10"/>
                <c:pt idx="0">
                  <c:v>17</c:v>
                </c:pt>
                <c:pt idx="1">
                  <c:v>37</c:v>
                </c:pt>
                <c:pt idx="2">
                  <c:v>39</c:v>
                </c:pt>
                <c:pt idx="3">
                  <c:v>22</c:v>
                </c:pt>
                <c:pt idx="4">
                  <c:v>38</c:v>
                </c:pt>
                <c:pt idx="5">
                  <c:v>45</c:v>
                </c:pt>
                <c:pt idx="6">
                  <c:v>29</c:v>
                </c:pt>
                <c:pt idx="7">
                  <c:v>46</c:v>
                </c:pt>
                <c:pt idx="8">
                  <c:v>49</c:v>
                </c:pt>
                <c:pt idx="9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57-4270-AF1C-7C103F0B1A5D}"/>
            </c:ext>
          </c:extLst>
        </c:ser>
        <c:ser>
          <c:idx val="4"/>
          <c:order val="3"/>
          <c:tx>
            <c:strRef>
              <c:f>List1!$E$39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List1!$E$40:$E$49</c:f>
              <c:numCache>
                <c:formatCode>General</c:formatCode>
                <c:ptCount val="10"/>
                <c:pt idx="0">
                  <c:v>7</c:v>
                </c:pt>
                <c:pt idx="1">
                  <c:v>11</c:v>
                </c:pt>
                <c:pt idx="2">
                  <c:v>14</c:v>
                </c:pt>
                <c:pt idx="3">
                  <c:v>9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14</c:v>
                </c:pt>
                <c:pt idx="8">
                  <c:v>14</c:v>
                </c:pt>
                <c:pt idx="9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57-4270-AF1C-7C103F0B1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4633263"/>
        <c:axId val="1437891999"/>
      </c:barChart>
      <c:catAx>
        <c:axId val="1294633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7891999"/>
        <c:crosses val="autoZero"/>
        <c:auto val="1"/>
        <c:lblAlgn val="ctr"/>
        <c:lblOffset val="100"/>
        <c:noMultiLvlLbl val="0"/>
      </c:catAx>
      <c:valAx>
        <c:axId val="143789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94633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 dirty="0">
                <a:effectLst/>
              </a:rPr>
              <a:t>TAČR</a:t>
            </a:r>
            <a:endParaRPr lang="cs-CZ" sz="2000" dirty="0"/>
          </a:p>
        </c:rich>
      </c:tx>
      <c:layout>
        <c:manualLayout>
          <c:xMode val="edge"/>
          <c:yMode val="edge"/>
          <c:x val="0.43776289267732177"/>
          <c:y val="4.04292595264453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7.776995804020817E-2"/>
          <c:y val="0.26770132325388901"/>
          <c:w val="0.89652610458393012"/>
          <c:h val="0.378036682803625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List1!$B$5:$B$8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96-4E96-A9E3-724316994696}"/>
            </c:ext>
          </c:extLst>
        </c:ser>
        <c:ser>
          <c:idx val="1"/>
          <c:order val="1"/>
          <c:tx>
            <c:strRef>
              <c:f>List1!$C$4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List1!$C$5:$C$8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96-4E96-A9E3-724316994696}"/>
            </c:ext>
          </c:extLst>
        </c:ser>
        <c:ser>
          <c:idx val="2"/>
          <c:order val="2"/>
          <c:tx>
            <c:strRef>
              <c:f>List1!$D$4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List1!$D$5:$D$8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96-4E96-A9E3-724316994696}"/>
            </c:ext>
          </c:extLst>
        </c:ser>
        <c:ser>
          <c:idx val="3"/>
          <c:order val="3"/>
          <c:tx>
            <c:strRef>
              <c:f>List1!$E$4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List1!$E$5:$E$8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1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96-4E96-A9E3-724316994696}"/>
            </c:ext>
          </c:extLst>
        </c:ser>
        <c:ser>
          <c:idx val="4"/>
          <c:order val="4"/>
          <c:tx>
            <c:strRef>
              <c:f>List1!$F$4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List1!$F$5:$F$8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1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96-4E96-A9E3-724316994696}"/>
            </c:ext>
          </c:extLst>
        </c:ser>
        <c:ser>
          <c:idx val="5"/>
          <c:order val="5"/>
          <c:tx>
            <c:strRef>
              <c:f>List1!$G$4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89BD2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List1!$G$5:$G$8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1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F96-4E96-A9E3-724316994696}"/>
            </c:ext>
          </c:extLst>
        </c:ser>
        <c:ser>
          <c:idx val="6"/>
          <c:order val="6"/>
          <c:tx>
            <c:strRef>
              <c:f>List1!$H$4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List1!$H$5:$H$8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F96-4E96-A9E3-724316994696}"/>
            </c:ext>
          </c:extLst>
        </c:ser>
        <c:ser>
          <c:idx val="7"/>
          <c:order val="7"/>
          <c:tx>
            <c:strRef>
              <c:f>List1!$I$4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List1!$I$5:$I$8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F96-4E96-A9E3-724316994696}"/>
            </c:ext>
          </c:extLst>
        </c:ser>
        <c:ser>
          <c:idx val="8"/>
          <c:order val="8"/>
          <c:tx>
            <c:strRef>
              <c:f>List1!$J$4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List1!$J$5:$J$8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F96-4E96-A9E3-7243169946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88630560"/>
        <c:axId val="688636800"/>
      </c:barChart>
      <c:catAx>
        <c:axId val="68863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8636800"/>
        <c:crosses val="autoZero"/>
        <c:auto val="1"/>
        <c:lblAlgn val="ctr"/>
        <c:lblOffset val="100"/>
        <c:noMultiLvlLbl val="0"/>
      </c:catAx>
      <c:valAx>
        <c:axId val="688636800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863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81714785651793E-2"/>
          <c:y val="0.87611050988186312"/>
          <c:w val="0.85846587788513817"/>
          <c:h val="9.90542455383833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 dirty="0">
                <a:effectLst/>
              </a:rPr>
              <a:t>GAČR</a:t>
            </a:r>
            <a:endParaRPr lang="cs-CZ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5.9380234505862647E-2"/>
          <c:y val="0.22783140283140282"/>
          <c:w val="0.91758793969849251"/>
          <c:h val="0.39513331991338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List1!$M$4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FFFF">
                <a:lumMod val="85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List1!$M$5:$M$8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85-4609-BEBC-057EB4CDD7B9}"/>
            </c:ext>
          </c:extLst>
        </c:ser>
        <c:ser>
          <c:idx val="1"/>
          <c:order val="1"/>
          <c:tx>
            <c:strRef>
              <c:f>List1!$N$4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FFFF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List1!$N$5:$N$8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85-4609-BEBC-057EB4CDD7B9}"/>
            </c:ext>
          </c:extLst>
        </c:ser>
        <c:ser>
          <c:idx val="2"/>
          <c:order val="2"/>
          <c:tx>
            <c:strRef>
              <c:f>List1!$O$4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FFFF">
                <a:lumMod val="65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List1!$O$5:$O$8</c:f>
              <c:numCache>
                <c:formatCode>General</c:formatCode>
                <c:ptCount val="4"/>
                <c:pt idx="0">
                  <c:v>9</c:v>
                </c:pt>
                <c:pt idx="1">
                  <c:v>2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85-4609-BEBC-057EB4CDD7B9}"/>
            </c:ext>
          </c:extLst>
        </c:ser>
        <c:ser>
          <c:idx val="3"/>
          <c:order val="3"/>
          <c:tx>
            <c:strRef>
              <c:f>List1!$P$4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FFFF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List1!$P$5:$P$8</c:f>
              <c:numCache>
                <c:formatCode>General</c:formatCode>
                <c:ptCount val="4"/>
                <c:pt idx="0">
                  <c:v>12</c:v>
                </c:pt>
                <c:pt idx="1">
                  <c:v>2</c:v>
                </c:pt>
                <c:pt idx="2">
                  <c:v>1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85-4609-BEBC-057EB4CDD7B9}"/>
            </c:ext>
          </c:extLst>
        </c:ser>
        <c:ser>
          <c:idx val="4"/>
          <c:order val="4"/>
          <c:tx>
            <c:strRef>
              <c:f>List1!$Q$4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List1!$Q$5:$Q$8</c:f>
              <c:numCache>
                <c:formatCode>General</c:formatCode>
                <c:ptCount val="4"/>
                <c:pt idx="0">
                  <c:v>10</c:v>
                </c:pt>
                <c:pt idx="1">
                  <c:v>1</c:v>
                </c:pt>
                <c:pt idx="2">
                  <c:v>0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85-4609-BEBC-057EB4CDD7B9}"/>
            </c:ext>
          </c:extLst>
        </c:ser>
        <c:ser>
          <c:idx val="5"/>
          <c:order val="5"/>
          <c:tx>
            <c:strRef>
              <c:f>List1!$R$4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List1!$R$5:$R$8</c:f>
              <c:numCache>
                <c:formatCode>General</c:formatCode>
                <c:ptCount val="4"/>
                <c:pt idx="0">
                  <c:v>9</c:v>
                </c:pt>
                <c:pt idx="1">
                  <c:v>1</c:v>
                </c:pt>
                <c:pt idx="2">
                  <c:v>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D85-4609-BEBC-057EB4CDD7B9}"/>
            </c:ext>
          </c:extLst>
        </c:ser>
        <c:ser>
          <c:idx val="6"/>
          <c:order val="6"/>
          <c:tx>
            <c:strRef>
              <c:f>List1!$S$4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List1!$S$5:$S$8</c:f>
              <c:numCache>
                <c:formatCode>General</c:formatCode>
                <c:ptCount val="4"/>
                <c:pt idx="0">
                  <c:v>10</c:v>
                </c:pt>
                <c:pt idx="1">
                  <c:v>1</c:v>
                </c:pt>
                <c:pt idx="2">
                  <c:v>0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85-4609-BEBC-057EB4CDD7B9}"/>
            </c:ext>
          </c:extLst>
        </c:ser>
        <c:ser>
          <c:idx val="7"/>
          <c:order val="7"/>
          <c:tx>
            <c:strRef>
              <c:f>List1!$T$4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List1!$T$5:$T$8</c:f>
              <c:numCache>
                <c:formatCode>General</c:formatCode>
                <c:ptCount val="4"/>
                <c:pt idx="0">
                  <c:v>9</c:v>
                </c:pt>
                <c:pt idx="1">
                  <c:v>1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D85-4609-BEBC-057EB4CDD7B9}"/>
            </c:ext>
          </c:extLst>
        </c:ser>
        <c:ser>
          <c:idx val="8"/>
          <c:order val="8"/>
          <c:tx>
            <c:strRef>
              <c:f>List1!$U$4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List1!$U$5:$U$8</c:f>
              <c:numCache>
                <c:formatCode>General</c:formatCode>
                <c:ptCount val="4"/>
                <c:pt idx="0">
                  <c:v>8</c:v>
                </c:pt>
                <c:pt idx="1">
                  <c:v>0</c:v>
                </c:pt>
                <c:pt idx="2">
                  <c:v>1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D85-4609-BEBC-057EB4CDD7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1945136"/>
        <c:axId val="971950960"/>
      </c:barChart>
      <c:catAx>
        <c:axId val="97194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71950960"/>
        <c:crosses val="autoZero"/>
        <c:auto val="1"/>
        <c:lblAlgn val="ctr"/>
        <c:lblOffset val="100"/>
        <c:noMultiLvlLbl val="0"/>
      </c:catAx>
      <c:valAx>
        <c:axId val="97195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7194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407508524930423E-2"/>
          <c:y val="0.86836551400208195"/>
          <c:w val="0.82991639627161995"/>
          <c:h val="9.43356491808392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9B67A-7CD1-4190-9C8D-99F776D5815A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5A89B-401E-4F16-B1BD-8978C68EA1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01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68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34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552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ředělový list (pozi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282483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017846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ředělový list (nega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tx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199155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34894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40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377900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26566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7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UniversityofHradecKralove" TargetMode="External"/><Relationship Id="rId13" Type="http://schemas.openxmlformats.org/officeDocument/2006/relationships/image" Target="../media/image6.png"/><Relationship Id="rId3" Type="http://schemas.openxmlformats.org/officeDocument/2006/relationships/hyperlink" Target="https://www.youtube.com/channel/UCHvvPUBPvW-VXpbOrUPBn2A" TargetMode="External"/><Relationship Id="rId7" Type="http://schemas.openxmlformats.org/officeDocument/2006/relationships/image" Target="../media/image42.png"/><Relationship Id="rId12" Type="http://schemas.openxmlformats.org/officeDocument/2006/relationships/image" Target="../media/image4.png"/><Relationship Id="rId2" Type="http://schemas.openxmlformats.org/officeDocument/2006/relationships/hyperlink" Target="https://www.uhk.cz/en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nstagram.com/uhk_en/" TargetMode="External"/><Relationship Id="rId11" Type="http://schemas.openxmlformats.org/officeDocument/2006/relationships/image" Target="../media/image44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hyperlink" Target="https://www.linkedin.com/school/univerzita-hradec-kralove/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2.jpeg"/><Relationship Id="rId7" Type="http://schemas.openxmlformats.org/officeDocument/2006/relationships/image" Target="../media/image6.png"/><Relationship Id="rId12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17.jpeg"/><Relationship Id="rId5" Type="http://schemas.openxmlformats.org/officeDocument/2006/relationships/image" Target="../media/image14.jpeg"/><Relationship Id="rId10" Type="http://schemas.openxmlformats.org/officeDocument/2006/relationships/image" Target="../media/image16.jpeg"/><Relationship Id="rId4" Type="http://schemas.openxmlformats.org/officeDocument/2006/relationships/image" Target="../media/image13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BC55CCA-09BD-49D2-891E-53390D61D274}"/>
              </a:ext>
            </a:extLst>
          </p:cNvPr>
          <p:cNvSpPr/>
          <p:nvPr/>
        </p:nvSpPr>
        <p:spPr bwMode="auto">
          <a:xfrm>
            <a:off x="2415540" y="182880"/>
            <a:ext cx="1988820" cy="1341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6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981449B2-392C-4F74-AC07-5C952529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1" b="6956"/>
          <a:stretch/>
        </p:blipFill>
        <p:spPr>
          <a:xfrm>
            <a:off x="-254514" y="0"/>
            <a:ext cx="12446514" cy="6858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640" y="2667606"/>
            <a:ext cx="10071275" cy="1965600"/>
          </a:xfrm>
        </p:spPr>
        <p:txBody>
          <a:bodyPr/>
          <a:lstStyle/>
          <a:p>
            <a:r>
              <a:rPr lang="cs-CZ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Představení Univerzity </a:t>
            </a:r>
            <a:br>
              <a:rPr lang="cs-CZ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</a:br>
            <a:r>
              <a:rPr lang="cs-CZ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Hradec Králové</a:t>
            </a:r>
            <a:endParaRPr lang="en-AU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B96410-6E2D-4E19-8CE0-8FA91C43C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001" y="283491"/>
            <a:ext cx="1704799" cy="9458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276F446-AC41-4C8D-8FF8-E56B9B5D3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9834" y="1524854"/>
            <a:ext cx="8417770" cy="38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0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>
            <a:extLst>
              <a:ext uri="{FF2B5EF4-FFF2-40B4-BE49-F238E27FC236}">
                <a16:creationId xmlns:a16="http://schemas.microsoft.com/office/drawing/2014/main" id="{AA8E3482-3D86-4784-B4AF-EF2B9694A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520"/>
            <a:ext cx="12192000" cy="6876520"/>
          </a:xfrm>
          <a:prstGeom prst="rect">
            <a:avLst/>
          </a:prstGeom>
        </p:spPr>
      </p:pic>
      <p:sp>
        <p:nvSpPr>
          <p:cNvPr id="27" name="!!Nadpis-bublina">
            <a:extLst>
              <a:ext uri="{FF2B5EF4-FFF2-40B4-BE49-F238E27FC236}">
                <a16:creationId xmlns:a16="http://schemas.microsoft.com/office/drawing/2014/main" id="{F6968DF0-28A7-473D-9215-3DE2AD0CA90B}"/>
              </a:ext>
            </a:extLst>
          </p:cNvPr>
          <p:cNvSpPr txBox="1">
            <a:spLocks/>
          </p:cNvSpPr>
          <p:nvPr/>
        </p:nvSpPr>
        <p:spPr>
          <a:xfrm>
            <a:off x="16418" y="130056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29" name="!!Nadpis-bublina">
            <a:extLst>
              <a:ext uri="{FF2B5EF4-FFF2-40B4-BE49-F238E27FC236}">
                <a16:creationId xmlns:a16="http://schemas.microsoft.com/office/drawing/2014/main" id="{BEE14D79-6129-4434-939F-8D1B6E62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Univerzita Hradec Králové</a:t>
            </a:r>
            <a:endParaRPr lang="cs-CZ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ABAEEA14-4672-415A-BAC5-F004BE45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87264" y="3109645"/>
            <a:ext cx="1211652" cy="83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ázek 31" descr="Obsah obrázku text&#10;&#10;Popis byl vytvořen automaticky">
            <a:extLst>
              <a:ext uri="{FF2B5EF4-FFF2-40B4-BE49-F238E27FC236}">
                <a16:creationId xmlns:a16="http://schemas.microsoft.com/office/drawing/2014/main" id="{A4CFA921-D51F-4296-B844-368AD62978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81" y="1645571"/>
            <a:ext cx="1981065" cy="863745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ED08E5CE-1758-496E-8056-13FA93EFC5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58586" y="1743402"/>
            <a:ext cx="1608215" cy="76591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E0062D1-380C-4EB0-A694-691F024B0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147230"/>
            <a:ext cx="43632120" cy="6710770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F8FFB55-68D4-41F7-8FAC-305293D3360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6" name="Graphic 24">
              <a:extLst>
                <a:ext uri="{FF2B5EF4-FFF2-40B4-BE49-F238E27FC236}">
                  <a16:creationId xmlns:a16="http://schemas.microsoft.com/office/drawing/2014/main" id="{38DE44CE-06E5-4ED9-ADFB-26ADF8F1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4FF47122-4AEF-48E2-9B0D-80B860D1A1F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8E29A810-5C12-435F-BF73-F1B722C63C6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DEA3149B-7271-45FC-BA85-E0193AC16C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8C4B9EA8-6F9E-4295-B60A-A2B5FB807AB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842865A5-1E66-4A67-8D3C-56FC1CD1E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D2F4F04E-0103-43C3-9C91-A48118ACEA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56F430AC-086E-43FD-88C8-7B9EC2A7A8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CE95843-E4CF-4F68-B406-DA6AFE8B1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36CF1AA0-6D0F-43E2-BAFD-1D6033C899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9C7FEF4C-ABD5-4915-B3F5-3FA578D4AB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063735B8-7354-4CFF-9CAB-4C2DF2C12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3A7E5000-C5BB-4BC8-AAF1-20FDC633A9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2A4AB86F-7E3A-458A-BB43-B324A19A91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BFDD3A5C-C588-452C-80B2-938977DF40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Rectangle 17">
                <a:extLst>
                  <a:ext uri="{FF2B5EF4-FFF2-40B4-BE49-F238E27FC236}">
                    <a16:creationId xmlns:a16="http://schemas.microsoft.com/office/drawing/2014/main" id="{50A2453A-1447-44CB-91C1-BE7B255A4C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18">
                <a:extLst>
                  <a:ext uri="{FF2B5EF4-FFF2-40B4-BE49-F238E27FC236}">
                    <a16:creationId xmlns:a16="http://schemas.microsoft.com/office/drawing/2014/main" id="{0C8DB3B6-BCA3-43BB-BAFC-E0537E7E66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19">
                <a:extLst>
                  <a:ext uri="{FF2B5EF4-FFF2-40B4-BE49-F238E27FC236}">
                    <a16:creationId xmlns:a16="http://schemas.microsoft.com/office/drawing/2014/main" id="{8935DABE-5F4A-430B-8B88-D1659FB8BB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0">
                <a:extLst>
                  <a:ext uri="{FF2B5EF4-FFF2-40B4-BE49-F238E27FC236}">
                    <a16:creationId xmlns:a16="http://schemas.microsoft.com/office/drawing/2014/main" id="{99C5ADBD-661B-4586-9D50-5B120B23CC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21">
                <a:extLst>
                  <a:ext uri="{FF2B5EF4-FFF2-40B4-BE49-F238E27FC236}">
                    <a16:creationId xmlns:a16="http://schemas.microsoft.com/office/drawing/2014/main" id="{7A90DB5D-7DB3-4813-9FAC-E484A07491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22">
                <a:extLst>
                  <a:ext uri="{FF2B5EF4-FFF2-40B4-BE49-F238E27FC236}">
                    <a16:creationId xmlns:a16="http://schemas.microsoft.com/office/drawing/2014/main" id="{7CE4EF93-4DE0-4454-B049-75A1D35885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23">
                <a:extLst>
                  <a:ext uri="{FF2B5EF4-FFF2-40B4-BE49-F238E27FC236}">
                    <a16:creationId xmlns:a16="http://schemas.microsoft.com/office/drawing/2014/main" id="{9335BED6-BC35-45A4-8F48-9217EC937F7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0" name="Freeform 24">
                <a:extLst>
                  <a:ext uri="{FF2B5EF4-FFF2-40B4-BE49-F238E27FC236}">
                    <a16:creationId xmlns:a16="http://schemas.microsoft.com/office/drawing/2014/main" id="{A160D6B5-1F23-4173-88C2-A671C3DE63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25">
                <a:extLst>
                  <a:ext uri="{FF2B5EF4-FFF2-40B4-BE49-F238E27FC236}">
                    <a16:creationId xmlns:a16="http://schemas.microsoft.com/office/drawing/2014/main" id="{015DDB29-930C-4D15-AE26-7B0F06256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26">
                <a:extLst>
                  <a:ext uri="{FF2B5EF4-FFF2-40B4-BE49-F238E27FC236}">
                    <a16:creationId xmlns:a16="http://schemas.microsoft.com/office/drawing/2014/main" id="{317193D2-3137-4B5F-AF42-683F2C02B2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Oval 27">
                <a:extLst>
                  <a:ext uri="{FF2B5EF4-FFF2-40B4-BE49-F238E27FC236}">
                    <a16:creationId xmlns:a16="http://schemas.microsoft.com/office/drawing/2014/main" id="{F440FAF1-6432-4603-A322-DE25524A99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Freeform 28">
                <a:extLst>
                  <a:ext uri="{FF2B5EF4-FFF2-40B4-BE49-F238E27FC236}">
                    <a16:creationId xmlns:a16="http://schemas.microsoft.com/office/drawing/2014/main" id="{D6054141-74FD-44E8-8551-6BED6D7DD2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294FBEF2-A62D-4C6A-B467-9233ED576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Freeform 30">
                <a:extLst>
                  <a:ext uri="{FF2B5EF4-FFF2-40B4-BE49-F238E27FC236}">
                    <a16:creationId xmlns:a16="http://schemas.microsoft.com/office/drawing/2014/main" id="{3D2A2742-7027-48FC-8A89-1E75FC1D02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57" name="Tabulka 56">
            <a:extLst>
              <a:ext uri="{FF2B5EF4-FFF2-40B4-BE49-F238E27FC236}">
                <a16:creationId xmlns:a16="http://schemas.microsoft.com/office/drawing/2014/main" id="{DAF08495-BAF9-4C4D-972F-B3C96EE97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893571"/>
              </p:ext>
            </p:extLst>
          </p:nvPr>
        </p:nvGraphicFramePr>
        <p:xfrm>
          <a:off x="1014786" y="1317096"/>
          <a:ext cx="6579395" cy="42883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945733">
                  <a:extLst>
                    <a:ext uri="{9D8B030D-6E8A-4147-A177-3AD203B41FA5}">
                      <a16:colId xmlns:a16="http://schemas.microsoft.com/office/drawing/2014/main" val="2541310027"/>
                    </a:ext>
                  </a:extLst>
                </a:gridCol>
                <a:gridCol w="1816831">
                  <a:extLst>
                    <a:ext uri="{9D8B030D-6E8A-4147-A177-3AD203B41FA5}">
                      <a16:colId xmlns:a16="http://schemas.microsoft.com/office/drawing/2014/main" val="728513316"/>
                    </a:ext>
                  </a:extLst>
                </a:gridCol>
                <a:gridCol w="1816831">
                  <a:extLst>
                    <a:ext uri="{9D8B030D-6E8A-4147-A177-3AD203B41FA5}">
                      <a16:colId xmlns:a16="http://schemas.microsoft.com/office/drawing/2014/main" val="3991734581"/>
                    </a:ext>
                  </a:extLst>
                </a:gridCol>
              </a:tblGrid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noProof="0" dirty="0">
                          <a:effectLst/>
                          <a:latin typeface="+mn-lt"/>
                        </a:rPr>
                        <a:t>UHK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Rankings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</a:t>
                      </a:r>
                      <a:endParaRPr lang="cs-CZ" sz="1400" dirty="0"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2025</a:t>
                      </a:r>
                      <a:endParaRPr lang="en-US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3098004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THE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1201–1500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1001–1200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667417888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 </a:t>
                      </a:r>
                      <a:r>
                        <a:rPr lang="cs-CZ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Education </a:t>
                      </a:r>
                      <a:r>
                        <a:rPr lang="cs-CZ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Studies</a:t>
                      </a:r>
                      <a:endParaRPr lang="en-AU" sz="14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789460903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Computer</a:t>
                      </a:r>
                      <a:r>
                        <a:rPr lang="cs-CZ" sz="1400" u="none" strike="noStrike" noProof="0" dirty="0">
                          <a:effectLst/>
                          <a:latin typeface="+mn-lt"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601–800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601–1000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34323947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Physical</a:t>
                      </a:r>
                      <a:r>
                        <a:rPr lang="cs-CZ" sz="1400" u="none" strike="noStrike" noProof="0" dirty="0">
                          <a:effectLst/>
                          <a:latin typeface="+mn-lt"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1001+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801–1000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442177102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Life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Sciences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601–800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501–600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13492092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Arts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&amp;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Humanities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402517322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u="none" strike="noStrike" noProof="0" dirty="0">
                          <a:effectLst/>
                          <a:latin typeface="+mn-lt"/>
                        </a:rPr>
                        <a:t>THE Young Universities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351–400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85249980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QS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1001–1200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1001–1200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934486372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QS EECA/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Europe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403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49864443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QS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Eastern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Europe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41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9925450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UI GREEN METRIC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527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75603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885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3.95833E-6 0.04444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2.22222E-6 L 2.29167E-6 0.0442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4.44444E-6 L 2.29167E-6 0.0284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1.875E-6 0.02847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F3B5E-98FD-4B7D-861C-8CCBD60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1" y="4035813"/>
            <a:ext cx="10516080" cy="1965600"/>
          </a:xfrm>
        </p:spPr>
        <p:txBody>
          <a:bodyPr/>
          <a:lstStyle/>
          <a:p>
            <a:r>
              <a:rPr lang="cs-CZ" sz="3600" dirty="0"/>
              <a:t>Věda, výzkum a tvůrčí činnost</a:t>
            </a:r>
            <a:endParaRPr lang="en-US" sz="3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CCB1ADF-5B33-4830-ACF1-4669017C2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360985" cy="67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7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9D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16AABAEF-12F3-4982-B111-EDA704E207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23" y="0"/>
            <a:ext cx="12257703" cy="6858000"/>
          </a:xfrm>
          <a:prstGeom prst="rect">
            <a:avLst/>
          </a:prstGeom>
        </p:spPr>
      </p:pic>
      <p:sp>
        <p:nvSpPr>
          <p:cNvPr id="17" name="!!Nadpis-bublina">
            <a:extLst>
              <a:ext uri="{FF2B5EF4-FFF2-40B4-BE49-F238E27FC236}">
                <a16:creationId xmlns:a16="http://schemas.microsoft.com/office/drawing/2014/main" id="{BFBF7A54-0EFD-4290-82FC-CDB7031DB558}"/>
              </a:ext>
            </a:extLst>
          </p:cNvPr>
          <p:cNvSpPr txBox="1">
            <a:spLocks/>
          </p:cNvSpPr>
          <p:nvPr/>
        </p:nvSpPr>
        <p:spPr>
          <a:xfrm>
            <a:off x="20320" y="1979280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8" name="Zástupný symbol pro obsah 5">
            <a:extLst>
              <a:ext uri="{FF2B5EF4-FFF2-40B4-BE49-F238E27FC236}">
                <a16:creationId xmlns:a16="http://schemas.microsoft.com/office/drawing/2014/main" id="{5FDB3D9F-F820-4326-82FF-8E5FC895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973" y="3014345"/>
            <a:ext cx="9975850" cy="1823576"/>
          </a:xfr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 err="1"/>
              <a:t>záruk</a:t>
            </a:r>
            <a:r>
              <a:rPr lang="cs-CZ" sz="2400" dirty="0"/>
              <a:t>a</a:t>
            </a:r>
            <a:r>
              <a:rPr lang="en-US" sz="2400" dirty="0"/>
              <a:t> </a:t>
            </a:r>
            <a:r>
              <a:rPr lang="en-US" sz="2400" dirty="0" err="1"/>
              <a:t>evropského</a:t>
            </a:r>
            <a:r>
              <a:rPr lang="en-US" sz="2400" dirty="0"/>
              <a:t> </a:t>
            </a:r>
            <a:r>
              <a:rPr lang="en-US" sz="2400" dirty="0" err="1"/>
              <a:t>standardu</a:t>
            </a:r>
            <a:r>
              <a:rPr lang="en-US" sz="2400" dirty="0"/>
              <a:t> </a:t>
            </a:r>
            <a:r>
              <a:rPr lang="en-US" sz="2400" dirty="0" err="1"/>
              <a:t>péče</a:t>
            </a:r>
            <a:r>
              <a:rPr lang="en-US" sz="2400" dirty="0"/>
              <a:t> o </a:t>
            </a:r>
            <a:r>
              <a:rPr lang="en-US" sz="2400" dirty="0" err="1"/>
              <a:t>zaměstnance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400" dirty="0"/>
              <a:t>kvalita pracovního prostředí</a:t>
            </a:r>
          </a:p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400" dirty="0"/>
              <a:t>transparentnost a otevřenost výběrového řízení</a:t>
            </a:r>
            <a:endParaRPr lang="en-US" sz="2400" dirty="0"/>
          </a:p>
        </p:txBody>
      </p:sp>
      <p:sp>
        <p:nvSpPr>
          <p:cNvPr id="19" name="Zástupný text 7">
            <a:extLst>
              <a:ext uri="{FF2B5EF4-FFF2-40B4-BE49-F238E27FC236}">
                <a16:creationId xmlns:a16="http://schemas.microsoft.com/office/drawing/2014/main" id="{9DD781FC-6A60-4170-9322-C4189CB0EE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6973" y="2376170"/>
            <a:ext cx="9975850" cy="638175"/>
          </a:xfrm>
        </p:spPr>
        <p:txBody>
          <a:bodyPr/>
          <a:lstStyle/>
          <a:p>
            <a:r>
              <a:rPr lang="en-US" dirty="0"/>
              <a:t>Human Resources Strategy for Researchers</a:t>
            </a:r>
            <a:endParaRPr lang="cs-CZ" dirty="0"/>
          </a:p>
        </p:txBody>
      </p:sp>
      <p:sp>
        <p:nvSpPr>
          <p:cNvPr id="20" name="!!Nadpis-bublina">
            <a:extLst>
              <a:ext uri="{FF2B5EF4-FFF2-40B4-BE49-F238E27FC236}">
                <a16:creationId xmlns:a16="http://schemas.microsoft.com/office/drawing/2014/main" id="{8CEDCC6E-21D3-48EA-8DE1-E2E5A014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824" y="550847"/>
            <a:ext cx="8834437" cy="625475"/>
          </a:xfrm>
        </p:spPr>
        <p:txBody>
          <a:bodyPr/>
          <a:lstStyle/>
          <a:p>
            <a:r>
              <a:rPr lang="cs-CZ"/>
              <a:t>HRS4R | HR </a:t>
            </a:r>
            <a:r>
              <a:rPr lang="cs-CZ" err="1"/>
              <a:t>Award</a:t>
            </a:r>
            <a:endParaRPr lang="en-US"/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B1AB1F0C-F195-4571-8D51-B677D715DC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50029" y="4045513"/>
            <a:ext cx="2281571" cy="1534016"/>
            <a:chOff x="1708" y="3021"/>
            <a:chExt cx="1642" cy="1104"/>
          </a:xfrm>
          <a:solidFill>
            <a:schemeClr val="tx1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8C080A2F-F822-4648-86DB-944DB427C2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8" y="3098"/>
              <a:ext cx="508" cy="771"/>
            </a:xfrm>
            <a:custGeom>
              <a:avLst/>
              <a:gdLst>
                <a:gd name="T0" fmla="*/ 366 w 508"/>
                <a:gd name="T1" fmla="*/ 467 h 771"/>
                <a:gd name="T2" fmla="*/ 405 w 508"/>
                <a:gd name="T3" fmla="*/ 506 h 771"/>
                <a:gd name="T4" fmla="*/ 508 w 508"/>
                <a:gd name="T5" fmla="*/ 506 h 771"/>
                <a:gd name="T6" fmla="*/ 491 w 508"/>
                <a:gd name="T7" fmla="*/ 466 h 771"/>
                <a:gd name="T8" fmla="*/ 491 w 508"/>
                <a:gd name="T9" fmla="*/ 429 h 771"/>
                <a:gd name="T10" fmla="*/ 443 w 508"/>
                <a:gd name="T11" fmla="*/ 429 h 771"/>
                <a:gd name="T12" fmla="*/ 443 w 508"/>
                <a:gd name="T13" fmla="*/ 395 h 771"/>
                <a:gd name="T14" fmla="*/ 490 w 508"/>
                <a:gd name="T15" fmla="*/ 349 h 771"/>
                <a:gd name="T16" fmla="*/ 490 w 508"/>
                <a:gd name="T17" fmla="*/ 68 h 771"/>
                <a:gd name="T18" fmla="*/ 422 w 508"/>
                <a:gd name="T19" fmla="*/ 0 h 771"/>
                <a:gd name="T20" fmla="*/ 217 w 508"/>
                <a:gd name="T21" fmla="*/ 0 h 771"/>
                <a:gd name="T22" fmla="*/ 149 w 508"/>
                <a:gd name="T23" fmla="*/ 68 h 771"/>
                <a:gd name="T24" fmla="*/ 149 w 508"/>
                <a:gd name="T25" fmla="*/ 349 h 771"/>
                <a:gd name="T26" fmla="*/ 195 w 508"/>
                <a:gd name="T27" fmla="*/ 395 h 771"/>
                <a:gd name="T28" fmla="*/ 195 w 508"/>
                <a:gd name="T29" fmla="*/ 429 h 771"/>
                <a:gd name="T30" fmla="*/ 98 w 508"/>
                <a:gd name="T31" fmla="*/ 429 h 771"/>
                <a:gd name="T32" fmla="*/ 0 w 508"/>
                <a:gd name="T33" fmla="*/ 527 h 771"/>
                <a:gd name="T34" fmla="*/ 0 w 508"/>
                <a:gd name="T35" fmla="*/ 771 h 771"/>
                <a:gd name="T36" fmla="*/ 77 w 508"/>
                <a:gd name="T37" fmla="*/ 771 h 771"/>
                <a:gd name="T38" fmla="*/ 77 w 508"/>
                <a:gd name="T39" fmla="*/ 559 h 771"/>
                <a:gd name="T40" fmla="*/ 130 w 508"/>
                <a:gd name="T41" fmla="*/ 506 h 771"/>
                <a:gd name="T42" fmla="*/ 233 w 508"/>
                <a:gd name="T43" fmla="*/ 506 h 771"/>
                <a:gd name="T44" fmla="*/ 272 w 508"/>
                <a:gd name="T45" fmla="*/ 467 h 771"/>
                <a:gd name="T46" fmla="*/ 272 w 508"/>
                <a:gd name="T47" fmla="*/ 417 h 771"/>
                <a:gd name="T48" fmla="*/ 366 w 508"/>
                <a:gd name="T49" fmla="*/ 417 h 771"/>
                <a:gd name="T50" fmla="*/ 366 w 508"/>
                <a:gd name="T51" fmla="*/ 467 h 771"/>
                <a:gd name="T52" fmla="*/ 226 w 508"/>
                <a:gd name="T53" fmla="*/ 317 h 771"/>
                <a:gd name="T54" fmla="*/ 226 w 508"/>
                <a:gd name="T55" fmla="*/ 99 h 771"/>
                <a:gd name="T56" fmla="*/ 249 w 508"/>
                <a:gd name="T57" fmla="*/ 77 h 771"/>
                <a:gd name="T58" fmla="*/ 390 w 508"/>
                <a:gd name="T59" fmla="*/ 77 h 771"/>
                <a:gd name="T60" fmla="*/ 413 w 508"/>
                <a:gd name="T61" fmla="*/ 99 h 771"/>
                <a:gd name="T62" fmla="*/ 413 w 508"/>
                <a:gd name="T63" fmla="*/ 317 h 771"/>
                <a:gd name="T64" fmla="*/ 399 w 508"/>
                <a:gd name="T65" fmla="*/ 330 h 771"/>
                <a:gd name="T66" fmla="*/ 390 w 508"/>
                <a:gd name="T67" fmla="*/ 340 h 771"/>
                <a:gd name="T68" fmla="*/ 249 w 508"/>
                <a:gd name="T69" fmla="*/ 340 h 771"/>
                <a:gd name="T70" fmla="*/ 239 w 508"/>
                <a:gd name="T71" fmla="*/ 330 h 771"/>
                <a:gd name="T72" fmla="*/ 226 w 508"/>
                <a:gd name="T73" fmla="*/ 317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8" h="771">
                  <a:moveTo>
                    <a:pt x="366" y="467"/>
                  </a:moveTo>
                  <a:lnTo>
                    <a:pt x="405" y="506"/>
                  </a:lnTo>
                  <a:lnTo>
                    <a:pt x="508" y="506"/>
                  </a:lnTo>
                  <a:lnTo>
                    <a:pt x="491" y="466"/>
                  </a:lnTo>
                  <a:lnTo>
                    <a:pt x="491" y="429"/>
                  </a:lnTo>
                  <a:lnTo>
                    <a:pt x="443" y="429"/>
                  </a:lnTo>
                  <a:lnTo>
                    <a:pt x="443" y="395"/>
                  </a:lnTo>
                  <a:lnTo>
                    <a:pt x="490" y="349"/>
                  </a:lnTo>
                  <a:lnTo>
                    <a:pt x="490" y="68"/>
                  </a:lnTo>
                  <a:lnTo>
                    <a:pt x="422" y="0"/>
                  </a:lnTo>
                  <a:lnTo>
                    <a:pt x="217" y="0"/>
                  </a:lnTo>
                  <a:lnTo>
                    <a:pt x="149" y="68"/>
                  </a:lnTo>
                  <a:lnTo>
                    <a:pt x="149" y="349"/>
                  </a:lnTo>
                  <a:lnTo>
                    <a:pt x="195" y="395"/>
                  </a:lnTo>
                  <a:lnTo>
                    <a:pt x="195" y="429"/>
                  </a:lnTo>
                  <a:lnTo>
                    <a:pt x="98" y="429"/>
                  </a:lnTo>
                  <a:lnTo>
                    <a:pt x="0" y="527"/>
                  </a:lnTo>
                  <a:lnTo>
                    <a:pt x="0" y="771"/>
                  </a:lnTo>
                  <a:lnTo>
                    <a:pt x="77" y="771"/>
                  </a:lnTo>
                  <a:lnTo>
                    <a:pt x="77" y="559"/>
                  </a:lnTo>
                  <a:lnTo>
                    <a:pt x="130" y="506"/>
                  </a:lnTo>
                  <a:lnTo>
                    <a:pt x="233" y="506"/>
                  </a:lnTo>
                  <a:lnTo>
                    <a:pt x="272" y="467"/>
                  </a:lnTo>
                  <a:lnTo>
                    <a:pt x="272" y="417"/>
                  </a:lnTo>
                  <a:lnTo>
                    <a:pt x="366" y="417"/>
                  </a:lnTo>
                  <a:lnTo>
                    <a:pt x="366" y="467"/>
                  </a:lnTo>
                  <a:close/>
                  <a:moveTo>
                    <a:pt x="226" y="317"/>
                  </a:moveTo>
                  <a:lnTo>
                    <a:pt x="226" y="99"/>
                  </a:lnTo>
                  <a:lnTo>
                    <a:pt x="249" y="77"/>
                  </a:lnTo>
                  <a:lnTo>
                    <a:pt x="390" y="77"/>
                  </a:lnTo>
                  <a:lnTo>
                    <a:pt x="413" y="99"/>
                  </a:lnTo>
                  <a:lnTo>
                    <a:pt x="413" y="317"/>
                  </a:lnTo>
                  <a:lnTo>
                    <a:pt x="399" y="330"/>
                  </a:lnTo>
                  <a:lnTo>
                    <a:pt x="390" y="340"/>
                  </a:lnTo>
                  <a:lnTo>
                    <a:pt x="249" y="340"/>
                  </a:lnTo>
                  <a:lnTo>
                    <a:pt x="239" y="330"/>
                  </a:lnTo>
                  <a:lnTo>
                    <a:pt x="226" y="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C2F61C4A-E2D8-4F7E-AE7F-36F64E60D3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1" y="3098"/>
              <a:ext cx="509" cy="771"/>
            </a:xfrm>
            <a:custGeom>
              <a:avLst/>
              <a:gdLst>
                <a:gd name="T0" fmla="*/ 411 w 509"/>
                <a:gd name="T1" fmla="*/ 429 h 771"/>
                <a:gd name="T2" fmla="*/ 314 w 509"/>
                <a:gd name="T3" fmla="*/ 429 h 771"/>
                <a:gd name="T4" fmla="*/ 314 w 509"/>
                <a:gd name="T5" fmla="*/ 395 h 771"/>
                <a:gd name="T6" fmla="*/ 360 w 509"/>
                <a:gd name="T7" fmla="*/ 349 h 771"/>
                <a:gd name="T8" fmla="*/ 360 w 509"/>
                <a:gd name="T9" fmla="*/ 68 h 771"/>
                <a:gd name="T10" fmla="*/ 292 w 509"/>
                <a:gd name="T11" fmla="*/ 0 h 771"/>
                <a:gd name="T12" fmla="*/ 87 w 509"/>
                <a:gd name="T13" fmla="*/ 0 h 771"/>
                <a:gd name="T14" fmla="*/ 19 w 509"/>
                <a:gd name="T15" fmla="*/ 68 h 771"/>
                <a:gd name="T16" fmla="*/ 19 w 509"/>
                <a:gd name="T17" fmla="*/ 349 h 771"/>
                <a:gd name="T18" fmla="*/ 65 w 509"/>
                <a:gd name="T19" fmla="*/ 395 h 771"/>
                <a:gd name="T20" fmla="*/ 65 w 509"/>
                <a:gd name="T21" fmla="*/ 429 h 771"/>
                <a:gd name="T22" fmla="*/ 17 w 509"/>
                <a:gd name="T23" fmla="*/ 429 h 771"/>
                <a:gd name="T24" fmla="*/ 17 w 509"/>
                <a:gd name="T25" fmla="*/ 466 h 771"/>
                <a:gd name="T26" fmla="*/ 0 w 509"/>
                <a:gd name="T27" fmla="*/ 506 h 771"/>
                <a:gd name="T28" fmla="*/ 103 w 509"/>
                <a:gd name="T29" fmla="*/ 506 h 771"/>
                <a:gd name="T30" fmla="*/ 142 w 509"/>
                <a:gd name="T31" fmla="*/ 467 h 771"/>
                <a:gd name="T32" fmla="*/ 142 w 509"/>
                <a:gd name="T33" fmla="*/ 417 h 771"/>
                <a:gd name="T34" fmla="*/ 237 w 509"/>
                <a:gd name="T35" fmla="*/ 417 h 771"/>
                <a:gd name="T36" fmla="*/ 237 w 509"/>
                <a:gd name="T37" fmla="*/ 467 h 771"/>
                <a:gd name="T38" fmla="*/ 276 w 509"/>
                <a:gd name="T39" fmla="*/ 506 h 771"/>
                <a:gd name="T40" fmla="*/ 379 w 509"/>
                <a:gd name="T41" fmla="*/ 506 h 771"/>
                <a:gd name="T42" fmla="*/ 432 w 509"/>
                <a:gd name="T43" fmla="*/ 559 h 771"/>
                <a:gd name="T44" fmla="*/ 432 w 509"/>
                <a:gd name="T45" fmla="*/ 771 h 771"/>
                <a:gd name="T46" fmla="*/ 509 w 509"/>
                <a:gd name="T47" fmla="*/ 771 h 771"/>
                <a:gd name="T48" fmla="*/ 509 w 509"/>
                <a:gd name="T49" fmla="*/ 527 h 771"/>
                <a:gd name="T50" fmla="*/ 411 w 509"/>
                <a:gd name="T51" fmla="*/ 429 h 771"/>
                <a:gd name="T52" fmla="*/ 96 w 509"/>
                <a:gd name="T53" fmla="*/ 317 h 771"/>
                <a:gd name="T54" fmla="*/ 96 w 509"/>
                <a:gd name="T55" fmla="*/ 99 h 771"/>
                <a:gd name="T56" fmla="*/ 119 w 509"/>
                <a:gd name="T57" fmla="*/ 77 h 771"/>
                <a:gd name="T58" fmla="*/ 260 w 509"/>
                <a:gd name="T59" fmla="*/ 77 h 771"/>
                <a:gd name="T60" fmla="*/ 283 w 509"/>
                <a:gd name="T61" fmla="*/ 99 h 771"/>
                <a:gd name="T62" fmla="*/ 283 w 509"/>
                <a:gd name="T63" fmla="*/ 317 h 771"/>
                <a:gd name="T64" fmla="*/ 270 w 509"/>
                <a:gd name="T65" fmla="*/ 330 h 771"/>
                <a:gd name="T66" fmla="*/ 260 w 509"/>
                <a:gd name="T67" fmla="*/ 340 h 771"/>
                <a:gd name="T68" fmla="*/ 119 w 509"/>
                <a:gd name="T69" fmla="*/ 340 h 771"/>
                <a:gd name="T70" fmla="*/ 109 w 509"/>
                <a:gd name="T71" fmla="*/ 330 h 771"/>
                <a:gd name="T72" fmla="*/ 96 w 509"/>
                <a:gd name="T73" fmla="*/ 317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9" h="771">
                  <a:moveTo>
                    <a:pt x="411" y="429"/>
                  </a:moveTo>
                  <a:lnTo>
                    <a:pt x="314" y="429"/>
                  </a:lnTo>
                  <a:lnTo>
                    <a:pt x="314" y="395"/>
                  </a:lnTo>
                  <a:lnTo>
                    <a:pt x="360" y="349"/>
                  </a:lnTo>
                  <a:lnTo>
                    <a:pt x="360" y="68"/>
                  </a:lnTo>
                  <a:lnTo>
                    <a:pt x="292" y="0"/>
                  </a:lnTo>
                  <a:lnTo>
                    <a:pt x="87" y="0"/>
                  </a:lnTo>
                  <a:lnTo>
                    <a:pt x="19" y="68"/>
                  </a:lnTo>
                  <a:lnTo>
                    <a:pt x="19" y="349"/>
                  </a:lnTo>
                  <a:lnTo>
                    <a:pt x="65" y="395"/>
                  </a:lnTo>
                  <a:lnTo>
                    <a:pt x="65" y="429"/>
                  </a:lnTo>
                  <a:lnTo>
                    <a:pt x="17" y="429"/>
                  </a:lnTo>
                  <a:lnTo>
                    <a:pt x="17" y="466"/>
                  </a:lnTo>
                  <a:lnTo>
                    <a:pt x="0" y="506"/>
                  </a:lnTo>
                  <a:lnTo>
                    <a:pt x="103" y="506"/>
                  </a:lnTo>
                  <a:lnTo>
                    <a:pt x="142" y="467"/>
                  </a:lnTo>
                  <a:lnTo>
                    <a:pt x="142" y="417"/>
                  </a:lnTo>
                  <a:lnTo>
                    <a:pt x="237" y="417"/>
                  </a:lnTo>
                  <a:lnTo>
                    <a:pt x="237" y="467"/>
                  </a:lnTo>
                  <a:lnTo>
                    <a:pt x="276" y="506"/>
                  </a:lnTo>
                  <a:lnTo>
                    <a:pt x="379" y="506"/>
                  </a:lnTo>
                  <a:lnTo>
                    <a:pt x="432" y="559"/>
                  </a:lnTo>
                  <a:lnTo>
                    <a:pt x="432" y="771"/>
                  </a:lnTo>
                  <a:lnTo>
                    <a:pt x="509" y="771"/>
                  </a:lnTo>
                  <a:lnTo>
                    <a:pt x="509" y="527"/>
                  </a:lnTo>
                  <a:lnTo>
                    <a:pt x="411" y="429"/>
                  </a:lnTo>
                  <a:close/>
                  <a:moveTo>
                    <a:pt x="96" y="317"/>
                  </a:moveTo>
                  <a:lnTo>
                    <a:pt x="96" y="99"/>
                  </a:lnTo>
                  <a:lnTo>
                    <a:pt x="119" y="77"/>
                  </a:lnTo>
                  <a:lnTo>
                    <a:pt x="260" y="77"/>
                  </a:lnTo>
                  <a:lnTo>
                    <a:pt x="283" y="99"/>
                  </a:lnTo>
                  <a:lnTo>
                    <a:pt x="283" y="317"/>
                  </a:lnTo>
                  <a:lnTo>
                    <a:pt x="270" y="330"/>
                  </a:lnTo>
                  <a:lnTo>
                    <a:pt x="260" y="340"/>
                  </a:lnTo>
                  <a:lnTo>
                    <a:pt x="119" y="340"/>
                  </a:lnTo>
                  <a:lnTo>
                    <a:pt x="109" y="330"/>
                  </a:lnTo>
                  <a:lnTo>
                    <a:pt x="96" y="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50379842-BDBA-4B05-B3DF-5506EF0508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4" y="3021"/>
              <a:ext cx="989" cy="1104"/>
            </a:xfrm>
            <a:custGeom>
              <a:avLst/>
              <a:gdLst>
                <a:gd name="T0" fmla="*/ 754 w 989"/>
                <a:gd name="T1" fmla="*/ 664 h 1104"/>
                <a:gd name="T2" fmla="*/ 704 w 989"/>
                <a:gd name="T3" fmla="*/ 664 h 1104"/>
                <a:gd name="T4" fmla="*/ 703 w 989"/>
                <a:gd name="T5" fmla="*/ 664 h 1104"/>
                <a:gd name="T6" fmla="*/ 677 w 989"/>
                <a:gd name="T7" fmla="*/ 638 h 1104"/>
                <a:gd name="T8" fmla="*/ 672 w 989"/>
                <a:gd name="T9" fmla="*/ 633 h 1104"/>
                <a:gd name="T10" fmla="*/ 672 w 989"/>
                <a:gd name="T11" fmla="*/ 586 h 1104"/>
                <a:gd name="T12" fmla="*/ 747 w 989"/>
                <a:gd name="T13" fmla="*/ 512 h 1104"/>
                <a:gd name="T14" fmla="*/ 747 w 989"/>
                <a:gd name="T15" fmla="*/ 456 h 1104"/>
                <a:gd name="T16" fmla="*/ 747 w 989"/>
                <a:gd name="T17" fmla="*/ 118 h 1104"/>
                <a:gd name="T18" fmla="*/ 630 w 989"/>
                <a:gd name="T19" fmla="*/ 0 h 1104"/>
                <a:gd name="T20" fmla="*/ 360 w 989"/>
                <a:gd name="T21" fmla="*/ 0 h 1104"/>
                <a:gd name="T22" fmla="*/ 242 w 989"/>
                <a:gd name="T23" fmla="*/ 118 h 1104"/>
                <a:gd name="T24" fmla="*/ 242 w 989"/>
                <a:gd name="T25" fmla="*/ 456 h 1104"/>
                <a:gd name="T26" fmla="*/ 242 w 989"/>
                <a:gd name="T27" fmla="*/ 512 h 1104"/>
                <a:gd name="T28" fmla="*/ 317 w 989"/>
                <a:gd name="T29" fmla="*/ 586 h 1104"/>
                <a:gd name="T30" fmla="*/ 317 w 989"/>
                <a:gd name="T31" fmla="*/ 633 h 1104"/>
                <a:gd name="T32" fmla="*/ 313 w 989"/>
                <a:gd name="T33" fmla="*/ 638 h 1104"/>
                <a:gd name="T34" fmla="*/ 286 w 989"/>
                <a:gd name="T35" fmla="*/ 664 h 1104"/>
                <a:gd name="T36" fmla="*/ 286 w 989"/>
                <a:gd name="T37" fmla="*/ 664 h 1104"/>
                <a:gd name="T38" fmla="*/ 236 w 989"/>
                <a:gd name="T39" fmla="*/ 664 h 1104"/>
                <a:gd name="T40" fmla="*/ 128 w 989"/>
                <a:gd name="T41" fmla="*/ 664 h 1104"/>
                <a:gd name="T42" fmla="*/ 0 w 989"/>
                <a:gd name="T43" fmla="*/ 792 h 1104"/>
                <a:gd name="T44" fmla="*/ 0 w 989"/>
                <a:gd name="T45" fmla="*/ 1104 h 1104"/>
                <a:gd name="T46" fmla="*/ 39 w 989"/>
                <a:gd name="T47" fmla="*/ 1104 h 1104"/>
                <a:gd name="T48" fmla="*/ 77 w 989"/>
                <a:gd name="T49" fmla="*/ 1104 h 1104"/>
                <a:gd name="T50" fmla="*/ 77 w 989"/>
                <a:gd name="T51" fmla="*/ 824 h 1104"/>
                <a:gd name="T52" fmla="*/ 160 w 989"/>
                <a:gd name="T53" fmla="*/ 741 h 1104"/>
                <a:gd name="T54" fmla="*/ 318 w 989"/>
                <a:gd name="T55" fmla="*/ 741 h 1104"/>
                <a:gd name="T56" fmla="*/ 353 w 989"/>
                <a:gd name="T57" fmla="*/ 707 h 1104"/>
                <a:gd name="T58" fmla="*/ 394 w 989"/>
                <a:gd name="T59" fmla="*/ 665 h 1104"/>
                <a:gd name="T60" fmla="*/ 394 w 989"/>
                <a:gd name="T61" fmla="*/ 630 h 1104"/>
                <a:gd name="T62" fmla="*/ 595 w 989"/>
                <a:gd name="T63" fmla="*/ 630 h 1104"/>
                <a:gd name="T64" fmla="*/ 595 w 989"/>
                <a:gd name="T65" fmla="*/ 665 h 1104"/>
                <a:gd name="T66" fmla="*/ 637 w 989"/>
                <a:gd name="T67" fmla="*/ 707 h 1104"/>
                <a:gd name="T68" fmla="*/ 671 w 989"/>
                <a:gd name="T69" fmla="*/ 741 h 1104"/>
                <a:gd name="T70" fmla="*/ 830 w 989"/>
                <a:gd name="T71" fmla="*/ 741 h 1104"/>
                <a:gd name="T72" fmla="*/ 912 w 989"/>
                <a:gd name="T73" fmla="*/ 824 h 1104"/>
                <a:gd name="T74" fmla="*/ 912 w 989"/>
                <a:gd name="T75" fmla="*/ 1104 h 1104"/>
                <a:gd name="T76" fmla="*/ 951 w 989"/>
                <a:gd name="T77" fmla="*/ 1104 h 1104"/>
                <a:gd name="T78" fmla="*/ 989 w 989"/>
                <a:gd name="T79" fmla="*/ 1104 h 1104"/>
                <a:gd name="T80" fmla="*/ 989 w 989"/>
                <a:gd name="T81" fmla="*/ 792 h 1104"/>
                <a:gd name="T82" fmla="*/ 862 w 989"/>
                <a:gd name="T83" fmla="*/ 664 h 1104"/>
                <a:gd name="T84" fmla="*/ 754 w 989"/>
                <a:gd name="T85" fmla="*/ 664 h 1104"/>
                <a:gd name="T86" fmla="*/ 319 w 989"/>
                <a:gd name="T87" fmla="*/ 150 h 1104"/>
                <a:gd name="T88" fmla="*/ 392 w 989"/>
                <a:gd name="T89" fmla="*/ 77 h 1104"/>
                <a:gd name="T90" fmla="*/ 597 w 989"/>
                <a:gd name="T91" fmla="*/ 77 h 1104"/>
                <a:gd name="T92" fmla="*/ 670 w 989"/>
                <a:gd name="T93" fmla="*/ 150 h 1104"/>
                <a:gd name="T94" fmla="*/ 670 w 989"/>
                <a:gd name="T95" fmla="*/ 456 h 1104"/>
                <a:gd name="T96" fmla="*/ 670 w 989"/>
                <a:gd name="T97" fmla="*/ 480 h 1104"/>
                <a:gd name="T98" fmla="*/ 618 w 989"/>
                <a:gd name="T99" fmla="*/ 533 h 1104"/>
                <a:gd name="T100" fmla="*/ 597 w 989"/>
                <a:gd name="T101" fmla="*/ 552 h 1104"/>
                <a:gd name="T102" fmla="*/ 392 w 989"/>
                <a:gd name="T103" fmla="*/ 552 h 1104"/>
                <a:gd name="T104" fmla="*/ 372 w 989"/>
                <a:gd name="T105" fmla="*/ 533 h 1104"/>
                <a:gd name="T106" fmla="*/ 319 w 989"/>
                <a:gd name="T107" fmla="*/ 480 h 1104"/>
                <a:gd name="T108" fmla="*/ 319 w 989"/>
                <a:gd name="T109" fmla="*/ 456 h 1104"/>
                <a:gd name="T110" fmla="*/ 319 w 989"/>
                <a:gd name="T111" fmla="*/ 15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89" h="1104">
                  <a:moveTo>
                    <a:pt x="754" y="664"/>
                  </a:moveTo>
                  <a:lnTo>
                    <a:pt x="704" y="664"/>
                  </a:lnTo>
                  <a:lnTo>
                    <a:pt x="703" y="664"/>
                  </a:lnTo>
                  <a:lnTo>
                    <a:pt x="677" y="638"/>
                  </a:lnTo>
                  <a:lnTo>
                    <a:pt x="672" y="633"/>
                  </a:lnTo>
                  <a:lnTo>
                    <a:pt x="672" y="586"/>
                  </a:lnTo>
                  <a:lnTo>
                    <a:pt x="747" y="512"/>
                  </a:lnTo>
                  <a:lnTo>
                    <a:pt x="747" y="456"/>
                  </a:lnTo>
                  <a:lnTo>
                    <a:pt x="747" y="118"/>
                  </a:lnTo>
                  <a:lnTo>
                    <a:pt x="630" y="0"/>
                  </a:lnTo>
                  <a:lnTo>
                    <a:pt x="360" y="0"/>
                  </a:lnTo>
                  <a:lnTo>
                    <a:pt x="242" y="118"/>
                  </a:lnTo>
                  <a:lnTo>
                    <a:pt x="242" y="456"/>
                  </a:lnTo>
                  <a:lnTo>
                    <a:pt x="242" y="512"/>
                  </a:lnTo>
                  <a:lnTo>
                    <a:pt x="317" y="586"/>
                  </a:lnTo>
                  <a:lnTo>
                    <a:pt x="317" y="633"/>
                  </a:lnTo>
                  <a:lnTo>
                    <a:pt x="313" y="638"/>
                  </a:lnTo>
                  <a:lnTo>
                    <a:pt x="286" y="664"/>
                  </a:lnTo>
                  <a:lnTo>
                    <a:pt x="286" y="664"/>
                  </a:lnTo>
                  <a:lnTo>
                    <a:pt x="236" y="664"/>
                  </a:lnTo>
                  <a:lnTo>
                    <a:pt x="128" y="664"/>
                  </a:lnTo>
                  <a:lnTo>
                    <a:pt x="0" y="792"/>
                  </a:lnTo>
                  <a:lnTo>
                    <a:pt x="0" y="1104"/>
                  </a:lnTo>
                  <a:lnTo>
                    <a:pt x="39" y="1104"/>
                  </a:lnTo>
                  <a:lnTo>
                    <a:pt x="77" y="1104"/>
                  </a:lnTo>
                  <a:lnTo>
                    <a:pt x="77" y="824"/>
                  </a:lnTo>
                  <a:lnTo>
                    <a:pt x="160" y="741"/>
                  </a:lnTo>
                  <a:lnTo>
                    <a:pt x="318" y="741"/>
                  </a:lnTo>
                  <a:lnTo>
                    <a:pt x="353" y="707"/>
                  </a:lnTo>
                  <a:lnTo>
                    <a:pt x="394" y="665"/>
                  </a:lnTo>
                  <a:lnTo>
                    <a:pt x="394" y="630"/>
                  </a:lnTo>
                  <a:lnTo>
                    <a:pt x="595" y="630"/>
                  </a:lnTo>
                  <a:lnTo>
                    <a:pt x="595" y="665"/>
                  </a:lnTo>
                  <a:lnTo>
                    <a:pt x="637" y="707"/>
                  </a:lnTo>
                  <a:lnTo>
                    <a:pt x="671" y="741"/>
                  </a:lnTo>
                  <a:lnTo>
                    <a:pt x="830" y="741"/>
                  </a:lnTo>
                  <a:lnTo>
                    <a:pt x="912" y="824"/>
                  </a:lnTo>
                  <a:lnTo>
                    <a:pt x="912" y="1104"/>
                  </a:lnTo>
                  <a:lnTo>
                    <a:pt x="951" y="1104"/>
                  </a:lnTo>
                  <a:lnTo>
                    <a:pt x="989" y="1104"/>
                  </a:lnTo>
                  <a:lnTo>
                    <a:pt x="989" y="792"/>
                  </a:lnTo>
                  <a:lnTo>
                    <a:pt x="862" y="664"/>
                  </a:lnTo>
                  <a:lnTo>
                    <a:pt x="754" y="664"/>
                  </a:lnTo>
                  <a:close/>
                  <a:moveTo>
                    <a:pt x="319" y="150"/>
                  </a:moveTo>
                  <a:lnTo>
                    <a:pt x="392" y="77"/>
                  </a:lnTo>
                  <a:lnTo>
                    <a:pt x="597" y="77"/>
                  </a:lnTo>
                  <a:lnTo>
                    <a:pt x="670" y="150"/>
                  </a:lnTo>
                  <a:lnTo>
                    <a:pt x="670" y="456"/>
                  </a:lnTo>
                  <a:lnTo>
                    <a:pt x="670" y="480"/>
                  </a:lnTo>
                  <a:lnTo>
                    <a:pt x="618" y="533"/>
                  </a:lnTo>
                  <a:lnTo>
                    <a:pt x="597" y="552"/>
                  </a:lnTo>
                  <a:lnTo>
                    <a:pt x="392" y="552"/>
                  </a:lnTo>
                  <a:lnTo>
                    <a:pt x="372" y="533"/>
                  </a:lnTo>
                  <a:lnTo>
                    <a:pt x="319" y="480"/>
                  </a:lnTo>
                  <a:lnTo>
                    <a:pt x="319" y="456"/>
                  </a:lnTo>
                  <a:lnTo>
                    <a:pt x="319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pic>
        <p:nvPicPr>
          <p:cNvPr id="27" name="Obrázek 26">
            <a:extLst>
              <a:ext uri="{FF2B5EF4-FFF2-40B4-BE49-F238E27FC236}">
                <a16:creationId xmlns:a16="http://schemas.microsoft.com/office/drawing/2014/main" id="{9505DCAA-3818-4574-9219-613CF6531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2489120" cy="6710770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97DFE6FB-6D84-46C9-9323-D76D49AC7D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89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E3D539A-7ECD-46E9-8AB0-B8C3B000D6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5207" y="-4315"/>
            <a:ext cx="12410394" cy="69548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1F22AF6-F162-4DCD-98B1-E1997723FA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5207" y="11084"/>
            <a:ext cx="12307207" cy="6954892"/>
          </a:xfrm>
          <a:prstGeom prst="rect">
            <a:avLst/>
          </a:prstGeom>
        </p:spPr>
      </p:pic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211" y="554083"/>
            <a:ext cx="8834437" cy="625475"/>
          </a:xfrm>
        </p:spPr>
        <p:txBody>
          <a:bodyPr/>
          <a:lstStyle/>
          <a:p>
            <a:r>
              <a:rPr lang="cs-CZ" altLang="cs-CZ" dirty="0"/>
              <a:t>Věda na UHK</a:t>
            </a:r>
            <a:endParaRPr lang="en-US" dirty="0"/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53F3551D-BE7A-4312-A7ED-FBA91A8DC441}"/>
              </a:ext>
            </a:extLst>
          </p:cNvPr>
          <p:cNvSpPr txBox="1">
            <a:spLocks/>
          </p:cNvSpPr>
          <p:nvPr/>
        </p:nvSpPr>
        <p:spPr>
          <a:xfrm flipH="1">
            <a:off x="-29751138" y="3038737"/>
            <a:ext cx="40619760" cy="307456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Zástupný symbol pro obsah 5">
            <a:extLst>
              <a:ext uri="{FF2B5EF4-FFF2-40B4-BE49-F238E27FC236}">
                <a16:creationId xmlns:a16="http://schemas.microsoft.com/office/drawing/2014/main" id="{9132F6D0-E6E0-42A8-8ECD-553EF2C8A1E5}"/>
              </a:ext>
            </a:extLst>
          </p:cNvPr>
          <p:cNvSpPr txBox="1">
            <a:spLocks/>
          </p:cNvSpPr>
          <p:nvPr/>
        </p:nvSpPr>
        <p:spPr>
          <a:xfrm>
            <a:off x="445453" y="3964370"/>
            <a:ext cx="9631016" cy="1823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Stárnutí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zdraví</a:t>
            </a:r>
            <a:r>
              <a:rPr lang="en-US" sz="2400" dirty="0"/>
              <a:t> a </a:t>
            </a:r>
            <a:r>
              <a:rPr lang="en-US" sz="2400" dirty="0" err="1"/>
              <a:t>kvalita</a:t>
            </a:r>
            <a:r>
              <a:rPr lang="en-US" sz="2400" dirty="0"/>
              <a:t> </a:t>
            </a:r>
            <a:r>
              <a:rPr lang="en-US" sz="2400" dirty="0" err="1"/>
              <a:t>života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Bezpečnost</a:t>
            </a:r>
            <a:r>
              <a:rPr lang="en-US" sz="2400" dirty="0"/>
              <a:t> a </a:t>
            </a:r>
            <a:r>
              <a:rPr lang="en-US" sz="2400" dirty="0" err="1"/>
              <a:t>udržitelný</a:t>
            </a:r>
            <a:r>
              <a:rPr lang="en-US" sz="2400" dirty="0"/>
              <a:t> </a:t>
            </a:r>
            <a:r>
              <a:rPr lang="en-US" sz="2400" dirty="0" err="1"/>
              <a:t>rozvoj</a:t>
            </a:r>
            <a:r>
              <a:rPr lang="en-US" sz="2400" dirty="0"/>
              <a:t> v </a:t>
            </a:r>
            <a:r>
              <a:rPr lang="en-US" sz="2400" dirty="0" err="1"/>
              <a:t>digitální</a:t>
            </a:r>
            <a:r>
              <a:rPr lang="en-US" sz="2400" dirty="0"/>
              <a:t> </a:t>
            </a:r>
            <a:r>
              <a:rPr lang="en-US" sz="2400" dirty="0" err="1"/>
              <a:t>společnosti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Nové</a:t>
            </a:r>
            <a:r>
              <a:rPr lang="en-US" sz="2400" dirty="0"/>
              <a:t> </a:t>
            </a:r>
            <a:r>
              <a:rPr lang="en-US" sz="2400" dirty="0" err="1"/>
              <a:t>výzvy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výchově</a:t>
            </a:r>
            <a:r>
              <a:rPr lang="en-US" sz="2400" dirty="0"/>
              <a:t> a </a:t>
            </a:r>
            <a:r>
              <a:rPr lang="en-US" sz="2400" dirty="0" err="1"/>
              <a:t>vzdělávání</a:t>
            </a:r>
            <a:endParaRPr lang="en-US" sz="2400" dirty="0"/>
          </a:p>
        </p:txBody>
      </p:sp>
      <p:sp>
        <p:nvSpPr>
          <p:cNvPr id="13" name="Zástupný text 7">
            <a:extLst>
              <a:ext uri="{FF2B5EF4-FFF2-40B4-BE49-F238E27FC236}">
                <a16:creationId xmlns:a16="http://schemas.microsoft.com/office/drawing/2014/main" id="{4A970B7D-E392-4DDF-B41E-0DC11B4E8DC8}"/>
              </a:ext>
            </a:extLst>
          </p:cNvPr>
          <p:cNvSpPr txBox="1">
            <a:spLocks/>
          </p:cNvSpPr>
          <p:nvPr/>
        </p:nvSpPr>
        <p:spPr>
          <a:xfrm>
            <a:off x="445453" y="3284422"/>
            <a:ext cx="9631016" cy="6161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36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50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65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</a:t>
            </a:r>
            <a:r>
              <a:rPr lang="en-US" dirty="0" err="1"/>
              <a:t>elouniverzitní</a:t>
            </a:r>
            <a:r>
              <a:rPr lang="en-US" dirty="0"/>
              <a:t> </a:t>
            </a:r>
            <a:r>
              <a:rPr lang="en-US" dirty="0" err="1"/>
              <a:t>výzkumné</a:t>
            </a:r>
            <a:r>
              <a:rPr lang="en-US" dirty="0"/>
              <a:t> </a:t>
            </a:r>
            <a:r>
              <a:rPr lang="en-US" dirty="0" err="1"/>
              <a:t>směry</a:t>
            </a:r>
            <a:endParaRPr lang="en-US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630A135-5D89-44BF-8CF7-4155EC20BE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408" y="3792561"/>
            <a:ext cx="1371599" cy="137159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FF84E83-E558-4EFF-A963-5B00AA800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129480" y="463973"/>
            <a:ext cx="30014273" cy="671077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D92A6E4-6D42-4C15-8483-1806057F3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47230"/>
            <a:ext cx="4035675" cy="7707232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CA8CFD87-B75F-44E8-9A17-7437B557A7D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5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05FCF23F-8C46-4A12-9E1E-FE5A6E444BC5}"/>
              </a:ext>
            </a:extLst>
          </p:cNvPr>
          <p:cNvSpPr txBox="1">
            <a:spLocks/>
          </p:cNvSpPr>
          <p:nvPr/>
        </p:nvSpPr>
        <p:spPr>
          <a:xfrm flipH="1">
            <a:off x="-79156560" y="148967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7" name="!!Nadpis-bublina">
            <a:extLst>
              <a:ext uri="{FF2B5EF4-FFF2-40B4-BE49-F238E27FC236}">
                <a16:creationId xmlns:a16="http://schemas.microsoft.com/office/drawing/2014/main" id="{E4F7F9DB-137D-4343-91A6-4A96F518E7D7}"/>
              </a:ext>
            </a:extLst>
          </p:cNvPr>
          <p:cNvSpPr txBox="1">
            <a:spLocks/>
          </p:cNvSpPr>
          <p:nvPr/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ea typeface="+mj-lt"/>
                <a:cs typeface="+mj-lt"/>
              </a:rPr>
              <a:t>UHK Science - Publications </a:t>
            </a:r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03B90A1-FBF1-445D-9D9F-F3CB83B5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938" y="-50890"/>
            <a:ext cx="87707502" cy="78980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182BD84-66B8-4825-B3AF-2585C10C7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12211"/>
            <a:ext cx="87707502" cy="7898094"/>
          </a:xfrm>
          <a:prstGeom prst="rect">
            <a:avLst/>
          </a:prstGeom>
        </p:spPr>
      </p:pic>
      <p:sp>
        <p:nvSpPr>
          <p:cNvPr id="4" name="!!Nadpis-bublina">
            <a:extLst>
              <a:ext uri="{FF2B5EF4-FFF2-40B4-BE49-F238E27FC236}">
                <a16:creationId xmlns:a16="http://schemas.microsoft.com/office/drawing/2014/main" id="{85AF2FD4-B655-4B3F-AB54-31505C9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043" y="535781"/>
            <a:ext cx="8834437" cy="625126"/>
          </a:xfrm>
        </p:spPr>
        <p:txBody>
          <a:bodyPr/>
          <a:lstStyle/>
          <a:p>
            <a:r>
              <a:rPr lang="cs-CZ" dirty="0">
                <a:ea typeface="+mj-lt"/>
                <a:cs typeface="+mj-lt"/>
              </a:rPr>
              <a:t>Věda na UHK –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publikace</a:t>
            </a:r>
            <a:r>
              <a:rPr lang="en-US" dirty="0">
                <a:ea typeface="+mj-lt"/>
                <a:cs typeface="+mj-lt"/>
              </a:rPr>
              <a:t> 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B94D756-F5F7-41B4-8750-F62DD52F2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B53820B-5033-4D2C-A946-83AB68EF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736122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30C0DE55-6A69-4940-B6B9-2ACDD40AB705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7EAEC556-2088-44A6-A410-7F008DE64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624ACBDE-91E3-4D4E-92C5-87D08B1C27B0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AB1E5AC8-F394-41E8-B9DA-C7425A908CA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21DC934-D247-4C25-A353-194C221F5D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B1F510D8-60D6-4D34-833C-701CAC3F427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F476140A-8B6D-427C-904C-3C31A3DCA2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98326D1B-8E1E-4C96-A1D8-5630FC98EB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463F1EF0-DF70-4B0E-A9F1-7DA9528260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D47302D5-4673-48AD-A36C-70367528B3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B8ADB0D2-1F4B-4698-A027-D877C5208B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BB0121B9-33C9-4662-81FA-D178CDBC2D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FF83CAE2-CEE6-47F9-9C36-CF6D68A817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97A56BCB-CA61-427D-9DF8-0C08BB36CB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2AB29DF1-7EE5-4742-B59E-C549A43B5C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62ADA0CE-FC84-41E7-90F9-2D2412C80F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7867B9A2-5FB8-47D4-9DC9-8DA91E9967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8219DBB8-95EF-459A-BFFA-3B9C09ED2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10202C4E-2275-4196-9DDD-EB0B0F09CCE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BE2376B8-EB42-4CAE-B12D-28F88C8549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92932DAC-F8B0-44F7-BEBB-47C791880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40D782F3-6778-4877-A96A-F7E8E19F3E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62FFFC24-7309-417F-B182-96619CA0B9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AD7E6D10-A4AB-4F49-B44D-4A333B2652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F95F42FD-379A-4E0D-B140-0095C794C1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ADA644A6-B044-4C17-B161-85B78A2589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673259FD-8BE4-4D7D-BD36-CAA25F6385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4A517ED5-C501-4005-8062-7AD287A90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4319A207-0388-4B65-BE23-D70341A61A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4281E257-DD22-4AAC-B358-E816D9006B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5" name="Zástupný text 8">
            <a:extLst>
              <a:ext uri="{FF2B5EF4-FFF2-40B4-BE49-F238E27FC236}">
                <a16:creationId xmlns:a16="http://schemas.microsoft.com/office/drawing/2014/main" id="{76982930-BECC-4B06-9D9F-91EB64D3BEF4}"/>
              </a:ext>
            </a:extLst>
          </p:cNvPr>
          <p:cNvSpPr>
            <a:spLocks noGrp="1"/>
          </p:cNvSpPr>
          <p:nvPr/>
        </p:nvSpPr>
        <p:spPr>
          <a:xfrm>
            <a:off x="675152" y="1952533"/>
            <a:ext cx="9016186" cy="4092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b="1" dirty="0"/>
              <a:t>Publikace UHK na </a:t>
            </a:r>
            <a:r>
              <a:rPr lang="en-US" sz="2800" b="1" dirty="0"/>
              <a:t>Web of Science </a:t>
            </a:r>
          </a:p>
        </p:txBody>
      </p:sp>
      <p:graphicFrame>
        <p:nvGraphicFramePr>
          <p:cNvPr id="47" name="Graf 46">
            <a:extLst>
              <a:ext uri="{FF2B5EF4-FFF2-40B4-BE49-F238E27FC236}">
                <a16:creationId xmlns:a16="http://schemas.microsoft.com/office/drawing/2014/main" id="{2FBF3522-18AC-4C76-B929-9D8CCF8931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366380"/>
              </p:ext>
            </p:extLst>
          </p:nvPr>
        </p:nvGraphicFramePr>
        <p:xfrm>
          <a:off x="504236" y="2543242"/>
          <a:ext cx="9848612" cy="377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2894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C4850EDC-DFB4-4272-AA3F-03A492D6FC71}"/>
              </a:ext>
            </a:extLst>
          </p:cNvPr>
          <p:cNvSpPr txBox="1">
            <a:spLocks/>
          </p:cNvSpPr>
          <p:nvPr/>
        </p:nvSpPr>
        <p:spPr>
          <a:xfrm>
            <a:off x="250509" y="1335570"/>
            <a:ext cx="78000800" cy="5522429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1ECE3AE-DABD-4D16-B287-50269E62B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29"/>
            <a:ext cx="42489120" cy="91608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686BBFB-3247-40F9-AFF5-2151E949F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5A1CE716-3AEB-4DCE-9EDC-E8764951CB2F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7EBF6CD4-E6DF-4ED6-AB64-364B8C9B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4B14DB1B-97CD-490D-B774-2557E1C38CC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D1E4BCB7-3A6F-4DA3-A0AE-35B62D8C9B9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56D20C16-A3D1-492C-AE51-22F41D5530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C003B02-BC12-4E99-92F4-78B50BCA4A5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7074643D-90C8-4C75-9F2F-C488C805E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71178337-91A5-44E0-8A22-678C7FE091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C35DF5A0-C90C-49FA-8CA0-2F73E24093A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FD3AF4A-D78B-4482-896F-814F1158F1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2B9FBA5A-54AC-4D24-862A-7A0E93B258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C6467300-6B13-44E3-8BF7-B0BE71933E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D22911FE-2D01-4A2B-993E-3EA35CDA8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95B9B4EF-BE2C-44F3-A9C8-61F44AC27A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9DC64A7E-5FE7-4434-8897-4254BC5DEC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B73FB07E-F1E3-4FA1-91ED-4265F2A88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6DA479DC-01B9-4D60-B9A6-1F17FDA6B5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B40EC698-19DD-4CC2-B131-16B7EC56B3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27661312-972F-4A7E-B469-079702D37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B8231041-172A-4311-BC4B-92B8DBE8B1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F3962470-CFB8-44BD-9CA3-DF344781EB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AEC6E878-1C33-46F3-86E2-13CF0F0EE9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1B59334-85F8-46C3-856D-9D5D721E077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CA7D9EA0-3594-4422-98C2-758CE92AA2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B333C337-3679-49D9-A49A-CA1769AC17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76D0587-89A1-46B2-B418-F6F56AF814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32FEC1E7-FCDA-4006-A5ED-088A04BDE1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10DE367D-C9AA-41FB-A7D2-B5755DEFA1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01A9DA3-CC53-4C45-8922-5E053688D0E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6FC45E61-88B4-46A9-A9B4-E0318C0084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2" name="Zástupný text 8">
            <a:extLst>
              <a:ext uri="{FF2B5EF4-FFF2-40B4-BE49-F238E27FC236}">
                <a16:creationId xmlns:a16="http://schemas.microsoft.com/office/drawing/2014/main" id="{F87B64B9-FC26-456E-8CF0-DF2D467CA9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7723" y="1699671"/>
            <a:ext cx="9359338" cy="409266"/>
          </a:xfrm>
        </p:spPr>
        <p:txBody>
          <a:bodyPr/>
          <a:lstStyle/>
          <a:p>
            <a:pPr algn="ctr"/>
            <a:r>
              <a:rPr lang="cs-CZ" sz="2800" dirty="0"/>
              <a:t>Publikace </a:t>
            </a:r>
            <a:r>
              <a:rPr lang="en-US" sz="2800" dirty="0"/>
              <a:t>UHK</a:t>
            </a:r>
            <a:r>
              <a:rPr lang="cs-CZ" sz="2800" dirty="0"/>
              <a:t> na </a:t>
            </a:r>
            <a:r>
              <a:rPr lang="en-US" sz="2800" dirty="0"/>
              <a:t>Web of Science – Journal Citation Report (Article, Review, Letter)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B3D352A-6B6D-4300-A81F-2C21B3BCF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9" name="!!Nadpis-bublina">
            <a:extLst>
              <a:ext uri="{FF2B5EF4-FFF2-40B4-BE49-F238E27FC236}">
                <a16:creationId xmlns:a16="http://schemas.microsoft.com/office/drawing/2014/main" id="{079C98EB-EFD0-4F0C-987A-45436EA74542}"/>
              </a:ext>
            </a:extLst>
          </p:cNvPr>
          <p:cNvSpPr txBox="1">
            <a:spLocks/>
          </p:cNvSpPr>
          <p:nvPr/>
        </p:nvSpPr>
        <p:spPr>
          <a:xfrm>
            <a:off x="746204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>
                <a:ea typeface="+mj-lt"/>
                <a:cs typeface="+mj-lt"/>
              </a:rPr>
              <a:t>Věda na UHK –</a:t>
            </a:r>
            <a:r>
              <a:rPr lang="en-US">
                <a:ea typeface="+mj-lt"/>
                <a:cs typeface="+mj-lt"/>
              </a:rPr>
              <a:t> </a:t>
            </a:r>
            <a:r>
              <a:rPr lang="cs-CZ">
                <a:ea typeface="+mj-lt"/>
                <a:cs typeface="+mj-lt"/>
              </a:rPr>
              <a:t>publikace</a:t>
            </a:r>
            <a:r>
              <a:rPr lang="en-US">
                <a:ea typeface="+mj-lt"/>
                <a:cs typeface="+mj-lt"/>
              </a:rPr>
              <a:t> </a:t>
            </a:r>
            <a:endParaRPr lang="cs-CZ" dirty="0"/>
          </a:p>
        </p:txBody>
      </p:sp>
      <p:graphicFrame>
        <p:nvGraphicFramePr>
          <p:cNvPr id="43" name="Graf 42">
            <a:extLst>
              <a:ext uri="{FF2B5EF4-FFF2-40B4-BE49-F238E27FC236}">
                <a16:creationId xmlns:a16="http://schemas.microsoft.com/office/drawing/2014/main" id="{3E4ED9F3-F2F1-4EF2-B1E6-271ADC604F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734637"/>
              </p:ext>
            </p:extLst>
          </p:nvPr>
        </p:nvGraphicFramePr>
        <p:xfrm>
          <a:off x="1785145" y="2605093"/>
          <a:ext cx="9591915" cy="3479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7865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4D734131-A673-404C-BC60-277A479DA036}"/>
              </a:ext>
            </a:extLst>
          </p:cNvPr>
          <p:cNvSpPr txBox="1">
            <a:spLocks/>
          </p:cNvSpPr>
          <p:nvPr/>
        </p:nvSpPr>
        <p:spPr>
          <a:xfrm flipH="1">
            <a:off x="-60961128" y="1416752"/>
            <a:ext cx="71865667" cy="5088064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15ABBA-C381-4FC6-83C3-A9D44DE6D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90975"/>
            <a:ext cx="87707502" cy="78980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AB923D9-D0F2-4212-9858-FD9809ADA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238626" cy="671077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D739F77E-E1DE-4074-980B-CB6E481171EA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0F66B0BC-10E0-40BB-B683-01BF48AE8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70AA1184-F8D4-4BEE-B3AE-E695D853EC14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8CC48865-8B56-45A2-A9DB-66D6D227AF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2DF80567-9C12-4CD2-930E-7161188BCC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5E4D4C2B-FE8C-4300-9FD2-CD0288EE44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434A68F3-1827-47B8-9C54-C3A981BBCC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9F5CD4A-4610-4202-9B7A-B8466C3F66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3E11E917-6B0C-46F3-93EA-7277A6F3BF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2816BB1E-4C8E-47AD-8E7E-293F1DD5F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EE84823-0C5D-4A60-B0E8-90E7A7C215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CDD365E0-54EF-4243-8CC4-95A64CFECC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2119304C-A3E3-4625-B97A-959BC9AA22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D9A1010A-BB1D-49A7-9673-21319D0CB2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C73E4207-BD25-477B-BCD1-FECBF1744F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C6601C84-B0E2-4648-A9B8-4B28B9A8BF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DA992804-4960-4AEA-87D6-1A49E8700C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D2E6716E-4292-4CCC-BBC2-514883EF06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650CEE77-AC45-4558-96BE-0D88A4800A0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3727BB1A-5D53-4724-A361-8A648A0E27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B0E00D04-9F6A-47B8-BED9-A4CB6FF231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77023FBE-E2BE-4B15-9FFB-1281385564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45E1553-14A6-4F81-9E28-7225B4FCAE4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48F5CD12-6354-4E75-9BF1-4B2A62188F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017109EB-0971-4E45-96F1-56CBE67BCE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07B160EA-B84F-4FF0-ADBB-963B555E60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F2518496-939B-4F0A-A09D-C317F8A8CB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F0D3BB24-4070-412B-BAE0-8A09295F5D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7CC0BBB4-09B7-4870-9C18-411C5BC451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5D391515-EAE1-41F6-B2F8-9C668DFA05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2" name="Zástupný text 8">
            <a:extLst>
              <a:ext uri="{FF2B5EF4-FFF2-40B4-BE49-F238E27FC236}">
                <a16:creationId xmlns:a16="http://schemas.microsoft.com/office/drawing/2014/main" id="{E5E3F089-8CDA-4EF6-A976-07DBD0C9F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881" y="1805303"/>
            <a:ext cx="8877661" cy="854936"/>
          </a:xfrm>
        </p:spPr>
        <p:txBody>
          <a:bodyPr/>
          <a:lstStyle/>
          <a:p>
            <a:pPr algn="ctr"/>
            <a:r>
              <a:rPr lang="cs-CZ" sz="2800" dirty="0"/>
              <a:t>Publikace </a:t>
            </a:r>
            <a:r>
              <a:rPr lang="en-US" sz="2800" dirty="0"/>
              <a:t>UHK </a:t>
            </a:r>
            <a:r>
              <a:rPr lang="cs-CZ" sz="2800" dirty="0"/>
              <a:t>na </a:t>
            </a:r>
            <a:r>
              <a:rPr lang="en-US" sz="2800" dirty="0"/>
              <a:t>Web of Science – Conference Proceedings Citation Index &amp; Book Citation Index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339F1B1-AAD1-4093-8E42-460D598B0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0" name="!!Nadpis-bublina">
            <a:extLst>
              <a:ext uri="{FF2B5EF4-FFF2-40B4-BE49-F238E27FC236}">
                <a16:creationId xmlns:a16="http://schemas.microsoft.com/office/drawing/2014/main" id="{DF664EB0-8B63-4856-A3BB-696F522CF445}"/>
              </a:ext>
            </a:extLst>
          </p:cNvPr>
          <p:cNvSpPr txBox="1">
            <a:spLocks/>
          </p:cNvSpPr>
          <p:nvPr/>
        </p:nvSpPr>
        <p:spPr>
          <a:xfrm>
            <a:off x="746204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ea typeface="+mj-lt"/>
                <a:cs typeface="+mj-lt"/>
              </a:rPr>
              <a:t>Věda na UHK –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publikace</a:t>
            </a:r>
            <a:r>
              <a:rPr lang="en-US" dirty="0">
                <a:ea typeface="+mj-lt"/>
                <a:cs typeface="+mj-lt"/>
              </a:rPr>
              <a:t> </a:t>
            </a:r>
            <a:endParaRPr lang="cs-CZ" dirty="0"/>
          </a:p>
        </p:txBody>
      </p:sp>
      <p:graphicFrame>
        <p:nvGraphicFramePr>
          <p:cNvPr id="44" name="Graf 43">
            <a:extLst>
              <a:ext uri="{FF2B5EF4-FFF2-40B4-BE49-F238E27FC236}">
                <a16:creationId xmlns:a16="http://schemas.microsoft.com/office/drawing/2014/main" id="{C2C2E434-F25F-4AFC-BE4E-56E4E9EB73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44257"/>
              </p:ext>
            </p:extLst>
          </p:nvPr>
        </p:nvGraphicFramePr>
        <p:xfrm>
          <a:off x="560881" y="2810255"/>
          <a:ext cx="9101708" cy="303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56623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Nadpis-bublina">
            <a:extLst>
              <a:ext uri="{FF2B5EF4-FFF2-40B4-BE49-F238E27FC236}">
                <a16:creationId xmlns:a16="http://schemas.microsoft.com/office/drawing/2014/main" id="{057E292F-59EA-4B3A-9DAD-369C2E382435}"/>
              </a:ext>
            </a:extLst>
          </p:cNvPr>
          <p:cNvSpPr txBox="1">
            <a:spLocks/>
          </p:cNvSpPr>
          <p:nvPr/>
        </p:nvSpPr>
        <p:spPr>
          <a:xfrm>
            <a:off x="142240" y="146530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96D7BE07-EB3E-4825-856D-E33FF666AF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9171" y="1628107"/>
            <a:ext cx="9731514" cy="409266"/>
          </a:xfrm>
        </p:spPr>
        <p:txBody>
          <a:bodyPr/>
          <a:lstStyle/>
          <a:p>
            <a:r>
              <a:rPr lang="en-US" sz="2800" dirty="0"/>
              <a:t>Web of Science</a:t>
            </a:r>
            <a:r>
              <a:rPr lang="cs-CZ" sz="2800" dirty="0"/>
              <a:t> – JCR (</a:t>
            </a:r>
            <a:r>
              <a:rPr lang="en-US" sz="2800" dirty="0"/>
              <a:t>Article,</a:t>
            </a:r>
            <a:r>
              <a:rPr lang="cs-CZ" sz="2800" dirty="0"/>
              <a:t> </a:t>
            </a:r>
            <a:r>
              <a:rPr lang="en-US" sz="2800" dirty="0"/>
              <a:t>Review</a:t>
            </a:r>
            <a:r>
              <a:rPr lang="cs-CZ" sz="2800" dirty="0"/>
              <a:t>, </a:t>
            </a:r>
            <a:r>
              <a:rPr lang="cs-CZ" sz="2800" dirty="0" err="1"/>
              <a:t>Letter</a:t>
            </a:r>
            <a:r>
              <a:rPr lang="cs-CZ" sz="2800" dirty="0"/>
              <a:t>)</a:t>
            </a:r>
            <a:endParaRPr lang="en-US" sz="28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749" y="535781"/>
            <a:ext cx="8834437" cy="625126"/>
          </a:xfrm>
        </p:spPr>
        <p:txBody>
          <a:bodyPr/>
          <a:lstStyle/>
          <a:p>
            <a:r>
              <a:rPr lang="cs-CZ" altLang="cs-CZ" dirty="0"/>
              <a:t>Věda na UHK – </a:t>
            </a:r>
            <a:r>
              <a:rPr lang="cs-CZ" altLang="cs-CZ" dirty="0" err="1"/>
              <a:t>benchmark</a:t>
            </a:r>
            <a:r>
              <a:rPr lang="cs-CZ" altLang="cs-CZ" dirty="0"/>
              <a:t> publikace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222229-CF4F-4F7D-8A1A-81816224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29"/>
            <a:ext cx="42489120" cy="9160893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BC1152FF-7399-4B94-83BE-151E5ED899D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3F9415ED-9841-482D-8D04-A4CA349D5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EF076DD-FCB2-43D3-B285-38336ADA5103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D812E5DF-548D-4AB6-96C8-95837B549DA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86355680-8CA4-47E6-96F6-9187FDD5E1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466BE6BD-2B3E-4F5A-B313-B7B36A8DB1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40C189D8-8EA9-4747-92FA-9689E73C71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3983572A-3A92-4FC2-A2EC-9F5AFAE397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58E96D93-F166-4BDE-ADD0-9AB0D2C0FE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4496BDE-9C45-475D-87EE-998EF70DF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C68EFFC1-23E1-4680-A3C2-5335409D3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6199DE05-F3BC-491E-BAE1-74E2F1DD26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08FC268E-777D-4A8D-B0AC-5E8A3A5A9D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09F1E88F-AD5C-4C9B-9933-65EA2C41D4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CE8449DE-8D0A-46B5-AA48-621B5F9C9C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415CBAC0-7E17-4758-8000-42084E1587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FE849419-3F90-420E-8DEE-B8E3D6C948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153241B7-79AD-4940-A413-98D6AF8A49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2302ABF2-CDD2-4523-9A42-ECCC84F952B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AD98175F-F923-4C93-B0F1-B5D4173BBC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BD9442C3-305A-4F91-B500-90FD318A12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3A509F41-B9B1-4B84-A439-1EC1CE859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584A2581-476E-42A4-8F2F-050494EA071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A5CC0334-AA45-4A0A-92AD-D0CD90DDEC9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F6D99DD9-9FDC-422C-AE8F-F4E2DBDCFA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76D8A629-9E1A-4219-92F2-F47AE7A190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EC2208EF-FBC1-42E2-9DD3-DE3402BA84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D50712C6-ED74-43E5-80F0-5665EBAFE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9359CD94-FAC4-471F-A910-1B56119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07341C7F-A66A-4266-BCBA-216BF1CA34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39" name="Graf 38">
            <a:extLst>
              <a:ext uri="{FF2B5EF4-FFF2-40B4-BE49-F238E27FC236}">
                <a16:creationId xmlns:a16="http://schemas.microsoft.com/office/drawing/2014/main" id="{EDCCC25B-09C9-48F0-9B0F-FD1A905045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0756936"/>
              </p:ext>
            </p:extLst>
          </p:nvPr>
        </p:nvGraphicFramePr>
        <p:xfrm>
          <a:off x="1778354" y="2105160"/>
          <a:ext cx="9486900" cy="4217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56641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Nadpis-bublina">
            <a:extLst>
              <a:ext uri="{FF2B5EF4-FFF2-40B4-BE49-F238E27FC236}">
                <a16:creationId xmlns:a16="http://schemas.microsoft.com/office/drawing/2014/main" id="{B8022181-7426-4EC9-BDD4-BD565A306351}"/>
              </a:ext>
            </a:extLst>
          </p:cNvPr>
          <p:cNvSpPr txBox="1">
            <a:spLocks/>
          </p:cNvSpPr>
          <p:nvPr/>
        </p:nvSpPr>
        <p:spPr>
          <a:xfrm flipH="1">
            <a:off x="-61254640" y="138402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73059AD-1E58-4B00-AD75-BE1A6D26B9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5998" y="1695111"/>
            <a:ext cx="9975863" cy="638473"/>
          </a:xfrm>
        </p:spPr>
        <p:txBody>
          <a:bodyPr/>
          <a:lstStyle/>
          <a:p>
            <a:r>
              <a:rPr lang="en-US" sz="2800" dirty="0"/>
              <a:t>Web of Science – </a:t>
            </a:r>
            <a:r>
              <a:rPr lang="cs-CZ" sz="2800" dirty="0"/>
              <a:t>JCR kvartály</a:t>
            </a:r>
            <a:r>
              <a:rPr lang="en-US" sz="2800" dirty="0"/>
              <a:t> (</a:t>
            </a:r>
            <a:r>
              <a:rPr lang="cs-CZ" sz="2800" dirty="0" err="1"/>
              <a:t>Article</a:t>
            </a:r>
            <a:r>
              <a:rPr lang="en-US" sz="2800" dirty="0"/>
              <a:t>, Review</a:t>
            </a:r>
            <a:r>
              <a:rPr lang="cs-CZ" sz="2800" dirty="0"/>
              <a:t>, </a:t>
            </a:r>
            <a:r>
              <a:rPr lang="cs-CZ" sz="2800" dirty="0" err="1"/>
              <a:t>Letter</a:t>
            </a:r>
            <a:r>
              <a:rPr lang="en-US" sz="2800" dirty="0"/>
              <a:t>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7699C6-0AD2-4ADB-A14B-C25B58BC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BDCB059-7899-4594-BFB5-5C59D73FA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83999" y="-126750"/>
            <a:ext cx="62484000" cy="72590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CA7512F-76B0-4FB8-9504-5C6A2A1AE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370270" cy="6710770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05C95549-8636-4110-9785-9CA9F2F5305D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030A98AB-3453-4F54-B752-01AD129D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27DE310C-DA7A-4DA5-8DB5-27DA3A4274CF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41956194-FEF8-4209-A1E9-5ED864B201C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7CEAA686-801B-4F28-8908-8DA4F0BF54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AE34FA51-9731-42D9-9BC2-BED4443CB70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BF52ADFA-3AFB-4316-B537-85F6F8D8C4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0347C676-6C8B-4436-9E3B-E162706E74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4D88C522-487A-42FF-9A22-B688EF6E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A6B50E50-DD72-4DD4-9222-F686722302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A1B5C038-CA58-4EF3-9C5A-E1170AB0EF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940CDE0-A970-4501-ADAF-B28ACD2F17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2C5D2801-ADD8-434D-9FEB-B81C136248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42422346-1541-4BBD-B5FF-ADB01DB982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8B975279-60FC-4536-BE9A-4ADB5F182D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08BAA622-E80B-48D9-B99B-9FFEA607AB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2AD452F5-8D91-46E9-80BB-A9ADC6D5C3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71E7BE40-F993-484D-AC11-9F6B84657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7212C0D8-AAE9-4A4B-B508-1C8BD901268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4A01CD64-3AEB-42E6-A2BA-507EA8B34A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6F922B45-692C-429C-96E3-EE688AB73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750672FF-6652-4C11-97EF-0CF2879CAE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81847448-F83E-4B14-9A37-C6B91254293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4320F9F4-613D-4787-BE21-D112E927FC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2BA257BD-2CEA-4F5A-A8FF-D68AA54A88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50CE954C-8008-4CFD-B135-E527AABD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18CED33F-EC1F-454D-B8B2-7EB44AE003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9202E695-4E9C-4D68-9BBD-B9378A6836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923A00F3-DEC2-414A-9DFC-8385BD4B70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FEC43450-5BAC-4F5A-B3AA-DA9004550F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0" name="!!Nadpis-bublina">
            <a:extLst>
              <a:ext uri="{FF2B5EF4-FFF2-40B4-BE49-F238E27FC236}">
                <a16:creationId xmlns:a16="http://schemas.microsoft.com/office/drawing/2014/main" id="{E16A1574-9431-44ED-99E2-F57B9EA030E4}"/>
              </a:ext>
            </a:extLst>
          </p:cNvPr>
          <p:cNvSpPr txBox="1">
            <a:spLocks/>
          </p:cNvSpPr>
          <p:nvPr/>
        </p:nvSpPr>
        <p:spPr>
          <a:xfrm>
            <a:off x="746204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ea typeface="+mj-lt"/>
                <a:cs typeface="+mj-lt"/>
              </a:rPr>
              <a:t>Věda na UHK –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publikace</a:t>
            </a:r>
            <a:r>
              <a:rPr lang="en-US" dirty="0">
                <a:ea typeface="+mj-lt"/>
                <a:cs typeface="+mj-lt"/>
              </a:rPr>
              <a:t> </a:t>
            </a:r>
            <a:endParaRPr lang="cs-CZ" dirty="0"/>
          </a:p>
        </p:txBody>
      </p:sp>
      <p:graphicFrame>
        <p:nvGraphicFramePr>
          <p:cNvPr id="43" name="Graf 42">
            <a:extLst>
              <a:ext uri="{FF2B5EF4-FFF2-40B4-BE49-F238E27FC236}">
                <a16:creationId xmlns:a16="http://schemas.microsoft.com/office/drawing/2014/main" id="{DA77916D-67DF-443B-B66C-C515D395BF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3822034"/>
              </p:ext>
            </p:extLst>
          </p:nvPr>
        </p:nvGraphicFramePr>
        <p:xfrm>
          <a:off x="1827626" y="2469878"/>
          <a:ext cx="7736839" cy="3852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7886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B24EBC8E-611D-47DB-A8A7-F5DA76E42B33}"/>
              </a:ext>
            </a:extLst>
          </p:cNvPr>
          <p:cNvSpPr txBox="1">
            <a:spLocks/>
          </p:cNvSpPr>
          <p:nvPr/>
        </p:nvSpPr>
        <p:spPr>
          <a:xfrm>
            <a:off x="71120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56B1315-D91F-4758-B046-710A77F79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2563" y="1808930"/>
            <a:ext cx="9975863" cy="638473"/>
          </a:xfrm>
        </p:spPr>
        <p:txBody>
          <a:bodyPr/>
          <a:lstStyle/>
          <a:p>
            <a:r>
              <a:rPr lang="en-US" sz="3200" dirty="0"/>
              <a:t>Scopus </a:t>
            </a:r>
            <a:r>
              <a:rPr lang="cs-CZ" sz="3200" dirty="0"/>
              <a:t>–</a:t>
            </a:r>
            <a:r>
              <a:rPr lang="en-US" sz="3200" dirty="0"/>
              <a:t> SJR </a:t>
            </a:r>
            <a:r>
              <a:rPr lang="cs-CZ" sz="3200" dirty="0"/>
              <a:t>kvartály</a:t>
            </a:r>
            <a:r>
              <a:rPr lang="en-US" sz="3200" dirty="0"/>
              <a:t> (Article, Review</a:t>
            </a:r>
            <a:r>
              <a:rPr lang="cs-CZ" sz="3200" dirty="0"/>
              <a:t>, </a:t>
            </a:r>
            <a:r>
              <a:rPr lang="cs-CZ" sz="3200" dirty="0" err="1"/>
              <a:t>Letter</a:t>
            </a:r>
            <a:r>
              <a:rPr lang="en-US" sz="3200" dirty="0"/>
              <a:t>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252585-368B-4110-9981-86F080C26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FA8EC3-3550-4C21-B19C-706AFFCBC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5237320" cy="85700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213ED43-2436-430E-8BC9-14128CD1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40262" y="1217734"/>
            <a:ext cx="4035675" cy="15316205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47DA947-C8E1-4089-8D20-7FA1B51DBC6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44A896EF-835D-49E7-9420-4E8AB8D46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D760834A-5AA5-46AE-B894-E966891F7397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D2CA5F1A-4B87-42BF-A025-2B45EF229F1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B60AB0A5-B365-40AF-9637-73A8279F92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15C4867-26D5-4BD6-AFDC-C4955117577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CA36A46C-7C77-4586-ADA1-668C1813D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B400B1E-9F1B-48E8-9813-12B4D3F958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6F47920E-0BF0-4C27-B2F8-10E2F39897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D663E73F-2467-403A-8391-0B3CFFBB98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D709BCA-75D2-417A-9DAF-E839316492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2B4F574-E012-4D7F-AD94-8AD97FF4FB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329EA394-43D8-4824-B4CF-12DB279CC6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91E40B61-2138-422F-A628-5FDF9271F1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F594750A-6B57-4CA5-93F5-146C8DE08A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87E91681-A944-47D7-A3DF-30399616B6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661E9675-F7DB-434D-A45A-F1A28B3F08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D6F37452-E3B6-4B27-8F88-3774F94CC2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15C6303-C59F-456C-A8D5-05E8DD8C827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843D3B53-9667-498E-B073-578461D40C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533B54E4-5539-4EFB-B13E-45679409B30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21398D23-B7EE-44C8-ADFC-FFFEF10BDD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8B89013-5679-4734-9CAD-F61250057C0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A0E7258E-C1D0-4C54-AAEA-D0B3AFD541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F12ED5B0-73F1-4C8F-AFBD-82B556F98F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1EC3B13E-32D4-467A-857A-BC13AF5FB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7240E4AB-3F32-4E54-B398-5E7963BF59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C54637F7-64A5-4EA2-B15B-03C6DF23C0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4FA959F2-397D-4F70-955D-B3EF7C9523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7725BF04-DA4B-4B11-86BF-E4D5D243D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0" name="!!Nadpis-bublina">
            <a:extLst>
              <a:ext uri="{FF2B5EF4-FFF2-40B4-BE49-F238E27FC236}">
                <a16:creationId xmlns:a16="http://schemas.microsoft.com/office/drawing/2014/main" id="{D8890C2A-45A1-4275-A195-0E6A1D2F9A12}"/>
              </a:ext>
            </a:extLst>
          </p:cNvPr>
          <p:cNvSpPr txBox="1">
            <a:spLocks/>
          </p:cNvSpPr>
          <p:nvPr/>
        </p:nvSpPr>
        <p:spPr>
          <a:xfrm>
            <a:off x="746204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ea typeface="+mj-lt"/>
                <a:cs typeface="+mj-lt"/>
              </a:rPr>
              <a:t>Věda na UHK –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publikace</a:t>
            </a:r>
            <a:r>
              <a:rPr lang="en-US" dirty="0">
                <a:ea typeface="+mj-lt"/>
                <a:cs typeface="+mj-lt"/>
              </a:rPr>
              <a:t> </a:t>
            </a:r>
            <a:endParaRPr lang="cs-CZ" dirty="0"/>
          </a:p>
        </p:txBody>
      </p:sp>
      <p:graphicFrame>
        <p:nvGraphicFramePr>
          <p:cNvPr id="42" name="Graf 41">
            <a:extLst>
              <a:ext uri="{FF2B5EF4-FFF2-40B4-BE49-F238E27FC236}">
                <a16:creationId xmlns:a16="http://schemas.microsoft.com/office/drawing/2014/main" id="{33C2597F-5F44-4D4A-881D-5092847C50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8299355"/>
              </p:ext>
            </p:extLst>
          </p:nvPr>
        </p:nvGraphicFramePr>
        <p:xfrm>
          <a:off x="3421063" y="2469374"/>
          <a:ext cx="7465109" cy="4164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96640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BE8254-AD59-4460-9DAE-F766804E0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r="-584"/>
          <a:stretch/>
        </p:blipFill>
        <p:spPr>
          <a:xfrm rot="60000" flipH="1">
            <a:off x="-788846" y="-274378"/>
            <a:ext cx="13106338" cy="7281299"/>
          </a:xfrm>
          <a:prstGeom prst="rect">
            <a:avLst/>
          </a:prstGeom>
        </p:spPr>
      </p:pic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607B6AC1-4C62-4FDE-8AEF-6826ED3E9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1189" y="4402750"/>
            <a:ext cx="9620892" cy="35022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Salon republiky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Ani velký, ani malý – 93 tis. obyvatel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Jeden z nejbezpečnějších krajů v ČR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0FD04D29-DC81-4F12-A8E1-AFB51E97F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1189" y="3764279"/>
            <a:ext cx="9620892" cy="615754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BF0E71-D5F3-4544-8955-A686CA3D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Město</a:t>
            </a:r>
            <a:endParaRPr lang="en-AU" dirty="0"/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A967A4D-92EF-470F-89D9-368E20CB1984}"/>
              </a:ext>
            </a:extLst>
          </p:cNvPr>
          <p:cNvSpPr txBox="1">
            <a:spLocks/>
          </p:cNvSpPr>
          <p:nvPr/>
        </p:nvSpPr>
        <p:spPr>
          <a:xfrm>
            <a:off x="2037709" y="3429001"/>
            <a:ext cx="42788736" cy="302942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418043C-8BA4-4E02-8810-10EA7071E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650929"/>
            <a:ext cx="41132760" cy="7508929"/>
          </a:xfrm>
          <a:prstGeom prst="rect">
            <a:avLst/>
          </a:prstGeom>
        </p:spPr>
      </p:pic>
      <p:pic>
        <p:nvPicPr>
          <p:cNvPr id="14" name="Graphic 24">
            <a:extLst>
              <a:ext uri="{FF2B5EF4-FFF2-40B4-BE49-F238E27FC236}">
                <a16:creationId xmlns:a16="http://schemas.microsoft.com/office/drawing/2014/main" id="{CB26AD14-1BB8-456C-BBB6-39C2B28EF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F55A6602-B09B-473D-8F76-29621D027553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8DF6D110-5DF4-441C-9FCF-4BEB45A84A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AF63085-5C68-49AA-B4B9-2995C60939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47456B9-8CE6-4E43-9384-9DE6FBF91C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8440C44-C160-4657-AC1A-E624E3146E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BEBB7BC1-5B07-40DB-B360-890B414F9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296A1423-DD51-4392-960E-881D56E84B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4E7A461-0CD9-4D94-88C2-3FC55AC13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E41482BC-A772-4083-8345-18DB748B12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C85B3AF6-F6BF-4DE2-B826-1AC0D26036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5ACF3FB-8366-4131-9AC6-9F571F0EF9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158E5E30-101A-4F74-ACF2-82779BE8A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7C087E59-6E99-41C5-8930-3CD2388EA0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B697EA6B-0455-4AB6-94C0-B3DB2050F8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Rectangle 17">
              <a:extLst>
                <a:ext uri="{FF2B5EF4-FFF2-40B4-BE49-F238E27FC236}">
                  <a16:creationId xmlns:a16="http://schemas.microsoft.com/office/drawing/2014/main" id="{828D212C-E409-461C-9A55-34143EB850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07ED5949-783B-4F1D-9FF1-A9D08A30F2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598E212B-7E93-478E-9915-D1903F7429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F0FF4AEE-F409-4380-98CB-98F14F3861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CAC3B6C0-1EB7-4B2C-A270-1C902A1E36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51843977-A513-4C57-AC80-5F62A8031B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0A414EF6-09DE-49C2-9537-3E2011AE0D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BFD08B8C-990E-478F-93AD-413179A2AF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888F4BDF-9022-4433-9D9F-DA137F9E7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3150A400-DB62-4810-9D7E-758DB67AFB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Oval 27">
              <a:extLst>
                <a:ext uri="{FF2B5EF4-FFF2-40B4-BE49-F238E27FC236}">
                  <a16:creationId xmlns:a16="http://schemas.microsoft.com/office/drawing/2014/main" id="{204BA2D0-E675-4494-AAEA-6096F9EF053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231AB9CF-65B6-49F3-8A62-6F296BAFD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BFD0084A-1627-465E-9821-76BD2B3B7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9F708D38-AA11-44CD-94E6-7D750AD330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47" name="Zástupný symbol pro text 2">
            <a:extLst>
              <a:ext uri="{FF2B5EF4-FFF2-40B4-BE49-F238E27FC236}">
                <a16:creationId xmlns:a16="http://schemas.microsoft.com/office/drawing/2014/main" id="{75054243-7CC1-4A41-83AC-759A721FBB2E}"/>
              </a:ext>
            </a:extLst>
          </p:cNvPr>
          <p:cNvSpPr txBox="1">
            <a:spLocks/>
          </p:cNvSpPr>
          <p:nvPr/>
        </p:nvSpPr>
        <p:spPr>
          <a:xfrm>
            <a:off x="3363589" y="3916679"/>
            <a:ext cx="9620892" cy="6157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36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50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65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Hradec Králové</a:t>
            </a:r>
            <a:endParaRPr lang="cs-CZ" dirty="0"/>
          </a:p>
        </p:txBody>
      </p:sp>
      <p:sp>
        <p:nvSpPr>
          <p:cNvPr id="48" name="Zástupný symbol pro obsah 1">
            <a:extLst>
              <a:ext uri="{FF2B5EF4-FFF2-40B4-BE49-F238E27FC236}">
                <a16:creationId xmlns:a16="http://schemas.microsoft.com/office/drawing/2014/main" id="{1C19CA37-051F-4A0B-A828-DC7AC337C03C}"/>
              </a:ext>
            </a:extLst>
          </p:cNvPr>
          <p:cNvSpPr txBox="1">
            <a:spLocks/>
          </p:cNvSpPr>
          <p:nvPr/>
        </p:nvSpPr>
        <p:spPr>
          <a:xfrm>
            <a:off x="3363589" y="4555150"/>
            <a:ext cx="9620892" cy="35022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/>
              <a:t>Salon republiky</a:t>
            </a:r>
            <a:endParaRPr lang="en-AU"/>
          </a:p>
          <a:p>
            <a:pPr>
              <a:buFont typeface="Arial" panose="020B0604020202020204" pitchFamily="34" charset="0"/>
              <a:buChar char="•"/>
            </a:pPr>
            <a:r>
              <a:rPr lang="cs-CZ"/>
              <a:t>Ani velký, ani malý – 93 tis. obyvatel</a:t>
            </a:r>
            <a:endParaRPr lang="en-AU"/>
          </a:p>
          <a:p>
            <a:pPr>
              <a:buFont typeface="Arial" panose="020B0604020202020204" pitchFamily="34" charset="0"/>
              <a:buChar char="•"/>
            </a:pPr>
            <a:r>
              <a:rPr lang="cs-CZ"/>
              <a:t>Jeden z nejbezpečnějších krajů v ČR</a:t>
            </a:r>
            <a:endParaRPr lang="en-AU"/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3061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Nadpis-bublina">
            <a:extLst>
              <a:ext uri="{FF2B5EF4-FFF2-40B4-BE49-F238E27FC236}">
                <a16:creationId xmlns:a16="http://schemas.microsoft.com/office/drawing/2014/main" id="{49967129-0A71-4E7C-9322-C3592F518ECC}"/>
              </a:ext>
            </a:extLst>
          </p:cNvPr>
          <p:cNvSpPr txBox="1">
            <a:spLocks/>
          </p:cNvSpPr>
          <p:nvPr/>
        </p:nvSpPr>
        <p:spPr>
          <a:xfrm flipH="1">
            <a:off x="-61608653" y="1495444"/>
            <a:ext cx="73800653" cy="558607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graphicFrame>
        <p:nvGraphicFramePr>
          <p:cNvPr id="12" name="Tabulka 12">
            <a:extLst>
              <a:ext uri="{FF2B5EF4-FFF2-40B4-BE49-F238E27FC236}">
                <a16:creationId xmlns:a16="http://schemas.microsoft.com/office/drawing/2014/main" id="{E028C2D8-0460-48C8-842F-24BCAE64EA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1761992"/>
              </p:ext>
            </p:extLst>
          </p:nvPr>
        </p:nvGraphicFramePr>
        <p:xfrm>
          <a:off x="718448" y="2234235"/>
          <a:ext cx="9975846" cy="152163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64268">
                  <a:extLst>
                    <a:ext uri="{9D8B030D-6E8A-4147-A177-3AD203B41FA5}">
                      <a16:colId xmlns:a16="http://schemas.microsoft.com/office/drawing/2014/main" val="3843191860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1165172449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2626399962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3448797779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1809353360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1186124225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848230446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1053051689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4044116462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662930490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2586390488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478459501"/>
                    </a:ext>
                  </a:extLst>
                </a:gridCol>
              </a:tblGrid>
              <a:tr h="7608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 dirty="0"/>
                        <a:t> </a:t>
                      </a:r>
                      <a:r>
                        <a:rPr lang="cs-CZ" sz="2000" noProof="0" dirty="0"/>
                        <a:t>Rok</a:t>
                      </a:r>
                      <a:endParaRPr lang="en-US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800" kern="1200" noProof="0"/>
                        <a:t>2020</a:t>
                      </a:r>
                      <a:endParaRPr lang="en-US" sz="1800" b="1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lang="en-US" sz="18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  <a:endParaRPr lang="en-US" sz="18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lang="en-US" sz="18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  <a:endParaRPr lang="en-US" sz="18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7653112"/>
                  </a:ext>
                </a:extLst>
              </a:tr>
              <a:tr h="7608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2000" noProof="0" dirty="0"/>
                        <a:t>Počet</a:t>
                      </a:r>
                      <a:endParaRPr lang="en-US" sz="20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000" kern="1200" noProof="0"/>
                        <a:t>60</a:t>
                      </a:r>
                      <a:endParaRPr lang="en-US" sz="2000" b="0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  <a:endParaRPr lang="en-US" sz="20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en-US" sz="20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  <a:endParaRPr lang="en-US" sz="20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en-US" sz="20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016649"/>
                  </a:ext>
                </a:extLst>
              </a:tr>
            </a:tbl>
          </a:graphicData>
        </a:graphic>
      </p:graphicFrame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5B000636-87C9-452E-9572-EA99488F9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068" y="1595721"/>
            <a:ext cx="9975863" cy="638473"/>
          </a:xfrm>
        </p:spPr>
        <p:txBody>
          <a:bodyPr/>
          <a:lstStyle/>
          <a:p>
            <a:r>
              <a:rPr lang="cs-CZ" dirty="0"/>
              <a:t>Projekty</a:t>
            </a:r>
            <a:endParaRPr lang="en-US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2000" y="535781"/>
            <a:ext cx="8834437" cy="625126"/>
          </a:xfrm>
        </p:spPr>
        <p:txBody>
          <a:bodyPr/>
          <a:lstStyle/>
          <a:p>
            <a:r>
              <a:rPr lang="cs-CZ" altLang="cs-CZ" dirty="0"/>
              <a:t>Věda na UHK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3F9C92-B37A-45E9-8EB8-2B525F8DF8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7" y="4020372"/>
            <a:ext cx="3401737" cy="2266052"/>
          </a:xfrm>
          <a:prstGeom prst="snip2SameRect">
            <a:avLst>
              <a:gd name="adj1" fmla="val 9102"/>
              <a:gd name="adj2" fmla="val 0"/>
            </a:avLst>
          </a:prstGeom>
          <a:effectLst>
            <a:outerShdw blurRad="254000" dir="5400000" algn="tl" rotWithShape="0">
              <a:schemeClr val="tx1">
                <a:alpha val="20000"/>
              </a:scheme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D3F9C92-B37A-45E9-8EB8-2B525F8DF8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15" y="4020373"/>
            <a:ext cx="3399078" cy="2266052"/>
          </a:xfrm>
          <a:prstGeom prst="snip2SameRect">
            <a:avLst>
              <a:gd name="adj1" fmla="val 9102"/>
              <a:gd name="adj2" fmla="val 0"/>
            </a:avLst>
          </a:prstGeom>
          <a:effectLst>
            <a:outerShdw blurRad="254000" dir="5400000" algn="tl" rotWithShape="0">
              <a:schemeClr val="tx1">
                <a:alpha val="20000"/>
              </a:scheme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77" y="3885744"/>
            <a:ext cx="2359775" cy="23597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F6063D3-ACBF-4128-9038-B2B93BAEB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846200" y="535781"/>
            <a:ext cx="64846201" cy="671077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166AFD-E27E-420A-B93E-9CC552F1B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61922" y="2765726"/>
            <a:ext cx="4035675" cy="1231400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B411D82-F74D-4C6D-B9B1-668FA27A0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47230"/>
            <a:ext cx="7295214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0856164-D7A7-402C-AA35-96DC0740B088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D9A12AF5-B528-471A-91E3-6CB277F5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CD0C9321-3C60-4ADC-A022-88B233E79C9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A6D5BB90-80EA-4C6E-B5A4-9DDA894A17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0C7656BA-D71C-4F37-881D-E93F4E1BFB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D27EA2F-EE54-4C39-B796-38331891AA4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28A188D5-E84C-4ED5-8FFB-EE4CA41E57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2A179445-0EB5-409D-80A4-089A1AC218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66784A0D-0673-4D3F-80B7-DFF363B2B9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FDD0AB05-54FD-4131-96A4-84CA08A26F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83F4ADE6-6C64-4F10-B29E-50823FE4C6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3142F3DD-0D5D-42D3-9C8F-A9082147B7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161FB49B-A72B-4CD8-BAD3-816DADF1A5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074C2DC5-9318-4490-9F15-551EB68692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597AE9AE-11CD-4C2D-B834-E412728AC2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DA94970C-43B5-488D-8038-21C35394D4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0D827B0D-F9D3-4284-91DC-A016A45C432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25DECA89-57BA-45FA-B579-59F60C2FA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2CF85FCA-87BF-40ED-8968-1AFFC5652A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23C4966A-4258-4451-9753-658D9B091D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4545F2B7-71AA-4B6F-8076-39F7FBD55A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F5171C8F-3C19-4418-977B-D7A18F28A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ACECCA25-1B24-441B-8E59-88F6480AED5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E788AC93-BFEA-4D7A-8591-400CED63BD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19CDD6C9-11F3-4658-89B7-A22A002785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09D2C40D-BCDA-4C66-A3AF-B30E54741E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C874790A-A108-40F6-B2C2-FD97DA622A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A54499B1-2576-4C7A-9D12-28838B36C4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1CF48F47-73B1-4EFC-A294-D53202A974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28699E83-54CF-4F7D-B625-D6E4596B6B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0058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321" y="535781"/>
            <a:ext cx="7390648" cy="625126"/>
          </a:xfrm>
        </p:spPr>
        <p:txBody>
          <a:bodyPr/>
          <a:lstStyle/>
          <a:p>
            <a:r>
              <a:rPr lang="cs-CZ" altLang="cs-CZ"/>
              <a:t>UHK – </a:t>
            </a:r>
            <a:r>
              <a:rPr lang="en-US" altLang="cs-CZ"/>
              <a:t>solved projects</a:t>
            </a:r>
            <a:endParaRPr lang="cs-CZ"/>
          </a:p>
        </p:txBody>
      </p:sp>
      <p:sp>
        <p:nvSpPr>
          <p:cNvPr id="7" name="!!Nadpis-bublina">
            <a:extLst>
              <a:ext uri="{FF2B5EF4-FFF2-40B4-BE49-F238E27FC236}">
                <a16:creationId xmlns:a16="http://schemas.microsoft.com/office/drawing/2014/main" id="{1E95F7CE-B83C-4401-BA7E-97188A513F78}"/>
              </a:ext>
            </a:extLst>
          </p:cNvPr>
          <p:cNvSpPr txBox="1">
            <a:spLocks/>
          </p:cNvSpPr>
          <p:nvPr/>
        </p:nvSpPr>
        <p:spPr>
          <a:xfrm>
            <a:off x="81280" y="1387769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9" name="!!Nadpis-bublina">
            <a:extLst>
              <a:ext uri="{FF2B5EF4-FFF2-40B4-BE49-F238E27FC236}">
                <a16:creationId xmlns:a16="http://schemas.microsoft.com/office/drawing/2014/main" id="{9A2EF7FF-2274-4A0C-BF91-B429DCC95B00}"/>
              </a:ext>
            </a:extLst>
          </p:cNvPr>
          <p:cNvSpPr txBox="1">
            <a:spLocks/>
          </p:cNvSpPr>
          <p:nvPr/>
        </p:nvSpPr>
        <p:spPr>
          <a:xfrm>
            <a:off x="8114321" y="535781"/>
            <a:ext cx="7390648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UHK – Vyřešené projekty</a:t>
            </a:r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FBDDADD6-1623-48FE-AC29-1029E02CC362}"/>
              </a:ext>
            </a:extLst>
          </p:cNvPr>
          <p:cNvCxnSpPr>
            <a:cxnSpLocks/>
          </p:cNvCxnSpPr>
          <p:nvPr/>
        </p:nvCxnSpPr>
        <p:spPr>
          <a:xfrm>
            <a:off x="6220043" y="1653789"/>
            <a:ext cx="0" cy="4411345"/>
          </a:xfrm>
          <a:prstGeom prst="line">
            <a:avLst/>
          </a:prstGeom>
          <a:ln>
            <a:solidFill>
              <a:schemeClr val="accent6">
                <a:lumMod val="8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6C40EADE-86A8-48D9-B8E2-A589082C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73700640" cy="6710770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9598FEA0-710C-48BF-B7E2-4647DC3F500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4" name="Graphic 24">
              <a:extLst>
                <a:ext uri="{FF2B5EF4-FFF2-40B4-BE49-F238E27FC236}">
                  <a16:creationId xmlns:a16="http://schemas.microsoft.com/office/drawing/2014/main" id="{40E08337-57C0-43B1-BF45-7E45F7AE3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DC9719DE-8755-4402-830C-DD60C7751E42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93BC42B8-FF09-4FA6-A8D2-58AB9A9C022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F0F1888B-F945-48A6-A9A7-498822527A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62869439-A17F-4360-8F46-61869CC84D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6E05FA0B-E53A-43FD-BDEF-63F69A44AA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681941C9-773B-4FCD-AEED-F3CB657E9C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FC9ED637-E442-458E-B399-DF7287B524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5702FF5C-35BE-4698-BB56-4A438D3F19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96512480-D8FE-4E9E-B417-D87AC5FE0D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BE69197-4902-4134-BC97-5A35FFF01C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3A54E7F-B20C-4AEB-91E3-B050638A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C93002DC-F337-4F89-A1F6-C32ABF1300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8804E597-B67B-4286-AD76-8DC2882C1B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18D9BEBC-1EE0-4C42-BA90-1AF0461DA9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3C47ACBF-FBEB-4788-B895-73ABF84F79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9F559D80-192F-41A0-BA02-AE25452312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CC3FF86F-C366-434C-B420-2A71D5386B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BC670215-6892-4132-BC9E-FCE91022D7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C76CE42F-7E04-4C99-8986-024A03211F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F1FE250E-DF02-49FA-BF13-06C1EC359D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5063CAB4-3B47-4FFE-9492-CB31FAE2D4E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C85A9FE6-90E3-4037-850F-AC8135890CD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5FE648F5-8FC1-42A6-BD3D-775359C56E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0EF19EBA-D709-408C-8CF1-E9AB0B1C9B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Oval 27">
                <a:extLst>
                  <a:ext uri="{FF2B5EF4-FFF2-40B4-BE49-F238E27FC236}">
                    <a16:creationId xmlns:a16="http://schemas.microsoft.com/office/drawing/2014/main" id="{730DDBC9-8FF1-431D-98C7-9BBD5CA5C48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59EE5AB1-FE03-457C-9884-54DF6022F5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06DB31E9-0021-4738-B732-8032235F40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0743BD24-A492-487D-82A6-DE2AB408A7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3" name="Graf 42">
            <a:extLst>
              <a:ext uri="{FF2B5EF4-FFF2-40B4-BE49-F238E27FC236}">
                <a16:creationId xmlns:a16="http://schemas.microsoft.com/office/drawing/2014/main" id="{0F6CE097-C315-49B8-BAA1-4B40F684F081}"/>
              </a:ext>
              <a:ext uri="{147F2762-F138-4A5C-976F-8EAC2B608ADB}">
                <a16:predDERef xmlns:a16="http://schemas.microsoft.com/office/drawing/2014/main" pred="{62FBC5A1-2716-4C49-8B4C-00178903F0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9771752"/>
              </p:ext>
            </p:extLst>
          </p:nvPr>
        </p:nvGraphicFramePr>
        <p:xfrm>
          <a:off x="6297931" y="1732547"/>
          <a:ext cx="5434965" cy="4589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4" name="Graf 43">
            <a:extLst>
              <a:ext uri="{FF2B5EF4-FFF2-40B4-BE49-F238E27FC236}">
                <a16:creationId xmlns:a16="http://schemas.microsoft.com/office/drawing/2014/main" id="{49D6A00A-53E3-404C-9FAF-13C767AA2F69}"/>
              </a:ext>
              <a:ext uri="{147F2762-F138-4A5C-976F-8EAC2B608ADB}">
                <a16:predDERef xmlns:a16="http://schemas.microsoft.com/office/drawing/2014/main" pre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8883280"/>
              </p:ext>
            </p:extLst>
          </p:nvPr>
        </p:nvGraphicFramePr>
        <p:xfrm>
          <a:off x="983459" y="1903707"/>
          <a:ext cx="5192711" cy="4480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556829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268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UHK – </a:t>
            </a:r>
            <a:r>
              <a:rPr lang="cs-CZ" altLang="cs-CZ" dirty="0"/>
              <a:t>Ostatní projekty</a:t>
            </a:r>
            <a:endParaRPr lang="en-US" dirty="0"/>
          </a:p>
        </p:txBody>
      </p:sp>
      <p:sp>
        <p:nvSpPr>
          <p:cNvPr id="12" name="!!Nadpis-bublina">
            <a:extLst>
              <a:ext uri="{FF2B5EF4-FFF2-40B4-BE49-F238E27FC236}">
                <a16:creationId xmlns:a16="http://schemas.microsoft.com/office/drawing/2014/main" id="{6AE655E0-B45D-47BD-9EBC-DA45BAA526D7}"/>
              </a:ext>
            </a:extLst>
          </p:cNvPr>
          <p:cNvSpPr txBox="1">
            <a:spLocks/>
          </p:cNvSpPr>
          <p:nvPr/>
        </p:nvSpPr>
        <p:spPr>
          <a:xfrm>
            <a:off x="83557" y="1540222"/>
            <a:ext cx="72807497" cy="5154745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AE18FB1-6F6C-4BC7-A6B8-64F11033E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64160399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431764FE-94BB-425D-A080-329B22BA1272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69610646-DBA0-4E18-A3C8-4E6CE41C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8AAC33DA-15C7-4CFA-A83C-183998479FF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E4A39A67-371C-4301-B948-CE6DFFFF848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0D51DBCB-54A8-420F-A221-E3197EC92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43805361-CAA4-414E-ABDF-5398C188AEF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E0711E7B-9245-49D7-B49C-F0CA2DFD9C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7295AA9F-BE80-44FB-89DC-D2D560809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CCF9FCBA-1481-4552-8138-FB0FB1C19F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626B433-50E5-48E9-9438-16312BA33C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D3D51EF4-2DDC-4D0D-9C58-D8F0487037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4171287D-12D4-4613-B5AB-8FD0DFD80C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646CFF34-867B-4761-B1DC-8BE7CF9DDB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DEC50B59-EA22-4D52-AD07-A487411D52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67A4BECA-35F2-49FD-AE02-948DFC923C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3B74C8E8-2D04-4C44-AE3C-47ADCE4D90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DA2E07F7-E722-4A07-83BC-CE865F98BED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32B3DA7B-567A-4D64-A611-80739E8701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6014A7FE-73F8-4697-BFC8-802750FDA26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CA5DB576-FAD6-4320-82F0-BA9CA24659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02467DB0-29DB-4D67-8C36-1F0B02CE6F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621AE356-F750-4904-8B72-103BD7F582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4AB17EA-AFE7-4CC5-A402-E94D213ACD8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D3D77D38-52D6-41BA-8087-F975D35C85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C2A5C5A3-DC2D-46CF-8614-3A6CDC3A2F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DA09DA3-7FE0-4CA2-9554-DEFBA290B2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Oval 27">
                <a:extLst>
                  <a:ext uri="{FF2B5EF4-FFF2-40B4-BE49-F238E27FC236}">
                    <a16:creationId xmlns:a16="http://schemas.microsoft.com/office/drawing/2014/main" id="{D651B36B-2A2E-4563-A9CC-F4E9852370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2243D9FD-4BAD-4D0D-9BF5-08C9A1254B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60E97BDF-6560-43CA-889E-F8AF4898D6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FFD0DE64-1F21-450B-B667-730DBE0192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3" name="Graf 42">
            <a:extLst>
              <a:ext uri="{FF2B5EF4-FFF2-40B4-BE49-F238E27FC236}">
                <a16:creationId xmlns:a16="http://schemas.microsoft.com/office/drawing/2014/main" id="{B4E936D1-C1B8-495D-B738-1110F260DA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7108443"/>
              </p:ext>
            </p:extLst>
          </p:nvPr>
        </p:nvGraphicFramePr>
        <p:xfrm>
          <a:off x="1050018" y="1956848"/>
          <a:ext cx="5548542" cy="4436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6" name="Graf 45">
            <a:extLst>
              <a:ext uri="{FF2B5EF4-FFF2-40B4-BE49-F238E27FC236}">
                <a16:creationId xmlns:a16="http://schemas.microsoft.com/office/drawing/2014/main" id="{D5122AAF-C88D-4463-B8AB-8E23752190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344828"/>
              </p:ext>
            </p:extLst>
          </p:nvPr>
        </p:nvGraphicFramePr>
        <p:xfrm>
          <a:off x="6815613" y="1867301"/>
          <a:ext cx="5267860" cy="466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3A7DA555-0DA9-4AFE-A12A-78681AD3FDB0}"/>
              </a:ext>
            </a:extLst>
          </p:cNvPr>
          <p:cNvCxnSpPr>
            <a:cxnSpLocks/>
          </p:cNvCxnSpPr>
          <p:nvPr/>
        </p:nvCxnSpPr>
        <p:spPr>
          <a:xfrm>
            <a:off x="6707086" y="1677989"/>
            <a:ext cx="0" cy="4852187"/>
          </a:xfrm>
          <a:prstGeom prst="line">
            <a:avLst/>
          </a:prstGeom>
          <a:ln>
            <a:solidFill>
              <a:schemeClr val="accent6">
                <a:lumMod val="8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095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691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– </a:t>
            </a:r>
            <a:r>
              <a:rPr lang="cs-CZ" dirty="0">
                <a:ea typeface="+mj-lt"/>
                <a:cs typeface="+mj-lt"/>
              </a:rPr>
              <a:t>Transfer technologií</a:t>
            </a:r>
          </a:p>
        </p:txBody>
      </p:sp>
      <p:sp>
        <p:nvSpPr>
          <p:cNvPr id="10" name="!!Nadpis-bublina">
            <a:extLst>
              <a:ext uri="{FF2B5EF4-FFF2-40B4-BE49-F238E27FC236}">
                <a16:creationId xmlns:a16="http://schemas.microsoft.com/office/drawing/2014/main" id="{A1B437BB-03D6-47F5-9170-D857959BBA18}"/>
              </a:ext>
            </a:extLst>
          </p:cNvPr>
          <p:cNvSpPr txBox="1">
            <a:spLocks/>
          </p:cNvSpPr>
          <p:nvPr/>
        </p:nvSpPr>
        <p:spPr>
          <a:xfrm flipH="1">
            <a:off x="-52088734" y="1429070"/>
            <a:ext cx="64148653" cy="485550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1" name="Zástupný symbol pro obsah 5">
            <a:extLst>
              <a:ext uri="{FF2B5EF4-FFF2-40B4-BE49-F238E27FC236}">
                <a16:creationId xmlns:a16="http://schemas.microsoft.com/office/drawing/2014/main" id="{B76D1EF8-6ED8-4255-954B-A7E8EDD2388E}"/>
              </a:ext>
            </a:extLst>
          </p:cNvPr>
          <p:cNvSpPr txBox="1">
            <a:spLocks/>
          </p:cNvSpPr>
          <p:nvPr/>
        </p:nvSpPr>
        <p:spPr>
          <a:xfrm>
            <a:off x="1921198" y="1592920"/>
            <a:ext cx="4240847" cy="102079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menia Sans" panose="02000503080000020004" pitchFamily="50" charset="0"/>
              <a:buNone/>
            </a:pPr>
            <a:r>
              <a:rPr lang="cs-CZ" sz="2400" b="1" dirty="0">
                <a:solidFill>
                  <a:schemeClr val="tx1"/>
                </a:solidFill>
              </a:rPr>
              <a:t>Aplikovaný výzkum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200" dirty="0"/>
              <a:t>patent</a:t>
            </a:r>
            <a:endParaRPr lang="en-US" sz="2200" dirty="0"/>
          </a:p>
        </p:txBody>
      </p:sp>
      <p:sp>
        <p:nvSpPr>
          <p:cNvPr id="13" name="Zástupný symbol pro obsah 5">
            <a:extLst>
              <a:ext uri="{FF2B5EF4-FFF2-40B4-BE49-F238E27FC236}">
                <a16:creationId xmlns:a16="http://schemas.microsoft.com/office/drawing/2014/main" id="{466FC253-E449-4BB7-BC95-623B3B5DEF20}"/>
              </a:ext>
            </a:extLst>
          </p:cNvPr>
          <p:cNvSpPr txBox="1">
            <a:spLocks/>
          </p:cNvSpPr>
          <p:nvPr/>
        </p:nvSpPr>
        <p:spPr>
          <a:xfrm>
            <a:off x="6811716" y="1562440"/>
            <a:ext cx="3895113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solidFill>
                  <a:schemeClr val="tx1"/>
                </a:solidFill>
              </a:rPr>
              <a:t>Aplikovaný výzkum</a:t>
            </a:r>
            <a:endParaRPr lang="cs-CZ" sz="2200" dirty="0"/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AFC7CC0A-3F97-4655-917A-E8D31E169F17}"/>
              </a:ext>
            </a:extLst>
          </p:cNvPr>
          <p:cNvCxnSpPr/>
          <p:nvPr/>
        </p:nvCxnSpPr>
        <p:spPr>
          <a:xfrm>
            <a:off x="2558005" y="535781"/>
            <a:ext cx="0" cy="62512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4BAAC50E-0758-4DDA-8F3B-4D3B453F3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04078" y="147230"/>
            <a:ext cx="55480962" cy="671077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DB72154-8B69-4F1B-BE0F-895AD45A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078121" cy="6710770"/>
          </a:xfrm>
          <a:prstGeom prst="rect">
            <a:avLst/>
          </a:prstGeom>
        </p:spPr>
      </p:pic>
      <p:sp>
        <p:nvSpPr>
          <p:cNvPr id="18" name="Zástupný symbol pro obsah 5">
            <a:extLst>
              <a:ext uri="{FF2B5EF4-FFF2-40B4-BE49-F238E27FC236}">
                <a16:creationId xmlns:a16="http://schemas.microsoft.com/office/drawing/2014/main" id="{C903A47E-4D7D-4CD9-92B7-B5882DDD407E}"/>
              </a:ext>
            </a:extLst>
          </p:cNvPr>
          <p:cNvSpPr txBox="1">
            <a:spLocks/>
          </p:cNvSpPr>
          <p:nvPr/>
        </p:nvSpPr>
        <p:spPr>
          <a:xfrm>
            <a:off x="6822658" y="2138929"/>
            <a:ext cx="424084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užitný vzor</a:t>
            </a:r>
            <a:endParaRPr lang="en-US" sz="2200" dirty="0"/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4A420171-5AFA-473D-9D60-C392E038EC1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20" name="Graphic 24">
              <a:extLst>
                <a:ext uri="{FF2B5EF4-FFF2-40B4-BE49-F238E27FC236}">
                  <a16:creationId xmlns:a16="http://schemas.microsoft.com/office/drawing/2014/main" id="{79C8B560-0CCC-49B1-BA29-9BB58766E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240436B8-62E1-4E1B-9BFA-96389EE001D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EC1EC8C8-E7C6-465C-A416-1A691C8E5D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9147A76A-37BC-4F53-B513-B528CD4EB9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5795C417-B3F9-4D7D-967B-CC86294DF3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93912672-60DC-44D3-BF5E-5869DF088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BCBB4316-65B0-46B9-8BDB-9E5CD2D025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09ED9395-BB6A-4C9A-8F2A-904E942F74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EA46ADC4-CA5F-435D-801D-8A6849597E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AEE820E4-B311-486E-B628-2C46E899EB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E232B9B3-A45B-4AE1-896F-97AE2F11C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321424AC-8ECF-4ABA-94DA-CF99EEA794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1FB98DAD-99F8-4C06-B73B-4633B751F7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16">
                <a:extLst>
                  <a:ext uri="{FF2B5EF4-FFF2-40B4-BE49-F238E27FC236}">
                    <a16:creationId xmlns:a16="http://schemas.microsoft.com/office/drawing/2014/main" id="{94FD40F1-B9D2-40DC-A4E6-7C3C2C55A0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Rectangle 17">
                <a:extLst>
                  <a:ext uri="{FF2B5EF4-FFF2-40B4-BE49-F238E27FC236}">
                    <a16:creationId xmlns:a16="http://schemas.microsoft.com/office/drawing/2014/main" id="{62509120-05C0-4F7B-B40F-F62C94D98F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375024C3-947B-41F5-977A-AEE46A90A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CC67607F-BA49-42A1-89DC-705D9113FBB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A94D7C82-8328-4EE9-8E0D-5D024069AF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D70013C0-4B98-4E59-AAD1-894ABAFDD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2">
                <a:extLst>
                  <a:ext uri="{FF2B5EF4-FFF2-40B4-BE49-F238E27FC236}">
                    <a16:creationId xmlns:a16="http://schemas.microsoft.com/office/drawing/2014/main" id="{8FBEC118-44E7-47A0-93D0-A4B44E8324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3">
                <a:extLst>
                  <a:ext uri="{FF2B5EF4-FFF2-40B4-BE49-F238E27FC236}">
                    <a16:creationId xmlns:a16="http://schemas.microsoft.com/office/drawing/2014/main" id="{6EFA368D-2726-4E7E-BA73-BCC755BA07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4">
                <a:extLst>
                  <a:ext uri="{FF2B5EF4-FFF2-40B4-BE49-F238E27FC236}">
                    <a16:creationId xmlns:a16="http://schemas.microsoft.com/office/drawing/2014/main" id="{09A9E233-684A-4754-A5F1-27542529A9E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25">
                <a:extLst>
                  <a:ext uri="{FF2B5EF4-FFF2-40B4-BE49-F238E27FC236}">
                    <a16:creationId xmlns:a16="http://schemas.microsoft.com/office/drawing/2014/main" id="{5EA22029-F91F-445D-9A46-7B27EF72FA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26">
                <a:extLst>
                  <a:ext uri="{FF2B5EF4-FFF2-40B4-BE49-F238E27FC236}">
                    <a16:creationId xmlns:a16="http://schemas.microsoft.com/office/drawing/2014/main" id="{AC500977-7238-47F5-B617-4E9A509FD3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Oval 27">
                <a:extLst>
                  <a:ext uri="{FF2B5EF4-FFF2-40B4-BE49-F238E27FC236}">
                    <a16:creationId xmlns:a16="http://schemas.microsoft.com/office/drawing/2014/main" id="{A51AFB69-64BE-403A-BA17-F25CB1D181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8">
                <a:extLst>
                  <a:ext uri="{FF2B5EF4-FFF2-40B4-BE49-F238E27FC236}">
                    <a16:creationId xmlns:a16="http://schemas.microsoft.com/office/drawing/2014/main" id="{CB674E37-A6B8-42EA-82D1-8794E3E5BD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29">
                <a:extLst>
                  <a:ext uri="{FF2B5EF4-FFF2-40B4-BE49-F238E27FC236}">
                    <a16:creationId xmlns:a16="http://schemas.microsoft.com/office/drawing/2014/main" id="{7D7A89CB-64D3-420A-B621-134A8E8436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30">
                <a:extLst>
                  <a:ext uri="{FF2B5EF4-FFF2-40B4-BE49-F238E27FC236}">
                    <a16:creationId xmlns:a16="http://schemas.microsoft.com/office/drawing/2014/main" id="{A38D03F1-CE0C-456E-9E56-587AE0A237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9" name="Graf 48">
            <a:extLst>
              <a:ext uri="{FF2B5EF4-FFF2-40B4-BE49-F238E27FC236}">
                <a16:creationId xmlns:a16="http://schemas.microsoft.com/office/drawing/2014/main" id="{6951BF5B-C11C-47BE-B1CA-0258C9C464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5272079"/>
              </p:ext>
            </p:extLst>
          </p:nvPr>
        </p:nvGraphicFramePr>
        <p:xfrm>
          <a:off x="464801" y="2810881"/>
          <a:ext cx="4572000" cy="340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0" name="Graf 49">
            <a:extLst>
              <a:ext uri="{FF2B5EF4-FFF2-40B4-BE49-F238E27FC236}">
                <a16:creationId xmlns:a16="http://schemas.microsoft.com/office/drawing/2014/main" id="{6B4D5A12-3CAF-49EF-8AA7-0175FC1C30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935043"/>
              </p:ext>
            </p:extLst>
          </p:nvPr>
        </p:nvGraphicFramePr>
        <p:xfrm>
          <a:off x="6096000" y="2726981"/>
          <a:ext cx="4572000" cy="340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18558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92D4A91-4F7C-4071-9A75-5C718839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274" y="3920151"/>
            <a:ext cx="7991469" cy="1647530"/>
          </a:xfrm>
        </p:spPr>
        <p:txBody>
          <a:bodyPr lIns="892800" tIns="223200" anchor="t" anchorCtr="0"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cs-CZ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cs-CZ" sz="3200" dirty="0"/>
          </a:p>
        </p:txBody>
      </p:sp>
      <p:pic>
        <p:nvPicPr>
          <p:cNvPr id="2" name="Grafický objekt 1">
            <a:hlinkClick r:id="rId3"/>
            <a:extLst>
              <a:ext uri="{FF2B5EF4-FFF2-40B4-BE49-F238E27FC236}">
                <a16:creationId xmlns:a16="http://schemas.microsoft.com/office/drawing/2014/main" id="{639222B7-BCA7-42B5-BB4C-B49E9BD81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1833" y="4141242"/>
            <a:ext cx="653269" cy="455145"/>
          </a:xfrm>
          <a:prstGeom prst="rect">
            <a:avLst/>
          </a:prstGeom>
        </p:spPr>
      </p:pic>
      <p:pic>
        <p:nvPicPr>
          <p:cNvPr id="5" name="Obrázek 4">
            <a:hlinkClick r:id="rId6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368" y="4129654"/>
            <a:ext cx="455145" cy="455145"/>
          </a:xfrm>
          <a:prstGeom prst="rect">
            <a:avLst/>
          </a:prstGeom>
        </p:spPr>
      </p:pic>
      <p:pic>
        <p:nvPicPr>
          <p:cNvPr id="9" name="Obrázek 8">
            <a:hlinkClick r:id="rId8"/>
            <a:extLst>
              <a:ext uri="{FF2B5EF4-FFF2-40B4-BE49-F238E27FC236}">
                <a16:creationId xmlns:a16="http://schemas.microsoft.com/office/drawing/2014/main" id="{F67FBB52-65E6-4B0C-AC34-99AE8C17FE6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91" y="4151873"/>
            <a:ext cx="455145" cy="455145"/>
          </a:xfrm>
          <a:prstGeom prst="rect">
            <a:avLst/>
          </a:prstGeom>
        </p:spPr>
      </p:pic>
      <p:pic>
        <p:nvPicPr>
          <p:cNvPr id="6" name="Obrázek 5">
            <a:hlinkClick r:id="rId10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73" y="4129653"/>
            <a:ext cx="455145" cy="4551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C83911C-45FD-4BC3-ABE5-13CD94A3EB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2000" y="147229"/>
            <a:ext cx="4035675" cy="7027513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AC3DC4B4-3665-4FFD-8875-32FB3F654EB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6970C58C-7569-45D0-97F9-D094D004F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57BDB808-9AD8-46F2-996A-F6A8FBD2FDF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33C79F67-E666-44A9-87DE-9D7D94E5324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013247E-7D7E-450A-B175-EA2A25CF09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DCCF334A-8710-4F71-B682-6EDA84E4ED8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90EEE014-FC37-4579-8715-6391DA99F3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BF9CCB4F-90CD-4032-9A72-24861C647F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BBDDB12A-EC9D-4F16-BA63-68C7A6CB4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ACE97E8D-F713-4DFC-9458-BA3DB26CC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396B826-275C-4ED8-BFC2-5CF2459E8F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812C9A1B-8B5B-4CAA-A6F4-E89BDB0609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4FAE86D9-9A5B-40B9-AFC4-74ED5F0B60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D6C82190-D1DB-46F9-9D85-6D86ED54AE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0B7F469B-7786-46AB-835E-7E7EB1A770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2DCF6D9E-6A2D-4D32-91B4-FB751F03F3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2E38305C-9183-4D98-BEC7-7C5F221030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DA86A927-8511-4AC0-A333-F248C09B0C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34ED335-7B07-4820-955B-CEF4A0032AE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BE013C51-A142-4C81-AC7B-EBA3DCB37E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7A21D170-5753-48F8-AC0D-8F1C8A0AE4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2764C5E2-5CF5-4660-BC6C-7783E699D7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BD99970-F36A-49D0-A6F0-CC760F7633F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54D9AE4E-E4BF-4362-9637-F05ED11D2CA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01A77642-18B9-47AB-B0F3-08769A89E1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1C8CCF64-0635-4BC4-9DAC-A16CCB435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EAFD17B0-BCEC-4718-B7E9-51EA0296C4A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A03634D6-DD1A-4667-BE1D-AF504D6A0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A8565103-B332-4BFA-A376-8027591829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01F84792-7B89-4B34-A8D4-C814A9199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74B9F69A-B277-4386-8541-BD74B5A8D9C1}"/>
              </a:ext>
            </a:extLst>
          </p:cNvPr>
          <p:cNvSpPr txBox="1"/>
          <p:nvPr/>
        </p:nvSpPr>
        <p:spPr>
          <a:xfrm>
            <a:off x="7474614" y="4758199"/>
            <a:ext cx="4409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/>
              <a:t>www.</a:t>
            </a:r>
            <a:r>
              <a:rPr lang="en-US" sz="2400" b="1"/>
              <a:t>uhk</a:t>
            </a:r>
            <a:r>
              <a:rPr lang="en-US" sz="2400" b="1" dirty="0"/>
              <a:t>.cz</a:t>
            </a:r>
            <a:endParaRPr lang="cs-CZ" sz="2400" b="1" u="sng" dirty="0"/>
          </a:p>
        </p:txBody>
      </p:sp>
      <p:pic>
        <p:nvPicPr>
          <p:cNvPr id="42" name="Obrázek 41">
            <a:extLst>
              <a:ext uri="{FF2B5EF4-FFF2-40B4-BE49-F238E27FC236}">
                <a16:creationId xmlns:a16="http://schemas.microsoft.com/office/drawing/2014/main" id="{E65ABF08-402E-4510-8756-798C7C17507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935" y="4067088"/>
            <a:ext cx="580273" cy="58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51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A9FDBD-5106-4597-9AAE-0C5016E28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B06DC10-52E0-4C8B-91E3-9F1E38969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9" name="Nadpis 3">
            <a:extLst>
              <a:ext uri="{FF2B5EF4-FFF2-40B4-BE49-F238E27FC236}">
                <a16:creationId xmlns:a16="http://schemas.microsoft.com/office/drawing/2014/main" id="{B55B2BE8-7E54-4A43-8D6C-3AF8D8285DDC}"/>
              </a:ext>
            </a:extLst>
          </p:cNvPr>
          <p:cNvSpPr txBox="1">
            <a:spLocks/>
          </p:cNvSpPr>
          <p:nvPr/>
        </p:nvSpPr>
        <p:spPr>
          <a:xfrm>
            <a:off x="5220159" y="1774474"/>
            <a:ext cx="75197212" cy="5294970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3" name="Zástupný symbol pro obsah 1">
            <a:extLst>
              <a:ext uri="{FF2B5EF4-FFF2-40B4-BE49-F238E27FC236}">
                <a16:creationId xmlns:a16="http://schemas.microsoft.com/office/drawing/2014/main" id="{6FFCC461-CEEE-4B0B-95DB-77AC606F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295" y="2950803"/>
            <a:ext cx="4458536" cy="3631449"/>
          </a:xfrm>
        </p:spPr>
        <p:txBody>
          <a:bodyPr vert="horz" lIns="0" tIns="0" rIns="0" bIns="0" rtlCol="0" anchor="t"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Bohatá historie</a:t>
            </a:r>
            <a:r>
              <a:rPr lang="en-AU" dirty="0">
                <a:solidFill>
                  <a:schemeClr val="tx1"/>
                </a:solidFill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Zelené město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Obdivuhodná architektura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Kulturní centrum</a:t>
            </a:r>
            <a:r>
              <a:rPr lang="en-AU" dirty="0">
                <a:solidFill>
                  <a:schemeClr val="tx1"/>
                </a:solidFill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Snadná doprava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Nižší životní náklady</a:t>
            </a:r>
            <a:r>
              <a:rPr lang="en-AU" dirty="0">
                <a:solidFill>
                  <a:schemeClr val="tx1"/>
                </a:solidFill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88E86562-4BBB-4550-98AB-88A1DA4884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6295" y="2312331"/>
            <a:ext cx="3992604" cy="638473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sp>
        <p:nvSpPr>
          <p:cNvPr id="49" name="Nadpis 3">
            <a:extLst>
              <a:ext uri="{FF2B5EF4-FFF2-40B4-BE49-F238E27FC236}">
                <a16:creationId xmlns:a16="http://schemas.microsoft.com/office/drawing/2014/main" id="{D66D2141-7151-4904-AC89-88C1411B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Město</a:t>
            </a:r>
            <a:endParaRPr lang="en-AU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BABCEC3-ECD6-401C-AB0D-527893B98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156032" y="-1471551"/>
            <a:ext cx="41132760" cy="8974711"/>
          </a:xfrm>
          <a:prstGeom prst="rect">
            <a:avLst/>
          </a:prstGeom>
        </p:spPr>
      </p:pic>
      <p:pic>
        <p:nvPicPr>
          <p:cNvPr id="11" name="Graphic 24">
            <a:extLst>
              <a:ext uri="{FF2B5EF4-FFF2-40B4-BE49-F238E27FC236}">
                <a16:creationId xmlns:a16="http://schemas.microsoft.com/office/drawing/2014/main" id="{E8948D5B-E72C-497F-91C0-868ECC2EA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D2AA1BE-8E38-4601-8D61-49F1F6BEC8CC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4">
            <a:extLst>
              <a:ext uri="{FF2B5EF4-FFF2-40B4-BE49-F238E27FC236}">
                <a16:creationId xmlns:a16="http://schemas.microsoft.com/office/drawing/2014/main" id="{415F5B5D-A5B7-4836-BCB4-30B8D559E7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DFDECC9-097A-4CE9-9714-A50AD42CC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1FE9FA2-A2EE-4750-9698-DE7F69D4F2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B32546B2-CA48-479E-BE68-D7BCDB8500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BD4D71D7-A44B-4D86-AA33-921A3C1988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F473714-CD9B-4638-B53A-0BCD82594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C316A4FD-EB37-49D8-8E19-D49ACF368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3B33554A-9CCB-46FC-B685-E6BAFE62F1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502D7387-8384-493F-884E-E1CFA5DC74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8A005DB1-F4F9-4FC6-8BF0-C33FBC024A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ED28B972-F788-4DB4-83BD-47EB3162AD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83684F23-432F-42AD-AFB6-0D26AFC2FE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2949DFA2-8824-4892-BCC3-79981BFDE8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CC19857-E06A-4D3D-A872-7D0DBEF4E8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2C1690E-F60B-4217-B735-75257A88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EBCBDACD-D275-4E88-B912-5DD74B2AC3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EAE38B3B-93F0-4BCA-99F3-B30BFD939A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092A0CC2-3F60-4321-8EA2-1B83F90CE3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4C0083AF-7AE3-4555-B406-808D98E22D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B12EEA4-8BA7-4BDC-9C06-2CF7E16A98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FAE33278-8DA3-42CF-BECE-E60949C62D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5AC28AEB-CF5E-471A-983A-978752F9CD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9976C38C-DAD9-4B2A-8C44-031EA8A68F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C9EA5382-134A-42B0-BDC1-203C568AFE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78B16B3-B27B-4373-B100-8EF188C38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C7290F7-B2C2-4BC7-A374-D7BB571E9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6D37A3AE-985F-4F9D-930E-B43D4FEEB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pic>
        <p:nvPicPr>
          <p:cNvPr id="50" name="Obrázek 49">
            <a:extLst>
              <a:ext uri="{FF2B5EF4-FFF2-40B4-BE49-F238E27FC236}">
                <a16:creationId xmlns:a16="http://schemas.microsoft.com/office/drawing/2014/main" id="{EC3B173B-8234-4A04-B338-75E9BE055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-769865"/>
            <a:ext cx="41132760" cy="85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5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928" y="4123785"/>
            <a:ext cx="1688894" cy="126666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034" y="3999600"/>
            <a:ext cx="10039867" cy="1965600"/>
          </a:xfrm>
        </p:spPr>
        <p:txBody>
          <a:bodyPr/>
          <a:lstStyle/>
          <a:p>
            <a:r>
              <a:rPr lang="cs-CZ" altLang="cs-CZ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Univerzita Hradec Králové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ECBA560-1362-4A58-9E78-F18D1581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2606040" cy="6710770"/>
          </a:xfrm>
          <a:prstGeom prst="rect">
            <a:avLst/>
          </a:prstGeom>
        </p:spPr>
      </p:pic>
      <p:pic>
        <p:nvPicPr>
          <p:cNvPr id="10" name="Graphic 24">
            <a:extLst>
              <a:ext uri="{FF2B5EF4-FFF2-40B4-BE49-F238E27FC236}">
                <a16:creationId xmlns:a16="http://schemas.microsoft.com/office/drawing/2014/main" id="{494EC1F2-E218-43A6-BA6B-346A2E57C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B43EA4B-CD3F-4729-9812-B8CF33289871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4">
            <a:extLst>
              <a:ext uri="{FF2B5EF4-FFF2-40B4-BE49-F238E27FC236}">
                <a16:creationId xmlns:a16="http://schemas.microsoft.com/office/drawing/2014/main" id="{A8E1D424-EE95-4601-9ED8-09BFF2AFA6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907AAD0-A87D-4DB3-8191-BD4169416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EB94D01-8415-49C0-B485-4AE0D025E7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437FE05-D9BF-469C-B9E8-29AE8ACE8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CCBED6D1-BEE7-4F18-9000-25305763EC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02DE0EAA-7E2A-404D-BC5D-EC8E71AA0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B86D747-2CCD-4E8A-865A-19E90C011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121CB2E5-408C-4B3D-9C2D-DAA08F7809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BC4D742-F0D1-4D9E-9220-260A2F91B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7E26ABD-7182-4CAA-A32B-EF1F3E051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F0D0A35-9320-47CC-8E56-22B458DB9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A26CFA4-A1F7-4825-BAB3-AC5D04974A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C20EB3D3-5A98-4FBC-8987-1A3A3A7365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id="{0FE4BE9B-A7DF-47B7-873E-C967973365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0CF14BDE-F1EB-4B96-B638-33FEEAD3ED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AEDB333-D08D-42F4-BA7B-303A4C5D19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6016CF3E-2841-4225-A53D-E9EA1C8553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3A15D37-BC8F-4FFB-A9A4-B419F45EA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579831C1-6DC4-4CA1-99BE-5F5392CEEF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49D450F1-5B34-4F40-BC35-EF32EAD8FE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645502F4-8DF0-4F31-8C94-BCA9C20F58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C020162-8A86-48AE-82EA-B7C8C48B6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54E8BA6B-AD8E-42CD-BF98-A6777ED681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Oval 27">
              <a:extLst>
                <a:ext uri="{FF2B5EF4-FFF2-40B4-BE49-F238E27FC236}">
                  <a16:creationId xmlns:a16="http://schemas.microsoft.com/office/drawing/2014/main" id="{10456EF3-438C-485B-9436-5D645B9889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9414B519-7366-4B9E-BB43-DD016FD1B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32EC1E1F-E18E-4735-9C76-6573E75946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38341A7-ABCC-4D9F-A312-803D0F48C9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91887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42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Univerzita Hradec Králové</a:t>
            </a:r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B434756-B5E5-4C2F-9AB6-4A1DB2FB33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9729" y="4818651"/>
            <a:ext cx="3058581" cy="203930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1493FE73-91E2-476D-8BC9-368D7ECDD9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18651"/>
            <a:ext cx="3059728" cy="203930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8FF49784-4212-49B8-A9E3-4ED1803F5A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3419" y="4818860"/>
            <a:ext cx="3058581" cy="2039053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9D0B68F-5108-4245-8241-6DAA335F5F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886" y="4818003"/>
            <a:ext cx="3014493" cy="20390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0A761E6-A252-442F-80E5-876ADBC9B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5F21356-3541-4158-8D1C-6170CA2B4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7390001-13A4-4B98-8E97-10A7C4D95844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4">
            <a:extLst>
              <a:ext uri="{FF2B5EF4-FFF2-40B4-BE49-F238E27FC236}">
                <a16:creationId xmlns:a16="http://schemas.microsoft.com/office/drawing/2014/main" id="{F2555775-FA29-42EB-8E32-AA37B5A971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54C245C-A291-452A-AA46-D708A56ABD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B0EDA13-6474-4A9D-8A56-E25D6AFE11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B3A20A5-D0B5-4DD7-B30E-B7FE7F456B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76FAC981-3AB6-4C55-AD04-FC17ABA8F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B67C516-244F-4C57-8ABD-B5D0DB166E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183B8BB5-C633-4B86-8494-4E6F31AC6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259DFBD8-CDC4-4076-BCBF-F5E87E64A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EF0F7B73-7C5B-4B9B-9C23-599991C3DE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01794B4-4F92-44D6-ABCB-7D5B4389A3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958A9B23-BDD3-4590-9222-5F015A71F0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127AB5BB-8EA9-4653-99A6-D2D0ED6C7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4F20370C-A73E-4A2C-B29C-345535A34F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1EDA440-40EF-4E19-9C36-52C9845C4B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299E5A37-17AE-4E6F-8272-0EA8E763AE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884C1BB7-82BE-4A27-922E-B67BF44341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2E4F1801-DC65-44C2-8F23-7851DFA88E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9B2C4C-7392-4B21-9AF7-26338AC64B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07EE197B-1316-459D-A825-6B6BEC83C6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45433B2F-47D0-4218-ACC8-5F4955E5F8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D2F2A9A-A901-4E61-AD32-3F6EC14B89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0B4BB867-4B9E-43CD-8648-0EF9D5DEB6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19213BAE-FE07-488A-A04C-63B697CE2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E387199A-A311-40BB-9151-542667B7B9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730BA14-C456-4BED-AC5F-EAAC3EAD9D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1A6CA3B7-2283-4F10-85C0-102366EDF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884638E9-86B6-44BA-B92A-60C57E8A7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FD44B5B1-D505-4914-9D9C-59B152EDA50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63" y="3367426"/>
            <a:ext cx="3331464" cy="85648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DBB2878-EF90-463F-AD9B-CA534A35BC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04" y="1962321"/>
            <a:ext cx="4279392" cy="85953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B1B2F24-87B3-4CD6-A4A5-DC8DFD57EB7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04" y="1962321"/>
            <a:ext cx="3331464" cy="85953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AF67989-3BCE-4FAA-A487-158B4652BB5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04" y="3367426"/>
            <a:ext cx="333146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04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Univerzita </a:t>
            </a:r>
            <a:r>
              <a:rPr lang="en-US" altLang="cs-CZ" dirty="0"/>
              <a:t>Hradec Králové</a:t>
            </a:r>
            <a:endParaRPr lang="en-US" dirty="0"/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2E2DD490-8B64-41B7-82C0-8A6C3E7CE799}"/>
              </a:ext>
            </a:extLst>
          </p:cNvPr>
          <p:cNvGrpSpPr/>
          <p:nvPr/>
        </p:nvGrpSpPr>
        <p:grpSpPr>
          <a:xfrm>
            <a:off x="6096000" y="2294319"/>
            <a:ext cx="5478705" cy="900000"/>
            <a:chOff x="6096000" y="2294319"/>
            <a:chExt cx="5478705" cy="900000"/>
          </a:xfrm>
          <a:solidFill>
            <a:srgbClr val="84BD00"/>
          </a:solidFill>
        </p:grpSpPr>
        <p:sp>
          <p:nvSpPr>
            <p:cNvPr id="74" name="Grafický objekt 61">
              <a:extLst>
                <a:ext uri="{FF2B5EF4-FFF2-40B4-BE49-F238E27FC236}">
                  <a16:creationId xmlns:a16="http://schemas.microsoft.com/office/drawing/2014/main" id="{B4B8091B-1DAB-40C6-A22E-75FEC301F54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096000" y="2294319"/>
              <a:ext cx="5478705" cy="900000"/>
            </a:xfrm>
            <a:custGeom>
              <a:avLst/>
              <a:gdLst>
                <a:gd name="connsiteX0" fmla="*/ 4016693 w 4110990"/>
                <a:gd name="connsiteY0" fmla="*/ 0 h 675322"/>
                <a:gd name="connsiteX1" fmla="*/ 4110990 w 4110990"/>
                <a:gd name="connsiteY1" fmla="*/ 91440 h 675322"/>
                <a:gd name="connsiteX2" fmla="*/ 4110990 w 4110990"/>
                <a:gd name="connsiteY2" fmla="*/ 581978 h 675322"/>
                <a:gd name="connsiteX3" fmla="*/ 4016693 w 4110990"/>
                <a:gd name="connsiteY3" fmla="*/ 675323 h 675322"/>
                <a:gd name="connsiteX4" fmla="*/ 186690 w 4110990"/>
                <a:gd name="connsiteY4" fmla="*/ 675323 h 675322"/>
                <a:gd name="connsiteX5" fmla="*/ 93345 w 4110990"/>
                <a:gd name="connsiteY5" fmla="*/ 581978 h 675322"/>
                <a:gd name="connsiteX6" fmla="*/ 93345 w 4110990"/>
                <a:gd name="connsiteY6" fmla="*/ 431483 h 675322"/>
                <a:gd name="connsiteX7" fmla="*/ 0 w 4110990"/>
                <a:gd name="connsiteY7" fmla="*/ 338138 h 675322"/>
                <a:gd name="connsiteX8" fmla="*/ 93345 w 4110990"/>
                <a:gd name="connsiteY8" fmla="*/ 243840 h 675322"/>
                <a:gd name="connsiteX9" fmla="*/ 93345 w 4110990"/>
                <a:gd name="connsiteY9" fmla="*/ 91440 h 675322"/>
                <a:gd name="connsiteX10" fmla="*/ 186690 w 4110990"/>
                <a:gd name="connsiteY10" fmla="*/ 0 h 675322"/>
                <a:gd name="connsiteX11" fmla="*/ 4016693 w 4110990"/>
                <a:gd name="connsiteY11" fmla="*/ 0 h 6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0990" h="675322">
                  <a:moveTo>
                    <a:pt x="4016693" y="0"/>
                  </a:moveTo>
                  <a:lnTo>
                    <a:pt x="4110990" y="91440"/>
                  </a:lnTo>
                  <a:lnTo>
                    <a:pt x="4110990" y="581978"/>
                  </a:lnTo>
                  <a:lnTo>
                    <a:pt x="4016693" y="675323"/>
                  </a:lnTo>
                  <a:lnTo>
                    <a:pt x="186690" y="675323"/>
                  </a:lnTo>
                  <a:lnTo>
                    <a:pt x="93345" y="581978"/>
                  </a:lnTo>
                  <a:lnTo>
                    <a:pt x="93345" y="431483"/>
                  </a:lnTo>
                  <a:lnTo>
                    <a:pt x="0" y="338138"/>
                  </a:lnTo>
                  <a:lnTo>
                    <a:pt x="93345" y="243840"/>
                  </a:lnTo>
                  <a:lnTo>
                    <a:pt x="93345" y="91440"/>
                  </a:lnTo>
                  <a:lnTo>
                    <a:pt x="186690" y="0"/>
                  </a:lnTo>
                  <a:lnTo>
                    <a:pt x="40166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8EC2162-C96C-4E34-BF7B-352A04D5BFF1}"/>
                </a:ext>
              </a:extLst>
            </p:cNvPr>
            <p:cNvSpPr txBox="1"/>
            <p:nvPr/>
          </p:nvSpPr>
          <p:spPr>
            <a:xfrm>
              <a:off x="6308453" y="2390376"/>
              <a:ext cx="494350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s-CZ" sz="2000" b="1" dirty="0">
                  <a:solidFill>
                    <a:schemeClr val="bg1"/>
                  </a:solidFill>
                </a:rPr>
                <a:t>přes 6300 studentů ve všech stupních studia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Skupina 78">
            <a:extLst>
              <a:ext uri="{FF2B5EF4-FFF2-40B4-BE49-F238E27FC236}">
                <a16:creationId xmlns:a16="http://schemas.microsoft.com/office/drawing/2014/main" id="{841923C9-BBAE-4CCE-9105-98C41FA8452D}"/>
              </a:ext>
            </a:extLst>
          </p:cNvPr>
          <p:cNvGrpSpPr/>
          <p:nvPr/>
        </p:nvGrpSpPr>
        <p:grpSpPr>
          <a:xfrm>
            <a:off x="1438327" y="1653545"/>
            <a:ext cx="4243705" cy="720000"/>
            <a:chOff x="1447453" y="1708175"/>
            <a:chExt cx="4243705" cy="720000"/>
          </a:xfrm>
          <a:solidFill>
            <a:srgbClr val="CE0058"/>
          </a:solidFill>
        </p:grpSpPr>
        <p:sp>
          <p:nvSpPr>
            <p:cNvPr id="21" name="Grafický objekt 14">
              <a:extLst>
                <a:ext uri="{FF2B5EF4-FFF2-40B4-BE49-F238E27FC236}">
                  <a16:creationId xmlns:a16="http://schemas.microsoft.com/office/drawing/2014/main" id="{82EEC3DA-8C8D-4C27-906D-291849C993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453" y="1708175"/>
              <a:ext cx="4243705" cy="720000"/>
            </a:xfrm>
            <a:custGeom>
              <a:avLst/>
              <a:gdLst>
                <a:gd name="connsiteX0" fmla="*/ 2017395 w 2065972"/>
                <a:gd name="connsiteY0" fmla="*/ 350520 h 350519"/>
                <a:gd name="connsiteX1" fmla="*/ 2065973 w 2065972"/>
                <a:gd name="connsiteY1" fmla="*/ 302895 h 350519"/>
                <a:gd name="connsiteX2" fmla="*/ 2065973 w 2065972"/>
                <a:gd name="connsiteY2" fmla="*/ 48578 h 350519"/>
                <a:gd name="connsiteX3" fmla="*/ 2017395 w 2065972"/>
                <a:gd name="connsiteY3" fmla="*/ 0 h 350519"/>
                <a:gd name="connsiteX4" fmla="*/ 97155 w 2065972"/>
                <a:gd name="connsiteY4" fmla="*/ 0 h 350519"/>
                <a:gd name="connsiteX5" fmla="*/ 48578 w 2065972"/>
                <a:gd name="connsiteY5" fmla="*/ 48578 h 350519"/>
                <a:gd name="connsiteX6" fmla="*/ 48578 w 2065972"/>
                <a:gd name="connsiteY6" fmla="*/ 126683 h 350519"/>
                <a:gd name="connsiteX7" fmla="*/ 0 w 2065972"/>
                <a:gd name="connsiteY7" fmla="*/ 175260 h 350519"/>
                <a:gd name="connsiteX8" fmla="*/ 48578 w 2065972"/>
                <a:gd name="connsiteY8" fmla="*/ 223838 h 350519"/>
                <a:gd name="connsiteX9" fmla="*/ 48578 w 2065972"/>
                <a:gd name="connsiteY9" fmla="*/ 302895 h 350519"/>
                <a:gd name="connsiteX10" fmla="*/ 97155 w 2065972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5972" h="350519">
                  <a:moveTo>
                    <a:pt x="2017395" y="350520"/>
                  </a:moveTo>
                  <a:lnTo>
                    <a:pt x="2065973" y="302895"/>
                  </a:lnTo>
                  <a:lnTo>
                    <a:pt x="2065973" y="48578"/>
                  </a:lnTo>
                  <a:lnTo>
                    <a:pt x="2017395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EF71D216-4A1E-48FF-9496-90D1ABFFB24D}"/>
                </a:ext>
              </a:extLst>
            </p:cNvPr>
            <p:cNvSpPr txBox="1"/>
            <p:nvPr/>
          </p:nvSpPr>
          <p:spPr>
            <a:xfrm>
              <a:off x="1765929" y="1897894"/>
              <a:ext cx="38690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</a:rPr>
                <a:t>veřejná instituce od roku 1959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Skupina 81">
            <a:extLst>
              <a:ext uri="{FF2B5EF4-FFF2-40B4-BE49-F238E27FC236}">
                <a16:creationId xmlns:a16="http://schemas.microsoft.com/office/drawing/2014/main" id="{CB0AE983-8B6E-4712-AD3E-699C582AB329}"/>
              </a:ext>
            </a:extLst>
          </p:cNvPr>
          <p:cNvGrpSpPr/>
          <p:nvPr/>
        </p:nvGrpSpPr>
        <p:grpSpPr>
          <a:xfrm>
            <a:off x="4609479" y="4286629"/>
            <a:ext cx="7037624" cy="720000"/>
            <a:chOff x="4523754" y="4096129"/>
            <a:chExt cx="7037624" cy="720000"/>
          </a:xfrm>
          <a:solidFill>
            <a:srgbClr val="FFA400"/>
          </a:solidFill>
        </p:grpSpPr>
        <p:sp>
          <p:nvSpPr>
            <p:cNvPr id="56" name="Grafický objekt 54">
              <a:extLst>
                <a:ext uri="{FF2B5EF4-FFF2-40B4-BE49-F238E27FC236}">
                  <a16:creationId xmlns:a16="http://schemas.microsoft.com/office/drawing/2014/main" id="{9A672E1D-6A9A-455C-A19A-F11923EADF1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23754" y="4096129"/>
              <a:ext cx="7037624" cy="720000"/>
            </a:xfrm>
            <a:custGeom>
              <a:avLst/>
              <a:gdLst>
                <a:gd name="connsiteX0" fmla="*/ 3377565 w 3426142"/>
                <a:gd name="connsiteY0" fmla="*/ 350520 h 350519"/>
                <a:gd name="connsiteX1" fmla="*/ 3426143 w 3426142"/>
                <a:gd name="connsiteY1" fmla="*/ 302895 h 350519"/>
                <a:gd name="connsiteX2" fmla="*/ 3426143 w 3426142"/>
                <a:gd name="connsiteY2" fmla="*/ 48578 h 350519"/>
                <a:gd name="connsiteX3" fmla="*/ 3377565 w 3426142"/>
                <a:gd name="connsiteY3" fmla="*/ 0 h 350519"/>
                <a:gd name="connsiteX4" fmla="*/ 97155 w 3426142"/>
                <a:gd name="connsiteY4" fmla="*/ 0 h 350519"/>
                <a:gd name="connsiteX5" fmla="*/ 48578 w 3426142"/>
                <a:gd name="connsiteY5" fmla="*/ 48578 h 350519"/>
                <a:gd name="connsiteX6" fmla="*/ 48578 w 3426142"/>
                <a:gd name="connsiteY6" fmla="*/ 126683 h 350519"/>
                <a:gd name="connsiteX7" fmla="*/ 0 w 3426142"/>
                <a:gd name="connsiteY7" fmla="*/ 175260 h 350519"/>
                <a:gd name="connsiteX8" fmla="*/ 48578 w 3426142"/>
                <a:gd name="connsiteY8" fmla="*/ 223838 h 350519"/>
                <a:gd name="connsiteX9" fmla="*/ 48578 w 3426142"/>
                <a:gd name="connsiteY9" fmla="*/ 302895 h 350519"/>
                <a:gd name="connsiteX10" fmla="*/ 97155 w 3426142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6142" h="350519">
                  <a:moveTo>
                    <a:pt x="3377565" y="350520"/>
                  </a:moveTo>
                  <a:lnTo>
                    <a:pt x="3426143" y="302895"/>
                  </a:lnTo>
                  <a:lnTo>
                    <a:pt x="3426143" y="48578"/>
                  </a:lnTo>
                  <a:lnTo>
                    <a:pt x="3377565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A63031E9-7488-4C0A-BD1C-65C9DA5A720B}"/>
                </a:ext>
              </a:extLst>
            </p:cNvPr>
            <p:cNvSpPr txBox="1"/>
            <p:nvPr/>
          </p:nvSpPr>
          <p:spPr>
            <a:xfrm>
              <a:off x="4831223" y="4276251"/>
              <a:ext cx="64226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s-CZ" sz="2000" b="1" dirty="0">
                  <a:solidFill>
                    <a:schemeClr val="bg1"/>
                  </a:solidFill>
                </a:rPr>
                <a:t>500 zahraničních studentů každý akademický rok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Skupina 80">
            <a:extLst>
              <a:ext uri="{FF2B5EF4-FFF2-40B4-BE49-F238E27FC236}">
                <a16:creationId xmlns:a16="http://schemas.microsoft.com/office/drawing/2014/main" id="{BB465EA2-580D-4FE3-9F80-2979DF2992B8}"/>
              </a:ext>
            </a:extLst>
          </p:cNvPr>
          <p:cNvGrpSpPr/>
          <p:nvPr/>
        </p:nvGrpSpPr>
        <p:grpSpPr>
          <a:xfrm>
            <a:off x="1447453" y="3349549"/>
            <a:ext cx="8264747" cy="720000"/>
            <a:chOff x="1447453" y="3444404"/>
            <a:chExt cx="8264747" cy="720000"/>
          </a:xfrm>
          <a:solidFill>
            <a:srgbClr val="009FDF"/>
          </a:solidFill>
        </p:grpSpPr>
        <p:sp>
          <p:nvSpPr>
            <p:cNvPr id="54" name="Grafický objekt 52">
              <a:extLst>
                <a:ext uri="{FF2B5EF4-FFF2-40B4-BE49-F238E27FC236}">
                  <a16:creationId xmlns:a16="http://schemas.microsoft.com/office/drawing/2014/main" id="{27D7B74B-FC2E-46A1-8590-E6AA780C45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453" y="3444404"/>
              <a:ext cx="7927844" cy="720000"/>
            </a:xfrm>
            <a:custGeom>
              <a:avLst/>
              <a:gdLst>
                <a:gd name="connsiteX0" fmla="*/ 3810953 w 3859530"/>
                <a:gd name="connsiteY0" fmla="*/ 350520 h 350519"/>
                <a:gd name="connsiteX1" fmla="*/ 3859530 w 3859530"/>
                <a:gd name="connsiteY1" fmla="*/ 302895 h 350519"/>
                <a:gd name="connsiteX2" fmla="*/ 3859530 w 3859530"/>
                <a:gd name="connsiteY2" fmla="*/ 48578 h 350519"/>
                <a:gd name="connsiteX3" fmla="*/ 3810953 w 3859530"/>
                <a:gd name="connsiteY3" fmla="*/ 0 h 350519"/>
                <a:gd name="connsiteX4" fmla="*/ 97155 w 3859530"/>
                <a:gd name="connsiteY4" fmla="*/ 0 h 350519"/>
                <a:gd name="connsiteX5" fmla="*/ 48578 w 3859530"/>
                <a:gd name="connsiteY5" fmla="*/ 48578 h 350519"/>
                <a:gd name="connsiteX6" fmla="*/ 48578 w 3859530"/>
                <a:gd name="connsiteY6" fmla="*/ 126683 h 350519"/>
                <a:gd name="connsiteX7" fmla="*/ 0 w 3859530"/>
                <a:gd name="connsiteY7" fmla="*/ 175260 h 350519"/>
                <a:gd name="connsiteX8" fmla="*/ 48578 w 3859530"/>
                <a:gd name="connsiteY8" fmla="*/ 223838 h 350519"/>
                <a:gd name="connsiteX9" fmla="*/ 48578 w 3859530"/>
                <a:gd name="connsiteY9" fmla="*/ 302895 h 350519"/>
                <a:gd name="connsiteX10" fmla="*/ 97155 w 3859530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59530" h="350519">
                  <a:moveTo>
                    <a:pt x="3810953" y="350520"/>
                  </a:moveTo>
                  <a:lnTo>
                    <a:pt x="3859530" y="302895"/>
                  </a:lnTo>
                  <a:lnTo>
                    <a:pt x="3859530" y="48578"/>
                  </a:lnTo>
                  <a:lnTo>
                    <a:pt x="3810953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72C49016-96A4-4359-AF5D-F056D24D2E5F}"/>
                </a:ext>
              </a:extLst>
            </p:cNvPr>
            <p:cNvSpPr txBox="1"/>
            <p:nvPr/>
          </p:nvSpPr>
          <p:spPr>
            <a:xfrm>
              <a:off x="1974061" y="3613266"/>
              <a:ext cx="773813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</a:rPr>
                <a:t>úspěšní absolventi na trhu práce – 97% zaměstnaných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Skupina 82">
            <a:extLst>
              <a:ext uri="{FF2B5EF4-FFF2-40B4-BE49-F238E27FC236}">
                <a16:creationId xmlns:a16="http://schemas.microsoft.com/office/drawing/2014/main" id="{629608FD-F227-40F0-97BC-AD98ECB1DE94}"/>
              </a:ext>
            </a:extLst>
          </p:cNvPr>
          <p:cNvGrpSpPr/>
          <p:nvPr/>
        </p:nvGrpSpPr>
        <p:grpSpPr>
          <a:xfrm>
            <a:off x="1447453" y="5198939"/>
            <a:ext cx="5478705" cy="900000"/>
            <a:chOff x="1424461" y="5081033"/>
            <a:chExt cx="5478705" cy="900000"/>
          </a:xfrm>
          <a:solidFill>
            <a:srgbClr val="808080"/>
          </a:solidFill>
        </p:grpSpPr>
        <p:sp>
          <p:nvSpPr>
            <p:cNvPr id="63" name="Grafický objekt 61">
              <a:extLst>
                <a:ext uri="{FF2B5EF4-FFF2-40B4-BE49-F238E27FC236}">
                  <a16:creationId xmlns:a16="http://schemas.microsoft.com/office/drawing/2014/main" id="{418350CD-C173-49DD-A223-D27307A048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4461" y="5081033"/>
              <a:ext cx="5478705" cy="900000"/>
            </a:xfrm>
            <a:custGeom>
              <a:avLst/>
              <a:gdLst>
                <a:gd name="connsiteX0" fmla="*/ 4016693 w 4110990"/>
                <a:gd name="connsiteY0" fmla="*/ 0 h 675322"/>
                <a:gd name="connsiteX1" fmla="*/ 4110990 w 4110990"/>
                <a:gd name="connsiteY1" fmla="*/ 91440 h 675322"/>
                <a:gd name="connsiteX2" fmla="*/ 4110990 w 4110990"/>
                <a:gd name="connsiteY2" fmla="*/ 581978 h 675322"/>
                <a:gd name="connsiteX3" fmla="*/ 4016693 w 4110990"/>
                <a:gd name="connsiteY3" fmla="*/ 675323 h 675322"/>
                <a:gd name="connsiteX4" fmla="*/ 186690 w 4110990"/>
                <a:gd name="connsiteY4" fmla="*/ 675323 h 675322"/>
                <a:gd name="connsiteX5" fmla="*/ 93345 w 4110990"/>
                <a:gd name="connsiteY5" fmla="*/ 581978 h 675322"/>
                <a:gd name="connsiteX6" fmla="*/ 93345 w 4110990"/>
                <a:gd name="connsiteY6" fmla="*/ 431483 h 675322"/>
                <a:gd name="connsiteX7" fmla="*/ 0 w 4110990"/>
                <a:gd name="connsiteY7" fmla="*/ 338138 h 675322"/>
                <a:gd name="connsiteX8" fmla="*/ 93345 w 4110990"/>
                <a:gd name="connsiteY8" fmla="*/ 243840 h 675322"/>
                <a:gd name="connsiteX9" fmla="*/ 93345 w 4110990"/>
                <a:gd name="connsiteY9" fmla="*/ 91440 h 675322"/>
                <a:gd name="connsiteX10" fmla="*/ 186690 w 4110990"/>
                <a:gd name="connsiteY10" fmla="*/ 0 h 675322"/>
                <a:gd name="connsiteX11" fmla="*/ 4016693 w 4110990"/>
                <a:gd name="connsiteY11" fmla="*/ 0 h 6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0990" h="675322">
                  <a:moveTo>
                    <a:pt x="4016693" y="0"/>
                  </a:moveTo>
                  <a:lnTo>
                    <a:pt x="4110990" y="91440"/>
                  </a:lnTo>
                  <a:lnTo>
                    <a:pt x="4110990" y="581978"/>
                  </a:lnTo>
                  <a:lnTo>
                    <a:pt x="4016693" y="675323"/>
                  </a:lnTo>
                  <a:lnTo>
                    <a:pt x="186690" y="675323"/>
                  </a:lnTo>
                  <a:lnTo>
                    <a:pt x="93345" y="581978"/>
                  </a:lnTo>
                  <a:lnTo>
                    <a:pt x="93345" y="431483"/>
                  </a:lnTo>
                  <a:lnTo>
                    <a:pt x="0" y="338138"/>
                  </a:lnTo>
                  <a:lnTo>
                    <a:pt x="93345" y="243840"/>
                  </a:lnTo>
                  <a:lnTo>
                    <a:pt x="93345" y="91440"/>
                  </a:lnTo>
                  <a:lnTo>
                    <a:pt x="186690" y="0"/>
                  </a:lnTo>
                  <a:lnTo>
                    <a:pt x="40166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0A03E5C2-71E7-4951-9D81-DAC4A41DB2CC}"/>
                </a:ext>
              </a:extLst>
            </p:cNvPr>
            <p:cNvSpPr txBox="1"/>
            <p:nvPr/>
          </p:nvSpPr>
          <p:spPr>
            <a:xfrm>
              <a:off x="1935701" y="5351010"/>
              <a:ext cx="496746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</a:rPr>
                <a:t>přes 200 studijních programů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Obrázek 22">
            <a:extLst>
              <a:ext uri="{FF2B5EF4-FFF2-40B4-BE49-F238E27FC236}">
                <a16:creationId xmlns:a16="http://schemas.microsoft.com/office/drawing/2014/main" id="{DD839E25-3D39-4E96-BE1B-1995DA86A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8F1E6447-4077-45EF-BBF7-83788C7D05CC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24" name="Graphic 24">
              <a:extLst>
                <a:ext uri="{FF2B5EF4-FFF2-40B4-BE49-F238E27FC236}">
                  <a16:creationId xmlns:a16="http://schemas.microsoft.com/office/drawing/2014/main" id="{A47E8357-D30D-4DFF-9D78-0D4F29751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13CAC41B-527E-4C10-83F4-AFB862B468E7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4D1890A9-0C0A-4B44-8EA7-CEB53454F4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069A4316-98BD-4785-BB95-291F36C72B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93776FA8-C51F-41D2-A77C-D6A356E2975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9E644BDE-D9CD-4702-B58F-DA67888F31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FD2B756D-5490-4391-802C-F97E88C55B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Freeform 9">
                <a:extLst>
                  <a:ext uri="{FF2B5EF4-FFF2-40B4-BE49-F238E27FC236}">
                    <a16:creationId xmlns:a16="http://schemas.microsoft.com/office/drawing/2014/main" id="{02E0A37E-E224-4569-B799-8874A0F89D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5246976E-4A70-4622-802A-89BF8D2395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F3002EAF-30D7-435F-A3EC-C82BACB211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3D6312A1-163A-4C3D-9141-283556A8C8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63A318C0-1809-4B12-843D-A2789D1168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69922AEB-7B8E-4E34-997E-EC04BB1741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id="{08C075B6-78A7-4EA7-A778-15D5AB7BF0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28F0F72D-6846-4848-AD7E-ABDEB1D9E5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" name="Rectangle 17">
                <a:extLst>
                  <a:ext uri="{FF2B5EF4-FFF2-40B4-BE49-F238E27FC236}">
                    <a16:creationId xmlns:a16="http://schemas.microsoft.com/office/drawing/2014/main" id="{C7D6B8F5-6134-43B9-86DA-3E46EE3066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3891EDD3-B595-46C7-B007-0BA322EFD0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id="{D5BD9791-3AB9-42A8-B66E-A0C93D50FC6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EFF007B2-8988-4D9F-833F-89C5BF967C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6" name="Freeform 21">
                <a:extLst>
                  <a:ext uri="{FF2B5EF4-FFF2-40B4-BE49-F238E27FC236}">
                    <a16:creationId xmlns:a16="http://schemas.microsoft.com/office/drawing/2014/main" id="{96BDB2FF-7287-492D-AB5B-66B5EDA1F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3E08E173-1B4E-456E-904D-F44C441609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D7F3ABB7-ACD8-4C3A-9AF7-C79E90749E0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CF7D34DB-0FD8-4D4C-94D8-7F8F254C9D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2A4E62BB-57A9-41E3-A983-E33F98ADC0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DE43A962-4E8D-49AB-896A-61FB3577B1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2" name="Oval 27">
                <a:extLst>
                  <a:ext uri="{FF2B5EF4-FFF2-40B4-BE49-F238E27FC236}">
                    <a16:creationId xmlns:a16="http://schemas.microsoft.com/office/drawing/2014/main" id="{57C29AB0-34C5-42DC-843B-A810934082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8F0466AE-CBB5-452F-AC3E-0B245184E4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11F03A86-51FB-4869-BC7A-87D5F98B72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A65EBE66-1C19-4D63-8F0E-ACE21EE7CC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2388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01901 -3.7037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01992 0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02175 3.7037E-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0177 1.48148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1537 -1.48148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Zástupný symbol pro obsah 7">
            <a:extLst>
              <a:ext uri="{FF2B5EF4-FFF2-40B4-BE49-F238E27FC236}">
                <a16:creationId xmlns:a16="http://schemas.microsoft.com/office/drawing/2014/main" id="{0B88D715-AA0A-42C2-924C-B35AFA4E53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-11317"/>
            <a:ext cx="12207240" cy="810638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4F3B5E-98FD-4B7D-861C-8CCBD60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279" y="280800"/>
            <a:ext cx="10039867" cy="1965600"/>
          </a:xfrm>
        </p:spPr>
        <p:txBody>
          <a:bodyPr/>
          <a:lstStyle/>
          <a:p>
            <a:r>
              <a:rPr lang="cs-CZ" dirty="0"/>
              <a:t>Studium &amp; studenti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E6DE59-6AE3-4E30-9A0A-9FC9AE4DE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373880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3A07FACA-E417-4AB1-94CD-FE7CA8937FC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4DA5AFE3-8828-46ED-9130-F9C9E7FF8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F5A255D3-87A4-4BA2-96D5-EA3A981C7C9D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1799AE45-604B-4728-ABE9-84590B7F25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677776CC-307F-489E-B9AE-BC4315E4BE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B291DE67-B417-4319-B4D9-E7D5267D4D3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5C20AE9D-3838-4127-8CFD-7691FD55A8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C64D731-3BA6-4C14-BE2F-3A92656204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7ED96CAE-DD13-4244-9C72-E58054A2FF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ECE93320-F66D-498C-9699-1B8FE37C68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C4C91FDD-0A38-4F61-8F29-5A5F8C2C68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4C46DC34-A4E4-4EDE-9F5E-126A954B9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8FAEFBD8-B601-4BEB-96E1-5BFF9981F1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8884FB0D-2AC2-4111-AF90-4EBE672FA8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BE4990E4-55AF-4630-82D1-820B33B224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C3A57337-6E11-454F-B55C-AD7A1D923B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4" name="Rectangle 17">
                <a:extLst>
                  <a:ext uri="{FF2B5EF4-FFF2-40B4-BE49-F238E27FC236}">
                    <a16:creationId xmlns:a16="http://schemas.microsoft.com/office/drawing/2014/main" id="{03388CB5-98FB-4780-BF8A-3036BB6899E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4C8D6006-5053-44DA-A090-F077C206C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2A0F053D-F6BD-4FB0-9B53-F3C86EB3EF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D19D9AFB-75BF-4CA0-AF5D-356DAC49B1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6CA63A09-D73D-43AD-8BCE-441C021B04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9" name="Freeform 22">
                <a:extLst>
                  <a:ext uri="{FF2B5EF4-FFF2-40B4-BE49-F238E27FC236}">
                    <a16:creationId xmlns:a16="http://schemas.microsoft.com/office/drawing/2014/main" id="{D9B16CB3-0907-44D8-9A04-E6C1DB59E6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968DB1AF-D265-46E3-9F3A-9E3D16EBAC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4CFE9074-D229-4897-A0F4-3079FE6494A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77EDD35D-D07E-44B0-8D34-AF4AB0E30F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28AA9908-7190-4053-9210-77C815C815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Oval 27">
                <a:extLst>
                  <a:ext uri="{FF2B5EF4-FFF2-40B4-BE49-F238E27FC236}">
                    <a16:creationId xmlns:a16="http://schemas.microsoft.com/office/drawing/2014/main" id="{A9ED190B-8052-4E4D-9347-F10806B935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8BF374AA-E93B-4E0F-AC75-7F0CCD3C6B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B61284A4-E04E-4FAA-94CB-5FAB0A8D05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7A2406AE-672B-4F18-B95E-2887C363A3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282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D3F16C-113C-4412-942D-7F7E78EF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3840"/>
            <a:ext cx="12203724" cy="71018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CCC6015-F2D9-433B-84BB-304C7E6C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477440" cy="6710770"/>
          </a:xfrm>
          <a:prstGeom prst="rect">
            <a:avLst/>
          </a:prstGeom>
        </p:spPr>
      </p:pic>
      <p:sp>
        <p:nvSpPr>
          <p:cNvPr id="24" name="!!Nadpis-bublina">
            <a:extLst>
              <a:ext uri="{FF2B5EF4-FFF2-40B4-BE49-F238E27FC236}">
                <a16:creationId xmlns:a16="http://schemas.microsoft.com/office/drawing/2014/main" id="{15DD8E43-AC33-49D5-9FFB-516042A63B59}"/>
              </a:ext>
            </a:extLst>
          </p:cNvPr>
          <p:cNvSpPr txBox="1">
            <a:spLocks/>
          </p:cNvSpPr>
          <p:nvPr/>
        </p:nvSpPr>
        <p:spPr>
          <a:xfrm>
            <a:off x="488937" y="149930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26" name="!!Nadpis-bublina">
            <a:extLst>
              <a:ext uri="{FF2B5EF4-FFF2-40B4-BE49-F238E27FC236}">
                <a16:creationId xmlns:a16="http://schemas.microsoft.com/office/drawing/2014/main" id="{0189DB89-750A-40F3-82E9-478BE69F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Univerzita Hradec Králové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ABD537A-7E83-41A9-A79F-28AD24BCE7BB}"/>
              </a:ext>
            </a:extLst>
          </p:cNvPr>
          <p:cNvSpPr txBox="1"/>
          <p:nvPr/>
        </p:nvSpPr>
        <p:spPr>
          <a:xfrm>
            <a:off x="3136902" y="1826579"/>
            <a:ext cx="8566161" cy="2839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cs-CZ" sz="2400" b="1" dirty="0">
                <a:latin typeface="+mj-lt"/>
              </a:rPr>
              <a:t>učitelství, speciální pedagogika, jazyky, sociální obory</a:t>
            </a:r>
          </a:p>
          <a:p>
            <a:pPr>
              <a:lnSpc>
                <a:spcPct val="125000"/>
              </a:lnSpc>
            </a:pPr>
            <a:r>
              <a:rPr lang="cs-CZ" sz="2400" b="1" dirty="0">
                <a:latin typeface="+mj-lt"/>
              </a:rPr>
              <a:t>informatika, datová věda, ekonomika a management, cestovní ruch</a:t>
            </a:r>
          </a:p>
          <a:p>
            <a:pPr>
              <a:lnSpc>
                <a:spcPct val="125000"/>
              </a:lnSpc>
            </a:pPr>
            <a:r>
              <a:rPr lang="cs-CZ" sz="2400" b="1" dirty="0">
                <a:latin typeface="+mj-lt"/>
              </a:rPr>
              <a:t>archeologie, politologie, historické vědy, sociologie</a:t>
            </a:r>
          </a:p>
          <a:p>
            <a:pPr>
              <a:lnSpc>
                <a:spcPct val="125000"/>
              </a:lnSpc>
            </a:pPr>
            <a:r>
              <a:rPr lang="cs-CZ" sz="2400" b="1" dirty="0">
                <a:latin typeface="+mj-lt"/>
              </a:rPr>
              <a:t>biologie a ekologie, toxikologie, fyzikální měření, učitelství přírodních věd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5160A912-63F1-436C-8D9F-0356DDFF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724" y="299630"/>
            <a:ext cx="40477440" cy="6710770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1E2AE26-29CC-41F5-962E-C641162369A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3" name="Graphic 24">
              <a:extLst>
                <a:ext uri="{FF2B5EF4-FFF2-40B4-BE49-F238E27FC236}">
                  <a16:creationId xmlns:a16="http://schemas.microsoft.com/office/drawing/2014/main" id="{302F9D26-F9F0-4D5F-837B-0BFFB0E5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38B56299-A53F-4AE0-B7DD-2D437FFCAF54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CB98FAA9-B619-45CD-9323-9A6C0D54FFE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54C6A308-D28C-41EA-B130-FAFBFB5C3E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524F967-9E35-4294-B9B4-0142DED106C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503AE9FD-EFA0-423A-864D-BB430B892F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46523F7D-7244-4A15-95F6-61B51D3A4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D82491D5-7614-48DF-AFA8-D2390460DA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43CE7475-F17C-4BF2-A2FD-EEE7116B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B7602DED-CB0E-4462-9040-6B2BC3861B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F1C90737-EE70-4C2F-AC9E-2F9314BD04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A3CB74FC-D165-4662-B854-C7A9BB2B50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B981C9F3-CA0A-4B23-B5A8-8F62A6368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7244DA59-5F97-40D4-8E8D-D96E672353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417571D8-767B-40B1-BFDC-46B1050CC3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Rectangle 17">
                <a:extLst>
                  <a:ext uri="{FF2B5EF4-FFF2-40B4-BE49-F238E27FC236}">
                    <a16:creationId xmlns:a16="http://schemas.microsoft.com/office/drawing/2014/main" id="{89530186-5FC5-4993-BD1A-C01C835E60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A595F54F-9BE6-4222-A74B-4E6307A058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E05E0F69-006D-4970-A3BD-D9E7EEE58B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7ED2FB54-4D89-4B02-9527-567DC1B11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4D19C8E3-A995-4BE3-94CB-D9487D0A34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DBF51B44-45DD-434E-B0DC-E617CB5F8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03CBEE6E-CCDC-476A-A321-A2FA6C39C6A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8F9AFE3B-EC97-4AF9-A3A2-CD1C42C6BAA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C64F642A-F9A3-4467-A5CE-56C54AFD2A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3A62BB57-8261-453A-A130-85AAC39E2A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7" name="Oval 27">
                <a:extLst>
                  <a:ext uri="{FF2B5EF4-FFF2-40B4-BE49-F238E27FC236}">
                    <a16:creationId xmlns:a16="http://schemas.microsoft.com/office/drawing/2014/main" id="{F669C268-8E0D-4375-A2E0-9EED215BCD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D358861A-2726-4D53-9FC8-A85E1CFE9E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5ACCA1B5-EC76-4CD4-9B7E-57AB587AD7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FEBDC1CF-5941-4E76-B20D-7DB221A952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A30BA6C0-31D4-44EC-B3C5-933FE57CDC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97" y="3150431"/>
            <a:ext cx="1703832" cy="8564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74D367E-9285-434B-A53A-F2D07D1F991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36" y="2419790"/>
            <a:ext cx="1819656" cy="85953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BE69FED-3024-4066-8283-F346B1F800E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60" y="1695070"/>
            <a:ext cx="1822704" cy="856488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5BF4F814-51BF-4A0B-BC27-76720374FB2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36" y="3934776"/>
            <a:ext cx="1789176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0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Nadpis-bublina">
            <a:extLst>
              <a:ext uri="{FF2B5EF4-FFF2-40B4-BE49-F238E27FC236}">
                <a16:creationId xmlns:a16="http://schemas.microsoft.com/office/drawing/2014/main" id="{C16A733C-CF2F-4545-8E88-D5FF1B20229F}"/>
              </a:ext>
            </a:extLst>
          </p:cNvPr>
          <p:cNvSpPr txBox="1">
            <a:spLocks/>
          </p:cNvSpPr>
          <p:nvPr/>
        </p:nvSpPr>
        <p:spPr>
          <a:xfrm flipH="1">
            <a:off x="-79156560" y="148967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6CCF1F8A-C017-41BF-A8F3-0A0502288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314" y="535781"/>
            <a:ext cx="8834437" cy="625126"/>
          </a:xfrm>
        </p:spPr>
        <p:txBody>
          <a:bodyPr/>
          <a:lstStyle/>
          <a:p>
            <a:r>
              <a:rPr lang="cs-CZ" sz="2300" dirty="0"/>
              <a:t>Mezinárodní studenti</a:t>
            </a:r>
            <a:endParaRPr lang="en-US" sz="23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B2E5126-66D4-419E-A630-8C226AA10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12211"/>
            <a:ext cx="87707502" cy="78980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1773CEC-F364-4AC4-91B1-0FB0E34B0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E8B5324-8743-4223-B505-935947E39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5624272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C1D3D0C7-C6E0-4D3A-A4B7-D39232079135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9C45F3C5-F393-4BD5-8363-B081B691D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BA708FF8-1E8E-4424-899B-522836A2D2E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E6FB2A68-19AA-4976-BA05-5412A4D781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897ADB0B-1A9A-4E5D-90FC-255A939E60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B63C354-561C-4699-A7AE-402B8246961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54A1243E-1933-4071-9C56-BB12FEF81A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12E54955-F019-4D11-93CA-7ED05BB7A3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B2F0336C-F620-4E4F-9395-B001CB3F36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90081298-3B2F-4D10-AE12-55410F32B5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4B7EC4FD-695B-43FD-BC99-771E2DC2FA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243FFF6F-7883-44A8-AEB7-C3AF88BB42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F95A815F-A175-4471-A6A6-CFCFEA77B1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4B604D1A-104B-4DF9-AEAB-1ED0B38641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0B0FED56-F0D6-49C9-ABCE-CBF3D080F9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8DB84AA7-BB18-4307-B594-8EDD55861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1A9AFC00-9BFC-491F-AA3D-05CB118DAF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FE5648F1-D27D-4D55-8626-866CCED3D5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95B881D6-6AC1-474B-8AED-253EFEDD8E2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405477E3-2FB2-4534-849C-66511DA10A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BA475C09-38C0-4292-BBAA-6026425B0C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EFA862BB-175C-457F-979B-E124B05475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C0700830-9857-4365-8E74-3EE5F93BE6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194EF7FA-15A3-4AC1-A6AF-FB7B0599544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3787B2C5-4E5D-4A09-8568-837669115E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C3FA26F9-6B17-4F13-8E41-D866FE1434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671A76DA-2516-4D44-8BF5-BDC5F4B825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059A2447-B01D-4C2E-AA6E-C7D086A218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31846BCB-30F7-4390-8BE1-38694EA510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D3EF3CDA-B6C4-40A7-BE2A-FFD15436F3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4" name="Graf 43">
            <a:extLst>
              <a:ext uri="{FF2B5EF4-FFF2-40B4-BE49-F238E27FC236}">
                <a16:creationId xmlns:a16="http://schemas.microsoft.com/office/drawing/2014/main" id="{6FFB9923-48EC-4969-BCC8-7D238E0564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3704726"/>
              </p:ext>
            </p:extLst>
          </p:nvPr>
        </p:nvGraphicFramePr>
        <p:xfrm>
          <a:off x="250103" y="1884876"/>
          <a:ext cx="9707279" cy="4760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23477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EN_UHK-F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FF_wide" id="{DBCBA4DC-BBEF-40B9-A9A5-34A5C18420E3}" vid="{7E3B82E4-483B-4699-BEE8-7428CDFCB0CF}"/>
    </a:ext>
  </a:extLst>
</a:theme>
</file>

<file path=ppt/theme/theme2.xml><?xml version="1.0" encoding="utf-8"?>
<a:theme xmlns:a="http://schemas.openxmlformats.org/drawingml/2006/main" name="EN_UHK-Pr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PrF_wide" id="{C518B1D4-337A-46BD-997E-56D1C314AD5F}" vid="{071EBFDA-C60D-4CB6-8033-57EB7C97DEA4}"/>
    </a:ext>
  </a:extLst>
</a:theme>
</file>

<file path=ppt/theme/theme3.xml><?xml version="1.0" encoding="utf-8"?>
<a:theme xmlns:a="http://schemas.openxmlformats.org/drawingml/2006/main" name="EN_UHK-Pd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PdF_wide" id="{1146E657-24EC-4058-B8E0-0F52B51DDC7C}" vid="{95EFFA5F-78CA-4F61-8EE4-CC3B6ABEB9CE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HK">
    <a:dk1>
      <a:srgbClr val="000000"/>
    </a:dk1>
    <a:lt1>
      <a:sysClr val="window" lastClr="FFFFFF"/>
    </a:lt1>
    <a:dk2>
      <a:srgbClr val="404040"/>
    </a:dk2>
    <a:lt2>
      <a:srgbClr val="BFBFBF"/>
    </a:lt2>
    <a:accent1>
      <a:srgbClr val="009FDF"/>
    </a:accent1>
    <a:accent2>
      <a:srgbClr val="CE0058"/>
    </a:accent2>
    <a:accent3>
      <a:srgbClr val="84BD00"/>
    </a:accent3>
    <a:accent4>
      <a:srgbClr val="FFA300"/>
    </a:accent4>
    <a:accent5>
      <a:srgbClr val="000000"/>
    </a:accent5>
    <a:accent6>
      <a:srgbClr val="FFFFFF"/>
    </a:accent6>
    <a:hlink>
      <a:srgbClr val="008CF0"/>
    </a:hlink>
    <a:folHlink>
      <a:srgbClr val="A5238C"/>
    </a:folHlink>
  </a:clrScheme>
  <a:fontScheme name="UHK">
    <a:majorFont>
      <a:latin typeface="Comenia Sans"/>
      <a:ea typeface=""/>
      <a:cs typeface=""/>
    </a:majorFont>
    <a:minorFont>
      <a:latin typeface="Comenia Sans"/>
      <a:ea typeface=""/>
      <a:cs typeface=""/>
    </a:minorFont>
  </a:fontScheme>
  <a:fmtScheme name="Motiv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B4BD3125A6BF4BB546FA4066BB3808" ma:contentTypeVersion="14" ma:contentTypeDescription="Vytvoří nový dokument" ma:contentTypeScope="" ma:versionID="a9ec0fb54e8256c57ddf35cf0169f250">
  <xsd:schema xmlns:xsd="http://www.w3.org/2001/XMLSchema" xmlns:xs="http://www.w3.org/2001/XMLSchema" xmlns:p="http://schemas.microsoft.com/office/2006/metadata/properties" xmlns:ns3="dfacc282-c0d8-4c08-addf-1029c93027dd" xmlns:ns4="4c46978b-1a57-4d00-831c-f84b5e86cd86" targetNamespace="http://schemas.microsoft.com/office/2006/metadata/properties" ma:root="true" ma:fieldsID="960680f5a965c0dabebe9f1c98cf18e4" ns3:_="" ns4:_="">
    <xsd:import namespace="dfacc282-c0d8-4c08-addf-1029c93027dd"/>
    <xsd:import namespace="4c46978b-1a57-4d00-831c-f84b5e86cd8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cc282-c0d8-4c08-addf-1029c93027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odnota hash upozornění na sdílení" ma:internalName="SharingHintHash" ma:readOnly="true">
      <xsd:simpleType>
        <xsd:restriction base="dms:Text"/>
      </xsd:simpleType>
    </xsd:element>
    <xsd:element name="SharedWithDetails" ma:index="10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6978b-1a57-4d00-831c-f84b5e86c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29A647-B5AF-465E-AD02-8CA6E50379BE}">
  <ds:schemaRefs>
    <ds:schemaRef ds:uri="http://schemas.microsoft.com/office/infopath/2007/PartnerControls"/>
    <ds:schemaRef ds:uri="http://purl.org/dc/dcmitype/"/>
    <ds:schemaRef ds:uri="4c46978b-1a57-4d00-831c-f84b5e86cd86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dfacc282-c0d8-4c08-addf-1029c93027dd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56D3737-2503-43E6-B849-39B0CFD178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acc282-c0d8-4c08-addf-1029c93027dd"/>
    <ds:schemaRef ds:uri="4c46978b-1a57-4d00-831c-f84b5e86cd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736D3B-4AE3-4E7F-922F-FC4C112D21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20743</TotalTime>
  <Words>493</Words>
  <Application>Microsoft Office PowerPoint</Application>
  <PresentationFormat>Širokoúhlá obrazovka</PresentationFormat>
  <Paragraphs>137</Paragraphs>
  <Slides>24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24</vt:i4>
      </vt:variant>
    </vt:vector>
  </HeadingPairs>
  <TitlesOfParts>
    <vt:vector size="32" baseType="lpstr">
      <vt:lpstr>Comenia Sans</vt:lpstr>
      <vt:lpstr>ＭＳ Ｐゴシック</vt:lpstr>
      <vt:lpstr>Wingdings</vt:lpstr>
      <vt:lpstr>Arial</vt:lpstr>
      <vt:lpstr>Calibri</vt:lpstr>
      <vt:lpstr>EN_UHK-FF_wide</vt:lpstr>
      <vt:lpstr>EN_UHK-PrF_wide</vt:lpstr>
      <vt:lpstr>EN_UHK-PdF_wide</vt:lpstr>
      <vt:lpstr>Představení Univerzity  Hradec Králové</vt:lpstr>
      <vt:lpstr>Město</vt:lpstr>
      <vt:lpstr>Město</vt:lpstr>
      <vt:lpstr>Univerzita Hradec Králové</vt:lpstr>
      <vt:lpstr>Univerzita Hradec Králové</vt:lpstr>
      <vt:lpstr>Univerzita Hradec Králové</vt:lpstr>
      <vt:lpstr>Studium &amp; studenti</vt:lpstr>
      <vt:lpstr>Univerzita Hradec Králové</vt:lpstr>
      <vt:lpstr>Mezinárodní studenti</vt:lpstr>
      <vt:lpstr>Univerzita Hradec Králové</vt:lpstr>
      <vt:lpstr>Věda, výzkum a tvůrčí činnost</vt:lpstr>
      <vt:lpstr>HRS4R | HR Award</vt:lpstr>
      <vt:lpstr>Věda na UHK</vt:lpstr>
      <vt:lpstr>Věda na UHK – publikace </vt:lpstr>
      <vt:lpstr>Prezentace aplikace PowerPoint</vt:lpstr>
      <vt:lpstr>Prezentace aplikace PowerPoint</vt:lpstr>
      <vt:lpstr>Věda na UHK – benchmark publikace</vt:lpstr>
      <vt:lpstr>Prezentace aplikace PowerPoint</vt:lpstr>
      <vt:lpstr>Prezentace aplikace PowerPoint</vt:lpstr>
      <vt:lpstr>Věda na UHK</vt:lpstr>
      <vt:lpstr>UHK – solved projects</vt:lpstr>
      <vt:lpstr>UHK – Ostatní projekty</vt:lpstr>
      <vt:lpstr>UHK – Transfer technologií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Evaluation Panel of the University of Hradec Králové</dc:title>
  <dc:creator>Soukup Martin</dc:creator>
  <cp:lastModifiedBy>Strnad Matyáš</cp:lastModifiedBy>
  <cp:revision>123</cp:revision>
  <cp:lastPrinted>2022-04-28T07:19:16Z</cp:lastPrinted>
  <dcterms:created xsi:type="dcterms:W3CDTF">2020-10-12T08:54:42Z</dcterms:created>
  <dcterms:modified xsi:type="dcterms:W3CDTF">2025-05-05T11:36:57Z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0x010100F6B4BD3125A6BF4BB546FA4066BB3808</vt:lpwstr>
  </property>
</Properties>
</file>