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59" r:id="rId5"/>
    <p:sldMasterId id="2147483773" r:id="rId6"/>
    <p:sldMasterId id="2147483787" r:id="rId7"/>
    <p:sldMasterId id="2147483801" r:id="rId8"/>
  </p:sldMasterIdLst>
  <p:notesMasterIdLst>
    <p:notesMasterId r:id="rId28"/>
  </p:notesMasterIdLst>
  <p:sldIdLst>
    <p:sldId id="258" r:id="rId9"/>
    <p:sldId id="393" r:id="rId10"/>
    <p:sldId id="395" r:id="rId11"/>
    <p:sldId id="394" r:id="rId12"/>
    <p:sldId id="260" r:id="rId13"/>
    <p:sldId id="261" r:id="rId14"/>
    <p:sldId id="324" r:id="rId15"/>
    <p:sldId id="262" r:id="rId16"/>
    <p:sldId id="278" r:id="rId17"/>
    <p:sldId id="330" r:id="rId18"/>
    <p:sldId id="375" r:id="rId19"/>
    <p:sldId id="378" r:id="rId20"/>
    <p:sldId id="427" r:id="rId21"/>
    <p:sldId id="325" r:id="rId22"/>
    <p:sldId id="304" r:id="rId23"/>
    <p:sldId id="389" r:id="rId24"/>
    <p:sldId id="277" r:id="rId25"/>
    <p:sldId id="385" r:id="rId26"/>
    <p:sldId id="263" r:id="rId27"/>
  </p:sldIdLst>
  <p:sldSz cx="12192000" cy="6858000"/>
  <p:notesSz cx="6797675" cy="9926638"/>
  <p:embeddedFontLst>
    <p:embeddedFont>
      <p:font typeface="ＭＳ Ｐゴシック" panose="020B0600070205080204" pitchFamily="3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enia Sans" panose="02000503080000020004" pitchFamily="50" charset="-18"/>
      <p:regular r:id="rId34"/>
      <p:bold r:id="rId35"/>
      <p:italic r:id="rId36"/>
      <p:boldItalic r:id="rId37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adec Králové City" id="{D2A79B43-3622-4B1B-8A46-EE1F15784A00}">
          <p14:sldIdLst>
            <p14:sldId id="258"/>
            <p14:sldId id="393"/>
            <p14:sldId id="395"/>
          </p14:sldIdLst>
        </p14:section>
        <p14:section name="University of Hradec Králové" id="{90F51752-76D7-48BD-AD1C-FBE1065232F7}">
          <p14:sldIdLst>
            <p14:sldId id="394"/>
            <p14:sldId id="260"/>
            <p14:sldId id="261"/>
          </p14:sldIdLst>
        </p14:section>
        <p14:section name="Study &amp; Students" id="{A7EA688A-D848-4BB8-A26C-E282763016B7}">
          <p14:sldIdLst>
            <p14:sldId id="324"/>
            <p14:sldId id="262"/>
            <p14:sldId id="278"/>
            <p14:sldId id="330"/>
            <p14:sldId id="375"/>
            <p14:sldId id="378"/>
            <p14:sldId id="427"/>
          </p14:sldIdLst>
        </p14:section>
        <p14:section name="Science &amp; Research" id="{223DB728-CCED-442E-8F46-0B1D9DC93200}">
          <p14:sldIdLst>
            <p14:sldId id="325"/>
            <p14:sldId id="304"/>
            <p14:sldId id="389"/>
            <p14:sldId id="277"/>
          </p14:sldIdLst>
        </p14:section>
        <p14:section name="Future of UHK" id="{C7DE7608-36A2-487B-AF31-530E2D5CF94A}">
          <p14:sldIdLst>
            <p14:sldId id="38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jcar" initials="K" lastIdx="1" clrIdx="0">
    <p:extLst>
      <p:ext uri="{19B8F6BF-5375-455C-9EA6-DF929625EA0E}">
        <p15:presenceInfo xmlns:p15="http://schemas.microsoft.com/office/powerpoint/2012/main" userId="Krejcar" providerId="None"/>
      </p:ext>
    </p:extLst>
  </p:cmAuthor>
  <p:cmAuthor id="2" name="Jančurová Soňa" initials="JS" lastIdx="30" clrIdx="1">
    <p:extLst>
      <p:ext uri="{19B8F6BF-5375-455C-9EA6-DF929625EA0E}">
        <p15:presenceInfo xmlns:p15="http://schemas.microsoft.com/office/powerpoint/2012/main" userId="S-1-5-21-2318265290-742961591-722532207-162858" providerId="AD"/>
      </p:ext>
    </p:extLst>
  </p:cmAuthor>
  <p:cmAuthor id="3" name="Uživatel typu Host" initials="UH" lastIdx="13" clrIdx="2">
    <p:extLst>
      <p:ext uri="{19B8F6BF-5375-455C-9EA6-DF929625EA0E}">
        <p15:presenceInfo xmlns:p15="http://schemas.microsoft.com/office/powerpoint/2012/main" userId="S::urn:spo:anon#039e1c95193a7d44327e0ed9f71365e9000f3506ec6ff8b7bbc2c2fd747c322d::" providerId="AD"/>
      </p:ext>
    </p:extLst>
  </p:cmAuthor>
  <p:cmAuthor id="4" name="Petružálek Jan" initials="PJ" lastIdx="1" clrIdx="3">
    <p:extLst>
      <p:ext uri="{19B8F6BF-5375-455C-9EA6-DF929625EA0E}">
        <p15:presenceInfo xmlns:p15="http://schemas.microsoft.com/office/powerpoint/2012/main" userId="Petružálek 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FFA400"/>
    <a:srgbClr val="CE0058"/>
    <a:srgbClr val="009FDF"/>
    <a:srgbClr val="D0D0D0"/>
    <a:srgbClr val="E00069"/>
    <a:srgbClr val="009FE3"/>
    <a:srgbClr val="89BD24"/>
    <a:srgbClr val="F7A400"/>
    <a:srgbClr val="9D9D9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4" autoAdjust="0"/>
    <p:restoredTop sz="94321" autoAdjust="0"/>
  </p:normalViewPr>
  <p:slideViewPr>
    <p:cSldViewPr snapToGrid="0">
      <p:cViewPr varScale="1">
        <p:scale>
          <a:sx n="106" d="100"/>
          <a:sy n="106" d="100"/>
        </p:scale>
        <p:origin x="-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5.fntdata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UHK%20Prezentace%20-%20Study_data_Lenka_Badinska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UHK%20Prezentace%20-%20Study_data_Lenka_Badinska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5\UHK%20Prezentace%20-%20Study_data_Lenka_Badinska%20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studenti!$A$6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studenti!$E$6:$I$6</c:f>
              <c:numCache>
                <c:formatCode>General</c:formatCode>
                <c:ptCount val="5"/>
                <c:pt idx="0">
                  <c:v>29</c:v>
                </c:pt>
                <c:pt idx="1">
                  <c:v>78</c:v>
                </c:pt>
                <c:pt idx="2">
                  <c:v>98</c:v>
                </c:pt>
                <c:pt idx="3">
                  <c:v>113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3-4819-A545-1FA26CCC0D1D}"/>
            </c:ext>
          </c:extLst>
        </c:ser>
        <c:ser>
          <c:idx val="1"/>
          <c:order val="1"/>
          <c:tx>
            <c:strRef>
              <c:f>studenti!$A$7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studenti!$E$7:$I$7</c:f>
              <c:numCache>
                <c:formatCode>General</c:formatCode>
                <c:ptCount val="5"/>
                <c:pt idx="0">
                  <c:v>72</c:v>
                </c:pt>
                <c:pt idx="1">
                  <c:v>108</c:v>
                </c:pt>
                <c:pt idx="2">
                  <c:v>201</c:v>
                </c:pt>
                <c:pt idx="3">
                  <c:v>209</c:v>
                </c:pt>
                <c:pt idx="4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D3-4819-A545-1FA26CCC0D1D}"/>
            </c:ext>
          </c:extLst>
        </c:ser>
        <c:ser>
          <c:idx val="2"/>
          <c:order val="2"/>
          <c:tx>
            <c:strRef>
              <c:f>studenti!$A$8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studenti!$E$8:$I$8</c:f>
              <c:numCache>
                <c:formatCode>General</c:formatCode>
                <c:ptCount val="5"/>
                <c:pt idx="0">
                  <c:v>41</c:v>
                </c:pt>
                <c:pt idx="1">
                  <c:v>120</c:v>
                </c:pt>
                <c:pt idx="2">
                  <c:v>188</c:v>
                </c:pt>
                <c:pt idx="3">
                  <c:v>160</c:v>
                </c:pt>
                <c:pt idx="4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D3-4819-A545-1FA26CCC0D1D}"/>
            </c:ext>
          </c:extLst>
        </c:ser>
        <c:ser>
          <c:idx val="3"/>
          <c:order val="3"/>
          <c:tx>
            <c:strRef>
              <c:f>studenti!$A$9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studenti!$E$5:$I$5</c:f>
              <c:strCache>
                <c:ptCount val="5"/>
                <c:pt idx="0">
                  <c:v>2020/2021</c:v>
                </c:pt>
                <c:pt idx="1">
                  <c:v>2021/2022</c:v>
                </c:pt>
                <c:pt idx="2">
                  <c:v>2022/2023</c:v>
                </c:pt>
                <c:pt idx="3">
                  <c:v>2023/2024</c:v>
                </c:pt>
                <c:pt idx="4">
                  <c:v>2024/2025</c:v>
                </c:pt>
              </c:strCache>
            </c:strRef>
          </c:cat>
          <c:val>
            <c:numRef>
              <c:f>studenti!$E$9:$I$9</c:f>
              <c:numCache>
                <c:formatCode>General</c:formatCode>
                <c:ptCount val="5"/>
                <c:pt idx="0">
                  <c:v>19</c:v>
                </c:pt>
                <c:pt idx="1">
                  <c:v>28</c:v>
                </c:pt>
                <c:pt idx="2">
                  <c:v>45</c:v>
                </c:pt>
                <c:pt idx="3">
                  <c:v>26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D3-4819-A545-1FA26CCC0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91928025125894E-2"/>
          <c:y val="0.13005677210056771"/>
          <c:w val="0.92837863009059352"/>
          <c:h val="0.634765566684533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zaměstnanci!$A$4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zaměstnanci!$E$4:$I$4</c:f>
              <c:numCache>
                <c:formatCode>General</c:formatCode>
                <c:ptCount val="5"/>
                <c:pt idx="0">
                  <c:v>13</c:v>
                </c:pt>
                <c:pt idx="1">
                  <c:v>13</c:v>
                </c:pt>
                <c:pt idx="2">
                  <c:v>9</c:v>
                </c:pt>
                <c:pt idx="3">
                  <c:v>11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35-4C62-A0FA-3DCB27100E35}"/>
            </c:ext>
          </c:extLst>
        </c:ser>
        <c:ser>
          <c:idx val="1"/>
          <c:order val="1"/>
          <c:tx>
            <c:strRef>
              <c:f>zaměstnanci!$A$5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zaměstnanci!$E$5:$I$5</c:f>
              <c:numCache>
                <c:formatCode>General</c:formatCode>
                <c:ptCount val="5"/>
                <c:pt idx="0">
                  <c:v>22</c:v>
                </c:pt>
                <c:pt idx="1">
                  <c:v>23</c:v>
                </c:pt>
                <c:pt idx="2">
                  <c:v>17</c:v>
                </c:pt>
                <c:pt idx="3">
                  <c:v>23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35-4C62-A0FA-3DCB27100E35}"/>
            </c:ext>
          </c:extLst>
        </c:ser>
        <c:ser>
          <c:idx val="2"/>
          <c:order val="2"/>
          <c:tx>
            <c:strRef>
              <c:f>zaměstnanci!$A$6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zaměstnanci!$E$6:$I$6</c:f>
              <c:numCache>
                <c:formatCode>General</c:formatCode>
                <c:ptCount val="5"/>
                <c:pt idx="0">
                  <c:v>37</c:v>
                </c:pt>
                <c:pt idx="1">
                  <c:v>31</c:v>
                </c:pt>
                <c:pt idx="2">
                  <c:v>21</c:v>
                </c:pt>
                <c:pt idx="3">
                  <c:v>25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35-4C62-A0FA-3DCB27100E35}"/>
            </c:ext>
          </c:extLst>
        </c:ser>
        <c:ser>
          <c:idx val="3"/>
          <c:order val="3"/>
          <c:tx>
            <c:strRef>
              <c:f>zaměstnanci!$A$7</c:f>
              <c:strCache>
                <c:ptCount val="1"/>
                <c:pt idx="0">
                  <c:v>Faculty of Science 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zaměstnanci!$E$7:$I$7</c:f>
              <c:numCache>
                <c:formatCode>General</c:formatCode>
                <c:ptCount val="5"/>
                <c:pt idx="0">
                  <c:v>51</c:v>
                </c:pt>
                <c:pt idx="1">
                  <c:v>40</c:v>
                </c:pt>
                <c:pt idx="2">
                  <c:v>24</c:v>
                </c:pt>
                <c:pt idx="3">
                  <c:v>42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35-4C62-A0FA-3DCB27100E35}"/>
            </c:ext>
          </c:extLst>
        </c:ser>
        <c:ser>
          <c:idx val="4"/>
          <c:order val="4"/>
          <c:tx>
            <c:strRef>
              <c:f>zaměstnanci!$A$8</c:f>
              <c:strCache>
                <c:ptCount val="1"/>
                <c:pt idx="0">
                  <c:v>Rectorate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zaměstnanci!$E$8:$I$8</c:f>
              <c:numCache>
                <c:formatCode>General</c:formatCode>
                <c:ptCount val="5"/>
                <c:pt idx="0">
                  <c:v>8</c:v>
                </c:pt>
                <c:pt idx="1">
                  <c:v>4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35-4C62-A0FA-3DCB27100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790595452676859E-2"/>
          <c:y val="0.84771832701213778"/>
          <c:w val="0.96037061632356191"/>
          <c:h val="0.136849601178701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500" b="1" dirty="0"/>
              <a:t>UHK</a:t>
            </a:r>
            <a:r>
              <a:rPr lang="cs-CZ" sz="2500" b="1" baseline="0" dirty="0"/>
              <a:t> </a:t>
            </a:r>
            <a:r>
              <a:rPr lang="cs-CZ" sz="2500" b="1" baseline="0" dirty="0" err="1"/>
              <a:t>Summer</a:t>
            </a:r>
            <a:r>
              <a:rPr lang="cs-CZ" sz="2500" b="1" baseline="0" dirty="0"/>
              <a:t> </a:t>
            </a:r>
            <a:r>
              <a:rPr lang="cs-CZ" sz="2500" b="1" baseline="0" dirty="0" err="1"/>
              <a:t>Schools</a:t>
            </a:r>
            <a:r>
              <a:rPr lang="cs-CZ" sz="2500" b="1" baseline="0" dirty="0"/>
              <a:t> and </a:t>
            </a:r>
            <a:r>
              <a:rPr lang="cs-CZ" sz="2500" b="1" baseline="0" dirty="0" err="1"/>
              <a:t>Number</a:t>
            </a:r>
            <a:r>
              <a:rPr lang="cs-CZ" sz="2500" b="1" baseline="0" dirty="0"/>
              <a:t> of </a:t>
            </a:r>
            <a:r>
              <a:rPr lang="cs-CZ" sz="2500" b="1" baseline="0" dirty="0" err="1"/>
              <a:t>Participants</a:t>
            </a:r>
            <a:endParaRPr lang="cs-CZ" sz="25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'letni skola'!$C$5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'letni skola'!$A$6:$B$12</c:f>
              <c:strCache>
                <c:ptCount val="7"/>
                <c:pt idx="0">
                  <c:v>Art and Czech Summer School</c:v>
                </c:pt>
                <c:pt idx="1">
                  <c:v>Czech IT out</c:v>
                </c:pt>
                <c:pt idx="2">
                  <c:v>Epita</c:v>
                </c:pt>
                <c:pt idx="3">
                  <c:v>Learn Czech</c:v>
                </c:pt>
                <c:pt idx="4">
                  <c:v>Applied Biology</c:v>
                </c:pt>
                <c:pt idx="5">
                  <c:v>Cyberenetics Systems</c:v>
                </c:pt>
                <c:pt idx="6">
                  <c:v>Toxicology</c:v>
                </c:pt>
              </c:strCache>
            </c:strRef>
          </c:cat>
          <c:val>
            <c:numRef>
              <c:f>'letni skola'!$C$6:$C$12</c:f>
              <c:numCache>
                <c:formatCode>General</c:formatCode>
                <c:ptCount val="7"/>
                <c:pt idx="0">
                  <c:v>13</c:v>
                </c:pt>
                <c:pt idx="1">
                  <c:v>17</c:v>
                </c:pt>
                <c:pt idx="2">
                  <c:v>31</c:v>
                </c:pt>
                <c:pt idx="3">
                  <c:v>16</c:v>
                </c:pt>
                <c:pt idx="4">
                  <c:v>17</c:v>
                </c:pt>
                <c:pt idx="5">
                  <c:v>9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A1-4AE3-B5BE-C5582375DAD5}"/>
            </c:ext>
          </c:extLst>
        </c:ser>
        <c:ser>
          <c:idx val="1"/>
          <c:order val="1"/>
          <c:tx>
            <c:strRef>
              <c:f>'letni skola'!$D$5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'letni skola'!$A$6:$B$12</c:f>
              <c:strCache>
                <c:ptCount val="7"/>
                <c:pt idx="0">
                  <c:v>Art and Czech Summer School</c:v>
                </c:pt>
                <c:pt idx="1">
                  <c:v>Czech IT out</c:v>
                </c:pt>
                <c:pt idx="2">
                  <c:v>Epita</c:v>
                </c:pt>
                <c:pt idx="3">
                  <c:v>Learn Czech</c:v>
                </c:pt>
                <c:pt idx="4">
                  <c:v>Applied Biology</c:v>
                </c:pt>
                <c:pt idx="5">
                  <c:v>Cyberenetics Systems</c:v>
                </c:pt>
                <c:pt idx="6">
                  <c:v>Toxicology</c:v>
                </c:pt>
              </c:strCache>
            </c:strRef>
          </c:cat>
          <c:val>
            <c:numRef>
              <c:f>'letni skola'!$D$6:$D$12</c:f>
              <c:numCache>
                <c:formatCode>General</c:formatCode>
                <c:ptCount val="7"/>
                <c:pt idx="0">
                  <c:v>16</c:v>
                </c:pt>
                <c:pt idx="1">
                  <c:v>38</c:v>
                </c:pt>
                <c:pt idx="2">
                  <c:v>0</c:v>
                </c:pt>
                <c:pt idx="3">
                  <c:v>12</c:v>
                </c:pt>
                <c:pt idx="4">
                  <c:v>17</c:v>
                </c:pt>
                <c:pt idx="5">
                  <c:v>7</c:v>
                </c:pt>
                <c:pt idx="6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A1-4AE3-B5BE-C5582375DAD5}"/>
            </c:ext>
          </c:extLst>
        </c:ser>
        <c:ser>
          <c:idx val="2"/>
          <c:order val="2"/>
          <c:tx>
            <c:strRef>
              <c:f>'letni skola'!$E$5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'letni skola'!$A$6:$B$12</c:f>
              <c:strCache>
                <c:ptCount val="7"/>
                <c:pt idx="0">
                  <c:v>Art and Czech Summer School</c:v>
                </c:pt>
                <c:pt idx="1">
                  <c:v>Czech IT out</c:v>
                </c:pt>
                <c:pt idx="2">
                  <c:v>Epita</c:v>
                </c:pt>
                <c:pt idx="3">
                  <c:v>Learn Czech</c:v>
                </c:pt>
                <c:pt idx="4">
                  <c:v>Applied Biology</c:v>
                </c:pt>
                <c:pt idx="5">
                  <c:v>Cyberenetics Systems</c:v>
                </c:pt>
                <c:pt idx="6">
                  <c:v>Toxicology</c:v>
                </c:pt>
              </c:strCache>
            </c:strRef>
          </c:cat>
          <c:val>
            <c:numRef>
              <c:f>'letni skola'!$E$6:$E$12</c:f>
              <c:numCache>
                <c:formatCode>General</c:formatCode>
                <c:ptCount val="7"/>
                <c:pt idx="0">
                  <c:v>21</c:v>
                </c:pt>
                <c:pt idx="1">
                  <c:v>42</c:v>
                </c:pt>
                <c:pt idx="2">
                  <c:v>0</c:v>
                </c:pt>
                <c:pt idx="3">
                  <c:v>11</c:v>
                </c:pt>
                <c:pt idx="4">
                  <c:v>16</c:v>
                </c:pt>
                <c:pt idx="5">
                  <c:v>4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A1-4AE3-B5BE-C5582375D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42775471"/>
        <c:axId val="1842777871"/>
      </c:barChart>
      <c:catAx>
        <c:axId val="18427754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rgbClr val="F2F2F2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42777871"/>
        <c:crosses val="autoZero"/>
        <c:auto val="1"/>
        <c:lblAlgn val="ctr"/>
        <c:lblOffset val="100"/>
        <c:noMultiLvlLbl val="0"/>
      </c:catAx>
      <c:valAx>
        <c:axId val="1842777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42775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60-4A50-995D-880BB6F3992C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60-4A50-995D-880BB6F3992C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360-4A50-995D-880BB6F3992C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360-4A50-995D-880BB6F3992C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360-4A50-995D-880BB6F3992C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360-4A50-995D-880BB6F3992C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360-4A50-995D-880BB6F3992C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360-4A50-995D-880BB6F3992C}"/>
              </c:ext>
            </c:extLst>
          </c:dPt>
          <c:cat>
            <c:numRef>
              <c:f>List1!$B$2:$B$11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337</c:v>
                </c:pt>
                <c:pt idx="1">
                  <c:v>490</c:v>
                </c:pt>
                <c:pt idx="2">
                  <c:v>496</c:v>
                </c:pt>
                <c:pt idx="3">
                  <c:v>405</c:v>
                </c:pt>
                <c:pt idx="4">
                  <c:v>461</c:v>
                </c:pt>
                <c:pt idx="5">
                  <c:v>475</c:v>
                </c:pt>
                <c:pt idx="6">
                  <c:v>544</c:v>
                </c:pt>
                <c:pt idx="7">
                  <c:v>585</c:v>
                </c:pt>
                <c:pt idx="8">
                  <c:v>505</c:v>
                </c:pt>
                <c:pt idx="9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360-4A50-995D-880BB6F39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3422495"/>
        <c:axId val="13980277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B360-4A50-995D-880BB6F3992C}"/>
                  </c:ext>
                </c:extLst>
              </c15:ser>
            </c15:filteredBarSeries>
          </c:ext>
        </c:extLst>
      </c:barChart>
      <c:catAx>
        <c:axId val="119342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8027711"/>
        <c:crosses val="autoZero"/>
        <c:auto val="1"/>
        <c:lblAlgn val="ctr"/>
        <c:lblOffset val="100"/>
        <c:noMultiLvlLbl val="0"/>
      </c:catAx>
      <c:valAx>
        <c:axId val="139802771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9342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List1!$B$39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List1!$B$40:$B$49</c:f>
              <c:numCache>
                <c:formatCode>General</c:formatCode>
                <c:ptCount val="10"/>
                <c:pt idx="0">
                  <c:v>32</c:v>
                </c:pt>
                <c:pt idx="1">
                  <c:v>36</c:v>
                </c:pt>
                <c:pt idx="2">
                  <c:v>73</c:v>
                </c:pt>
                <c:pt idx="3">
                  <c:v>77</c:v>
                </c:pt>
                <c:pt idx="4">
                  <c:v>92</c:v>
                </c:pt>
                <c:pt idx="5">
                  <c:v>136</c:v>
                </c:pt>
                <c:pt idx="6">
                  <c:v>168</c:v>
                </c:pt>
                <c:pt idx="7">
                  <c:v>243</c:v>
                </c:pt>
                <c:pt idx="8">
                  <c:v>246</c:v>
                </c:pt>
                <c:pt idx="9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F0-4C06-9DB7-18FCEFD21C3E}"/>
            </c:ext>
          </c:extLst>
        </c:ser>
        <c:ser>
          <c:idx val="2"/>
          <c:order val="1"/>
          <c:tx>
            <c:strRef>
              <c:f>List1!$C$39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List1!$C$40:$C$49</c:f>
              <c:numCache>
                <c:formatCode>General</c:formatCode>
                <c:ptCount val="10"/>
                <c:pt idx="0">
                  <c:v>27</c:v>
                </c:pt>
                <c:pt idx="1">
                  <c:v>34</c:v>
                </c:pt>
                <c:pt idx="2">
                  <c:v>63</c:v>
                </c:pt>
                <c:pt idx="3">
                  <c:v>50</c:v>
                </c:pt>
                <c:pt idx="4">
                  <c:v>72</c:v>
                </c:pt>
                <c:pt idx="5">
                  <c:v>63</c:v>
                </c:pt>
                <c:pt idx="6">
                  <c:v>79</c:v>
                </c:pt>
                <c:pt idx="7">
                  <c:v>156</c:v>
                </c:pt>
                <c:pt idx="8">
                  <c:v>147</c:v>
                </c:pt>
                <c:pt idx="9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0-4C06-9DB7-18FCEFD21C3E}"/>
            </c:ext>
          </c:extLst>
        </c:ser>
        <c:ser>
          <c:idx val="3"/>
          <c:order val="2"/>
          <c:tx>
            <c:strRef>
              <c:f>List1!$D$39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List1!$D$40:$D$49</c:f>
              <c:numCache>
                <c:formatCode>General</c:formatCode>
                <c:ptCount val="10"/>
                <c:pt idx="0">
                  <c:v>17</c:v>
                </c:pt>
                <c:pt idx="1">
                  <c:v>37</c:v>
                </c:pt>
                <c:pt idx="2">
                  <c:v>39</c:v>
                </c:pt>
                <c:pt idx="3">
                  <c:v>22</c:v>
                </c:pt>
                <c:pt idx="4">
                  <c:v>38</c:v>
                </c:pt>
                <c:pt idx="5">
                  <c:v>45</c:v>
                </c:pt>
                <c:pt idx="6">
                  <c:v>29</c:v>
                </c:pt>
                <c:pt idx="7">
                  <c:v>46</c:v>
                </c:pt>
                <c:pt idx="8">
                  <c:v>49</c:v>
                </c:pt>
                <c:pt idx="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F0-4C06-9DB7-18FCEFD21C3E}"/>
            </c:ext>
          </c:extLst>
        </c:ser>
        <c:ser>
          <c:idx val="4"/>
          <c:order val="3"/>
          <c:tx>
            <c:strRef>
              <c:f>List1!$E$39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List1!$E$40:$E$49</c:f>
              <c:numCache>
                <c:formatCode>General</c:formatCode>
                <c:ptCount val="10"/>
                <c:pt idx="0">
                  <c:v>7</c:v>
                </c:pt>
                <c:pt idx="1">
                  <c:v>11</c:v>
                </c:pt>
                <c:pt idx="2">
                  <c:v>14</c:v>
                </c:pt>
                <c:pt idx="3">
                  <c:v>9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14</c:v>
                </c:pt>
                <c:pt idx="8">
                  <c:v>14</c:v>
                </c:pt>
                <c:pt idx="9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F0-4C06-9DB7-18FCEFD21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633263"/>
        <c:axId val="1437891999"/>
      </c:barChart>
      <c:catAx>
        <c:axId val="129463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7891999"/>
        <c:crosses val="autoZero"/>
        <c:auto val="1"/>
        <c:lblAlgn val="ctr"/>
        <c:lblOffset val="100"/>
        <c:noMultiLvlLbl val="0"/>
      </c:catAx>
      <c:valAx>
        <c:axId val="143789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94633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67A-7CD1-4190-9C8D-99F776D5815A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89B-401E-4F16-B1BD-8978C68EA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8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7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1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9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3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sv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9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1.sv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CA733B46-FCBE-42B4-BE8B-1D57F9D37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318744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9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pic>
        <p:nvPicPr>
          <p:cNvPr id="9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099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tx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39868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1" y="445500"/>
            <a:ext cx="1888447" cy="62507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24339"/>
          <a:stretch/>
        </p:blipFill>
        <p:spPr>
          <a:xfrm>
            <a:off x="6238501" y="446484"/>
            <a:ext cx="5953500" cy="6412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4761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E0F05B4-F7C1-45B0-BE21-B57D3BC9A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6103620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81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52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1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88B19DE6-94DF-438F-BD04-E91F94B78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35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18" name="Graphic 6">
            <a:extLst>
              <a:ext uri="{FF2B5EF4-FFF2-40B4-BE49-F238E27FC236}">
                <a16:creationId xmlns:a16="http://schemas.microsoft.com/office/drawing/2014/main" id="{57E21228-E261-4D25-8F86-FE6A48C53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72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9283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C967483-E9A0-4C48-A50E-5E244CA06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6103620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1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81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4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42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04CCF19D-AF95-4241-8198-924DE51BE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6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accent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3B0C4C91-7647-4172-85FB-DBE45901E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4875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33270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AF2CDD2E-9757-4BE9-96D3-6FF0F4002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7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236EC312-31E7-482C-A727-989872B28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9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2" name="Graphic 8">
            <a:extLst>
              <a:ext uri="{FF2B5EF4-FFF2-40B4-BE49-F238E27FC236}">
                <a16:creationId xmlns:a16="http://schemas.microsoft.com/office/drawing/2014/main" id="{236EC312-31E7-482C-A727-989872B28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77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4" name="Přímá spojnice 13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8">
            <a:extLst>
              <a:ext uri="{FF2B5EF4-FFF2-40B4-BE49-F238E27FC236}">
                <a16:creationId xmlns:a16="http://schemas.microsoft.com/office/drawing/2014/main" id="{236EC312-31E7-482C-A727-989872B28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68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5" name="Graphic 8">
            <a:extLst>
              <a:ext uri="{FF2B5EF4-FFF2-40B4-BE49-F238E27FC236}">
                <a16:creationId xmlns:a16="http://schemas.microsoft.com/office/drawing/2014/main" id="{9A60E903-65D6-473D-BBFE-B84465C53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738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82207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1EBF895-8AA7-416D-AAC1-2BCC4325E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76D2682F-BDE1-4F72-B508-41E54C87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8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3" name="Graphic 8">
            <a:extLst>
              <a:ext uri="{FF2B5EF4-FFF2-40B4-BE49-F238E27FC236}">
                <a16:creationId xmlns:a16="http://schemas.microsoft.com/office/drawing/2014/main" id="{76D2682F-BDE1-4F72-B508-41E54C87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15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8">
            <a:extLst>
              <a:ext uri="{FF2B5EF4-FFF2-40B4-BE49-F238E27FC236}">
                <a16:creationId xmlns:a16="http://schemas.microsoft.com/office/drawing/2014/main" id="{76D2682F-BDE1-4F72-B508-41E54C870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14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accent3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0" name="Graphic 8">
            <a:extLst>
              <a:ext uri="{FF2B5EF4-FFF2-40B4-BE49-F238E27FC236}">
                <a16:creationId xmlns:a16="http://schemas.microsoft.com/office/drawing/2014/main" id="{A22759DF-2D49-4B3F-A3D4-5AC06F60C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271903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5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7611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1757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pic>
        <p:nvPicPr>
          <p:cNvPr id="9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cxnSp>
        <p:nvCxnSpPr>
          <p:cNvPr id="13" name="Přímá spojnice 12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5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518992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96DC4B4-A55D-412C-98A7-4DE9EC1D0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2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8" name="Graphic 12">
            <a:extLst>
              <a:ext uri="{FF2B5EF4-FFF2-40B4-BE49-F238E27FC236}">
                <a16:creationId xmlns:a16="http://schemas.microsoft.com/office/drawing/2014/main" id="{5D33E5C4-FA17-4E2B-9674-FE45F6886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77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5D33E5C4-FA17-4E2B-9674-FE45F6886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2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5D33E5C4-FA17-4E2B-9674-FE45F6886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2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20" name="Graphic 10">
            <a:extLst>
              <a:ext uri="{FF2B5EF4-FFF2-40B4-BE49-F238E27FC236}">
                <a16:creationId xmlns:a16="http://schemas.microsoft.com/office/drawing/2014/main" id="{074BA0F0-A92C-4B8E-A6E9-ACC036805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57480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4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3CC98687-3951-4451-8B01-CE962D871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44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14" name="Graphic 12">
            <a:extLst>
              <a:ext uri="{FF2B5EF4-FFF2-40B4-BE49-F238E27FC236}">
                <a16:creationId xmlns:a16="http://schemas.microsoft.com/office/drawing/2014/main" id="{0AF1F870-707A-4808-A3B0-FF74BAA6C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11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6" name="Graphic 12">
            <a:extLst>
              <a:ext uri="{FF2B5EF4-FFF2-40B4-BE49-F238E27FC236}">
                <a16:creationId xmlns:a16="http://schemas.microsoft.com/office/drawing/2014/main" id="{0AF1F870-707A-4808-A3B0-FF74BAA6C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0AF1F870-707A-4808-A3B0-FF74BAA6C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1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accent4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3" name="Graphic 10">
            <a:extLst>
              <a:ext uri="{FF2B5EF4-FFF2-40B4-BE49-F238E27FC236}">
                <a16:creationId xmlns:a16="http://schemas.microsoft.com/office/drawing/2014/main" id="{FBCB19F3-B77A-47E2-AD4F-7120FF2D2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390585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87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586894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605042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tx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rgbClr val="000000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975B410-AB69-4DAC-BB98-1F71226E4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61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7" name="Graphic 10">
            <a:extLst>
              <a:ext uri="{FF2B5EF4-FFF2-40B4-BE49-F238E27FC236}">
                <a16:creationId xmlns:a16="http://schemas.microsoft.com/office/drawing/2014/main" id="{2893F6C6-2B5A-4F9D-919A-50B1E2AA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1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2893F6C6-2B5A-4F9D-919A-50B1E2AA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13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600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4" name="Graphic 10">
            <a:extLst>
              <a:ext uri="{FF2B5EF4-FFF2-40B4-BE49-F238E27FC236}">
                <a16:creationId xmlns:a16="http://schemas.microsoft.com/office/drawing/2014/main" id="{2893F6C6-2B5A-4F9D-919A-50B1E2AA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31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F3A815A7-49F2-41A2-90CB-73892F8E8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34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4137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28248DA8-0A1E-4F94-A509-6991ADDD9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473030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08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778181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pic>
        <p:nvPicPr>
          <p:cNvPr id="13" name="Graphic 11">
            <a:extLst>
              <a:ext uri="{FF2B5EF4-FFF2-40B4-BE49-F238E27FC236}">
                <a16:creationId xmlns:a16="http://schemas.microsoft.com/office/drawing/2014/main" id="{40B3108C-9260-41B5-941C-BDFDE8BE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38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5" name="Graphic 11">
            <a:extLst>
              <a:ext uri="{FF2B5EF4-FFF2-40B4-BE49-F238E27FC236}">
                <a16:creationId xmlns:a16="http://schemas.microsoft.com/office/drawing/2014/main" id="{40B3108C-9260-41B5-941C-BDFDE8BE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2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obraz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200" y="1695110"/>
            <a:ext cx="9975600" cy="401860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cs-CZ"/>
              <a:t>Picture label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BB3F755-233E-46DA-89F2-CF9F9A487A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73200" y="2364908"/>
            <a:ext cx="9975599" cy="360012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t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4" name="Graphic 11">
            <a:extLst>
              <a:ext uri="{FF2B5EF4-FFF2-40B4-BE49-F238E27FC236}">
                <a16:creationId xmlns:a16="http://schemas.microsoft.com/office/drawing/2014/main" id="{40B3108C-9260-41B5-941C-BDFDE8BE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04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accent2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02C5EA10-E3DD-417F-B55D-2AC23AA13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2424494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celostránkovým obrázkem (nega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7AE742-71AD-456B-B277-E0C305AF72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1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153400" y="5875200"/>
            <a:ext cx="10852498" cy="446533"/>
          </a:xfrm>
          <a:custGeom>
            <a:avLst/>
            <a:gdLst>
              <a:gd name="connsiteX0" fmla="*/ 7438738 w 10852498"/>
              <a:gd name="connsiteY0" fmla="*/ 0 h 446533"/>
              <a:gd name="connsiteX1" fmla="*/ 10852498 w 10852498"/>
              <a:gd name="connsiteY1" fmla="*/ 0 h 446533"/>
              <a:gd name="connsiteX2" fmla="*/ 10852498 w 10852498"/>
              <a:gd name="connsiteY2" fmla="*/ 446533 h 446533"/>
              <a:gd name="connsiteX3" fmla="*/ 7804800 w 10852498"/>
              <a:gd name="connsiteY3" fmla="*/ 446533 h 446533"/>
              <a:gd name="connsiteX4" fmla="*/ 7438738 w 10852498"/>
              <a:gd name="connsiteY4" fmla="*/ 446533 h 446533"/>
              <a:gd name="connsiteX5" fmla="*/ 4133454 w 10852498"/>
              <a:gd name="connsiteY5" fmla="*/ 446533 h 446533"/>
              <a:gd name="connsiteX6" fmla="*/ 4133453 w 10852498"/>
              <a:gd name="connsiteY6" fmla="*/ 446533 h 446533"/>
              <a:gd name="connsiteX7" fmla="*/ 4106263 w 10852498"/>
              <a:gd name="connsiteY7" fmla="*/ 446533 h 446533"/>
              <a:gd name="connsiteX8" fmla="*/ 3932735 w 10852498"/>
              <a:gd name="connsiteY8" fmla="*/ 446533 h 446533"/>
              <a:gd name="connsiteX9" fmla="*/ 194537 w 10852498"/>
              <a:gd name="connsiteY9" fmla="*/ 446533 h 446533"/>
              <a:gd name="connsiteX10" fmla="*/ 122691 w 10852498"/>
              <a:gd name="connsiteY10" fmla="*/ 446533 h 446533"/>
              <a:gd name="connsiteX11" fmla="*/ 59687 w 10852498"/>
              <a:gd name="connsiteY11" fmla="*/ 385743 h 446533"/>
              <a:gd name="connsiteX12" fmla="*/ 59687 w 10852498"/>
              <a:gd name="connsiteY12" fmla="*/ 286268 h 446533"/>
              <a:gd name="connsiteX13" fmla="*/ 0 w 10852498"/>
              <a:gd name="connsiteY13" fmla="*/ 222162 h 446533"/>
              <a:gd name="connsiteX14" fmla="*/ 59687 w 10852498"/>
              <a:gd name="connsiteY14" fmla="*/ 161372 h 446533"/>
              <a:gd name="connsiteX15" fmla="*/ 59687 w 10852498"/>
              <a:gd name="connsiteY15" fmla="*/ 60792 h 446533"/>
              <a:gd name="connsiteX16" fmla="*/ 122691 w 10852498"/>
              <a:gd name="connsiteY16" fmla="*/ 1 h 446533"/>
              <a:gd name="connsiteX17" fmla="*/ 194537 w 10852498"/>
              <a:gd name="connsiteY17" fmla="*/ 1 h 446533"/>
              <a:gd name="connsiteX18" fmla="*/ 3932735 w 10852498"/>
              <a:gd name="connsiteY18" fmla="*/ 1 h 446533"/>
              <a:gd name="connsiteX19" fmla="*/ 4106263 w 10852498"/>
              <a:gd name="connsiteY19" fmla="*/ 1 h 446533"/>
              <a:gd name="connsiteX20" fmla="*/ 4133453 w 10852498"/>
              <a:gd name="connsiteY20" fmla="*/ 1 h 446533"/>
              <a:gd name="connsiteX21" fmla="*/ 4133454 w 10852498"/>
              <a:gd name="connsiteY21" fmla="*/ 1 h 446533"/>
              <a:gd name="connsiteX22" fmla="*/ 7438738 w 10852498"/>
              <a:gd name="connsiteY22" fmla="*/ 1 h 44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2498" h="446533">
                <a:moveTo>
                  <a:pt x="7438738" y="0"/>
                </a:moveTo>
                <a:lnTo>
                  <a:pt x="10852498" y="0"/>
                </a:lnTo>
                <a:lnTo>
                  <a:pt x="10852498" y="446533"/>
                </a:lnTo>
                <a:lnTo>
                  <a:pt x="7804800" y="446533"/>
                </a:lnTo>
                <a:lnTo>
                  <a:pt x="7438738" y="446533"/>
                </a:lnTo>
                <a:lnTo>
                  <a:pt x="4133454" y="446533"/>
                </a:lnTo>
                <a:lnTo>
                  <a:pt x="4133453" y="446533"/>
                </a:lnTo>
                <a:lnTo>
                  <a:pt x="4106263" y="446533"/>
                </a:lnTo>
                <a:lnTo>
                  <a:pt x="3932735" y="446533"/>
                </a:lnTo>
                <a:lnTo>
                  <a:pt x="194537" y="446533"/>
                </a:lnTo>
                <a:lnTo>
                  <a:pt x="122691" y="446533"/>
                </a:lnTo>
                <a:lnTo>
                  <a:pt x="59687" y="385743"/>
                </a:lnTo>
                <a:lnTo>
                  <a:pt x="59687" y="286268"/>
                </a:lnTo>
                <a:lnTo>
                  <a:pt x="0" y="222162"/>
                </a:lnTo>
                <a:lnTo>
                  <a:pt x="59687" y="161372"/>
                </a:lnTo>
                <a:lnTo>
                  <a:pt x="59687" y="60792"/>
                </a:lnTo>
                <a:lnTo>
                  <a:pt x="122691" y="1"/>
                </a:lnTo>
                <a:lnTo>
                  <a:pt x="194537" y="1"/>
                </a:lnTo>
                <a:lnTo>
                  <a:pt x="3932735" y="1"/>
                </a:lnTo>
                <a:lnTo>
                  <a:pt x="4106263" y="1"/>
                </a:lnTo>
                <a:lnTo>
                  <a:pt x="4133453" y="1"/>
                </a:lnTo>
                <a:lnTo>
                  <a:pt x="4133454" y="1"/>
                </a:lnTo>
                <a:lnTo>
                  <a:pt x="7438738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56400" tIns="0" rIns="536400" bIns="0"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373954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4166" y="502637"/>
            <a:ext cx="4974431" cy="488558"/>
          </a:xfrm>
        </p:spPr>
        <p:txBody>
          <a:bodyPr>
            <a:noAutofit/>
          </a:bodyPr>
          <a:lstStyle>
            <a:lvl1pPr algn="r">
              <a:defRPr sz="2625">
                <a:solidFill>
                  <a:schemeClr val="bg1"/>
                </a:solidFill>
                <a:latin typeface="Comenia Sans" panose="02000503080000020004" pitchFamily="50" charset="-18"/>
              </a:defRPr>
            </a:lvl1pPr>
          </a:lstStyle>
          <a:p>
            <a:r>
              <a:rPr lang="cs-CZ"/>
              <a:t>Název kapitoly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312" y="2665112"/>
            <a:ext cx="9567488" cy="3299920"/>
          </a:xfrm>
        </p:spPr>
        <p:txBody>
          <a:bodyPr/>
          <a:lstStyle>
            <a:lvl1pPr marL="228608" indent="-228608">
              <a:buFont typeface="Comenia Sans" panose="02000503080000020004" pitchFamily="50" charset="-18"/>
              <a:buChar char="–"/>
              <a:defRPr sz="2625"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1pPr>
            <a:lvl2pPr marL="685822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2pPr>
            <a:lvl3pPr marL="1143036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3pPr>
            <a:lvl4pPr marL="1600250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4pPr>
            <a:lvl5pPr marL="2057465" indent="-228608">
              <a:buFont typeface="Comenia Sans" panose="02000503080000020004" pitchFamily="50" charset="-18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omenia Sans" panose="02000503080000020004" pitchFamily="50" charset="-18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786313" y="1607344"/>
            <a:ext cx="5032375" cy="638473"/>
          </a:xfrm>
        </p:spPr>
        <p:txBody>
          <a:bodyPr/>
          <a:lstStyle>
            <a:lvl1pPr marL="0" indent="0">
              <a:buNone/>
              <a:defRPr b="1">
                <a:latin typeface="Comenia Sans" panose="02000503080000020004" pitchFamily="50" charset="-18"/>
              </a:defRPr>
            </a:lvl1pPr>
          </a:lstStyle>
          <a:p>
            <a:pPr lvl="0"/>
            <a:r>
              <a:rPr lang="cs-CZ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442580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399" y="4171253"/>
            <a:ext cx="8672193" cy="365125"/>
          </a:xfrm>
        </p:spPr>
        <p:txBody>
          <a:bodyPr anchor="b">
            <a:noAutofit/>
          </a:bodyPr>
          <a:lstStyle>
            <a:lvl1pPr marL="0" indent="0" algn="r">
              <a:buNone/>
              <a:defRPr sz="2250">
                <a:solidFill>
                  <a:schemeClr val="bg2"/>
                </a:solidFill>
                <a:latin typeface="+mj-lt"/>
              </a:defRPr>
            </a:lvl1pPr>
            <a:lvl2pPr marL="457214" indent="0" algn="ctr">
              <a:buNone/>
              <a:defRPr sz="2000"/>
            </a:lvl2pPr>
            <a:lvl3pPr marL="914428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7" indent="0" algn="ctr">
              <a:buNone/>
              <a:defRPr sz="1600"/>
            </a:lvl5pPr>
            <a:lvl6pPr marL="2286071" indent="0" algn="ctr">
              <a:buNone/>
              <a:defRPr sz="1600"/>
            </a:lvl6pPr>
            <a:lvl7pPr marL="2743285" indent="0" algn="ctr">
              <a:buNone/>
              <a:defRPr sz="1600"/>
            </a:lvl7pPr>
            <a:lvl8pPr marL="3200500" indent="0" algn="ctr">
              <a:buNone/>
              <a:defRPr sz="1600"/>
            </a:lvl8pPr>
            <a:lvl9pPr marL="3657714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4399" y="2053877"/>
            <a:ext cx="8672193" cy="2117375"/>
          </a:xfrm>
        </p:spPr>
        <p:txBody>
          <a:bodyPr anchor="b">
            <a:noAutofit/>
          </a:bodyPr>
          <a:lstStyle>
            <a:lvl1pPr algn="r">
              <a:defRPr sz="375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Graphic 9">
            <a:extLst>
              <a:ext uri="{FF2B5EF4-FFF2-40B4-BE49-F238E27FC236}">
                <a16:creationId xmlns:a16="http://schemas.microsoft.com/office/drawing/2014/main" id="{BFCE97E5-DEEF-433E-A1AB-551EAED31CF4}"/>
              </a:ext>
            </a:extLst>
          </p:cNvPr>
          <p:cNvSpPr/>
          <p:nvPr/>
        </p:nvSpPr>
        <p:spPr>
          <a:xfrm>
            <a:off x="8673994" y="1"/>
            <a:ext cx="3034800" cy="5893593"/>
          </a:xfrm>
          <a:custGeom>
            <a:avLst/>
            <a:gdLst>
              <a:gd name="connsiteX0" fmla="*/ 2433717 w 3530756"/>
              <a:gd name="connsiteY0" fmla="*/ 1782839 h 6856193"/>
              <a:gd name="connsiteX1" fmla="*/ 2433717 w 3530756"/>
              <a:gd name="connsiteY1" fmla="*/ 0 h 6856193"/>
              <a:gd name="connsiteX2" fmla="*/ 1337280 w 3530756"/>
              <a:gd name="connsiteY2" fmla="*/ 0 h 6856193"/>
              <a:gd name="connsiteX3" fmla="*/ 1337280 w 3530756"/>
              <a:gd name="connsiteY3" fmla="*/ 1782839 h 6856193"/>
              <a:gd name="connsiteX4" fmla="*/ 2433717 w 3530756"/>
              <a:gd name="connsiteY4" fmla="*/ 2879878 h 6856193"/>
              <a:gd name="connsiteX5" fmla="*/ 1337280 w 3530756"/>
              <a:gd name="connsiteY5" fmla="*/ 3976316 h 6856193"/>
              <a:gd name="connsiteX6" fmla="*/ 1337280 w 3530756"/>
              <a:gd name="connsiteY6" fmla="*/ 5759155 h 6856193"/>
              <a:gd name="connsiteX7" fmla="*/ 399197 w 3530756"/>
              <a:gd name="connsiteY7" fmla="*/ 5759155 h 6856193"/>
              <a:gd name="connsiteX8" fmla="*/ 0 w 3530756"/>
              <a:gd name="connsiteY8" fmla="*/ 6856194 h 6856193"/>
              <a:gd name="connsiteX9" fmla="*/ 1337280 w 3530756"/>
              <a:gd name="connsiteY9" fmla="*/ 6856194 h 6856193"/>
              <a:gd name="connsiteX10" fmla="*/ 2433717 w 3530756"/>
              <a:gd name="connsiteY10" fmla="*/ 5759155 h 6856193"/>
              <a:gd name="connsiteX11" fmla="*/ 2433717 w 3530756"/>
              <a:gd name="connsiteY11" fmla="*/ 3976316 h 6856193"/>
              <a:gd name="connsiteX12" fmla="*/ 3530757 w 3530756"/>
              <a:gd name="connsiteY12" fmla="*/ 2879878 h 68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0756" h="6856193">
                <a:moveTo>
                  <a:pt x="2433717" y="1782839"/>
                </a:moveTo>
                <a:lnTo>
                  <a:pt x="2433717" y="0"/>
                </a:lnTo>
                <a:lnTo>
                  <a:pt x="1337280" y="0"/>
                </a:lnTo>
                <a:lnTo>
                  <a:pt x="1337280" y="1782839"/>
                </a:lnTo>
                <a:lnTo>
                  <a:pt x="2433717" y="2879878"/>
                </a:lnTo>
                <a:lnTo>
                  <a:pt x="1337280" y="3976316"/>
                </a:lnTo>
                <a:lnTo>
                  <a:pt x="1337280" y="5759155"/>
                </a:lnTo>
                <a:lnTo>
                  <a:pt x="399197" y="5759155"/>
                </a:lnTo>
                <a:lnTo>
                  <a:pt x="0" y="6856194"/>
                </a:lnTo>
                <a:lnTo>
                  <a:pt x="1337280" y="6856194"/>
                </a:lnTo>
                <a:lnTo>
                  <a:pt x="2433717" y="5759155"/>
                </a:lnTo>
                <a:lnTo>
                  <a:pt x="2433717" y="3976316"/>
                </a:lnTo>
                <a:lnTo>
                  <a:pt x="3530757" y="2879878"/>
                </a:lnTo>
                <a:close/>
              </a:path>
            </a:pathLst>
          </a:custGeom>
          <a:solidFill>
            <a:schemeClr val="bg1"/>
          </a:solidFill>
          <a:ln w="6014" cap="flat">
            <a:noFill/>
            <a:prstDash val="solid"/>
            <a:miter/>
          </a:ln>
        </p:spPr>
        <p:txBody>
          <a:bodyPr rtlCol="0" anchor="ctr"/>
          <a:lstStyle/>
          <a:p>
            <a:endParaRPr lang="en-150" sz="180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74D80B0-940B-4B6A-9F5E-ECB3040ED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3187446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4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44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pic>
        <p:nvPicPr>
          <p:cNvPr id="10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61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56" r:id="rId3"/>
    <p:sldLayoutId id="2147483750" r:id="rId4"/>
    <p:sldLayoutId id="2147483744" r:id="rId5"/>
    <p:sldLayoutId id="2147483754" r:id="rId6"/>
    <p:sldLayoutId id="2147483752" r:id="rId7"/>
    <p:sldLayoutId id="2147483751" r:id="rId8"/>
    <p:sldLayoutId id="2147483757" r:id="rId9"/>
    <p:sldLayoutId id="2147483753" r:id="rId10"/>
    <p:sldLayoutId id="2147483749" r:id="rId11"/>
    <p:sldLayoutId id="2147483755" r:id="rId12"/>
    <p:sldLayoutId id="2147483758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29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40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37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64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4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5.xml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versityofHradecKralove" TargetMode="External"/><Relationship Id="rId13" Type="http://schemas.openxmlformats.org/officeDocument/2006/relationships/image" Target="../media/image3.png"/><Relationship Id="rId3" Type="http://schemas.openxmlformats.org/officeDocument/2006/relationships/hyperlink" Target="https://www.youtube.com/channel/UCHvvPUBPvW-VXpbOrUPBn2A" TargetMode="External"/><Relationship Id="rId7" Type="http://schemas.openxmlformats.org/officeDocument/2006/relationships/image" Target="../media/image97.png"/><Relationship Id="rId12" Type="http://schemas.openxmlformats.org/officeDocument/2006/relationships/image" Target="../media/image64.png"/><Relationship Id="rId2" Type="http://schemas.openxmlformats.org/officeDocument/2006/relationships/hyperlink" Target="https://www.uhk.cz/en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instagram.com/uhk_en/" TargetMode="External"/><Relationship Id="rId11" Type="http://schemas.openxmlformats.org/officeDocument/2006/relationships/image" Target="../media/image99.png"/><Relationship Id="rId5" Type="http://schemas.openxmlformats.org/officeDocument/2006/relationships/image" Target="../media/image96.svg"/><Relationship Id="rId15" Type="http://schemas.openxmlformats.org/officeDocument/2006/relationships/image" Target="../media/image100.png"/><Relationship Id="rId10" Type="http://schemas.openxmlformats.org/officeDocument/2006/relationships/hyperlink" Target="https://www.linkedin.com/school/univerzita-hradec-kralove/" TargetMode="External"/><Relationship Id="rId4" Type="http://schemas.openxmlformats.org/officeDocument/2006/relationships/image" Target="../media/image95.png"/><Relationship Id="rId9" Type="http://schemas.openxmlformats.org/officeDocument/2006/relationships/image" Target="../media/image98.png"/><Relationship Id="rId1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9.jpeg"/><Relationship Id="rId2" Type="http://schemas.openxmlformats.org/officeDocument/2006/relationships/image" Target="../media/image69.pn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svg"/><Relationship Id="rId15" Type="http://schemas.openxmlformats.org/officeDocument/2006/relationships/image" Target="../media/image3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86.png"/><Relationship Id="rId7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BC55CCA-09BD-49D2-891E-53390D61D274}"/>
              </a:ext>
            </a:extLst>
          </p:cNvPr>
          <p:cNvSpPr/>
          <p:nvPr/>
        </p:nvSpPr>
        <p:spPr bwMode="auto">
          <a:xfrm>
            <a:off x="2415540" y="182880"/>
            <a:ext cx="1988820" cy="134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981449B2-392C-4F74-AC07-5C952529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514" y="0"/>
            <a:ext cx="12446514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128" y="2637126"/>
            <a:ext cx="10039867" cy="1965600"/>
          </a:xfrm>
        </p:spPr>
        <p:txBody>
          <a:bodyPr/>
          <a:lstStyle/>
          <a:p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Introduction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the University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Hradec Králové</a:t>
            </a:r>
            <a:endParaRPr lang="en-AU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B96410-6E2D-4E19-8CE0-8FA91C43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001" y="283491"/>
            <a:ext cx="1704799" cy="9458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76F446-AC41-4C8D-8FF8-E56B9B5D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34" y="1524854"/>
            <a:ext cx="8417770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6DDE49C-0FD1-44B0-8959-6C7E4372C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231" y="-392468"/>
            <a:ext cx="12484231" cy="8322822"/>
          </a:xfrm>
        </p:spPr>
      </p:pic>
      <p:sp>
        <p:nvSpPr>
          <p:cNvPr id="16" name="!!Nadpis-bublina">
            <a:extLst>
              <a:ext uri="{FF2B5EF4-FFF2-40B4-BE49-F238E27FC236}">
                <a16:creationId xmlns:a16="http://schemas.microsoft.com/office/drawing/2014/main" id="{D0A16985-95B0-427B-964F-8B4E4E0370FD}"/>
              </a:ext>
            </a:extLst>
          </p:cNvPr>
          <p:cNvSpPr txBox="1">
            <a:spLocks/>
          </p:cNvSpPr>
          <p:nvPr/>
        </p:nvSpPr>
        <p:spPr>
          <a:xfrm flipH="1">
            <a:off x="-36412185" y="3567065"/>
            <a:ext cx="48489507" cy="267375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obsah 10">
            <a:extLst>
              <a:ext uri="{FF2B5EF4-FFF2-40B4-BE49-F238E27FC236}">
                <a16:creationId xmlns:a16="http://schemas.microsoft.com/office/drawing/2014/main" id="{85B87419-C53F-48FF-BD91-9C32AD045B61}"/>
              </a:ext>
            </a:extLst>
          </p:cNvPr>
          <p:cNvSpPr txBox="1">
            <a:spLocks/>
          </p:cNvSpPr>
          <p:nvPr/>
        </p:nvSpPr>
        <p:spPr>
          <a:xfrm>
            <a:off x="1228477" y="3221455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Internationalization as a cross-sectional activity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 importance for science and research as well as for teaching and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Key element of many particular activities at the university</a:t>
            </a:r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1220BDA4-B5AA-4312-80BD-EB312FF7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909" y="535781"/>
            <a:ext cx="8834437" cy="625126"/>
          </a:xfrm>
        </p:spPr>
        <p:txBody>
          <a:bodyPr/>
          <a:lstStyle/>
          <a:p>
            <a:r>
              <a:rPr lang="en-US"/>
              <a:t>Internationalization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2F7FC4FC-5064-4948-B2AF-B6DA7449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650920" y="-20507"/>
            <a:ext cx="41633165" cy="768613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AD09CAF-D7A9-4EBE-BD07-2CBADF0EF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240" y="147230"/>
            <a:ext cx="5940083" cy="768613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AA5C343-9412-4882-84E6-71A6E7917E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40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D26A42C-2177-4F1A-BAD0-F461EC3A72D6}"/>
              </a:ext>
            </a:extLst>
          </p:cNvPr>
          <p:cNvSpPr txBox="1">
            <a:spLocks/>
          </p:cNvSpPr>
          <p:nvPr/>
        </p:nvSpPr>
        <p:spPr>
          <a:xfrm>
            <a:off x="-10160" y="1426572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0CF4DABC-7667-49D5-AE7C-C2144E9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389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tudents</a:t>
            </a:r>
            <a:endParaRPr lang="en-US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4EEFB60-951A-455E-AA32-6677DCEE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F19BF71-E240-4752-80C9-40829AD9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8" y="6858000"/>
            <a:ext cx="87707502" cy="789809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DC6EA94-CF1E-42DA-93A3-3C79623DFD91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9" name="Graphic 24">
              <a:extLst>
                <a:ext uri="{FF2B5EF4-FFF2-40B4-BE49-F238E27FC236}">
                  <a16:creationId xmlns:a16="http://schemas.microsoft.com/office/drawing/2014/main" id="{97522D84-75B8-4A76-805C-83B0EFBC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99D5B2AB-39E0-48CB-8931-955AE10A297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42E88087-139A-4950-89E9-47394DB55D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96DF62A7-4397-4545-8023-AE7193EFF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966C3C27-FAD7-4554-B1C9-86262CAEEFC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8CF51940-0B7A-4697-9C65-DF97935EA8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374E0586-3ACD-457D-AAAA-A7379D141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7DEB0BAD-CE38-4FCB-A2F6-BAD9B656AC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8D08E4E3-B4E5-437C-8DAD-533763B2AD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539F6094-A20F-4AFE-9AFB-E5DBC04328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C6EC2395-D834-4C50-8A5D-E1DFC64E5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8268FDA5-8D28-4DFB-B9FC-E4CF9D45A5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43995798-705F-4D30-BC88-AD3EE9E38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B20101EE-63D7-4189-91EE-F147DA693B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B57759CE-2977-493A-980C-E407205AE5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Rectangle 17">
                <a:extLst>
                  <a:ext uri="{FF2B5EF4-FFF2-40B4-BE49-F238E27FC236}">
                    <a16:creationId xmlns:a16="http://schemas.microsoft.com/office/drawing/2014/main" id="{2C6FDA7E-3C1C-478F-A0ED-06C5ED1DEA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8521BD04-4CA5-4BC2-98BA-621EA365D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C1A6CF32-586F-4E16-A1D4-2EAC950E74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64BCADAB-CFB3-411B-9ACD-48870E3454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2D18908C-FFE9-4D1C-B4C2-42AD3A5DE6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DDFCB662-0A1A-4BD4-BBAD-266A1F5155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64D5E8F8-C53B-4EC9-9196-5D741AE8E56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id="{49DFCDEF-86A7-4DAE-A40D-0F31D824DA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4218E2FA-B109-4948-9B46-4A415599F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12187E57-C675-457B-884A-2558E35523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Oval 27">
                <a:extLst>
                  <a:ext uri="{FF2B5EF4-FFF2-40B4-BE49-F238E27FC236}">
                    <a16:creationId xmlns:a16="http://schemas.microsoft.com/office/drawing/2014/main" id="{9826B5EC-296B-4C67-9A81-F75775E871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BA13D8C5-5C85-4876-B8FD-CF07105357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B20BE694-562E-400F-BAE6-D6C23D0A26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13BFBE47-A154-4896-A820-D2E07DFE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9" name="Graf 48">
            <a:extLst>
              <a:ext uri="{FF2B5EF4-FFF2-40B4-BE49-F238E27FC236}">
                <a16:creationId xmlns:a16="http://schemas.microsoft.com/office/drawing/2014/main" id="{50132EC3-E63F-4171-A457-67E51955E0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855656"/>
              </p:ext>
            </p:extLst>
          </p:nvPr>
        </p:nvGraphicFramePr>
        <p:xfrm>
          <a:off x="1698657" y="1816355"/>
          <a:ext cx="9707279" cy="4760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83330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Nadpis-bublina">
            <a:extLst>
              <a:ext uri="{FF2B5EF4-FFF2-40B4-BE49-F238E27FC236}">
                <a16:creationId xmlns:a16="http://schemas.microsoft.com/office/drawing/2014/main" id="{C16A733C-CF2F-4545-8E88-D5FF1B20229F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6CCF1F8A-C017-41BF-A8F3-0A050228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314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taff</a:t>
            </a:r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B2E5126-66D4-419E-A630-8C226AA1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773CEC-F364-4AC4-91B1-0FB0E34B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8B5324-8743-4223-B505-935947E3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427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1D3D0C7-C6E0-4D3A-A4B7-D3923207913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9C45F3C5-F393-4BD5-8363-B081B691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BA708FF8-1E8E-4424-899B-522836A2D2E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E6FB2A68-19AA-4976-BA05-5412A4D781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897ADB0B-1A9A-4E5D-90FC-255A939E60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B63C354-561C-4699-A7AE-402B824696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54A1243E-1933-4071-9C56-BB12FEF81A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2E54955-F019-4D11-93CA-7ED05BB7A3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2F0336C-F620-4E4F-9395-B001CB3F36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90081298-3B2F-4D10-AE12-55410F32B5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4B7EC4FD-695B-43FD-BC99-771E2DC2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243FFF6F-7883-44A8-AEB7-C3AF88BB4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95A815F-A175-4471-A6A6-CFCFEA77B1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4B604D1A-104B-4DF9-AEAB-1ED0B38641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0B0FED56-F0D6-49C9-ABCE-CBF3D080F9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8DB84AA7-BB18-4307-B594-8EDD55861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1A9AFC00-9BFC-491F-AA3D-05CB118DAF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FE5648F1-D27D-4D55-8626-866CCED3D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95B881D6-6AC1-474B-8AED-253EFEDD8E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405477E3-2FB2-4534-849C-66511DA10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BA475C09-38C0-4292-BBAA-6026425B0C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EFA862BB-175C-457F-979B-E124B05475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C0700830-9857-4365-8E74-3EE5F93BE6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194EF7FA-15A3-4AC1-A6AF-FB7B059954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3787B2C5-4E5D-4A09-8568-837669115E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C3FA26F9-6B17-4F13-8E41-D866FE1434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1A76DA-2516-4D44-8BF5-BDC5F4B825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059A2447-B01D-4C2E-AA6E-C7D086A218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1846BCB-30F7-4390-8BE1-38694EA510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D3EF3CDA-B6C4-40A7-BE2A-FFD15436F3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D9DC6023-B788-4D7D-8B90-42EDDBEFAA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719990"/>
              </p:ext>
            </p:extLst>
          </p:nvPr>
        </p:nvGraphicFramePr>
        <p:xfrm>
          <a:off x="304802" y="1773836"/>
          <a:ext cx="9281960" cy="4923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2347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D26A42C-2177-4F1A-BAD0-F461EC3A72D6}"/>
              </a:ext>
            </a:extLst>
          </p:cNvPr>
          <p:cNvSpPr txBox="1">
            <a:spLocks/>
          </p:cNvSpPr>
          <p:nvPr/>
        </p:nvSpPr>
        <p:spPr>
          <a:xfrm>
            <a:off x="-10160" y="1426572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0CF4DABC-7667-49D5-AE7C-C2144E9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389" y="535781"/>
            <a:ext cx="8834437" cy="625126"/>
          </a:xfrm>
        </p:spPr>
        <p:txBody>
          <a:bodyPr/>
          <a:lstStyle/>
          <a:p>
            <a:r>
              <a:rPr lang="cs-CZ" dirty="0" err="1"/>
              <a:t>Summer</a:t>
            </a:r>
            <a:r>
              <a:rPr lang="cs-CZ" dirty="0"/>
              <a:t> </a:t>
            </a:r>
            <a:r>
              <a:rPr lang="cs-CZ" dirty="0" err="1"/>
              <a:t>Schools</a:t>
            </a:r>
            <a:endParaRPr lang="en-US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4EEFB60-951A-455E-AA32-6677DCEE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F19BF71-E240-4752-80C9-40829AD9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8" y="6858000"/>
            <a:ext cx="87707502" cy="789809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DC6EA94-CF1E-42DA-93A3-3C79623DFD91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9" name="Graphic 24">
              <a:extLst>
                <a:ext uri="{FF2B5EF4-FFF2-40B4-BE49-F238E27FC236}">
                  <a16:creationId xmlns:a16="http://schemas.microsoft.com/office/drawing/2014/main" id="{97522D84-75B8-4A76-805C-83B0EFBC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99D5B2AB-39E0-48CB-8931-955AE10A297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42E88087-139A-4950-89E9-47394DB55D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96DF62A7-4397-4545-8023-AE7193EFF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966C3C27-FAD7-4554-B1C9-86262CAEEFC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8CF51940-0B7A-4697-9C65-DF97935EA8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374E0586-3ACD-457D-AAAA-A7379D141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7DEB0BAD-CE38-4FCB-A2F6-BAD9B656AC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8D08E4E3-B4E5-437C-8DAD-533763B2AD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539F6094-A20F-4AFE-9AFB-E5DBC04328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C6EC2395-D834-4C50-8A5D-E1DFC64E5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8268FDA5-8D28-4DFB-B9FC-E4CF9D45A5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43995798-705F-4D30-BC88-AD3EE9E38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B20101EE-63D7-4189-91EE-F147DA693B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B57759CE-2977-493A-980C-E407205AE5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Rectangle 17">
                <a:extLst>
                  <a:ext uri="{FF2B5EF4-FFF2-40B4-BE49-F238E27FC236}">
                    <a16:creationId xmlns:a16="http://schemas.microsoft.com/office/drawing/2014/main" id="{2C6FDA7E-3C1C-478F-A0ED-06C5ED1DEA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8521BD04-4CA5-4BC2-98BA-621EA365D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C1A6CF32-586F-4E16-A1D4-2EAC950E74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64BCADAB-CFB3-411B-9ACD-48870E3454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2D18908C-FFE9-4D1C-B4C2-42AD3A5DE6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DDFCB662-0A1A-4BD4-BBAD-266A1F5155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64D5E8F8-C53B-4EC9-9196-5D741AE8E56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id="{49DFCDEF-86A7-4DAE-A40D-0F31D824DA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4218E2FA-B109-4948-9B46-4A415599F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12187E57-C675-457B-884A-2558E35523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Oval 27">
                <a:extLst>
                  <a:ext uri="{FF2B5EF4-FFF2-40B4-BE49-F238E27FC236}">
                    <a16:creationId xmlns:a16="http://schemas.microsoft.com/office/drawing/2014/main" id="{9826B5EC-296B-4C67-9A81-F75775E871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BA13D8C5-5C85-4876-B8FD-CF07105357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B20BE694-562E-400F-BAE6-D6C23D0A26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13BFBE47-A154-4896-A820-D2E07DFE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8" name="Graf 47">
            <a:extLst>
              <a:ext uri="{FF2B5EF4-FFF2-40B4-BE49-F238E27FC236}">
                <a16:creationId xmlns:a16="http://schemas.microsoft.com/office/drawing/2014/main" id="{C1E42E23-D40B-A574-FC5D-BFB1D388841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72753" y="1860549"/>
          <a:ext cx="9652434" cy="480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05747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173" y="4035813"/>
            <a:ext cx="10039867" cy="1965600"/>
          </a:xfrm>
        </p:spPr>
        <p:txBody>
          <a:bodyPr/>
          <a:lstStyle/>
          <a:p>
            <a:r>
              <a:rPr lang="cs-CZ" sz="3600" dirty="0" err="1"/>
              <a:t>Research</a:t>
            </a:r>
            <a:r>
              <a:rPr lang="cs-CZ" sz="3600" dirty="0"/>
              <a:t> and </a:t>
            </a:r>
            <a:r>
              <a:rPr lang="cs-CZ" sz="3600" dirty="0" err="1"/>
              <a:t>Development</a:t>
            </a:r>
            <a:endParaRPr lang="en-US" sz="3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CB1ADF-5B33-4830-ACF1-4669017C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360985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E3D539A-7ECD-46E9-8AB0-B8C3B000D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207" y="-4315"/>
            <a:ext cx="12410394" cy="69548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F22AF6-F162-4DCD-98B1-E1997723F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15207" y="11084"/>
            <a:ext cx="12307207" cy="6954892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11" y="554083"/>
            <a:ext cx="8834437" cy="625475"/>
          </a:xfrm>
        </p:spPr>
        <p:txBody>
          <a:bodyPr/>
          <a:lstStyle/>
          <a:p>
            <a:r>
              <a:rPr lang="en-US" altLang="cs-CZ" dirty="0"/>
              <a:t>UHK Research </a:t>
            </a:r>
            <a:r>
              <a:rPr lang="cs-CZ" altLang="cs-CZ" dirty="0"/>
              <a:t>– </a:t>
            </a:r>
            <a:r>
              <a:rPr lang="en-US" altLang="cs-CZ" dirty="0"/>
              <a:t>Topics </a:t>
            </a:r>
            <a:endParaRPr lang="en-US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53F3551D-BE7A-4312-A7ED-FBA91A8DC441}"/>
              </a:ext>
            </a:extLst>
          </p:cNvPr>
          <p:cNvSpPr txBox="1">
            <a:spLocks/>
          </p:cNvSpPr>
          <p:nvPr/>
        </p:nvSpPr>
        <p:spPr>
          <a:xfrm flipH="1">
            <a:off x="-29751138" y="303873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9132F6D0-E6E0-42A8-8ECD-553EF2C8A1E5}"/>
              </a:ext>
            </a:extLst>
          </p:cNvPr>
          <p:cNvSpPr txBox="1">
            <a:spLocks/>
          </p:cNvSpPr>
          <p:nvPr/>
        </p:nvSpPr>
        <p:spPr>
          <a:xfrm>
            <a:off x="445453" y="3964370"/>
            <a:ext cx="9631016" cy="1823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Healthy Ageing and Quality of Life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Security and Sustainable Development in the Digital Society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Challenges in Education</a:t>
            </a:r>
          </a:p>
        </p:txBody>
      </p:sp>
      <p:sp>
        <p:nvSpPr>
          <p:cNvPr id="13" name="Zástupný text 7">
            <a:extLst>
              <a:ext uri="{FF2B5EF4-FFF2-40B4-BE49-F238E27FC236}">
                <a16:creationId xmlns:a16="http://schemas.microsoft.com/office/drawing/2014/main" id="{4A970B7D-E392-4DDF-B41E-0DC11B4E8DC8}"/>
              </a:ext>
            </a:extLst>
          </p:cNvPr>
          <p:cNvSpPr txBox="1">
            <a:spLocks/>
          </p:cNvSpPr>
          <p:nvPr/>
        </p:nvSpPr>
        <p:spPr>
          <a:xfrm>
            <a:off x="445453" y="3284422"/>
            <a:ext cx="9631016" cy="6161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University-wide research topics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30A135-5D89-44BF-8CF7-4155EC20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408" y="3792561"/>
            <a:ext cx="1371599" cy="137159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F84E83-E558-4EFF-A963-5B00AA800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129480" y="463973"/>
            <a:ext cx="30014273" cy="67107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92A6E4-6D42-4C15-8483-1806057F3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4035675" cy="7707232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CA8CFD87-B75F-44E8-9A17-7437B557A7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C4850EDC-DFB4-4272-AA3F-03A492D6FC71}"/>
              </a:ext>
            </a:extLst>
          </p:cNvPr>
          <p:cNvSpPr txBox="1">
            <a:spLocks/>
          </p:cNvSpPr>
          <p:nvPr/>
        </p:nvSpPr>
        <p:spPr>
          <a:xfrm>
            <a:off x="250509" y="1335570"/>
            <a:ext cx="78000800" cy="5522429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943" y="524844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ECE3AE-DABD-4D16-B287-50269E62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86BBFB-3247-40F9-AFF5-2151E949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A1CE716-3AEB-4DCE-9EDC-E8764951CB2F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7EBF6CD4-E6DF-4ED6-AB64-364B8C9B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4B14DB1B-97CD-490D-B774-2557E1C38CC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1E4BCB7-3A6F-4DA3-A0AE-35B62D8C9B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56D20C16-A3D1-492C-AE51-22F41D5530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C003B02-BC12-4E99-92F4-78B50BCA4A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7074643D-90C8-4C75-9F2F-C488C805E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71178337-91A5-44E0-8A22-678C7FE091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C35DF5A0-C90C-49FA-8CA0-2F73E24093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FD3AF4A-D78B-4482-896F-814F1158F1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B9FBA5A-54AC-4D24-862A-7A0E93B25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6467300-6B13-44E3-8BF7-B0BE71933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D22911FE-2D01-4A2B-993E-3EA35CDA8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95B9B4EF-BE2C-44F3-A9C8-61F44AC27A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9DC64A7E-5FE7-4434-8897-4254BC5DEC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B73FB07E-F1E3-4FA1-91ED-4265F2A88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6DA479DC-01B9-4D60-B9A6-1F17FDA6B5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40EC698-19DD-4CC2-B131-16B7EC56B3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7661312-972F-4A7E-B469-079702D37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B8231041-172A-4311-BC4B-92B8DBE8B1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F3962470-CFB8-44BD-9CA3-DF344781EB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AEC6E878-1C33-46F3-86E2-13CF0F0EE9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1B59334-85F8-46C3-856D-9D5D721E07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CA7D9EA0-3594-4422-98C2-758CE92AA2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333C337-3679-49D9-A49A-CA1769AC17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76D0587-89A1-46B2-B418-F6F56AF814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32FEC1E7-FCDA-4006-A5ED-088A04BDE1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10DE367D-C9AA-41FB-A7D2-B5755DEFA1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01A9DA3-CC53-4C45-8922-5E053688D0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6FC45E61-88B4-46A9-A9B4-E0318C0084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2" name="Zástupný text 8">
            <a:extLst>
              <a:ext uri="{FF2B5EF4-FFF2-40B4-BE49-F238E27FC236}">
                <a16:creationId xmlns:a16="http://schemas.microsoft.com/office/drawing/2014/main" id="{280C87B8-4D57-494B-B058-F14A5B15E7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7723" y="1699671"/>
            <a:ext cx="9359338" cy="409266"/>
          </a:xfrm>
        </p:spPr>
        <p:txBody>
          <a:bodyPr/>
          <a:lstStyle/>
          <a:p>
            <a:pPr algn="ctr"/>
            <a:r>
              <a:rPr lang="en-US" sz="2800" dirty="0"/>
              <a:t>UHK publications on the Web of Science – Journal Citation Report (Article, Review, Letter)</a:t>
            </a:r>
          </a:p>
        </p:txBody>
      </p:sp>
      <p:graphicFrame>
        <p:nvGraphicFramePr>
          <p:cNvPr id="40" name="Graf 39">
            <a:extLst>
              <a:ext uri="{FF2B5EF4-FFF2-40B4-BE49-F238E27FC236}">
                <a16:creationId xmlns:a16="http://schemas.microsoft.com/office/drawing/2014/main" id="{32FFC37A-02AF-43EB-A074-8EB0CD2433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9478591"/>
              </p:ext>
            </p:extLst>
          </p:nvPr>
        </p:nvGraphicFramePr>
        <p:xfrm>
          <a:off x="1935919" y="2613885"/>
          <a:ext cx="9848612" cy="377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7865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B24EBC8E-611D-47DB-A8A7-F5DA76E42B33}"/>
              </a:ext>
            </a:extLst>
          </p:cNvPr>
          <p:cNvSpPr txBox="1">
            <a:spLocks/>
          </p:cNvSpPr>
          <p:nvPr/>
        </p:nvSpPr>
        <p:spPr>
          <a:xfrm>
            <a:off x="71120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56B1315-D91F-4758-B046-710A77F79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2563" y="1808930"/>
            <a:ext cx="9975863" cy="638473"/>
          </a:xfrm>
        </p:spPr>
        <p:txBody>
          <a:bodyPr/>
          <a:lstStyle/>
          <a:p>
            <a:r>
              <a:rPr lang="en-US" sz="3200" dirty="0"/>
              <a:t>Scopus </a:t>
            </a:r>
            <a:r>
              <a:rPr lang="cs-CZ" sz="3200" dirty="0"/>
              <a:t>–</a:t>
            </a:r>
            <a:r>
              <a:rPr lang="en-US" sz="3200" dirty="0"/>
              <a:t> SJR quartiles (Article, Review</a:t>
            </a:r>
            <a:r>
              <a:rPr lang="cs-CZ" sz="3200" dirty="0"/>
              <a:t>, </a:t>
            </a:r>
            <a:r>
              <a:rPr lang="cs-CZ" sz="3200" dirty="0" err="1"/>
              <a:t>Letter</a:t>
            </a:r>
            <a:r>
              <a:rPr lang="en-US" sz="3200" dirty="0"/>
              <a:t>)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64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Publications</a:t>
            </a:r>
            <a:r>
              <a:rPr lang="cs-CZ" altLang="cs-CZ" dirty="0"/>
              <a:t>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8EC3-3550-4C21-B19C-706AFFCB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5237320" cy="8570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13ED43-2436-430E-8BC9-14128CD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40262" y="1217734"/>
            <a:ext cx="4035675" cy="15316205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47DA947-C8E1-4089-8D20-7FA1B51DBC6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44A896EF-835D-49E7-9420-4E8AB8D4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D760834A-5AA5-46AE-B894-E966891F739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2CA5F1A-4B87-42BF-A025-2B45EF229F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B60AB0A5-B365-40AF-9637-73A8279F92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15C4867-26D5-4BD6-AFDC-C495511757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A36A46C-7C77-4586-ADA1-668C1813D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B400B1E-9F1B-48E8-9813-12B4D3F958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47920E-0BF0-4C27-B2F8-10E2F3989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663E73F-2467-403A-8391-0B3CFFBB98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D709BCA-75D2-417A-9DAF-E839316492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2B4F574-E012-4D7F-AD94-8AD97FF4FB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329EA394-43D8-4824-B4CF-12DB279CC6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91E40B61-2138-422F-A628-5FDF9271F1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F594750A-6B57-4CA5-93F5-146C8DE08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7E91681-A944-47D7-A3DF-30399616B6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661E9675-F7DB-434D-A45A-F1A28B3F08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6F37452-E3B6-4B27-8F88-3774F94CC2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15C6303-C59F-456C-A8D5-05E8DD8C827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843D3B53-9667-498E-B073-578461D40C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533B54E4-5539-4EFB-B13E-45679409B3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1398D23-B7EE-44C8-ADFC-FFFEF10BDD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8B89013-5679-4734-9CAD-F61250057C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A0E7258E-C1D0-4C54-AAEA-D0B3AFD541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F12ED5B0-73F1-4C8F-AFBD-82B556F98F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EC3B13E-32D4-467A-857A-BC13AF5FB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7240E4AB-3F32-4E54-B398-5E7963BF59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C54637F7-64A5-4EA2-B15B-03C6DF23C0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4FA959F2-397D-4F70-955D-B3EF7C9523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7725BF04-DA4B-4B11-86BF-E4D5D243D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0" name="Graf 39">
            <a:extLst>
              <a:ext uri="{FF2B5EF4-FFF2-40B4-BE49-F238E27FC236}">
                <a16:creationId xmlns:a16="http://schemas.microsoft.com/office/drawing/2014/main" id="{CCEB23CC-7B56-42CC-BEB3-EBF4B8EF95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723016"/>
              </p:ext>
            </p:extLst>
          </p:nvPr>
        </p:nvGraphicFramePr>
        <p:xfrm>
          <a:off x="3421063" y="2469374"/>
          <a:ext cx="7465109" cy="416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9664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843" y="534988"/>
            <a:ext cx="8834437" cy="625475"/>
          </a:xfrm>
        </p:spPr>
        <p:txBody>
          <a:bodyPr/>
          <a:lstStyle/>
          <a:p>
            <a:r>
              <a:rPr lang="en-US" dirty="0"/>
              <a:t>UHK Future Targets</a:t>
            </a:r>
          </a:p>
        </p:txBody>
      </p: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DA3549B7-E771-43DF-BCBF-64735D0675CF}"/>
              </a:ext>
            </a:extLst>
          </p:cNvPr>
          <p:cNvGrpSpPr/>
          <p:nvPr/>
        </p:nvGrpSpPr>
        <p:grpSpPr>
          <a:xfrm>
            <a:off x="1433150" y="1695111"/>
            <a:ext cx="3801950" cy="900000"/>
            <a:chOff x="1433150" y="1695111"/>
            <a:chExt cx="3801950" cy="900000"/>
          </a:xfrm>
          <a:solidFill>
            <a:srgbClr val="009FE3"/>
          </a:solidFill>
        </p:grpSpPr>
        <p:sp>
          <p:nvSpPr>
            <p:cNvPr id="64" name="Grafický objekt 61">
              <a:extLst>
                <a:ext uri="{FF2B5EF4-FFF2-40B4-BE49-F238E27FC236}">
                  <a16:creationId xmlns:a16="http://schemas.microsoft.com/office/drawing/2014/main" id="{52EA06B9-0A72-4D6D-805B-CFC880048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3150" y="1695111"/>
              <a:ext cx="3801950" cy="900000"/>
            </a:xfrm>
            <a:custGeom>
              <a:avLst/>
              <a:gdLst>
                <a:gd name="connsiteX0" fmla="*/ 2203133 w 2277427"/>
                <a:gd name="connsiteY0" fmla="*/ 539115 h 539114"/>
                <a:gd name="connsiteX1" fmla="*/ 2277428 w 2277427"/>
                <a:gd name="connsiteY1" fmla="*/ 465773 h 539114"/>
                <a:gd name="connsiteX2" fmla="*/ 2277428 w 2277427"/>
                <a:gd name="connsiteY2" fmla="*/ 74295 h 539114"/>
                <a:gd name="connsiteX3" fmla="*/ 2203133 w 2277427"/>
                <a:gd name="connsiteY3" fmla="*/ 0 h 539114"/>
                <a:gd name="connsiteX4" fmla="*/ 149543 w 2277427"/>
                <a:gd name="connsiteY4" fmla="*/ 0 h 539114"/>
                <a:gd name="connsiteX5" fmla="*/ 75248 w 2277427"/>
                <a:gd name="connsiteY5" fmla="*/ 74295 h 539114"/>
                <a:gd name="connsiteX6" fmla="*/ 75248 w 2277427"/>
                <a:gd name="connsiteY6" fmla="*/ 195263 h 539114"/>
                <a:gd name="connsiteX7" fmla="*/ 0 w 2277427"/>
                <a:gd name="connsiteY7" fmla="*/ 269558 h 539114"/>
                <a:gd name="connsiteX8" fmla="*/ 75248 w 2277427"/>
                <a:gd name="connsiteY8" fmla="*/ 344805 h 539114"/>
                <a:gd name="connsiteX9" fmla="*/ 75248 w 2277427"/>
                <a:gd name="connsiteY9" fmla="*/ 465773 h 539114"/>
                <a:gd name="connsiteX10" fmla="*/ 149543 w 2277427"/>
                <a:gd name="connsiteY10" fmla="*/ 539115 h 539114"/>
                <a:gd name="connsiteX11" fmla="*/ 2203133 w 227742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7427" h="539114">
                  <a:moveTo>
                    <a:pt x="2203133" y="539115"/>
                  </a:moveTo>
                  <a:lnTo>
                    <a:pt x="2277428" y="465773"/>
                  </a:lnTo>
                  <a:lnTo>
                    <a:pt x="2277428" y="74295"/>
                  </a:lnTo>
                  <a:lnTo>
                    <a:pt x="220313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20313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1657776" y="1791168"/>
              <a:ext cx="35773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2000" b="1" dirty="0" err="1">
                  <a:solidFill>
                    <a:schemeClr val="bg1"/>
                  </a:solidFill>
                </a:rPr>
                <a:t>Increasing</a:t>
              </a:r>
              <a:r>
                <a:rPr lang="cs-CZ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</a:rPr>
                <a:t>number of PhD students / PhD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EE735598-6899-42F5-9FA6-BF355AF11AEF}"/>
              </a:ext>
            </a:extLst>
          </p:cNvPr>
          <p:cNvGrpSpPr/>
          <p:nvPr/>
        </p:nvGrpSpPr>
        <p:grpSpPr>
          <a:xfrm>
            <a:off x="8447083" y="2235111"/>
            <a:ext cx="3215835" cy="720000"/>
            <a:chOff x="8447083" y="2235111"/>
            <a:chExt cx="3215835" cy="720000"/>
          </a:xfrm>
          <a:solidFill>
            <a:srgbClr val="FFA400"/>
          </a:solidFill>
        </p:grpSpPr>
        <p:sp>
          <p:nvSpPr>
            <p:cNvPr id="29" name="Grafický objekt 4">
              <a:extLst>
                <a:ext uri="{FF2B5EF4-FFF2-40B4-BE49-F238E27FC236}">
                  <a16:creationId xmlns:a16="http://schemas.microsoft.com/office/drawing/2014/main" id="{F7EAC3F7-2B4D-4255-ADC7-E582C9CC140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47083" y="2235111"/>
              <a:ext cx="3215835" cy="720000"/>
            </a:xfrm>
            <a:custGeom>
              <a:avLst/>
              <a:gdLst>
                <a:gd name="connsiteX0" fmla="*/ 2332673 w 2407920"/>
                <a:gd name="connsiteY0" fmla="*/ 539115 h 539114"/>
                <a:gd name="connsiteX1" fmla="*/ 2407920 w 2407920"/>
                <a:gd name="connsiteY1" fmla="*/ 465773 h 539114"/>
                <a:gd name="connsiteX2" fmla="*/ 2407920 w 2407920"/>
                <a:gd name="connsiteY2" fmla="*/ 74295 h 539114"/>
                <a:gd name="connsiteX3" fmla="*/ 2332673 w 2407920"/>
                <a:gd name="connsiteY3" fmla="*/ 0 h 539114"/>
                <a:gd name="connsiteX4" fmla="*/ 149543 w 2407920"/>
                <a:gd name="connsiteY4" fmla="*/ 0 h 539114"/>
                <a:gd name="connsiteX5" fmla="*/ 75248 w 2407920"/>
                <a:gd name="connsiteY5" fmla="*/ 74295 h 539114"/>
                <a:gd name="connsiteX6" fmla="*/ 75248 w 2407920"/>
                <a:gd name="connsiteY6" fmla="*/ 195263 h 539114"/>
                <a:gd name="connsiteX7" fmla="*/ 0 w 2407920"/>
                <a:gd name="connsiteY7" fmla="*/ 269558 h 539114"/>
                <a:gd name="connsiteX8" fmla="*/ 75248 w 2407920"/>
                <a:gd name="connsiteY8" fmla="*/ 344805 h 539114"/>
                <a:gd name="connsiteX9" fmla="*/ 75248 w 2407920"/>
                <a:gd name="connsiteY9" fmla="*/ 465773 h 539114"/>
                <a:gd name="connsiteX10" fmla="*/ 149543 w 2407920"/>
                <a:gd name="connsiteY10" fmla="*/ 539115 h 539114"/>
                <a:gd name="connsiteX11" fmla="*/ 2332673 w 2407920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7920" h="539114">
                  <a:moveTo>
                    <a:pt x="2332673" y="539115"/>
                  </a:moveTo>
                  <a:lnTo>
                    <a:pt x="2407920" y="465773"/>
                  </a:lnTo>
                  <a:lnTo>
                    <a:pt x="2407920" y="74295"/>
                  </a:lnTo>
                  <a:lnTo>
                    <a:pt x="233267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33267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C238F903-6120-4741-B5D7-75046C435096}"/>
                </a:ext>
              </a:extLst>
            </p:cNvPr>
            <p:cNvSpPr txBox="1"/>
            <p:nvPr/>
          </p:nvSpPr>
          <p:spPr>
            <a:xfrm>
              <a:off x="8626466" y="2395056"/>
              <a:ext cx="281896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New postdoc positions</a:t>
              </a:r>
            </a:p>
          </p:txBody>
        </p:sp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864EC527-DD02-4CFE-AF97-422AF91752EA}"/>
              </a:ext>
            </a:extLst>
          </p:cNvPr>
          <p:cNvGrpSpPr/>
          <p:nvPr/>
        </p:nvGrpSpPr>
        <p:grpSpPr>
          <a:xfrm>
            <a:off x="1459343" y="2799616"/>
            <a:ext cx="5884675" cy="720000"/>
            <a:chOff x="1459343" y="2799616"/>
            <a:chExt cx="5884675" cy="720000"/>
          </a:xfrm>
          <a:solidFill>
            <a:srgbClr val="CE0058"/>
          </a:solidFill>
        </p:grpSpPr>
        <p:sp>
          <p:nvSpPr>
            <p:cNvPr id="15" name="Grafický objekt 13">
              <a:extLst>
                <a:ext uri="{FF2B5EF4-FFF2-40B4-BE49-F238E27FC236}">
                  <a16:creationId xmlns:a16="http://schemas.microsoft.com/office/drawing/2014/main" id="{5FA017A0-26CE-4BF4-850F-5E8226A5A8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2799616"/>
              <a:ext cx="5884675" cy="720000"/>
            </a:xfrm>
            <a:custGeom>
              <a:avLst/>
              <a:gdLst>
                <a:gd name="connsiteX0" fmla="*/ 4331018 w 4406265"/>
                <a:gd name="connsiteY0" fmla="*/ 539115 h 539114"/>
                <a:gd name="connsiteX1" fmla="*/ 4406265 w 4406265"/>
                <a:gd name="connsiteY1" fmla="*/ 465773 h 539114"/>
                <a:gd name="connsiteX2" fmla="*/ 4406265 w 4406265"/>
                <a:gd name="connsiteY2" fmla="*/ 74295 h 539114"/>
                <a:gd name="connsiteX3" fmla="*/ 4331018 w 4406265"/>
                <a:gd name="connsiteY3" fmla="*/ 0 h 539114"/>
                <a:gd name="connsiteX4" fmla="*/ 149543 w 4406265"/>
                <a:gd name="connsiteY4" fmla="*/ 0 h 539114"/>
                <a:gd name="connsiteX5" fmla="*/ 75248 w 4406265"/>
                <a:gd name="connsiteY5" fmla="*/ 74295 h 539114"/>
                <a:gd name="connsiteX6" fmla="*/ 75248 w 4406265"/>
                <a:gd name="connsiteY6" fmla="*/ 195263 h 539114"/>
                <a:gd name="connsiteX7" fmla="*/ 0 w 4406265"/>
                <a:gd name="connsiteY7" fmla="*/ 269558 h 539114"/>
                <a:gd name="connsiteX8" fmla="*/ 75248 w 4406265"/>
                <a:gd name="connsiteY8" fmla="*/ 344805 h 539114"/>
                <a:gd name="connsiteX9" fmla="*/ 75248 w 4406265"/>
                <a:gd name="connsiteY9" fmla="*/ 465773 h 539114"/>
                <a:gd name="connsiteX10" fmla="*/ 149543 w 4406265"/>
                <a:gd name="connsiteY10" fmla="*/ 539115 h 539114"/>
                <a:gd name="connsiteX11" fmla="*/ 4331018 w 440626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06265" h="539114">
                  <a:moveTo>
                    <a:pt x="4331018" y="539115"/>
                  </a:moveTo>
                  <a:lnTo>
                    <a:pt x="4406265" y="465773"/>
                  </a:lnTo>
                  <a:lnTo>
                    <a:pt x="4406265" y="74295"/>
                  </a:lnTo>
                  <a:lnTo>
                    <a:pt x="433101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433101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BAC9585F-676F-4A7D-93B1-023C4B761A84}"/>
                </a:ext>
              </a:extLst>
            </p:cNvPr>
            <p:cNvSpPr txBox="1"/>
            <p:nvPr/>
          </p:nvSpPr>
          <p:spPr>
            <a:xfrm>
              <a:off x="1657776" y="2959561"/>
              <a:ext cx="55278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Strengthen </a:t>
              </a:r>
              <a:r>
                <a:rPr lang="cs-CZ" sz="2000" b="1" dirty="0">
                  <a:solidFill>
                    <a:schemeClr val="bg1"/>
                  </a:solidFill>
                </a:rPr>
                <a:t>u</a:t>
              </a:r>
              <a:r>
                <a:rPr lang="en-US" sz="2000" b="1" dirty="0" err="1">
                  <a:solidFill>
                    <a:schemeClr val="bg1"/>
                  </a:solidFill>
                </a:rPr>
                <a:t>niversity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–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ndustry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artnership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4749F778-43E8-4B16-9B8B-CBCF16BF23CE}"/>
              </a:ext>
            </a:extLst>
          </p:cNvPr>
          <p:cNvGrpSpPr/>
          <p:nvPr/>
        </p:nvGrpSpPr>
        <p:grpSpPr>
          <a:xfrm>
            <a:off x="1459343" y="3899678"/>
            <a:ext cx="5285521" cy="720000"/>
            <a:chOff x="1459343" y="3899678"/>
            <a:chExt cx="5285521" cy="720000"/>
          </a:xfrm>
          <a:solidFill>
            <a:srgbClr val="84BD00"/>
          </a:solidFill>
        </p:grpSpPr>
        <p:sp>
          <p:nvSpPr>
            <p:cNvPr id="20" name="Grafický objekt 18">
              <a:extLst>
                <a:ext uri="{FF2B5EF4-FFF2-40B4-BE49-F238E27FC236}">
                  <a16:creationId xmlns:a16="http://schemas.microsoft.com/office/drawing/2014/main" id="{BA8DEFE8-650C-436B-8F6F-C965898A21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3899678"/>
              <a:ext cx="5285521" cy="720000"/>
            </a:xfrm>
            <a:custGeom>
              <a:avLst/>
              <a:gdLst>
                <a:gd name="connsiteX0" fmla="*/ 3883343 w 3957637"/>
                <a:gd name="connsiteY0" fmla="*/ 539115 h 539114"/>
                <a:gd name="connsiteX1" fmla="*/ 3957638 w 3957637"/>
                <a:gd name="connsiteY1" fmla="*/ 465773 h 539114"/>
                <a:gd name="connsiteX2" fmla="*/ 3957638 w 3957637"/>
                <a:gd name="connsiteY2" fmla="*/ 74295 h 539114"/>
                <a:gd name="connsiteX3" fmla="*/ 3883343 w 3957637"/>
                <a:gd name="connsiteY3" fmla="*/ 0 h 539114"/>
                <a:gd name="connsiteX4" fmla="*/ 149543 w 3957637"/>
                <a:gd name="connsiteY4" fmla="*/ 0 h 539114"/>
                <a:gd name="connsiteX5" fmla="*/ 75248 w 3957637"/>
                <a:gd name="connsiteY5" fmla="*/ 74295 h 539114"/>
                <a:gd name="connsiteX6" fmla="*/ 75248 w 3957637"/>
                <a:gd name="connsiteY6" fmla="*/ 195263 h 539114"/>
                <a:gd name="connsiteX7" fmla="*/ 0 w 3957637"/>
                <a:gd name="connsiteY7" fmla="*/ 269558 h 539114"/>
                <a:gd name="connsiteX8" fmla="*/ 75248 w 3957637"/>
                <a:gd name="connsiteY8" fmla="*/ 344805 h 539114"/>
                <a:gd name="connsiteX9" fmla="*/ 75248 w 3957637"/>
                <a:gd name="connsiteY9" fmla="*/ 465773 h 539114"/>
                <a:gd name="connsiteX10" fmla="*/ 149543 w 3957637"/>
                <a:gd name="connsiteY10" fmla="*/ 539115 h 539114"/>
                <a:gd name="connsiteX11" fmla="*/ 3883343 w 395763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57637" h="539114">
                  <a:moveTo>
                    <a:pt x="3883343" y="539115"/>
                  </a:moveTo>
                  <a:lnTo>
                    <a:pt x="3957638" y="465773"/>
                  </a:lnTo>
                  <a:lnTo>
                    <a:pt x="3957638" y="74295"/>
                  </a:lnTo>
                  <a:lnTo>
                    <a:pt x="388334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388334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C4DFCD07-89D9-493A-89EF-C016AD0AF859}"/>
                </a:ext>
              </a:extLst>
            </p:cNvPr>
            <p:cNvSpPr txBox="1"/>
            <p:nvPr/>
          </p:nvSpPr>
          <p:spPr>
            <a:xfrm>
              <a:off x="1657776" y="4059623"/>
              <a:ext cx="50021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</a:t>
              </a:r>
              <a:r>
                <a:rPr lang="cs-CZ" sz="2000" b="1" dirty="0">
                  <a:solidFill>
                    <a:schemeClr val="bg1"/>
                  </a:solidFill>
                </a:rPr>
                <a:t>s</a:t>
              </a:r>
              <a:r>
                <a:rPr lang="en-US" sz="2000" b="1" dirty="0" err="1">
                  <a:solidFill>
                    <a:schemeClr val="bg1"/>
                  </a:solidFill>
                </a:rPr>
                <a:t>trategic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</a:t>
              </a:r>
              <a:r>
                <a:rPr lang="cs-CZ" sz="2000" b="1" dirty="0" err="1">
                  <a:solidFill>
                    <a:schemeClr val="bg1"/>
                  </a:solidFill>
                </a:rPr>
                <a:t>ships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D79F0E4B-5CE2-4160-A07C-CC4005507E36}"/>
              </a:ext>
            </a:extLst>
          </p:cNvPr>
          <p:cNvGrpSpPr/>
          <p:nvPr/>
        </p:nvGrpSpPr>
        <p:grpSpPr>
          <a:xfrm>
            <a:off x="7802587" y="3458616"/>
            <a:ext cx="3819600" cy="720000"/>
            <a:chOff x="8116340" y="3458616"/>
            <a:chExt cx="3546578" cy="720000"/>
          </a:xfrm>
          <a:solidFill>
            <a:srgbClr val="84BD00"/>
          </a:solidFill>
        </p:grpSpPr>
        <p:sp>
          <p:nvSpPr>
            <p:cNvPr id="26" name="Grafický objekt 24">
              <a:extLst>
                <a:ext uri="{FF2B5EF4-FFF2-40B4-BE49-F238E27FC236}">
                  <a16:creationId xmlns:a16="http://schemas.microsoft.com/office/drawing/2014/main" id="{159B3374-F50B-4CF1-9264-4646D88ABF5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116340" y="3458616"/>
              <a:ext cx="3546578" cy="720000"/>
            </a:xfrm>
            <a:custGeom>
              <a:avLst/>
              <a:gdLst>
                <a:gd name="connsiteX0" fmla="*/ 2580323 w 2655569"/>
                <a:gd name="connsiteY0" fmla="*/ 539115 h 539114"/>
                <a:gd name="connsiteX1" fmla="*/ 2655570 w 2655569"/>
                <a:gd name="connsiteY1" fmla="*/ 465773 h 539114"/>
                <a:gd name="connsiteX2" fmla="*/ 2655570 w 2655569"/>
                <a:gd name="connsiteY2" fmla="*/ 74295 h 539114"/>
                <a:gd name="connsiteX3" fmla="*/ 2580323 w 2655569"/>
                <a:gd name="connsiteY3" fmla="*/ 0 h 539114"/>
                <a:gd name="connsiteX4" fmla="*/ 149543 w 2655569"/>
                <a:gd name="connsiteY4" fmla="*/ 0 h 539114"/>
                <a:gd name="connsiteX5" fmla="*/ 75248 w 2655569"/>
                <a:gd name="connsiteY5" fmla="*/ 74295 h 539114"/>
                <a:gd name="connsiteX6" fmla="*/ 75248 w 2655569"/>
                <a:gd name="connsiteY6" fmla="*/ 195263 h 539114"/>
                <a:gd name="connsiteX7" fmla="*/ 0 w 2655569"/>
                <a:gd name="connsiteY7" fmla="*/ 269558 h 539114"/>
                <a:gd name="connsiteX8" fmla="*/ 75248 w 2655569"/>
                <a:gd name="connsiteY8" fmla="*/ 344805 h 539114"/>
                <a:gd name="connsiteX9" fmla="*/ 75248 w 2655569"/>
                <a:gd name="connsiteY9" fmla="*/ 465773 h 539114"/>
                <a:gd name="connsiteX10" fmla="*/ 149543 w 2655569"/>
                <a:gd name="connsiteY10" fmla="*/ 539115 h 539114"/>
                <a:gd name="connsiteX11" fmla="*/ 2580323 w 2655569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5569" h="539114">
                  <a:moveTo>
                    <a:pt x="2580323" y="539115"/>
                  </a:moveTo>
                  <a:lnTo>
                    <a:pt x="2655570" y="465773"/>
                  </a:lnTo>
                  <a:lnTo>
                    <a:pt x="2655570" y="74295"/>
                  </a:lnTo>
                  <a:lnTo>
                    <a:pt x="258032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58032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7DD5917A-BF78-49AB-8707-6EACC27067BE}"/>
                </a:ext>
              </a:extLst>
            </p:cNvPr>
            <p:cNvSpPr txBox="1"/>
            <p:nvPr/>
          </p:nvSpPr>
          <p:spPr>
            <a:xfrm>
              <a:off x="8289425" y="3618561"/>
              <a:ext cx="32004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Double degree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Skupina 72">
            <a:extLst>
              <a:ext uri="{FF2B5EF4-FFF2-40B4-BE49-F238E27FC236}">
                <a16:creationId xmlns:a16="http://schemas.microsoft.com/office/drawing/2014/main" id="{0AA32CF3-4BA5-4444-B3B1-082DA9DCAEA9}"/>
              </a:ext>
            </a:extLst>
          </p:cNvPr>
          <p:cNvGrpSpPr/>
          <p:nvPr/>
        </p:nvGrpSpPr>
        <p:grpSpPr>
          <a:xfrm>
            <a:off x="1459343" y="4891575"/>
            <a:ext cx="3620360" cy="720000"/>
            <a:chOff x="1459343" y="4891575"/>
            <a:chExt cx="3620360" cy="720000"/>
          </a:xfrm>
          <a:solidFill>
            <a:srgbClr val="FFA400"/>
          </a:solidFill>
        </p:grpSpPr>
        <p:sp>
          <p:nvSpPr>
            <p:cNvPr id="9" name="Grafický objekt 7">
              <a:extLst>
                <a:ext uri="{FF2B5EF4-FFF2-40B4-BE49-F238E27FC236}">
                  <a16:creationId xmlns:a16="http://schemas.microsoft.com/office/drawing/2014/main" id="{B317EAE7-8D3F-4B17-8049-B5722B32C1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4891575"/>
              <a:ext cx="3620360" cy="720000"/>
            </a:xfrm>
            <a:custGeom>
              <a:avLst/>
              <a:gdLst>
                <a:gd name="connsiteX0" fmla="*/ 2636520 w 2710815"/>
                <a:gd name="connsiteY0" fmla="*/ 539115 h 539114"/>
                <a:gd name="connsiteX1" fmla="*/ 2710815 w 2710815"/>
                <a:gd name="connsiteY1" fmla="*/ 465773 h 539114"/>
                <a:gd name="connsiteX2" fmla="*/ 2710815 w 2710815"/>
                <a:gd name="connsiteY2" fmla="*/ 74295 h 539114"/>
                <a:gd name="connsiteX3" fmla="*/ 2636520 w 2710815"/>
                <a:gd name="connsiteY3" fmla="*/ 0 h 539114"/>
                <a:gd name="connsiteX4" fmla="*/ 149543 w 2710815"/>
                <a:gd name="connsiteY4" fmla="*/ 0 h 539114"/>
                <a:gd name="connsiteX5" fmla="*/ 75248 w 2710815"/>
                <a:gd name="connsiteY5" fmla="*/ 74295 h 539114"/>
                <a:gd name="connsiteX6" fmla="*/ 75248 w 2710815"/>
                <a:gd name="connsiteY6" fmla="*/ 195263 h 539114"/>
                <a:gd name="connsiteX7" fmla="*/ 0 w 2710815"/>
                <a:gd name="connsiteY7" fmla="*/ 269558 h 539114"/>
                <a:gd name="connsiteX8" fmla="*/ 75248 w 2710815"/>
                <a:gd name="connsiteY8" fmla="*/ 344805 h 539114"/>
                <a:gd name="connsiteX9" fmla="*/ 75248 w 2710815"/>
                <a:gd name="connsiteY9" fmla="*/ 465773 h 539114"/>
                <a:gd name="connsiteX10" fmla="*/ 149543 w 2710815"/>
                <a:gd name="connsiteY10" fmla="*/ 539115 h 539114"/>
                <a:gd name="connsiteX11" fmla="*/ 2636520 w 271081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0815" h="539114">
                  <a:moveTo>
                    <a:pt x="2636520" y="539115"/>
                  </a:moveTo>
                  <a:lnTo>
                    <a:pt x="2710815" y="465773"/>
                  </a:lnTo>
                  <a:lnTo>
                    <a:pt x="2710815" y="74295"/>
                  </a:lnTo>
                  <a:lnTo>
                    <a:pt x="2636520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636520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92BED43D-F188-4A21-9718-A61D26EE76AD}"/>
                </a:ext>
              </a:extLst>
            </p:cNvPr>
            <p:cNvSpPr txBox="1"/>
            <p:nvPr/>
          </p:nvSpPr>
          <p:spPr>
            <a:xfrm>
              <a:off x="1657777" y="5051520"/>
              <a:ext cx="33333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EU &amp;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nternational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rojects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Skupina 76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7574433" y="4779623"/>
            <a:ext cx="4088485" cy="720000"/>
            <a:chOff x="7574433" y="4779623"/>
            <a:chExt cx="4088485" cy="720000"/>
          </a:xfrm>
          <a:solidFill>
            <a:srgbClr val="009FE3"/>
          </a:solidFill>
        </p:grpSpPr>
        <p:sp>
          <p:nvSpPr>
            <p:cNvPr id="67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574433" y="4779623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802588" y="4934507"/>
              <a:ext cx="3642847" cy="410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teams / Centers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3944221" y="5718466"/>
            <a:ext cx="4088485" cy="720000"/>
            <a:chOff x="7490799" y="4774562"/>
            <a:chExt cx="4088485" cy="720000"/>
          </a:xfrm>
          <a:solidFill>
            <a:srgbClr val="CE0058"/>
          </a:solidFill>
        </p:grpSpPr>
        <p:sp>
          <p:nvSpPr>
            <p:cNvPr id="33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90799" y="4774562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490799" y="4934507"/>
              <a:ext cx="39546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Consistent positions in rankings</a:t>
              </a:r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54CDD101-CA7C-4C46-9A5E-3D4ED8510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5285521" cy="6710770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E496F11-25AD-42F2-8A12-878415054AC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30" name="Graphic 24">
              <a:extLst>
                <a:ext uri="{FF2B5EF4-FFF2-40B4-BE49-F238E27FC236}">
                  <a16:creationId xmlns:a16="http://schemas.microsoft.com/office/drawing/2014/main" id="{D4D12C22-BD18-41DA-BA73-33825395F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72C1F22E-5BE8-4102-A457-19F40C28E5F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75CECFD2-C8FD-4492-B078-61429DE066D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02F86B23-01C0-42AE-9FE6-6D9BE9D4C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9EC827CE-3A83-4362-A577-AE52ECCD32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578397A5-DAC5-401F-8376-AD73A95FA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6A67BB3E-58F7-4524-A0E7-A01B636862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0FE0B8BC-DF27-408A-B341-A424CE41CD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43796753-E691-41F6-9417-78190A404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11">
                <a:extLst>
                  <a:ext uri="{FF2B5EF4-FFF2-40B4-BE49-F238E27FC236}">
                    <a16:creationId xmlns:a16="http://schemas.microsoft.com/office/drawing/2014/main" id="{E559E166-5DF9-4303-81B7-A45401BF8C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8B5D2ED4-6F82-4E8C-B103-1EFEDF7D93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BDE91966-FB82-4A64-B38D-85F4EAEFF1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EEC4A7AA-C9BA-4C67-BF80-804602DA47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941562D9-9433-4692-8914-75E666BAE2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4345D646-55EC-4C34-8332-4F56D865F0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Rectangle 17">
                <a:extLst>
                  <a:ext uri="{FF2B5EF4-FFF2-40B4-BE49-F238E27FC236}">
                    <a16:creationId xmlns:a16="http://schemas.microsoft.com/office/drawing/2014/main" id="{091F0368-88BC-4208-BEA4-A71FF8046C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0D9CAF55-D4BB-4109-BF6C-929EA443E9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33E8EE95-F7B9-40D1-946B-90834EA7A0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94855925-1F39-4152-BFFE-F57E0AB12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21">
                <a:extLst>
                  <a:ext uri="{FF2B5EF4-FFF2-40B4-BE49-F238E27FC236}">
                    <a16:creationId xmlns:a16="http://schemas.microsoft.com/office/drawing/2014/main" id="{944E6984-E964-4145-BCF7-643C29064E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2">
                <a:extLst>
                  <a:ext uri="{FF2B5EF4-FFF2-40B4-BE49-F238E27FC236}">
                    <a16:creationId xmlns:a16="http://schemas.microsoft.com/office/drawing/2014/main" id="{E74E8A89-AF43-40EB-ABCE-5AA0D1B8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3">
                <a:extLst>
                  <a:ext uri="{FF2B5EF4-FFF2-40B4-BE49-F238E27FC236}">
                    <a16:creationId xmlns:a16="http://schemas.microsoft.com/office/drawing/2014/main" id="{E4353CAD-5C69-4F65-BF0E-32D5BB4FDA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id="{CCD5862D-615B-44E3-B62E-F5BAB01C3D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17EA10E9-6997-402E-83D3-60893B525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5177BA34-89B7-4FA6-82B7-F83B38AE98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Oval 27">
                <a:extLst>
                  <a:ext uri="{FF2B5EF4-FFF2-40B4-BE49-F238E27FC236}">
                    <a16:creationId xmlns:a16="http://schemas.microsoft.com/office/drawing/2014/main" id="{AAECE9BA-B023-4761-A3DD-E21B2DA057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Freeform 28">
                <a:extLst>
                  <a:ext uri="{FF2B5EF4-FFF2-40B4-BE49-F238E27FC236}">
                    <a16:creationId xmlns:a16="http://schemas.microsoft.com/office/drawing/2014/main" id="{18FCAAF6-B7BC-4C20-A944-9493C50CF6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4" name="Freeform 29">
                <a:extLst>
                  <a:ext uri="{FF2B5EF4-FFF2-40B4-BE49-F238E27FC236}">
                    <a16:creationId xmlns:a16="http://schemas.microsoft.com/office/drawing/2014/main" id="{EAB010BF-444E-4D50-A5D4-48301E0B5B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5" name="Freeform 30">
                <a:extLst>
                  <a:ext uri="{FF2B5EF4-FFF2-40B4-BE49-F238E27FC236}">
                    <a16:creationId xmlns:a16="http://schemas.microsoft.com/office/drawing/2014/main" id="{0294BBE4-45F4-4488-AA77-24E70F36E5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738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1016 -1.48148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7.40741E-7 L 0.00898 -7.40741E-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1.85185E-6 L -0.0086 1.85185E-6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-2.96296E-6 L 0.00833 -2.96296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4.81481E-6 L -0.0082 -4.81481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20000" decel="8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4167E-6 -7.40741E-7 L -0.00794 -7.40741E-7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2D4A91-4F7C-4071-9A75-5C718839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74" y="3920150"/>
            <a:ext cx="7991469" cy="2000815"/>
          </a:xfrm>
        </p:spPr>
        <p:txBody>
          <a:bodyPr lIns="892800" tIns="223200" anchor="t" anchorCtr="0"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cs-CZ" sz="3200" dirty="0"/>
          </a:p>
        </p:txBody>
      </p:sp>
      <p:pic>
        <p:nvPicPr>
          <p:cNvPr id="2" name="Grafický objekt 1">
            <a:hlinkClick r:id="rId3"/>
            <a:extLst>
              <a:ext uri="{FF2B5EF4-FFF2-40B4-BE49-F238E27FC236}">
                <a16:creationId xmlns:a16="http://schemas.microsoft.com/office/drawing/2014/main" id="{639222B7-BCA7-42B5-BB4C-B49E9BD81C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4472" y="4313651"/>
            <a:ext cx="653269" cy="455145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461" y="4313651"/>
            <a:ext cx="455145" cy="455145"/>
          </a:xfrm>
          <a:prstGeom prst="rect">
            <a:avLst/>
          </a:prstGeom>
        </p:spPr>
      </p:pic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F67FBB52-65E6-4B0C-AC34-99AE8C17FE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749" y="4313651"/>
            <a:ext cx="455145" cy="455145"/>
          </a:xfrm>
          <a:prstGeom prst="rect">
            <a:avLst/>
          </a:prstGeom>
        </p:spPr>
      </p:pic>
      <p:pic>
        <p:nvPicPr>
          <p:cNvPr id="6" name="Obrázek 5">
            <a:hlinkClick r:id="rId10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882" y="4313651"/>
            <a:ext cx="455145" cy="455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3911C-45FD-4BC3-ABE5-13CD94A3E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2000" y="147229"/>
            <a:ext cx="4035675" cy="7027513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AC3DC4B4-3665-4FFD-8875-32FB3F654EB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6970C58C-7569-45D0-97F9-D094D004F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57BDB808-9AD8-46F2-996A-F6A8FBD2FD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33C79F67-E666-44A9-87DE-9D7D94E532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013247E-7D7E-450A-B175-EA2A25CF0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CCF334A-8710-4F71-B682-6EDA84E4ED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0EEE014-FC37-4579-8715-6391DA99F3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F9CCB4F-90CD-4032-9A72-24861C647F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BBDDB12A-EC9D-4F16-BA63-68C7A6CB4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CE97E8D-F713-4DFC-9458-BA3DB26CC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396B826-275C-4ED8-BFC2-5CF2459E8F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812C9A1B-8B5B-4CAA-A6F4-E89BDB0609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4FAE86D9-9A5B-40B9-AFC4-74ED5F0B60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D6C82190-D1DB-46F9-9D85-6D86ED54AE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0B7F469B-7786-46AB-835E-7E7EB1A770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2DCF6D9E-6A2D-4D32-91B4-FB751F03F3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E38305C-9183-4D98-BEC7-7C5F221030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A86A927-8511-4AC0-A333-F248C09B0C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34ED335-7B07-4820-955B-CEF4A0032A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BE013C51-A142-4C81-AC7B-EBA3DCB37E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7A21D170-5753-48F8-AC0D-8F1C8A0AE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764C5E2-5CF5-4660-BC6C-7783E699D7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BD99970-F36A-49D0-A6F0-CC760F7633F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54D9AE4E-E4BF-4362-9637-F05ED11D2CA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01A77642-18B9-47AB-B0F3-08769A89E1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C8CCF64-0635-4BC4-9DAC-A16CCB435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EAFD17B0-BCEC-4718-B7E9-51EA0296C4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A03634D6-DD1A-4667-BE1D-AF504D6A0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A8565103-B332-4BFA-A376-8027591829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1F84792-7B89-4B34-A8D4-C814A9199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B9F69A-B277-4386-8541-BD74B5A8D9C1}"/>
              </a:ext>
            </a:extLst>
          </p:cNvPr>
          <p:cNvSpPr txBox="1"/>
          <p:nvPr/>
        </p:nvSpPr>
        <p:spPr>
          <a:xfrm>
            <a:off x="7505094" y="4952797"/>
            <a:ext cx="4409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2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uhk.cz</a:t>
            </a:r>
            <a:r>
              <a:rPr lang="en-US" sz="2400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/en</a:t>
            </a:r>
            <a:endParaRPr lang="cs-CZ" sz="2400" b="1" u="sng" dirty="0"/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5DE9FD3E-79A5-45A8-9462-FF8695B08DF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57" y="4266732"/>
            <a:ext cx="548981" cy="5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BE8254-AD59-4460-9DAE-F766804E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7" r="-584"/>
          <a:stretch/>
        </p:blipFill>
        <p:spPr>
          <a:xfrm rot="60000" flipH="1">
            <a:off x="-788846" y="-274378"/>
            <a:ext cx="13106338" cy="728129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EBF0E71-D5F3-4544-8955-A686CA3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Location </a:t>
            </a:r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A967A4D-92EF-470F-89D9-368E20CB1984}"/>
              </a:ext>
            </a:extLst>
          </p:cNvPr>
          <p:cNvSpPr txBox="1">
            <a:spLocks/>
          </p:cNvSpPr>
          <p:nvPr/>
        </p:nvSpPr>
        <p:spPr>
          <a:xfrm>
            <a:off x="2037709" y="3429001"/>
            <a:ext cx="42788736" cy="302942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607B6AC1-4C62-4FDE-8AEF-6826ED3E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189" y="4402750"/>
            <a:ext cx="9620892" cy="3502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Central Europe, Eastern Bohemia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Capital of the region, approx. 93 000 inhabitants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One of the safest cities in the Czech Republic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FD04D29-DC81-4F12-A8E1-AFB51E97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1189" y="3764279"/>
            <a:ext cx="9620892" cy="615754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418043C-8BA4-4E02-8810-10EA7071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650929"/>
            <a:ext cx="41132760" cy="7508929"/>
          </a:xfrm>
          <a:prstGeom prst="rect">
            <a:avLst/>
          </a:prstGeom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CB26AD14-1BB8-456C-BBB6-39C2B28E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F55A6602-B09B-473D-8F76-29621D027553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8DF6D110-5DF4-441C-9FCF-4BEB45A84A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AF63085-5C68-49AA-B4B9-2995C60939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47456B9-8CE6-4E43-9384-9DE6FBF91C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8440C44-C160-4657-AC1A-E624E3146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BEBB7BC1-5B07-40DB-B360-890B414F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96A1423-DD51-4392-960E-881D56E84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4E7A461-0CD9-4D94-88C2-3FC55AC1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41482BC-A772-4083-8345-18DB748B12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C85B3AF6-F6BF-4DE2-B826-1AC0D26036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5ACF3FB-8366-4131-9AC6-9F571F0EF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58E5E30-101A-4F74-ACF2-82779BE8A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C087E59-6E99-41C5-8930-3CD2388EA0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B697EA6B-0455-4AB6-94C0-B3DB2050F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828D212C-E409-461C-9A55-34143EB850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07ED5949-783B-4F1D-9FF1-A9D08A30F2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598E212B-7E93-478E-9915-D1903F742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F0FF4AEE-F409-4380-98CB-98F14F386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AC3B6C0-1EB7-4B2C-A270-1C902A1E36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51843977-A513-4C57-AC80-5F62A8031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A414EF6-09DE-49C2-9537-3E2011AE0D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FD08B8C-990E-478F-93AD-413179A2A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888F4BDF-9022-4433-9D9F-DA137F9E7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3150A400-DB62-4810-9D7E-758DB67AFB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Oval 27">
              <a:extLst>
                <a:ext uri="{FF2B5EF4-FFF2-40B4-BE49-F238E27FC236}">
                  <a16:creationId xmlns:a16="http://schemas.microsoft.com/office/drawing/2014/main" id="{204BA2D0-E675-4494-AAEA-6096F9EF05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231AB9CF-65B6-49F3-8A62-6F296BAF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BFD0084A-1627-465E-9821-76BD2B3B7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9F708D38-AA11-44CD-94E6-7D750AD330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56306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A9FDBD-5106-4597-9AAE-0C5016E2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6DC10-52E0-4C8B-91E3-9F1E38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Nadpis 3">
            <a:extLst>
              <a:ext uri="{FF2B5EF4-FFF2-40B4-BE49-F238E27FC236}">
                <a16:creationId xmlns:a16="http://schemas.microsoft.com/office/drawing/2014/main" id="{B55B2BE8-7E54-4A43-8D6C-3AF8D8285DDC}"/>
              </a:ext>
            </a:extLst>
          </p:cNvPr>
          <p:cNvSpPr txBox="1">
            <a:spLocks/>
          </p:cNvSpPr>
          <p:nvPr/>
        </p:nvSpPr>
        <p:spPr>
          <a:xfrm>
            <a:off x="5220159" y="1774474"/>
            <a:ext cx="75197212" cy="5294970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6FFCC461-CEEE-4B0B-95DB-77AC606F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295" y="2950803"/>
            <a:ext cx="4458536" cy="363144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Rich history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Green city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Amazing architecture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Cultural events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/>
                </a:solidFill>
              </a:rPr>
              <a:t>Easy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transportation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Affordable cost of living 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8E86562-4BBB-4550-98AB-88A1DA48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95" y="2312331"/>
            <a:ext cx="3992604" cy="638473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ABCEC3-ECD6-401C-AB0D-527893B9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56032" y="-1471551"/>
            <a:ext cx="41132760" cy="8974711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E8948D5B-E72C-497F-91C0-868ECC2E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D2AA1BE-8E38-4601-8D61-49F1F6BEC8CC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>
            <a:extLst>
              <a:ext uri="{FF2B5EF4-FFF2-40B4-BE49-F238E27FC236}">
                <a16:creationId xmlns:a16="http://schemas.microsoft.com/office/drawing/2014/main" id="{415F5B5D-A5B7-4836-BCB4-30B8D559E7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DFDECC9-097A-4CE9-9714-A50AD42CC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1FE9FA2-A2EE-4750-9698-DE7F69D4F2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32546B2-CA48-479E-BE68-D7BCDB85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D4D71D7-A44B-4D86-AA33-921A3C198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F473714-CD9B-4638-B53A-0BCD82594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C316A4FD-EB37-49D8-8E19-D49ACF368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B33554A-9CCB-46FC-B685-E6BAFE62F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502D7387-8384-493F-884E-E1CFA5DC74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A005DB1-F4F9-4FC6-8BF0-C33FBC024A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ED28B972-F788-4DB4-83BD-47EB3162A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83684F23-432F-42AD-AFB6-0D26AFC2F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2949DFA2-8824-4892-BCC3-79981BFDE8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CC19857-E06A-4D3D-A872-7D0DBEF4E8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2C1690E-F60B-4217-B735-75257A88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EBCBDACD-D275-4E88-B912-5DD74B2AC3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EAE38B3B-93F0-4BCA-99F3-B30BFD939A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092A0CC2-3F60-4321-8EA2-1B83F90CE3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4C0083AF-7AE3-4555-B406-808D98E22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B12EEA4-8BA7-4BDC-9C06-2CF7E16A98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FAE33278-8DA3-42CF-BECE-E60949C62D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5AC28AEB-CF5E-471A-983A-978752F9CD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9976C38C-DAD9-4B2A-8C44-031EA8A68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C9EA5382-134A-42B0-BDC1-203C568AFE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8B16B3-B27B-4373-B100-8EF188C38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C7290F7-B2C2-4BC7-A374-D7BB571E9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6D37A3AE-985F-4F9D-930E-B43D4FEEB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49" name="Nadpis 3">
            <a:extLst>
              <a:ext uri="{FF2B5EF4-FFF2-40B4-BE49-F238E27FC236}">
                <a16:creationId xmlns:a16="http://schemas.microsoft.com/office/drawing/2014/main" id="{D66D2141-7151-4904-AC89-88C1411B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</p:spPr>
        <p:txBody>
          <a:bodyPr/>
          <a:lstStyle/>
          <a:p>
            <a:r>
              <a:rPr lang="en-AU" dirty="0"/>
              <a:t>Location 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EC3B173B-8234-4A04-B338-75E9BE05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769865"/>
            <a:ext cx="41132760" cy="85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28" y="4123785"/>
            <a:ext cx="1688894" cy="126666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34" y="3999600"/>
            <a:ext cx="10039867" cy="1965600"/>
          </a:xfrm>
        </p:spPr>
        <p:txBody>
          <a:bodyPr/>
          <a:lstStyle/>
          <a:p>
            <a:r>
              <a:rPr lang="cs-CZ" altLang="cs-CZ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University of Hradec Králové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CBA560-1362-4A58-9E78-F18D1581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2606040" cy="6710770"/>
          </a:xfrm>
          <a:prstGeom prst="rect">
            <a:avLst/>
          </a:prstGeom>
        </p:spPr>
      </p:pic>
      <p:pic>
        <p:nvPicPr>
          <p:cNvPr id="10" name="Graphic 24">
            <a:extLst>
              <a:ext uri="{FF2B5EF4-FFF2-40B4-BE49-F238E27FC236}">
                <a16:creationId xmlns:a16="http://schemas.microsoft.com/office/drawing/2014/main" id="{494EC1F2-E218-43A6-BA6B-346A2E5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B43EA4B-CD3F-4729-9812-B8CF33289871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4">
            <a:extLst>
              <a:ext uri="{FF2B5EF4-FFF2-40B4-BE49-F238E27FC236}">
                <a16:creationId xmlns:a16="http://schemas.microsoft.com/office/drawing/2014/main" id="{A8E1D424-EE95-4601-9ED8-09BFF2AFA6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907AAD0-A87D-4DB3-8191-BD4169416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EB94D01-8415-49C0-B485-4AE0D025E7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37FE05-D9BF-469C-B9E8-29AE8ACE8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CBED6D1-BEE7-4F18-9000-25305763E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2DE0EAA-7E2A-404D-BC5D-EC8E71AA0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B86D747-2CCD-4E8A-865A-19E90C011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21CB2E5-408C-4B3D-9C2D-DAA08F7809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BC4D742-F0D1-4D9E-9220-260A2F91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7E26ABD-7182-4CAA-A32B-EF1F3E051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F0D0A35-9320-47CC-8E56-22B458DB9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A26CFA4-A1F7-4825-BAB3-AC5D04974A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20EB3D3-5A98-4FBC-8987-1A3A3A7365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0FE4BE9B-A7DF-47B7-873E-C967973365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CF14BDE-F1EB-4B96-B638-33FEEAD3ED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AEDB333-D08D-42F4-BA7B-303A4C5D19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016CF3E-2841-4225-A53D-E9EA1C8553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3A15D37-BC8F-4FFB-A9A4-B419F45EA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79831C1-6DC4-4CA1-99BE-5F5392CEEF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9D450F1-5B34-4F40-BC35-EF32EAD8FE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645502F4-8DF0-4F31-8C94-BCA9C20F5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C020162-8A86-48AE-82EA-B7C8C48B6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54E8BA6B-AD8E-42CD-BF98-A6777ED681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10456EF3-438C-485B-9436-5D645B9889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9414B519-7366-4B9E-BB43-DD016FD1B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32EC1E1F-E18E-4735-9C76-6573E7594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38341A7-ABCC-4D9F-A312-803D0F48C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1887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42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D5358D9-EAAC-468D-899A-4E6F4413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863" y="1964605"/>
            <a:ext cx="4191275" cy="6228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AE818D-3DFB-4FAF-84A6-63C9AEC5F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3373" y="1964443"/>
            <a:ext cx="5554702" cy="6228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07CBC18-E2C9-42C3-B73C-20F4EFCE3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863" y="3391547"/>
            <a:ext cx="4191274" cy="6228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758FCCB3-B10F-46E4-8BC6-C18229F2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3373" y="3391223"/>
            <a:ext cx="4191274" cy="6228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B434756-B5E5-4C2F-9AB6-4A1DB2FB33C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729" y="4818651"/>
            <a:ext cx="3058581" cy="203930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493FE73-91E2-476D-8BC9-368D7ECDD97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18651"/>
            <a:ext cx="3059728" cy="203930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FF49784-4212-49B8-A9E3-4ED1803F5A4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419" y="4818860"/>
            <a:ext cx="3058581" cy="203905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9D0B68F-5108-4245-8241-6DAA335F5F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886" y="4818003"/>
            <a:ext cx="3014493" cy="2039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7390001-13A4-4B98-8E97-10A7C4D95844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>
            <a:extLst>
              <a:ext uri="{FF2B5EF4-FFF2-40B4-BE49-F238E27FC236}">
                <a16:creationId xmlns:a16="http://schemas.microsoft.com/office/drawing/2014/main" id="{F2555775-FA29-42EB-8E32-AA37B5A971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54C245C-A291-452A-AA46-D708A56AB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B0EDA13-6474-4A9D-8A56-E25D6AFE11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B3A20A5-D0B5-4DD7-B30E-B7FE7F456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6FAC981-3AB6-4C55-AD04-FC17ABA8F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B67C516-244F-4C57-8ABD-B5D0DB166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83B8BB5-C633-4B86-8494-4E6F31AC6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59DFBD8-CDC4-4076-BCBF-F5E87E64A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EF0F7B73-7C5B-4B9B-9C23-599991C3DE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01794B4-4F92-44D6-ABCB-7D5B4389A3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58A9B23-BDD3-4590-9222-5F015A71F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127AB5BB-8EA9-4653-99A6-D2D0ED6C7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4F20370C-A73E-4A2C-B29C-345535A34F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1EDA440-40EF-4E19-9C36-52C9845C4B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299E5A37-17AE-4E6F-8272-0EA8E763AE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884C1BB7-82BE-4A27-922E-B67BF44341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2E4F1801-DC65-44C2-8F23-7851DFA88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9B2C4C-7392-4B21-9AF7-26338AC64B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07EE197B-1316-459D-A825-6B6BEC83C6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5433B2F-47D0-4218-ACC8-5F4955E5F8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D2F2A9A-A901-4E61-AD32-3F6EC14B89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B4BB867-4B9E-43CD-8648-0EF9D5DEB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19213BAE-FE07-488A-A04C-63B697CE2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E387199A-A311-40BB-9151-542667B7B9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30BA14-C456-4BED-AC5F-EAAC3EAD9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1A6CA3B7-2283-4F10-85C0-102366EDF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884638E9-86B6-44BA-B92A-60C57E8A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7082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University of Hradec Králové</a:t>
            </a:r>
            <a:endParaRPr lang="en-US" dirty="0"/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E2DD490-8B64-41B7-82C0-8A6C3E7CE799}"/>
              </a:ext>
            </a:extLst>
          </p:cNvPr>
          <p:cNvGrpSpPr/>
          <p:nvPr/>
        </p:nvGrpSpPr>
        <p:grpSpPr>
          <a:xfrm>
            <a:off x="6096000" y="2294319"/>
            <a:ext cx="5478705" cy="900000"/>
            <a:chOff x="6096000" y="2294319"/>
            <a:chExt cx="5478705" cy="900000"/>
          </a:xfrm>
          <a:solidFill>
            <a:srgbClr val="84BD00"/>
          </a:solidFill>
        </p:grpSpPr>
        <p:sp>
          <p:nvSpPr>
            <p:cNvPr id="74" name="Grafický objekt 61">
              <a:extLst>
                <a:ext uri="{FF2B5EF4-FFF2-40B4-BE49-F238E27FC236}">
                  <a16:creationId xmlns:a16="http://schemas.microsoft.com/office/drawing/2014/main" id="{B4B8091B-1DAB-40C6-A22E-75FEC301F54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96000" y="2294319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6347460" y="2390376"/>
              <a:ext cx="49044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more than 6 000 students in full or part-time form of studies of all ages</a:t>
              </a: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841923C9-BBAE-4CCE-9105-98C41FA8452D}"/>
              </a:ext>
            </a:extLst>
          </p:cNvPr>
          <p:cNvGrpSpPr/>
          <p:nvPr/>
        </p:nvGrpSpPr>
        <p:grpSpPr>
          <a:xfrm>
            <a:off x="1447453" y="1708175"/>
            <a:ext cx="4243705" cy="720000"/>
            <a:chOff x="1447453" y="1708175"/>
            <a:chExt cx="4243705" cy="720000"/>
          </a:xfrm>
          <a:solidFill>
            <a:srgbClr val="CE0058"/>
          </a:solidFill>
        </p:grpSpPr>
        <p:sp>
          <p:nvSpPr>
            <p:cNvPr id="21" name="Grafický objekt 14">
              <a:extLst>
                <a:ext uri="{FF2B5EF4-FFF2-40B4-BE49-F238E27FC236}">
                  <a16:creationId xmlns:a16="http://schemas.microsoft.com/office/drawing/2014/main" id="{82EEC3DA-8C8D-4C27-906D-291849C993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1708175"/>
              <a:ext cx="4243705" cy="720000"/>
            </a:xfrm>
            <a:custGeom>
              <a:avLst/>
              <a:gdLst>
                <a:gd name="connsiteX0" fmla="*/ 2017395 w 2065972"/>
                <a:gd name="connsiteY0" fmla="*/ 350520 h 350519"/>
                <a:gd name="connsiteX1" fmla="*/ 2065973 w 2065972"/>
                <a:gd name="connsiteY1" fmla="*/ 302895 h 350519"/>
                <a:gd name="connsiteX2" fmla="*/ 2065973 w 2065972"/>
                <a:gd name="connsiteY2" fmla="*/ 48578 h 350519"/>
                <a:gd name="connsiteX3" fmla="*/ 2017395 w 2065972"/>
                <a:gd name="connsiteY3" fmla="*/ 0 h 350519"/>
                <a:gd name="connsiteX4" fmla="*/ 97155 w 2065972"/>
                <a:gd name="connsiteY4" fmla="*/ 0 h 350519"/>
                <a:gd name="connsiteX5" fmla="*/ 48578 w 2065972"/>
                <a:gd name="connsiteY5" fmla="*/ 48578 h 350519"/>
                <a:gd name="connsiteX6" fmla="*/ 48578 w 2065972"/>
                <a:gd name="connsiteY6" fmla="*/ 126683 h 350519"/>
                <a:gd name="connsiteX7" fmla="*/ 0 w 2065972"/>
                <a:gd name="connsiteY7" fmla="*/ 175260 h 350519"/>
                <a:gd name="connsiteX8" fmla="*/ 48578 w 2065972"/>
                <a:gd name="connsiteY8" fmla="*/ 223838 h 350519"/>
                <a:gd name="connsiteX9" fmla="*/ 48578 w 2065972"/>
                <a:gd name="connsiteY9" fmla="*/ 302895 h 350519"/>
                <a:gd name="connsiteX10" fmla="*/ 97155 w 206597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5972" h="350519">
                  <a:moveTo>
                    <a:pt x="2017395" y="350520"/>
                  </a:moveTo>
                  <a:lnTo>
                    <a:pt x="2065973" y="302895"/>
                  </a:lnTo>
                  <a:lnTo>
                    <a:pt x="2065973" y="48578"/>
                  </a:lnTo>
                  <a:lnTo>
                    <a:pt x="201739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F71D216-4A1E-48FF-9496-90D1ABFFB24D}"/>
                </a:ext>
              </a:extLst>
            </p:cNvPr>
            <p:cNvSpPr txBox="1"/>
            <p:nvPr/>
          </p:nvSpPr>
          <p:spPr>
            <a:xfrm>
              <a:off x="1754537" y="1865879"/>
              <a:ext cx="36930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 public university since 1959</a:t>
              </a:r>
            </a:p>
          </p:txBody>
        </p:sp>
      </p:grp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CB0AE983-8B6E-4712-AD3E-699C582AB329}"/>
              </a:ext>
            </a:extLst>
          </p:cNvPr>
          <p:cNvGrpSpPr/>
          <p:nvPr/>
        </p:nvGrpSpPr>
        <p:grpSpPr>
          <a:xfrm>
            <a:off x="4609479" y="4286629"/>
            <a:ext cx="7037624" cy="720000"/>
            <a:chOff x="4523754" y="4096129"/>
            <a:chExt cx="7037624" cy="720000"/>
          </a:xfrm>
          <a:solidFill>
            <a:srgbClr val="FFA400"/>
          </a:solidFill>
        </p:grpSpPr>
        <p:sp>
          <p:nvSpPr>
            <p:cNvPr id="56" name="Grafický objekt 54">
              <a:extLst>
                <a:ext uri="{FF2B5EF4-FFF2-40B4-BE49-F238E27FC236}">
                  <a16:creationId xmlns:a16="http://schemas.microsoft.com/office/drawing/2014/main" id="{9A672E1D-6A9A-455C-A19A-F11923EADF1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23754" y="4096129"/>
              <a:ext cx="7037624" cy="720000"/>
            </a:xfrm>
            <a:custGeom>
              <a:avLst/>
              <a:gdLst>
                <a:gd name="connsiteX0" fmla="*/ 3377565 w 3426142"/>
                <a:gd name="connsiteY0" fmla="*/ 350520 h 350519"/>
                <a:gd name="connsiteX1" fmla="*/ 3426143 w 3426142"/>
                <a:gd name="connsiteY1" fmla="*/ 302895 h 350519"/>
                <a:gd name="connsiteX2" fmla="*/ 3426143 w 3426142"/>
                <a:gd name="connsiteY2" fmla="*/ 48578 h 350519"/>
                <a:gd name="connsiteX3" fmla="*/ 3377565 w 3426142"/>
                <a:gd name="connsiteY3" fmla="*/ 0 h 350519"/>
                <a:gd name="connsiteX4" fmla="*/ 97155 w 3426142"/>
                <a:gd name="connsiteY4" fmla="*/ 0 h 350519"/>
                <a:gd name="connsiteX5" fmla="*/ 48578 w 3426142"/>
                <a:gd name="connsiteY5" fmla="*/ 48578 h 350519"/>
                <a:gd name="connsiteX6" fmla="*/ 48578 w 3426142"/>
                <a:gd name="connsiteY6" fmla="*/ 126683 h 350519"/>
                <a:gd name="connsiteX7" fmla="*/ 0 w 3426142"/>
                <a:gd name="connsiteY7" fmla="*/ 175260 h 350519"/>
                <a:gd name="connsiteX8" fmla="*/ 48578 w 3426142"/>
                <a:gd name="connsiteY8" fmla="*/ 223838 h 350519"/>
                <a:gd name="connsiteX9" fmla="*/ 48578 w 3426142"/>
                <a:gd name="connsiteY9" fmla="*/ 302895 h 350519"/>
                <a:gd name="connsiteX10" fmla="*/ 97155 w 342614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6142" h="350519">
                  <a:moveTo>
                    <a:pt x="3377565" y="350520"/>
                  </a:moveTo>
                  <a:lnTo>
                    <a:pt x="3426143" y="302895"/>
                  </a:lnTo>
                  <a:lnTo>
                    <a:pt x="3426143" y="48578"/>
                  </a:lnTo>
                  <a:lnTo>
                    <a:pt x="337756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A63031E9-7488-4C0A-BD1C-65C9DA5A720B}"/>
                </a:ext>
              </a:extLst>
            </p:cNvPr>
            <p:cNvSpPr txBox="1"/>
            <p:nvPr/>
          </p:nvSpPr>
          <p:spPr>
            <a:xfrm>
              <a:off x="4831223" y="4276251"/>
              <a:ext cx="6422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keeping to high standards of the European education</a:t>
              </a:r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BB465EA2-580D-4FE3-9F80-2979DF2992B8}"/>
              </a:ext>
            </a:extLst>
          </p:cNvPr>
          <p:cNvGrpSpPr/>
          <p:nvPr/>
        </p:nvGrpSpPr>
        <p:grpSpPr>
          <a:xfrm>
            <a:off x="1447453" y="3444404"/>
            <a:ext cx="7927844" cy="720000"/>
            <a:chOff x="1447453" y="3444404"/>
            <a:chExt cx="7927844" cy="720000"/>
          </a:xfrm>
          <a:solidFill>
            <a:srgbClr val="009FDF"/>
          </a:solidFill>
        </p:grpSpPr>
        <p:sp>
          <p:nvSpPr>
            <p:cNvPr id="54" name="Grafický objekt 52">
              <a:extLst>
                <a:ext uri="{FF2B5EF4-FFF2-40B4-BE49-F238E27FC236}">
                  <a16:creationId xmlns:a16="http://schemas.microsoft.com/office/drawing/2014/main" id="{27D7B74B-FC2E-46A1-8590-E6AA780C45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3444404"/>
              <a:ext cx="7927844" cy="720000"/>
            </a:xfrm>
            <a:custGeom>
              <a:avLst/>
              <a:gdLst>
                <a:gd name="connsiteX0" fmla="*/ 3810953 w 3859530"/>
                <a:gd name="connsiteY0" fmla="*/ 350520 h 350519"/>
                <a:gd name="connsiteX1" fmla="*/ 3859530 w 3859530"/>
                <a:gd name="connsiteY1" fmla="*/ 302895 h 350519"/>
                <a:gd name="connsiteX2" fmla="*/ 3859530 w 3859530"/>
                <a:gd name="connsiteY2" fmla="*/ 48578 h 350519"/>
                <a:gd name="connsiteX3" fmla="*/ 3810953 w 3859530"/>
                <a:gd name="connsiteY3" fmla="*/ 0 h 350519"/>
                <a:gd name="connsiteX4" fmla="*/ 97155 w 3859530"/>
                <a:gd name="connsiteY4" fmla="*/ 0 h 350519"/>
                <a:gd name="connsiteX5" fmla="*/ 48578 w 3859530"/>
                <a:gd name="connsiteY5" fmla="*/ 48578 h 350519"/>
                <a:gd name="connsiteX6" fmla="*/ 48578 w 3859530"/>
                <a:gd name="connsiteY6" fmla="*/ 126683 h 350519"/>
                <a:gd name="connsiteX7" fmla="*/ 0 w 3859530"/>
                <a:gd name="connsiteY7" fmla="*/ 175260 h 350519"/>
                <a:gd name="connsiteX8" fmla="*/ 48578 w 3859530"/>
                <a:gd name="connsiteY8" fmla="*/ 223838 h 350519"/>
                <a:gd name="connsiteX9" fmla="*/ 48578 w 3859530"/>
                <a:gd name="connsiteY9" fmla="*/ 302895 h 350519"/>
                <a:gd name="connsiteX10" fmla="*/ 97155 w 3859530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9530" h="350519">
                  <a:moveTo>
                    <a:pt x="3810953" y="350520"/>
                  </a:moveTo>
                  <a:lnTo>
                    <a:pt x="3859530" y="302895"/>
                  </a:lnTo>
                  <a:lnTo>
                    <a:pt x="3859530" y="48578"/>
                  </a:lnTo>
                  <a:lnTo>
                    <a:pt x="3810953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72C49016-96A4-4359-AF5D-F056D24D2E5F}"/>
                </a:ext>
              </a:extLst>
            </p:cNvPr>
            <p:cNvSpPr txBox="1"/>
            <p:nvPr/>
          </p:nvSpPr>
          <p:spPr>
            <a:xfrm>
              <a:off x="1578503" y="3582623"/>
              <a:ext cx="77381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preparing competitive graduates for the global labor market</a:t>
              </a: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629608FD-F227-40F0-97BC-AD98ECB1DE94}"/>
              </a:ext>
            </a:extLst>
          </p:cNvPr>
          <p:cNvGrpSpPr/>
          <p:nvPr/>
        </p:nvGrpSpPr>
        <p:grpSpPr>
          <a:xfrm>
            <a:off x="1424461" y="5081033"/>
            <a:ext cx="5478705" cy="900000"/>
            <a:chOff x="1424461" y="5081033"/>
            <a:chExt cx="5478705" cy="900000"/>
          </a:xfrm>
          <a:solidFill>
            <a:srgbClr val="808080"/>
          </a:solidFill>
        </p:grpSpPr>
        <p:sp>
          <p:nvSpPr>
            <p:cNvPr id="63" name="Grafický objekt 61">
              <a:extLst>
                <a:ext uri="{FF2B5EF4-FFF2-40B4-BE49-F238E27FC236}">
                  <a16:creationId xmlns:a16="http://schemas.microsoft.com/office/drawing/2014/main" id="{418350CD-C173-49DD-A223-D27307A048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461" y="5081033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0A03E5C2-71E7-4951-9D81-DAC4A41DB2CC}"/>
                </a:ext>
              </a:extLst>
            </p:cNvPr>
            <p:cNvSpPr txBox="1"/>
            <p:nvPr/>
          </p:nvSpPr>
          <p:spPr>
            <a:xfrm>
              <a:off x="1731546" y="5180633"/>
              <a:ext cx="49674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around </a:t>
              </a:r>
              <a:r>
                <a:rPr lang="cs-CZ" sz="2000" b="1" dirty="0">
                  <a:solidFill>
                    <a:schemeClr val="bg1"/>
                  </a:solidFill>
                </a:rPr>
                <a:t>200</a:t>
              </a:r>
              <a:r>
                <a:rPr lang="en-US" sz="2000" b="1" dirty="0">
                  <a:solidFill>
                    <a:schemeClr val="bg1"/>
                  </a:solidFill>
                </a:rPr>
                <a:t> study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r>
                <a:rPr lang="en-US" sz="2000" b="1" dirty="0">
                  <a:solidFill>
                    <a:schemeClr val="bg1"/>
                  </a:solidFill>
                </a:rPr>
                <a:t> in bachelor, masters and doctoral studies</a:t>
              </a:r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DD839E25-3D39-4E96-BE1B-1995DA86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F1E6447-4077-45EF-BBF7-83788C7D05CC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4" name="Graphic 24">
              <a:extLst>
                <a:ext uri="{FF2B5EF4-FFF2-40B4-BE49-F238E27FC236}">
                  <a16:creationId xmlns:a16="http://schemas.microsoft.com/office/drawing/2014/main" id="{A47E8357-D30D-4DFF-9D78-0D4F2975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13CAC41B-527E-4C10-83F4-AFB862B468E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4D1890A9-0C0A-4B44-8EA7-CEB53454F4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069A4316-98BD-4785-BB95-291F36C72B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93776FA8-C51F-41D2-A77C-D6A356E2975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9E644BDE-D9CD-4702-B58F-DA67888F31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FD2B756D-5490-4391-802C-F97E88C55B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02E0A37E-E224-4569-B799-8874A0F89D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5246976E-4A70-4622-802A-89BF8D2395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F3002EAF-30D7-435F-A3EC-C82BACB211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3D6312A1-163A-4C3D-9141-283556A8C8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63A318C0-1809-4B12-843D-A2789D1168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69922AEB-7B8E-4E34-997E-EC04BB1741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08C075B6-78A7-4EA7-A778-15D5AB7BF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28F0F72D-6846-4848-AD7E-ABDEB1D9E5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Rectangle 17">
                <a:extLst>
                  <a:ext uri="{FF2B5EF4-FFF2-40B4-BE49-F238E27FC236}">
                    <a16:creationId xmlns:a16="http://schemas.microsoft.com/office/drawing/2014/main" id="{C7D6B8F5-6134-43B9-86DA-3E46EE3066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3891EDD3-B595-46C7-B007-0BA322EFD0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D5BD9791-3AB9-42A8-B66E-A0C93D50FC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EFF007B2-8988-4D9F-833F-89C5BF967C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96BDB2FF-7287-492D-AB5B-66B5EDA1F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3E08E173-1B4E-456E-904D-F44C441609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D7F3ABB7-ACD8-4C3A-9AF7-C79E90749E0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CF7D34DB-0FD8-4D4C-94D8-7F8F254C9D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2A4E62BB-57A9-41E3-A983-E33F98ADC0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E43A962-4E8D-49AB-896A-61FB3577B1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2" name="Oval 27">
                <a:extLst>
                  <a:ext uri="{FF2B5EF4-FFF2-40B4-BE49-F238E27FC236}">
                    <a16:creationId xmlns:a16="http://schemas.microsoft.com/office/drawing/2014/main" id="{57C29AB0-34C5-42DC-843B-A810934082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8F0466AE-CBB5-452F-AC3E-0B245184E4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11F03A86-51FB-4869-BC7A-87D5F98B72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A65EBE66-1C19-4D63-8F0E-ACE21EE7CC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38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1901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01992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02175 3.7037E-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177 1.48148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1537 -1.48148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Zástupný symbol pro obsah 7">
            <a:extLst>
              <a:ext uri="{FF2B5EF4-FFF2-40B4-BE49-F238E27FC236}">
                <a16:creationId xmlns:a16="http://schemas.microsoft.com/office/drawing/2014/main" id="{E25E5270-8A5C-4460-B1E8-6E6331E935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" y="-234208"/>
            <a:ext cx="12207240" cy="810638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79" y="280800"/>
            <a:ext cx="10039867" cy="1965600"/>
          </a:xfrm>
        </p:spPr>
        <p:txBody>
          <a:bodyPr/>
          <a:lstStyle/>
          <a:p>
            <a:r>
              <a:rPr lang="en-US" dirty="0"/>
              <a:t>Study &amp; Students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E6DE59-6AE3-4E30-9A0A-9FC9AE4D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373880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3A07FACA-E417-4AB1-94CD-FE7CA8937FC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4DA5AFE3-8828-46ED-9130-F9C9E7FF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5A255D3-87A4-4BA2-96D5-EA3A981C7C9D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1799AE45-604B-4728-ABE9-84590B7F25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77776CC-307F-489E-B9AE-BC4315E4BE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291DE67-B417-4319-B4D9-E7D5267D4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5C20AE9D-3838-4127-8CFD-7691FD55A8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C64D731-3BA6-4C14-BE2F-3A92656204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7ED96CAE-DD13-4244-9C72-E58054A2FF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CE93320-F66D-498C-9699-1B8FE37C68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C4C91FDD-0A38-4F61-8F29-5A5F8C2C68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4C46DC34-A4E4-4EDE-9F5E-126A954B9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8FAEFBD8-B601-4BEB-96E1-5BFF9981F1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8884FB0D-2AC2-4111-AF90-4EBE672FA8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BE4990E4-55AF-4630-82D1-820B33B22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C3A57337-6E11-454F-B55C-AD7A1D92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03388CB5-98FB-4780-BF8A-3036BB6899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4C8D6006-5053-44DA-A090-F077C206C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A0F053D-F6BD-4FB0-9B53-F3C86EB3EF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D19D9AFB-75BF-4CA0-AF5D-356DAC49B1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6CA63A09-D73D-43AD-8BCE-441C021B04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D9B16CB3-0907-44D8-9A04-E6C1DB59E6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968DB1AF-D265-46E3-9F3A-9E3D16EBAC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4CFE9074-D229-4897-A0F4-3079FE6494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77EDD35D-D07E-44B0-8D34-AF4AB0E30F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8AA9908-7190-4053-9210-77C815C815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A9ED190B-8052-4E4D-9347-F10806B935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BF374AA-E93B-4E0F-AC75-7F0CCD3C6B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B61284A4-E04E-4FAA-94CB-5FAB0A8D05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7A2406AE-672B-4F18-B95E-2887C363A3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282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3F16C-113C-4412-942D-7F7E78EF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3840"/>
            <a:ext cx="12203724" cy="710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CC6015-F2D9-433B-84BB-304C7E6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477440" cy="6710770"/>
          </a:xfrm>
          <a:prstGeom prst="rect">
            <a:avLst/>
          </a:prstGeom>
        </p:spPr>
      </p:pic>
      <p:sp>
        <p:nvSpPr>
          <p:cNvPr id="24" name="!!Nadpis-bublina">
            <a:extLst>
              <a:ext uri="{FF2B5EF4-FFF2-40B4-BE49-F238E27FC236}">
                <a16:creationId xmlns:a16="http://schemas.microsoft.com/office/drawing/2014/main" id="{15DD8E43-AC33-49D5-9FFB-516042A63B59}"/>
              </a:ext>
            </a:extLst>
          </p:cNvPr>
          <p:cNvSpPr txBox="1">
            <a:spLocks/>
          </p:cNvSpPr>
          <p:nvPr/>
        </p:nvSpPr>
        <p:spPr>
          <a:xfrm>
            <a:off x="488937" y="131515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5" name="Zástupný symbol pro obsah 1">
            <a:extLst>
              <a:ext uri="{FF2B5EF4-FFF2-40B4-BE49-F238E27FC236}">
                <a16:creationId xmlns:a16="http://schemas.microsoft.com/office/drawing/2014/main" id="{1B803709-B0EA-4218-A2D7-52C8D992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695450"/>
            <a:ext cx="5453063" cy="427037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 err="1"/>
              <a:t>around</a:t>
            </a:r>
            <a:r>
              <a:rPr lang="cs-CZ" sz="2000" dirty="0"/>
              <a:t> 30 </a:t>
            </a:r>
            <a:r>
              <a:rPr lang="en-US" sz="2000" dirty="0"/>
              <a:t>English-taught study </a:t>
            </a:r>
            <a:r>
              <a:rPr lang="en-US" sz="2000" dirty="0" err="1"/>
              <a:t>programmes</a:t>
            </a:r>
            <a:endParaRPr lang="en-US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summer schools with various focuses on IT, Czech culture and language or science, including extra leisure activities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modern campus, libraries, laboratories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vibrant student life (3 universities in town)</a:t>
            </a:r>
          </a:p>
        </p:txBody>
      </p:sp>
      <p:sp>
        <p:nvSpPr>
          <p:cNvPr id="26" name="!!Nadpis-bublina">
            <a:extLst>
              <a:ext uri="{FF2B5EF4-FFF2-40B4-BE49-F238E27FC236}">
                <a16:creationId xmlns:a16="http://schemas.microsoft.com/office/drawing/2014/main" id="{0189DB89-750A-40F3-82E9-478BE69F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ABD537A-7E83-41A9-A79F-28AD24BCE7BB}"/>
              </a:ext>
            </a:extLst>
          </p:cNvPr>
          <p:cNvSpPr txBox="1"/>
          <p:nvPr/>
        </p:nvSpPr>
        <p:spPr>
          <a:xfrm>
            <a:off x="1573213" y="1695450"/>
            <a:ext cx="4522785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latin typeface="+mj-lt"/>
              </a:rPr>
              <a:t>Degree </a:t>
            </a:r>
            <a:r>
              <a:rPr lang="en-US" sz="2800" b="1" dirty="0" err="1">
                <a:latin typeface="+mj-lt"/>
              </a:rPr>
              <a:t>programmes</a:t>
            </a:r>
            <a:endParaRPr lang="cs-CZ" sz="2800" b="1" dirty="0">
              <a:latin typeface="+mj-lt"/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3</a:t>
            </a:r>
            <a:r>
              <a:rPr lang="cs-CZ" sz="2400" b="1" dirty="0"/>
              <a:t>yrs</a:t>
            </a:r>
            <a:r>
              <a:rPr lang="cs-CZ" sz="2000" dirty="0"/>
              <a:t> </a:t>
            </a:r>
            <a:r>
              <a:rPr lang="en-US" sz="2000" dirty="0">
                <a:solidFill>
                  <a:schemeClr val="tx2"/>
                </a:solidFill>
              </a:rPr>
              <a:t>Bachelor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2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Master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4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Doctoral 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60A912-63F1-436C-8D9F-0356DDFF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724" y="299630"/>
            <a:ext cx="40477440" cy="671077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1E2AE26-29CC-41F5-962E-C641162369A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302F9D26-F9F0-4D5F-837B-0BFFB0E5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8B56299-A53F-4AE0-B7DD-2D437FFCAF5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CB98FAA9-B619-45CD-9323-9A6C0D54FF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54C6A308-D28C-41EA-B130-FAFBFB5C3E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524F967-9E35-4294-B9B4-0142DED106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503AE9FD-EFA0-423A-864D-BB430B892F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46523F7D-7244-4A15-95F6-61B51D3A4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D82491D5-7614-48DF-AFA8-D2390460DA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43CE7475-F17C-4BF2-A2FD-EEE7116B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B7602DED-CB0E-4462-9040-6B2BC3861B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F1C90737-EE70-4C2F-AC9E-2F9314BD04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A3CB74FC-D165-4662-B854-C7A9BB2B50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981C9F3-CA0A-4B23-B5A8-8F62A6368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7244DA59-5F97-40D4-8E8D-D96E67235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417571D8-767B-40B1-BFDC-46B1050CC3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Rectangle 17">
                <a:extLst>
                  <a:ext uri="{FF2B5EF4-FFF2-40B4-BE49-F238E27FC236}">
                    <a16:creationId xmlns:a16="http://schemas.microsoft.com/office/drawing/2014/main" id="{89530186-5FC5-4993-BD1A-C01C835E60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A595F54F-9BE6-4222-A74B-4E6307A058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05E0F69-006D-4970-A3BD-D9E7EEE58B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7ED2FB54-4D89-4B02-9527-567DC1B11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4D19C8E3-A995-4BE3-94CB-D9487D0A34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DBF51B44-45DD-434E-B0DC-E617CB5F8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03CBEE6E-CCDC-476A-A321-A2FA6C39C6A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8F9AFE3B-EC97-4AF9-A3A2-CD1C42C6BA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64F642A-F9A3-4467-A5CE-56C54AFD2A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3A62BB57-8261-453A-A130-85AAC39E2A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Oval 27">
                <a:extLst>
                  <a:ext uri="{FF2B5EF4-FFF2-40B4-BE49-F238E27FC236}">
                    <a16:creationId xmlns:a16="http://schemas.microsoft.com/office/drawing/2014/main" id="{F669C268-8E0D-4375-A2E0-9EED215BCD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D358861A-2726-4D53-9FC8-A85E1CFE9E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5ACCA1B5-EC76-4CD4-9B7E-57AB587AD7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EBDC1CF-5941-4E76-B20D-7DB221A952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21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AD85699-CB2D-48CB-899E-C8626BE0C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8" y="0"/>
            <a:ext cx="12159164" cy="685800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8" name="Zástupný symbol pro obsah 3">
            <a:extLst>
              <a:ext uri="{FF2B5EF4-FFF2-40B4-BE49-F238E27FC236}">
                <a16:creationId xmlns:a16="http://schemas.microsoft.com/office/drawing/2014/main" id="{E2E2090D-F06D-41D2-A08F-B5ABA22F01B2}"/>
              </a:ext>
            </a:extLst>
          </p:cNvPr>
          <p:cNvSpPr txBox="1">
            <a:spLocks/>
          </p:cNvSpPr>
          <p:nvPr/>
        </p:nvSpPr>
        <p:spPr>
          <a:xfrm>
            <a:off x="1457013" y="1344766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en-US" sz="2000" dirty="0"/>
              <a:t>UHK proves its high standard by passing strict criteria of prestigious international rankings such as QS or THE, it has also successfully qualified in a ranking devoted to sustainability and ecology – the UI Green Metric.</a:t>
            </a:r>
          </a:p>
        </p:txBody>
      </p:sp>
      <p:sp>
        <p:nvSpPr>
          <p:cNvPr id="29" name="!!Nadpis-bublina">
            <a:extLst>
              <a:ext uri="{FF2B5EF4-FFF2-40B4-BE49-F238E27FC236}">
                <a16:creationId xmlns:a16="http://schemas.microsoft.com/office/drawing/2014/main" id="{BEE14D79-6129-4434-939F-8D1B6E62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0271" y="3756551"/>
            <a:ext cx="853235" cy="59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055" y="3753947"/>
            <a:ext cx="1337029" cy="5829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14062" y="3799420"/>
            <a:ext cx="1110389" cy="52882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F8FFB55-68D4-41F7-8FAC-305293D336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38DE44CE-06E5-4ED9-ADFB-26ADF8F1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4FF47122-4AEF-48E2-9B0D-80B860D1A1F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E29A810-5C12-435F-BF73-F1B722C63C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DEA3149B-7271-45FC-BA85-E0193AC16C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8C4B9EA8-6F9E-4295-B60A-A2B5FB807A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42865A5-1E66-4A67-8D3C-56FC1CD1E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D2F4F04E-0103-43C3-9C91-A48118ACEA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6F430AC-086E-43FD-88C8-7B9EC2A7A8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CE95843-E4CF-4F68-B406-DA6AFE8B1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36CF1AA0-6D0F-43E2-BAFD-1D6033C899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9C7FEF4C-ABD5-4915-B3F5-3FA578D4AB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063735B8-7354-4CFF-9CAB-4C2DF2C12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3A7E5000-C5BB-4BC8-AAF1-20FDC633A9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2A4AB86F-7E3A-458A-BB43-B324A19A91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BFDD3A5C-C588-452C-80B2-938977DF40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50A2453A-1447-44CB-91C1-BE7B255A4C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0C8DB3B6-BCA3-43BB-BAFC-E0537E7E66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8935DABE-5F4A-430B-8B88-D1659FB8BB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99C5ADBD-661B-4586-9D50-5B120B23CC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7A90DB5D-7DB3-4813-9FAC-E484A07491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CE4EF93-4DE0-4454-B049-75A1D35885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9335BED6-BC35-45A4-8F48-9217EC937F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A160D6B5-1F23-4173-88C2-A671C3DE63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015DDB29-930C-4D15-AE26-7B0F06256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317193D2-3137-4B5F-AF42-683F2C02B2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Oval 27">
                <a:extLst>
                  <a:ext uri="{FF2B5EF4-FFF2-40B4-BE49-F238E27FC236}">
                    <a16:creationId xmlns:a16="http://schemas.microsoft.com/office/drawing/2014/main" id="{F440FAF1-6432-4603-A322-DE25524A99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D6054141-74FD-44E8-8551-6BED6D7DD2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94FBEF2-A62D-4C6A-B467-9233ED576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3D2A2742-7027-48FC-8A89-1E75FC1D02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58" name="Tabulka 57">
            <a:extLst>
              <a:ext uri="{FF2B5EF4-FFF2-40B4-BE49-F238E27FC236}">
                <a16:creationId xmlns:a16="http://schemas.microsoft.com/office/drawing/2014/main" id="{25239FD4-5CBB-463B-BF15-8A9C857F3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277760"/>
              </p:ext>
            </p:extLst>
          </p:nvPr>
        </p:nvGraphicFramePr>
        <p:xfrm>
          <a:off x="1030292" y="2521766"/>
          <a:ext cx="6579395" cy="42883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45733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3991734581"/>
                    </a:ext>
                  </a:extLst>
                </a:gridCol>
              </a:tblGrid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  <a:latin typeface="+mn-lt"/>
                        </a:rPr>
                        <a:t>UHK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Rankings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cs-CZ" sz="1400" dirty="0"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2025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THE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1201–1500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Education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Studies</a:t>
                      </a:r>
                      <a:endParaRPr lang="en-AU" sz="14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89460903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Computer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601–800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Physical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4217710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Life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Sciences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501–600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1349209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Arts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&amp;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Humanities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0251732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  <a:latin typeface="+mn-lt"/>
                        </a:rPr>
                        <a:t>THE Young Universities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351–400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QS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1001–1200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QS EECA/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Europe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403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49864443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QS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Eastern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Europe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41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UI GREEN METRIC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527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5603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_UHK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_wide" id="{2C634290-2666-4514-9CD1-668D00FAB677}" vid="{91F08E10-253F-442C-9D9A-920CAE7C7A12}"/>
    </a:ext>
  </a:extLst>
</a:theme>
</file>

<file path=ppt/theme/theme2.xml><?xml version="1.0" encoding="utf-8"?>
<a:theme xmlns:a="http://schemas.openxmlformats.org/drawingml/2006/main" name="EN_UHK-FIM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IM_wide" id="{B87C0B14-046C-4479-9E11-B5C91C31324F}" vid="{E2EB317C-677B-4BCA-8203-F7D94B89E05A}"/>
    </a:ext>
  </a:extLst>
</a:theme>
</file>

<file path=ppt/theme/theme3.xml><?xml version="1.0" encoding="utf-8"?>
<a:theme xmlns:a="http://schemas.openxmlformats.org/drawingml/2006/main" name="EN_UHK-F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F_wide" id="{DBCBA4DC-BBEF-40B9-A9A5-34A5C18420E3}" vid="{7E3B82E4-483B-4699-BEE8-7428CDFCB0CF}"/>
    </a:ext>
  </a:extLst>
</a:theme>
</file>

<file path=ppt/theme/theme4.xml><?xml version="1.0" encoding="utf-8"?>
<a:theme xmlns:a="http://schemas.openxmlformats.org/drawingml/2006/main" name="EN_UHK-Pr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rF_wide" id="{C518B1D4-337A-46BD-997E-56D1C314AD5F}" vid="{071EBFDA-C60D-4CB6-8033-57EB7C97DEA4}"/>
    </a:ext>
  </a:extLst>
</a:theme>
</file>

<file path=ppt/theme/theme5.xml><?xml version="1.0" encoding="utf-8"?>
<a:theme xmlns:a="http://schemas.openxmlformats.org/drawingml/2006/main" name="EN_UHK-Pd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dF_wide" id="{1146E657-24EC-4058-B8E0-0F52B51DDC7C}" vid="{95EFFA5F-78CA-4F61-8EE4-CC3B6ABEB9CE}"/>
    </a:ext>
  </a:ext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4BD3125A6BF4BB546FA4066BB3808" ma:contentTypeVersion="14" ma:contentTypeDescription="Vytvoří nový dokument" ma:contentTypeScope="" ma:versionID="a9ec0fb54e8256c57ddf35cf0169f250">
  <xsd:schema xmlns:xsd="http://www.w3.org/2001/XMLSchema" xmlns:xs="http://www.w3.org/2001/XMLSchema" xmlns:p="http://schemas.microsoft.com/office/2006/metadata/properties" xmlns:ns3="dfacc282-c0d8-4c08-addf-1029c93027dd" xmlns:ns4="4c46978b-1a57-4d00-831c-f84b5e86cd86" targetNamespace="http://schemas.microsoft.com/office/2006/metadata/properties" ma:root="true" ma:fieldsID="960680f5a965c0dabebe9f1c98cf18e4" ns3:_="" ns4:_="">
    <xsd:import namespace="dfacc282-c0d8-4c08-addf-1029c93027dd"/>
    <xsd:import namespace="4c46978b-1a57-4d00-831c-f84b5e86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cc282-c0d8-4c08-addf-1029c9302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6978b-1a57-4d00-831c-f84b5e86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736D3B-4AE3-4E7F-922F-FC4C112D21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29A647-B5AF-465E-AD02-8CA6E50379BE}">
  <ds:schemaRefs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facc282-c0d8-4c08-addf-1029c93027dd"/>
    <ds:schemaRef ds:uri="http://purl.org/dc/terms/"/>
    <ds:schemaRef ds:uri="http://schemas.microsoft.com/office/2006/documentManagement/types"/>
    <ds:schemaRef ds:uri="4c46978b-1a57-4d00-831c-f84b5e86cd8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6D3737-2503-43E6-B849-39B0CFD17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cc282-c0d8-4c08-addf-1029c93027dd"/>
    <ds:schemaRef ds:uri="4c46978b-1a57-4d00-831c-f84b5e86c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5258</TotalTime>
  <Words>469</Words>
  <Application>Microsoft Office PowerPoint</Application>
  <PresentationFormat>Širokoúhlá obrazovka</PresentationFormat>
  <Paragraphs>101</Paragraphs>
  <Slides>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19</vt:i4>
      </vt:variant>
    </vt:vector>
  </HeadingPairs>
  <TitlesOfParts>
    <vt:vector size="28" baseType="lpstr">
      <vt:lpstr>Comenia Sans</vt:lpstr>
      <vt:lpstr>ＭＳ Ｐゴシック</vt:lpstr>
      <vt:lpstr>Arial</vt:lpstr>
      <vt:lpstr>Calibri</vt:lpstr>
      <vt:lpstr>EN_UHK_wide</vt:lpstr>
      <vt:lpstr>EN_UHK-FIM_wide</vt:lpstr>
      <vt:lpstr>EN_UHK-FF_wide</vt:lpstr>
      <vt:lpstr>EN_UHK-PrF_wide</vt:lpstr>
      <vt:lpstr>EN_UHK-PdF_wide</vt:lpstr>
      <vt:lpstr>Introduction  of the University  of Hradec Králové</vt:lpstr>
      <vt:lpstr>Location </vt:lpstr>
      <vt:lpstr>Location </vt:lpstr>
      <vt:lpstr>University of Hradec Králové</vt:lpstr>
      <vt:lpstr>University of Hradec Králové</vt:lpstr>
      <vt:lpstr>University of Hradec Králové</vt:lpstr>
      <vt:lpstr>Study &amp; Students</vt:lpstr>
      <vt:lpstr>University of Hradec Králové</vt:lpstr>
      <vt:lpstr>University of Hradec Králové</vt:lpstr>
      <vt:lpstr>Internationalization</vt:lpstr>
      <vt:lpstr>International Students</vt:lpstr>
      <vt:lpstr>International Staff</vt:lpstr>
      <vt:lpstr>Summer Schools</vt:lpstr>
      <vt:lpstr>Research and Development</vt:lpstr>
      <vt:lpstr>UHK Research – Topics </vt:lpstr>
      <vt:lpstr>UHK Research – Publications </vt:lpstr>
      <vt:lpstr>UHK Research – Publications </vt:lpstr>
      <vt:lpstr>UHK Future Targets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Evaluation Panel of the University of Hradec Králové</dc:title>
  <dc:creator>Soukup Martin</dc:creator>
  <cp:lastModifiedBy>Strnad Matyáš</cp:lastModifiedBy>
  <cp:revision>104</cp:revision>
  <cp:lastPrinted>2022-04-28T07:19:16Z</cp:lastPrinted>
  <dcterms:created xsi:type="dcterms:W3CDTF">2020-10-12T08:54:42Z</dcterms:created>
  <dcterms:modified xsi:type="dcterms:W3CDTF">2025-05-05T11:41:43Z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0x010100F6B4BD3125A6BF4BB546FA4066BB3808</vt:lpwstr>
  </property>
</Properties>
</file>