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59" r:id="rId5"/>
    <p:sldMasterId id="2147483773" r:id="rId6"/>
    <p:sldMasterId id="2147483787" r:id="rId7"/>
    <p:sldMasterId id="2147483801" r:id="rId8"/>
  </p:sldMasterIdLst>
  <p:notesMasterIdLst>
    <p:notesMasterId r:id="rId23"/>
  </p:notesMasterIdLst>
  <p:sldIdLst>
    <p:sldId id="258" r:id="rId9"/>
    <p:sldId id="393" r:id="rId10"/>
    <p:sldId id="395" r:id="rId11"/>
    <p:sldId id="394" r:id="rId12"/>
    <p:sldId id="260" r:id="rId13"/>
    <p:sldId id="398" r:id="rId14"/>
    <p:sldId id="278" r:id="rId15"/>
    <p:sldId id="397" r:id="rId16"/>
    <p:sldId id="262" r:id="rId17"/>
    <p:sldId id="304" r:id="rId18"/>
    <p:sldId id="400" r:id="rId19"/>
    <p:sldId id="399" r:id="rId20"/>
    <p:sldId id="402" r:id="rId21"/>
    <p:sldId id="401" r:id="rId22"/>
  </p:sldIdLst>
  <p:sldSz cx="12192000" cy="6858000"/>
  <p:notesSz cx="6797675" cy="9926638"/>
  <p:embeddedFontLst>
    <p:embeddedFont>
      <p:font typeface="ＭＳ Ｐゴシック" panose="020B0600070205080204" pitchFamily="34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enia Sans" panose="02000503080000020004" pitchFamily="50" charset="-18"/>
      <p:regular r:id="rId29"/>
      <p:bold r:id="rId30"/>
      <p:italic r:id="rId31"/>
      <p:boldItalic r:id="rId32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radec Králové" id="{D2A79B43-3622-4B1B-8A46-EE1F15784A00}">
          <p14:sldIdLst>
            <p14:sldId id="258"/>
            <p14:sldId id="393"/>
            <p14:sldId id="395"/>
          </p14:sldIdLst>
        </p14:section>
        <p14:section name="Univerzita Hradec Králové" id="{90F51752-76D7-48BD-AD1C-FBE1065232F7}">
          <p14:sldIdLst>
            <p14:sldId id="394"/>
            <p14:sldId id="260"/>
            <p14:sldId id="398"/>
            <p14:sldId id="278"/>
            <p14:sldId id="397"/>
            <p14:sldId id="262"/>
            <p14:sldId id="304"/>
            <p14:sldId id="400"/>
            <p14:sldId id="399"/>
            <p14:sldId id="402"/>
            <p14:sldId id="4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jcar" initials="K" lastIdx="1" clrIdx="0">
    <p:extLst>
      <p:ext uri="{19B8F6BF-5375-455C-9EA6-DF929625EA0E}">
        <p15:presenceInfo xmlns:p15="http://schemas.microsoft.com/office/powerpoint/2012/main" userId="Krejcar" providerId="None"/>
      </p:ext>
    </p:extLst>
  </p:cmAuthor>
  <p:cmAuthor id="2" name="Jančurová Soňa" initials="JS" lastIdx="30" clrIdx="1">
    <p:extLst>
      <p:ext uri="{19B8F6BF-5375-455C-9EA6-DF929625EA0E}">
        <p15:presenceInfo xmlns:p15="http://schemas.microsoft.com/office/powerpoint/2012/main" userId="S-1-5-21-2318265290-742961591-722532207-162858" providerId="AD"/>
      </p:ext>
    </p:extLst>
  </p:cmAuthor>
  <p:cmAuthor id="3" name="Uživatel typu Host" initials="UH" lastIdx="13" clrIdx="2">
    <p:extLst>
      <p:ext uri="{19B8F6BF-5375-455C-9EA6-DF929625EA0E}">
        <p15:presenceInfo xmlns:p15="http://schemas.microsoft.com/office/powerpoint/2012/main" userId="S::urn:spo:anon#039e1c95193a7d44327e0ed9f71365e9000f3506ec6ff8b7bbc2c2fd747c322d::" providerId="AD"/>
      </p:ext>
    </p:extLst>
  </p:cmAuthor>
  <p:cmAuthor id="4" name="Petružálek Jan" initials="PJ" lastIdx="1" clrIdx="3">
    <p:extLst>
      <p:ext uri="{19B8F6BF-5375-455C-9EA6-DF929625EA0E}">
        <p15:presenceInfo xmlns:p15="http://schemas.microsoft.com/office/powerpoint/2012/main" userId="Petružálek 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00"/>
    <a:srgbClr val="FFA400"/>
    <a:srgbClr val="CE0058"/>
    <a:srgbClr val="009FDF"/>
    <a:srgbClr val="D0D0D0"/>
    <a:srgbClr val="E00069"/>
    <a:srgbClr val="009FE3"/>
    <a:srgbClr val="89BD24"/>
    <a:srgbClr val="F7A400"/>
    <a:srgbClr val="9D9D9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4" autoAdjust="0"/>
    <p:restoredTop sz="95556" autoAdjust="0"/>
  </p:normalViewPr>
  <p:slideViewPr>
    <p:cSldViewPr snapToGrid="0">
      <p:cViewPr varScale="1">
        <p:scale>
          <a:sx n="107" d="100"/>
          <a:sy n="107" d="100"/>
        </p:scale>
        <p:origin x="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3.fntdata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2.fntdata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Zaměstnanost absolventů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731517381703541"/>
          <c:y val="0.654547385985353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Zaměstnanost absolventů</c:v>
                </c:pt>
              </c:strCache>
            </c:strRef>
          </c:tx>
          <c:dPt>
            <c:idx val="0"/>
            <c:bubble3D val="0"/>
            <c:explosion val="2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CF7-48AD-BE74-E9D4BD400F3B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CF7-48AD-BE74-E9D4BD400F3B}"/>
              </c:ext>
            </c:extLst>
          </c:dPt>
          <c:dLbls>
            <c:dLbl>
              <c:idx val="0"/>
              <c:layout>
                <c:manualLayout>
                  <c:x val="-0.19705794599105514"/>
                  <c:y val="-0.360458613038328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81A9C6-3D9F-4C46-9358-B69BD4AE8FB0}" type="VALUE">
                      <a:rPr lang="en-US" sz="3600" b="1"/>
                      <a:pPr>
                        <a:defRPr/>
                      </a:pPr>
                      <a:t>[HODNOTA]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21272686620847"/>
                      <c:h val="0.188646844869141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F7-48AD-BE74-E9D4BD400F3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5A42F6E-329A-4DF8-8B46-562FF6AA0150}" type="VALUE">
                      <a:rPr lang="en-US" b="1"/>
                      <a:pPr/>
                      <a:t>[HODNOTA]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CF7-48AD-BE74-E9D4BD400F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zaměstnaní</c:v>
                </c:pt>
                <c:pt idx="1">
                  <c:v>nezaměstnaní</c:v>
                </c:pt>
              </c:strCache>
            </c:strRef>
          </c:cat>
          <c:val>
            <c:numRef>
              <c:f>List1!$B$2:$B$3</c:f>
              <c:numCache>
                <c:formatCode>0%</c:formatCode>
                <c:ptCount val="2"/>
                <c:pt idx="0">
                  <c:v>0.97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F7-48AD-BE74-E9D4BD400F3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B67A-7CD1-4190-9C8D-99F776D5815A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5A89B-401E-4F16-B1BD-8978C68EA1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0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8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4" name="Přímá spojnice 13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pic>
        <p:nvPicPr>
          <p:cNvPr id="10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618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tx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6" r:id="rId2"/>
    <p:sldLayoutId id="2147483744" r:id="rId3"/>
    <p:sldLayoutId id="2147483757" r:id="rId4"/>
    <p:sldLayoutId id="2147483749" r:id="rId5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29258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40464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377900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26566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versityofHradecKralove" TargetMode="External"/><Relationship Id="rId13" Type="http://schemas.openxmlformats.org/officeDocument/2006/relationships/image" Target="../media/image52.png"/><Relationship Id="rId3" Type="http://schemas.openxmlformats.org/officeDocument/2006/relationships/hyperlink" Target="https://www.youtube.com/channel/UCHvvPUBPvW-VXpbOrUPBn2A" TargetMode="External"/><Relationship Id="rId7" Type="http://schemas.openxmlformats.org/officeDocument/2006/relationships/image" Target="../media/image49.png"/><Relationship Id="rId12" Type="http://schemas.openxmlformats.org/officeDocument/2006/relationships/hyperlink" Target="https://twitter.com/UHK_cz" TargetMode="External"/><Relationship Id="rId2" Type="http://schemas.openxmlformats.org/officeDocument/2006/relationships/hyperlink" Target="https://www.uhk.cz/en" TargetMode="Externa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instagram.com/uhk_en/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48.svg"/><Relationship Id="rId15" Type="http://schemas.openxmlformats.org/officeDocument/2006/relationships/image" Target="../media/image1.png"/><Relationship Id="rId10" Type="http://schemas.openxmlformats.org/officeDocument/2006/relationships/hyperlink" Target="https://www.linkedin.com/school/univerzita-hradec-kralove/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5.jpeg"/><Relationship Id="rId7" Type="http://schemas.openxmlformats.org/officeDocument/2006/relationships/image" Target="../media/image1.png"/><Relationship Id="rId12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3.png"/><Relationship Id="rId7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BC55CCA-09BD-49D2-891E-53390D61D274}"/>
              </a:ext>
            </a:extLst>
          </p:cNvPr>
          <p:cNvSpPr/>
          <p:nvPr/>
        </p:nvSpPr>
        <p:spPr bwMode="auto">
          <a:xfrm>
            <a:off x="2415540" y="182880"/>
            <a:ext cx="1988820" cy="134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981449B2-392C-4F74-AC07-5C952529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1" b="6956"/>
          <a:stretch/>
        </p:blipFill>
        <p:spPr>
          <a:xfrm>
            <a:off x="-254514" y="0"/>
            <a:ext cx="12446514" cy="6858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640" y="2667606"/>
            <a:ext cx="10071275" cy="1965600"/>
          </a:xfrm>
        </p:spPr>
        <p:txBody>
          <a:bodyPr/>
          <a:lstStyle/>
          <a:p>
            <a:r>
              <a:rPr lang="cs-CZ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Univerzita Hradec Králové</a:t>
            </a:r>
            <a:endParaRPr lang="en-AU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B96410-6E2D-4E19-8CE0-8FA91C43C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01" y="283491"/>
            <a:ext cx="1704799" cy="9458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76F446-AC41-4C8D-8FF8-E56B9B5D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34" y="1524854"/>
            <a:ext cx="8417770" cy="3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1F22AF6-F162-4DCD-98B1-E1997723F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207" y="0"/>
            <a:ext cx="12307207" cy="6954892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211" y="554083"/>
            <a:ext cx="8834437" cy="625475"/>
          </a:xfrm>
        </p:spPr>
        <p:txBody>
          <a:bodyPr/>
          <a:lstStyle/>
          <a:p>
            <a:r>
              <a:rPr lang="cs-CZ" altLang="cs-CZ" dirty="0"/>
              <a:t>Věda a tvůrčí činnost</a:t>
            </a:r>
            <a:endParaRPr lang="en-US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53F3551D-BE7A-4312-A7ED-FBA91A8DC441}"/>
              </a:ext>
            </a:extLst>
          </p:cNvPr>
          <p:cNvSpPr txBox="1">
            <a:spLocks/>
          </p:cNvSpPr>
          <p:nvPr/>
        </p:nvSpPr>
        <p:spPr>
          <a:xfrm flipH="1">
            <a:off x="-29751138" y="303873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9132F6D0-E6E0-42A8-8ECD-553EF2C8A1E5}"/>
              </a:ext>
            </a:extLst>
          </p:cNvPr>
          <p:cNvSpPr txBox="1">
            <a:spLocks/>
          </p:cNvSpPr>
          <p:nvPr/>
        </p:nvSpPr>
        <p:spPr>
          <a:xfrm>
            <a:off x="445453" y="3964370"/>
            <a:ext cx="9631016" cy="1823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s</a:t>
            </a:r>
            <a:r>
              <a:rPr lang="en-US" sz="2400" dirty="0" err="1"/>
              <a:t>tárnutí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zdraví</a:t>
            </a:r>
            <a:r>
              <a:rPr lang="en-US" sz="2400" dirty="0"/>
              <a:t> a </a:t>
            </a:r>
            <a:r>
              <a:rPr lang="en-US" sz="2400" dirty="0" err="1"/>
              <a:t>kvalita</a:t>
            </a:r>
            <a:r>
              <a:rPr lang="en-US" sz="2400" dirty="0"/>
              <a:t> </a:t>
            </a:r>
            <a:r>
              <a:rPr lang="en-US" sz="2400" dirty="0" err="1"/>
              <a:t>života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b</a:t>
            </a:r>
            <a:r>
              <a:rPr lang="en-US" sz="2400" dirty="0" err="1"/>
              <a:t>ezpečnost</a:t>
            </a:r>
            <a:r>
              <a:rPr lang="en-US" sz="2400" dirty="0"/>
              <a:t> a </a:t>
            </a:r>
            <a:r>
              <a:rPr lang="en-US" sz="2400" dirty="0" err="1"/>
              <a:t>udržitelný</a:t>
            </a:r>
            <a:r>
              <a:rPr lang="en-US" sz="2400" dirty="0"/>
              <a:t> </a:t>
            </a:r>
            <a:r>
              <a:rPr lang="en-US" sz="2400" dirty="0" err="1"/>
              <a:t>rozvoj</a:t>
            </a:r>
            <a:r>
              <a:rPr lang="en-US" sz="2400" dirty="0"/>
              <a:t> v </a:t>
            </a:r>
            <a:r>
              <a:rPr lang="en-US" sz="2400" dirty="0" err="1"/>
              <a:t>digitální</a:t>
            </a:r>
            <a:r>
              <a:rPr lang="en-US" sz="2400" dirty="0"/>
              <a:t> </a:t>
            </a:r>
            <a:r>
              <a:rPr lang="en-US" sz="2400" dirty="0" err="1"/>
              <a:t>společnosti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n</a:t>
            </a:r>
            <a:r>
              <a:rPr lang="en-US" sz="2400" dirty="0" err="1"/>
              <a:t>ové</a:t>
            </a:r>
            <a:r>
              <a:rPr lang="en-US" sz="2400" dirty="0"/>
              <a:t> </a:t>
            </a:r>
            <a:r>
              <a:rPr lang="en-US" sz="2400" dirty="0" err="1"/>
              <a:t>výzvy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výchově</a:t>
            </a:r>
            <a:r>
              <a:rPr lang="en-US" sz="2400" dirty="0"/>
              <a:t> a </a:t>
            </a:r>
            <a:r>
              <a:rPr lang="en-US" sz="2400" dirty="0" err="1"/>
              <a:t>vzdělávání</a:t>
            </a:r>
            <a:endParaRPr lang="en-US" sz="2400" dirty="0"/>
          </a:p>
        </p:txBody>
      </p:sp>
      <p:sp>
        <p:nvSpPr>
          <p:cNvPr id="13" name="Zástupný text 7">
            <a:extLst>
              <a:ext uri="{FF2B5EF4-FFF2-40B4-BE49-F238E27FC236}">
                <a16:creationId xmlns:a16="http://schemas.microsoft.com/office/drawing/2014/main" id="{4A970B7D-E392-4DDF-B41E-0DC11B4E8DC8}"/>
              </a:ext>
            </a:extLst>
          </p:cNvPr>
          <p:cNvSpPr txBox="1">
            <a:spLocks/>
          </p:cNvSpPr>
          <p:nvPr/>
        </p:nvSpPr>
        <p:spPr>
          <a:xfrm>
            <a:off x="445453" y="3284422"/>
            <a:ext cx="9631016" cy="6161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</a:t>
            </a:r>
            <a:r>
              <a:rPr lang="en-US" dirty="0" err="1"/>
              <a:t>elouniverzitní</a:t>
            </a:r>
            <a:r>
              <a:rPr lang="en-US" dirty="0"/>
              <a:t> </a:t>
            </a:r>
            <a:r>
              <a:rPr lang="en-US" dirty="0" err="1"/>
              <a:t>výzkumné</a:t>
            </a:r>
            <a:r>
              <a:rPr lang="en-US" dirty="0"/>
              <a:t> </a:t>
            </a:r>
            <a:r>
              <a:rPr lang="en-US" dirty="0" err="1"/>
              <a:t>směry</a:t>
            </a:r>
            <a:r>
              <a:rPr lang="cs-CZ" dirty="0"/>
              <a:t>: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630A135-5D89-44BF-8CF7-4155EC20BE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08" y="3792561"/>
            <a:ext cx="1371599" cy="137159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F84E83-E558-4EFF-A963-5B00AA800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29480" y="463973"/>
            <a:ext cx="30014273" cy="671077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92A6E4-6D42-4C15-8483-1806057F3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035675" cy="770723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4BCBCAB-F5C9-4DF2-B3AA-1F114ABF95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8" y="307910"/>
            <a:ext cx="1878141" cy="11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F2098D88-5900-437A-B94A-FC7E358878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Věda a tvůrčí činnost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21" name="!!Nadpis-bublina">
            <a:extLst>
              <a:ext uri="{FF2B5EF4-FFF2-40B4-BE49-F238E27FC236}">
                <a16:creationId xmlns:a16="http://schemas.microsoft.com/office/drawing/2014/main" id="{244FD54A-92DC-4F26-B187-1E97BDFA5C78}"/>
              </a:ext>
            </a:extLst>
          </p:cNvPr>
          <p:cNvSpPr txBox="1">
            <a:spLocks/>
          </p:cNvSpPr>
          <p:nvPr/>
        </p:nvSpPr>
        <p:spPr>
          <a:xfrm>
            <a:off x="1344414" y="305905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2" name="Zástupný symbol pro obsah 5">
            <a:extLst>
              <a:ext uri="{FF2B5EF4-FFF2-40B4-BE49-F238E27FC236}">
                <a16:creationId xmlns:a16="http://schemas.microsoft.com/office/drawing/2014/main" id="{90B4F7EF-0837-4625-9D58-76E095143B27}"/>
              </a:ext>
            </a:extLst>
          </p:cNvPr>
          <p:cNvSpPr txBox="1">
            <a:spLocks/>
          </p:cNvSpPr>
          <p:nvPr/>
        </p:nvSpPr>
        <p:spPr>
          <a:xfrm>
            <a:off x="2382391" y="3564007"/>
            <a:ext cx="9631016" cy="2064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Společenská relevance výzkumu – podpora aplikovaného výzkumu </a:t>
            </a:r>
            <a:r>
              <a:rPr lang="en-US" sz="2000" b="1" dirty="0">
                <a:solidFill>
                  <a:schemeClr val="bg1"/>
                </a:solidFill>
              </a:rPr>
              <a:t>a </a:t>
            </a:r>
            <a:r>
              <a:rPr lang="en-US" sz="2000" b="1" dirty="0" err="1">
                <a:solidFill>
                  <a:schemeClr val="bg1"/>
                </a:solidFill>
              </a:rPr>
              <a:t>řešení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projektů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i="1" dirty="0">
                <a:solidFill>
                  <a:schemeClr val="bg1"/>
                </a:solidFill>
              </a:rPr>
              <a:t>Proof of Concept</a:t>
            </a:r>
            <a:r>
              <a:rPr lang="cs-CZ" sz="2000" b="1" i="1" dirty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Podpora začínajících vědců – </a:t>
            </a:r>
            <a:r>
              <a:rPr lang="cs-CZ" sz="2000" b="1" dirty="0" err="1">
                <a:solidFill>
                  <a:schemeClr val="bg1"/>
                </a:solidFill>
              </a:rPr>
              <a:t>postdoktorské</a:t>
            </a:r>
            <a:r>
              <a:rPr lang="cs-CZ" sz="2000" b="1" dirty="0">
                <a:solidFill>
                  <a:schemeClr val="bg1"/>
                </a:solidFill>
              </a:rPr>
              <a:t> projekty.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Důraz na excelenci – celouniverzitní i fakultní podpora excelentního výzkumu.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21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E3452B3-7CA7-4114-A495-0CCC71B3D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1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3B41E1CD-B3F2-4EFA-B7A6-FB9099E3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Zahraničí</a:t>
            </a:r>
          </a:p>
        </p:txBody>
      </p:sp>
      <p:pic>
        <p:nvPicPr>
          <p:cNvPr id="15" name="Graphic 24">
            <a:extLst>
              <a:ext uri="{FF2B5EF4-FFF2-40B4-BE49-F238E27FC236}">
                <a16:creationId xmlns:a16="http://schemas.microsoft.com/office/drawing/2014/main" id="{FAB904BA-8E32-426C-99DD-B6E46A9F7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41" y="392560"/>
            <a:ext cx="1932827" cy="1135952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7CA7F7DB-0F82-47AB-9855-B0C697C8262D}"/>
              </a:ext>
            </a:extLst>
          </p:cNvPr>
          <p:cNvGrpSpPr/>
          <p:nvPr/>
        </p:nvGrpSpPr>
        <p:grpSpPr>
          <a:xfrm>
            <a:off x="-3377881" y="3438874"/>
            <a:ext cx="9130522" cy="625126"/>
            <a:chOff x="-3377881" y="3438874"/>
            <a:chExt cx="9130522" cy="625126"/>
          </a:xfrm>
        </p:grpSpPr>
        <p:sp>
          <p:nvSpPr>
            <p:cNvPr id="17" name="Nadpis 2">
              <a:extLst>
                <a:ext uri="{FF2B5EF4-FFF2-40B4-BE49-F238E27FC236}">
                  <a16:creationId xmlns:a16="http://schemas.microsoft.com/office/drawing/2014/main" id="{4C39E052-B476-4BC8-94D8-BDD28DDADEAF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-3377881" y="3438874"/>
              <a:ext cx="8834437" cy="625126"/>
            </a:xfrm>
            <a:custGeom>
              <a:avLst/>
              <a:gdLst>
                <a:gd name="connsiteX0" fmla="*/ 171718 w 8834437"/>
                <a:gd name="connsiteY0" fmla="*/ 0 h 625126"/>
                <a:gd name="connsiteX1" fmla="*/ 272274 w 8834437"/>
                <a:gd name="connsiteY1" fmla="*/ 0 h 625126"/>
                <a:gd name="connsiteX2" fmla="*/ 4397904 w 8834437"/>
                <a:gd name="connsiteY2" fmla="*/ 0 h 625126"/>
                <a:gd name="connsiteX3" fmla="*/ 5504273 w 8834437"/>
                <a:gd name="connsiteY3" fmla="*/ 0 h 625126"/>
                <a:gd name="connsiteX4" fmla="*/ 5747144 w 8834437"/>
                <a:gd name="connsiteY4" fmla="*/ 0 h 625126"/>
                <a:gd name="connsiteX5" fmla="*/ 5785200 w 8834437"/>
                <a:gd name="connsiteY5" fmla="*/ 0 h 625126"/>
                <a:gd name="connsiteX6" fmla="*/ 8834437 w 8834437"/>
                <a:gd name="connsiteY6" fmla="*/ 0 h 625126"/>
                <a:gd name="connsiteX7" fmla="*/ 8834437 w 8834437"/>
                <a:gd name="connsiteY7" fmla="*/ 625126 h 625126"/>
                <a:gd name="connsiteX8" fmla="*/ 5785200 w 8834437"/>
                <a:gd name="connsiteY8" fmla="*/ 625126 h 625126"/>
                <a:gd name="connsiteX9" fmla="*/ 5747144 w 8834437"/>
                <a:gd name="connsiteY9" fmla="*/ 625126 h 625126"/>
                <a:gd name="connsiteX10" fmla="*/ 5504273 w 8834437"/>
                <a:gd name="connsiteY10" fmla="*/ 625126 h 625126"/>
                <a:gd name="connsiteX11" fmla="*/ 4397904 w 8834437"/>
                <a:gd name="connsiteY11" fmla="*/ 625126 h 625126"/>
                <a:gd name="connsiteX12" fmla="*/ 272274 w 8834437"/>
                <a:gd name="connsiteY12" fmla="*/ 625126 h 625126"/>
                <a:gd name="connsiteX13" fmla="*/ 171718 w 8834437"/>
                <a:gd name="connsiteY13" fmla="*/ 625126 h 625126"/>
                <a:gd name="connsiteX14" fmla="*/ 83538 w 8834437"/>
                <a:gd name="connsiteY14" fmla="*/ 540022 h 625126"/>
                <a:gd name="connsiteX15" fmla="*/ 83538 w 8834437"/>
                <a:gd name="connsiteY15" fmla="*/ 400762 h 625126"/>
                <a:gd name="connsiteX16" fmla="*/ 0 w 8834437"/>
                <a:gd name="connsiteY16" fmla="*/ 311016 h 625126"/>
                <a:gd name="connsiteX17" fmla="*/ 83538 w 8834437"/>
                <a:gd name="connsiteY17" fmla="*/ 225912 h 625126"/>
                <a:gd name="connsiteX18" fmla="*/ 83538 w 8834437"/>
                <a:gd name="connsiteY18" fmla="*/ 85104 h 6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34437" h="625126">
                  <a:moveTo>
                    <a:pt x="171718" y="0"/>
                  </a:moveTo>
                  <a:lnTo>
                    <a:pt x="272274" y="0"/>
                  </a:lnTo>
                  <a:lnTo>
                    <a:pt x="4397904" y="0"/>
                  </a:lnTo>
                  <a:lnTo>
                    <a:pt x="5504273" y="0"/>
                  </a:lnTo>
                  <a:lnTo>
                    <a:pt x="5747144" y="0"/>
                  </a:lnTo>
                  <a:lnTo>
                    <a:pt x="5785200" y="0"/>
                  </a:lnTo>
                  <a:lnTo>
                    <a:pt x="8834437" y="0"/>
                  </a:lnTo>
                  <a:lnTo>
                    <a:pt x="8834437" y="625126"/>
                  </a:lnTo>
                  <a:lnTo>
                    <a:pt x="5785200" y="625126"/>
                  </a:lnTo>
                  <a:lnTo>
                    <a:pt x="5747144" y="625126"/>
                  </a:lnTo>
                  <a:lnTo>
                    <a:pt x="5504273" y="625126"/>
                  </a:lnTo>
                  <a:lnTo>
                    <a:pt x="4397904" y="625126"/>
                  </a:lnTo>
                  <a:lnTo>
                    <a:pt x="272274" y="625126"/>
                  </a:lnTo>
                  <a:lnTo>
                    <a:pt x="171718" y="625126"/>
                  </a:lnTo>
                  <a:lnTo>
                    <a:pt x="83538" y="540022"/>
                  </a:lnTo>
                  <a:lnTo>
                    <a:pt x="83538" y="400762"/>
                  </a:lnTo>
                  <a:lnTo>
                    <a:pt x="0" y="311016"/>
                  </a:lnTo>
                  <a:lnTo>
                    <a:pt x="83538" y="225912"/>
                  </a:lnTo>
                  <a:lnTo>
                    <a:pt x="83538" y="85104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535781" tIns="45720" rIns="642938" bIns="45720" rtlCol="0" anchor="ctr">
              <a:noAutofit/>
            </a:bodyPr>
            <a:lstStyle>
              <a:lvl1pPr algn="l" defTabSz="91442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7808EAB-B5B7-4A3B-B180-83494C745E42}"/>
                </a:ext>
              </a:extLst>
            </p:cNvPr>
            <p:cNvSpPr txBox="1"/>
            <p:nvPr/>
          </p:nvSpPr>
          <p:spPr>
            <a:xfrm>
              <a:off x="499921" y="3574465"/>
              <a:ext cx="525272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700" b="1" dirty="0"/>
                <a:t>4 letní školy – 200+ účastníků každý rok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AF649D3-457D-4B54-803E-4FA8B2F02748}"/>
              </a:ext>
            </a:extLst>
          </p:cNvPr>
          <p:cNvGrpSpPr/>
          <p:nvPr/>
        </p:nvGrpSpPr>
        <p:grpSpPr>
          <a:xfrm>
            <a:off x="-3377881" y="4945237"/>
            <a:ext cx="8998442" cy="625126"/>
            <a:chOff x="-3377881" y="4945237"/>
            <a:chExt cx="8998442" cy="625126"/>
          </a:xfrm>
        </p:grpSpPr>
        <p:sp>
          <p:nvSpPr>
            <p:cNvPr id="13" name="Nadpis 2">
              <a:extLst>
                <a:ext uri="{FF2B5EF4-FFF2-40B4-BE49-F238E27FC236}">
                  <a16:creationId xmlns:a16="http://schemas.microsoft.com/office/drawing/2014/main" id="{752B1E7D-A4E2-4F9A-826A-4C4AFB7676E4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-3377881" y="4945237"/>
              <a:ext cx="8834437" cy="625126"/>
            </a:xfrm>
            <a:custGeom>
              <a:avLst/>
              <a:gdLst>
                <a:gd name="connsiteX0" fmla="*/ 171718 w 8834437"/>
                <a:gd name="connsiteY0" fmla="*/ 0 h 625126"/>
                <a:gd name="connsiteX1" fmla="*/ 272274 w 8834437"/>
                <a:gd name="connsiteY1" fmla="*/ 0 h 625126"/>
                <a:gd name="connsiteX2" fmla="*/ 4397904 w 8834437"/>
                <a:gd name="connsiteY2" fmla="*/ 0 h 625126"/>
                <a:gd name="connsiteX3" fmla="*/ 5504273 w 8834437"/>
                <a:gd name="connsiteY3" fmla="*/ 0 h 625126"/>
                <a:gd name="connsiteX4" fmla="*/ 5747144 w 8834437"/>
                <a:gd name="connsiteY4" fmla="*/ 0 h 625126"/>
                <a:gd name="connsiteX5" fmla="*/ 5785200 w 8834437"/>
                <a:gd name="connsiteY5" fmla="*/ 0 h 625126"/>
                <a:gd name="connsiteX6" fmla="*/ 8834437 w 8834437"/>
                <a:gd name="connsiteY6" fmla="*/ 0 h 625126"/>
                <a:gd name="connsiteX7" fmla="*/ 8834437 w 8834437"/>
                <a:gd name="connsiteY7" fmla="*/ 625126 h 625126"/>
                <a:gd name="connsiteX8" fmla="*/ 5785200 w 8834437"/>
                <a:gd name="connsiteY8" fmla="*/ 625126 h 625126"/>
                <a:gd name="connsiteX9" fmla="*/ 5747144 w 8834437"/>
                <a:gd name="connsiteY9" fmla="*/ 625126 h 625126"/>
                <a:gd name="connsiteX10" fmla="*/ 5504273 w 8834437"/>
                <a:gd name="connsiteY10" fmla="*/ 625126 h 625126"/>
                <a:gd name="connsiteX11" fmla="*/ 4397904 w 8834437"/>
                <a:gd name="connsiteY11" fmla="*/ 625126 h 625126"/>
                <a:gd name="connsiteX12" fmla="*/ 272274 w 8834437"/>
                <a:gd name="connsiteY12" fmla="*/ 625126 h 625126"/>
                <a:gd name="connsiteX13" fmla="*/ 171718 w 8834437"/>
                <a:gd name="connsiteY13" fmla="*/ 625126 h 625126"/>
                <a:gd name="connsiteX14" fmla="*/ 83538 w 8834437"/>
                <a:gd name="connsiteY14" fmla="*/ 540022 h 625126"/>
                <a:gd name="connsiteX15" fmla="*/ 83538 w 8834437"/>
                <a:gd name="connsiteY15" fmla="*/ 400762 h 625126"/>
                <a:gd name="connsiteX16" fmla="*/ 0 w 8834437"/>
                <a:gd name="connsiteY16" fmla="*/ 311016 h 625126"/>
                <a:gd name="connsiteX17" fmla="*/ 83538 w 8834437"/>
                <a:gd name="connsiteY17" fmla="*/ 225912 h 625126"/>
                <a:gd name="connsiteX18" fmla="*/ 83538 w 8834437"/>
                <a:gd name="connsiteY18" fmla="*/ 85104 h 6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34437" h="625126">
                  <a:moveTo>
                    <a:pt x="171718" y="0"/>
                  </a:moveTo>
                  <a:lnTo>
                    <a:pt x="272274" y="0"/>
                  </a:lnTo>
                  <a:lnTo>
                    <a:pt x="4397904" y="0"/>
                  </a:lnTo>
                  <a:lnTo>
                    <a:pt x="5504273" y="0"/>
                  </a:lnTo>
                  <a:lnTo>
                    <a:pt x="5747144" y="0"/>
                  </a:lnTo>
                  <a:lnTo>
                    <a:pt x="5785200" y="0"/>
                  </a:lnTo>
                  <a:lnTo>
                    <a:pt x="8834437" y="0"/>
                  </a:lnTo>
                  <a:lnTo>
                    <a:pt x="8834437" y="625126"/>
                  </a:lnTo>
                  <a:lnTo>
                    <a:pt x="5785200" y="625126"/>
                  </a:lnTo>
                  <a:lnTo>
                    <a:pt x="5747144" y="625126"/>
                  </a:lnTo>
                  <a:lnTo>
                    <a:pt x="5504273" y="625126"/>
                  </a:lnTo>
                  <a:lnTo>
                    <a:pt x="4397904" y="625126"/>
                  </a:lnTo>
                  <a:lnTo>
                    <a:pt x="272274" y="625126"/>
                  </a:lnTo>
                  <a:lnTo>
                    <a:pt x="171718" y="625126"/>
                  </a:lnTo>
                  <a:lnTo>
                    <a:pt x="83538" y="540022"/>
                  </a:lnTo>
                  <a:lnTo>
                    <a:pt x="83538" y="400762"/>
                  </a:lnTo>
                  <a:lnTo>
                    <a:pt x="0" y="311016"/>
                  </a:lnTo>
                  <a:lnTo>
                    <a:pt x="83538" y="225912"/>
                  </a:lnTo>
                  <a:lnTo>
                    <a:pt x="83538" y="85104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535781" tIns="45720" rIns="642938" bIns="45720" rtlCol="0" anchor="ctr">
              <a:noAutofit/>
            </a:bodyPr>
            <a:lstStyle>
              <a:lvl1pPr algn="l" defTabSz="91442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cs-CZ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89668BCB-D616-43B3-9EE0-3209165F262A}"/>
                </a:ext>
              </a:extLst>
            </p:cNvPr>
            <p:cNvSpPr txBox="1"/>
            <p:nvPr/>
          </p:nvSpPr>
          <p:spPr>
            <a:xfrm>
              <a:off x="367841" y="5080828"/>
              <a:ext cx="525272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700" b="1" dirty="0"/>
                <a:t>400+ zahraničních studijních výjezdů ročně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D850520C-3BEE-4A33-8706-49425E52C08F}"/>
              </a:ext>
            </a:extLst>
          </p:cNvPr>
          <p:cNvGrpSpPr/>
          <p:nvPr/>
        </p:nvGrpSpPr>
        <p:grpSpPr>
          <a:xfrm>
            <a:off x="6259196" y="4234021"/>
            <a:ext cx="8834437" cy="625126"/>
            <a:chOff x="6259196" y="4234021"/>
            <a:chExt cx="8834437" cy="625126"/>
          </a:xfrm>
        </p:grpSpPr>
        <p:sp>
          <p:nvSpPr>
            <p:cNvPr id="11" name="Nadpis 2">
              <a:extLst>
                <a:ext uri="{FF2B5EF4-FFF2-40B4-BE49-F238E27FC236}">
                  <a16:creationId xmlns:a16="http://schemas.microsoft.com/office/drawing/2014/main" id="{B466B0CA-5924-4631-B175-E567A6B88A22}"/>
                </a:ext>
              </a:extLst>
            </p:cNvPr>
            <p:cNvSpPr txBox="1">
              <a:spLocks/>
            </p:cNvSpPr>
            <p:nvPr/>
          </p:nvSpPr>
          <p:spPr>
            <a:xfrm>
              <a:off x="6259196" y="4234021"/>
              <a:ext cx="8834437" cy="625126"/>
            </a:xfrm>
            <a:custGeom>
              <a:avLst/>
              <a:gdLst>
                <a:gd name="connsiteX0" fmla="*/ 171718 w 8834437"/>
                <a:gd name="connsiteY0" fmla="*/ 0 h 625126"/>
                <a:gd name="connsiteX1" fmla="*/ 272274 w 8834437"/>
                <a:gd name="connsiteY1" fmla="*/ 0 h 625126"/>
                <a:gd name="connsiteX2" fmla="*/ 4397904 w 8834437"/>
                <a:gd name="connsiteY2" fmla="*/ 0 h 625126"/>
                <a:gd name="connsiteX3" fmla="*/ 5504273 w 8834437"/>
                <a:gd name="connsiteY3" fmla="*/ 0 h 625126"/>
                <a:gd name="connsiteX4" fmla="*/ 5747144 w 8834437"/>
                <a:gd name="connsiteY4" fmla="*/ 0 h 625126"/>
                <a:gd name="connsiteX5" fmla="*/ 5785200 w 8834437"/>
                <a:gd name="connsiteY5" fmla="*/ 0 h 625126"/>
                <a:gd name="connsiteX6" fmla="*/ 8834437 w 8834437"/>
                <a:gd name="connsiteY6" fmla="*/ 0 h 625126"/>
                <a:gd name="connsiteX7" fmla="*/ 8834437 w 8834437"/>
                <a:gd name="connsiteY7" fmla="*/ 625126 h 625126"/>
                <a:gd name="connsiteX8" fmla="*/ 5785200 w 8834437"/>
                <a:gd name="connsiteY8" fmla="*/ 625126 h 625126"/>
                <a:gd name="connsiteX9" fmla="*/ 5747144 w 8834437"/>
                <a:gd name="connsiteY9" fmla="*/ 625126 h 625126"/>
                <a:gd name="connsiteX10" fmla="*/ 5504273 w 8834437"/>
                <a:gd name="connsiteY10" fmla="*/ 625126 h 625126"/>
                <a:gd name="connsiteX11" fmla="*/ 4397904 w 8834437"/>
                <a:gd name="connsiteY11" fmla="*/ 625126 h 625126"/>
                <a:gd name="connsiteX12" fmla="*/ 272274 w 8834437"/>
                <a:gd name="connsiteY12" fmla="*/ 625126 h 625126"/>
                <a:gd name="connsiteX13" fmla="*/ 171718 w 8834437"/>
                <a:gd name="connsiteY13" fmla="*/ 625126 h 625126"/>
                <a:gd name="connsiteX14" fmla="*/ 83538 w 8834437"/>
                <a:gd name="connsiteY14" fmla="*/ 540022 h 625126"/>
                <a:gd name="connsiteX15" fmla="*/ 83538 w 8834437"/>
                <a:gd name="connsiteY15" fmla="*/ 400762 h 625126"/>
                <a:gd name="connsiteX16" fmla="*/ 0 w 8834437"/>
                <a:gd name="connsiteY16" fmla="*/ 311016 h 625126"/>
                <a:gd name="connsiteX17" fmla="*/ 83538 w 8834437"/>
                <a:gd name="connsiteY17" fmla="*/ 225912 h 625126"/>
                <a:gd name="connsiteX18" fmla="*/ 83538 w 8834437"/>
                <a:gd name="connsiteY18" fmla="*/ 85104 h 6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34437" h="625126">
                  <a:moveTo>
                    <a:pt x="171718" y="0"/>
                  </a:moveTo>
                  <a:lnTo>
                    <a:pt x="272274" y="0"/>
                  </a:lnTo>
                  <a:lnTo>
                    <a:pt x="4397904" y="0"/>
                  </a:lnTo>
                  <a:lnTo>
                    <a:pt x="5504273" y="0"/>
                  </a:lnTo>
                  <a:lnTo>
                    <a:pt x="5747144" y="0"/>
                  </a:lnTo>
                  <a:lnTo>
                    <a:pt x="5785200" y="0"/>
                  </a:lnTo>
                  <a:lnTo>
                    <a:pt x="8834437" y="0"/>
                  </a:lnTo>
                  <a:lnTo>
                    <a:pt x="8834437" y="625126"/>
                  </a:lnTo>
                  <a:lnTo>
                    <a:pt x="5785200" y="625126"/>
                  </a:lnTo>
                  <a:lnTo>
                    <a:pt x="5747144" y="625126"/>
                  </a:lnTo>
                  <a:lnTo>
                    <a:pt x="5504273" y="625126"/>
                  </a:lnTo>
                  <a:lnTo>
                    <a:pt x="4397904" y="625126"/>
                  </a:lnTo>
                  <a:lnTo>
                    <a:pt x="272274" y="625126"/>
                  </a:lnTo>
                  <a:lnTo>
                    <a:pt x="171718" y="625126"/>
                  </a:lnTo>
                  <a:lnTo>
                    <a:pt x="83538" y="540022"/>
                  </a:lnTo>
                  <a:lnTo>
                    <a:pt x="83538" y="400762"/>
                  </a:lnTo>
                  <a:lnTo>
                    <a:pt x="0" y="311016"/>
                  </a:lnTo>
                  <a:lnTo>
                    <a:pt x="83538" y="225912"/>
                  </a:lnTo>
                  <a:lnTo>
                    <a:pt x="83538" y="85104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535781" tIns="45720" rIns="642938" bIns="45720" rtlCol="0" anchor="ctr">
              <a:noAutofit/>
            </a:bodyPr>
            <a:lstStyle>
              <a:lvl1pPr algn="l" defTabSz="91442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cs-CZ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85CDF787-393B-4A7A-B2BE-E90D3E99E63F}"/>
                </a:ext>
              </a:extLst>
            </p:cNvPr>
            <p:cNvSpPr txBox="1"/>
            <p:nvPr/>
          </p:nvSpPr>
          <p:spPr>
            <a:xfrm>
              <a:off x="7103921" y="4369612"/>
              <a:ext cx="525272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700" b="1" dirty="0"/>
                <a:t>40 studijních programů v cizím jazyce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7F35B19D-38B9-4CD7-8A6A-4CC990C6FB3F}"/>
              </a:ext>
            </a:extLst>
          </p:cNvPr>
          <p:cNvGrpSpPr/>
          <p:nvPr/>
        </p:nvGrpSpPr>
        <p:grpSpPr>
          <a:xfrm>
            <a:off x="6259196" y="5697093"/>
            <a:ext cx="8834437" cy="625126"/>
            <a:chOff x="6259196" y="5697093"/>
            <a:chExt cx="8834437" cy="625126"/>
          </a:xfrm>
        </p:grpSpPr>
        <p:sp>
          <p:nvSpPr>
            <p:cNvPr id="12" name="Nadpis 2">
              <a:extLst>
                <a:ext uri="{FF2B5EF4-FFF2-40B4-BE49-F238E27FC236}">
                  <a16:creationId xmlns:a16="http://schemas.microsoft.com/office/drawing/2014/main" id="{740C416A-2B0A-4296-A1A7-6F4AC4D19CFC}"/>
                </a:ext>
              </a:extLst>
            </p:cNvPr>
            <p:cNvSpPr txBox="1">
              <a:spLocks/>
            </p:cNvSpPr>
            <p:nvPr/>
          </p:nvSpPr>
          <p:spPr>
            <a:xfrm>
              <a:off x="6259196" y="5697093"/>
              <a:ext cx="8834437" cy="625126"/>
            </a:xfrm>
            <a:custGeom>
              <a:avLst/>
              <a:gdLst>
                <a:gd name="connsiteX0" fmla="*/ 171718 w 8834437"/>
                <a:gd name="connsiteY0" fmla="*/ 0 h 625126"/>
                <a:gd name="connsiteX1" fmla="*/ 272274 w 8834437"/>
                <a:gd name="connsiteY1" fmla="*/ 0 h 625126"/>
                <a:gd name="connsiteX2" fmla="*/ 4397904 w 8834437"/>
                <a:gd name="connsiteY2" fmla="*/ 0 h 625126"/>
                <a:gd name="connsiteX3" fmla="*/ 5504273 w 8834437"/>
                <a:gd name="connsiteY3" fmla="*/ 0 h 625126"/>
                <a:gd name="connsiteX4" fmla="*/ 5747144 w 8834437"/>
                <a:gd name="connsiteY4" fmla="*/ 0 h 625126"/>
                <a:gd name="connsiteX5" fmla="*/ 5785200 w 8834437"/>
                <a:gd name="connsiteY5" fmla="*/ 0 h 625126"/>
                <a:gd name="connsiteX6" fmla="*/ 8834437 w 8834437"/>
                <a:gd name="connsiteY6" fmla="*/ 0 h 625126"/>
                <a:gd name="connsiteX7" fmla="*/ 8834437 w 8834437"/>
                <a:gd name="connsiteY7" fmla="*/ 625126 h 625126"/>
                <a:gd name="connsiteX8" fmla="*/ 5785200 w 8834437"/>
                <a:gd name="connsiteY8" fmla="*/ 625126 h 625126"/>
                <a:gd name="connsiteX9" fmla="*/ 5747144 w 8834437"/>
                <a:gd name="connsiteY9" fmla="*/ 625126 h 625126"/>
                <a:gd name="connsiteX10" fmla="*/ 5504273 w 8834437"/>
                <a:gd name="connsiteY10" fmla="*/ 625126 h 625126"/>
                <a:gd name="connsiteX11" fmla="*/ 4397904 w 8834437"/>
                <a:gd name="connsiteY11" fmla="*/ 625126 h 625126"/>
                <a:gd name="connsiteX12" fmla="*/ 272274 w 8834437"/>
                <a:gd name="connsiteY12" fmla="*/ 625126 h 625126"/>
                <a:gd name="connsiteX13" fmla="*/ 171718 w 8834437"/>
                <a:gd name="connsiteY13" fmla="*/ 625126 h 625126"/>
                <a:gd name="connsiteX14" fmla="*/ 83538 w 8834437"/>
                <a:gd name="connsiteY14" fmla="*/ 540022 h 625126"/>
                <a:gd name="connsiteX15" fmla="*/ 83538 w 8834437"/>
                <a:gd name="connsiteY15" fmla="*/ 400762 h 625126"/>
                <a:gd name="connsiteX16" fmla="*/ 0 w 8834437"/>
                <a:gd name="connsiteY16" fmla="*/ 311016 h 625126"/>
                <a:gd name="connsiteX17" fmla="*/ 83538 w 8834437"/>
                <a:gd name="connsiteY17" fmla="*/ 225912 h 625126"/>
                <a:gd name="connsiteX18" fmla="*/ 83538 w 8834437"/>
                <a:gd name="connsiteY18" fmla="*/ 85104 h 6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34437" h="625126">
                  <a:moveTo>
                    <a:pt x="171718" y="0"/>
                  </a:moveTo>
                  <a:lnTo>
                    <a:pt x="272274" y="0"/>
                  </a:lnTo>
                  <a:lnTo>
                    <a:pt x="4397904" y="0"/>
                  </a:lnTo>
                  <a:lnTo>
                    <a:pt x="5504273" y="0"/>
                  </a:lnTo>
                  <a:lnTo>
                    <a:pt x="5747144" y="0"/>
                  </a:lnTo>
                  <a:lnTo>
                    <a:pt x="5785200" y="0"/>
                  </a:lnTo>
                  <a:lnTo>
                    <a:pt x="8834437" y="0"/>
                  </a:lnTo>
                  <a:lnTo>
                    <a:pt x="8834437" y="625126"/>
                  </a:lnTo>
                  <a:lnTo>
                    <a:pt x="5785200" y="625126"/>
                  </a:lnTo>
                  <a:lnTo>
                    <a:pt x="5747144" y="625126"/>
                  </a:lnTo>
                  <a:lnTo>
                    <a:pt x="5504273" y="625126"/>
                  </a:lnTo>
                  <a:lnTo>
                    <a:pt x="4397904" y="625126"/>
                  </a:lnTo>
                  <a:lnTo>
                    <a:pt x="272274" y="625126"/>
                  </a:lnTo>
                  <a:lnTo>
                    <a:pt x="171718" y="625126"/>
                  </a:lnTo>
                  <a:lnTo>
                    <a:pt x="83538" y="540022"/>
                  </a:lnTo>
                  <a:lnTo>
                    <a:pt x="83538" y="400762"/>
                  </a:lnTo>
                  <a:lnTo>
                    <a:pt x="0" y="311016"/>
                  </a:lnTo>
                  <a:lnTo>
                    <a:pt x="83538" y="225912"/>
                  </a:lnTo>
                  <a:lnTo>
                    <a:pt x="83538" y="85104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535781" tIns="45720" rIns="642938" bIns="45720" rtlCol="0" anchor="ctr">
              <a:noAutofit/>
            </a:bodyPr>
            <a:lstStyle>
              <a:lvl1pPr algn="l" defTabSz="91442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cs-CZ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9E964BA4-DC70-4D88-8A21-57C4413178C1}"/>
                </a:ext>
              </a:extLst>
            </p:cNvPr>
            <p:cNvSpPr txBox="1"/>
            <p:nvPr/>
          </p:nvSpPr>
          <p:spPr>
            <a:xfrm>
              <a:off x="6441440" y="5832684"/>
              <a:ext cx="591520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700" b="1" dirty="0"/>
                <a:t>100+ akademických a vědeckých pracovníků ze zahraničí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655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191A3C19-AB34-4096-A63C-C322869DF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4" y="1494680"/>
            <a:ext cx="9035591" cy="5082520"/>
          </a:xfr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566DE53-AE36-4F8A-9BE7-43750A9B57B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Život na UHK</a:t>
            </a:r>
          </a:p>
        </p:txBody>
      </p:sp>
      <p:pic>
        <p:nvPicPr>
          <p:cNvPr id="5" name="Graphic 24">
            <a:extLst>
              <a:ext uri="{FF2B5EF4-FFF2-40B4-BE49-F238E27FC236}">
                <a16:creationId xmlns:a16="http://schemas.microsoft.com/office/drawing/2014/main" id="{662AE3B1-8F90-41AF-A05F-147BD9025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238C280-BB90-4D64-9AC6-9C96F0657A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4" y="1494680"/>
            <a:ext cx="9035591" cy="50825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A7EB9CA-0580-4A08-9EFE-B96D49043A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4" y="1494680"/>
            <a:ext cx="9035591" cy="50825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9C0D028-1A79-40FD-8226-A04D48BE8E6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4" y="1494680"/>
            <a:ext cx="9035590" cy="508252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232285D-3CC2-4D91-AB48-25C03BF9B8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3" y="1494680"/>
            <a:ext cx="9035591" cy="508252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5478212-E8B4-4F14-86E8-5B43946B6E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3" y="1494680"/>
            <a:ext cx="9035591" cy="508252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6860646-1454-443E-8D2A-94F5736130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2" y="1494680"/>
            <a:ext cx="9035591" cy="508252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83DC4F5-34DD-4E1A-9A17-729B3832166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1" y="1494680"/>
            <a:ext cx="9035591" cy="508252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37E4A3E9-A396-4C5F-AE7C-7D6A3B3C9B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0" y="1494680"/>
            <a:ext cx="9035591" cy="508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71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2D4A91-4F7C-4071-9A75-5C718839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74" y="3920151"/>
            <a:ext cx="7991469" cy="1515449"/>
          </a:xfrm>
        </p:spPr>
        <p:txBody>
          <a:bodyPr lIns="892800" tIns="223200" anchor="t" anchorCtr="0"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cs-CZ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cs-CZ" sz="3200" dirty="0"/>
          </a:p>
        </p:txBody>
      </p:sp>
      <p:pic>
        <p:nvPicPr>
          <p:cNvPr id="2" name="Grafický objekt 1">
            <a:hlinkClick r:id="rId3"/>
            <a:extLst>
              <a:ext uri="{FF2B5EF4-FFF2-40B4-BE49-F238E27FC236}">
                <a16:creationId xmlns:a16="http://schemas.microsoft.com/office/drawing/2014/main" id="{639222B7-BCA7-42B5-BB4C-B49E9BD81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833" y="4141242"/>
            <a:ext cx="653269" cy="455145"/>
          </a:xfrm>
          <a:prstGeom prst="rect">
            <a:avLst/>
          </a:prstGeom>
        </p:spPr>
      </p:pic>
      <p:pic>
        <p:nvPicPr>
          <p:cNvPr id="5" name="Obrázek 4">
            <a:hlinkClick r:id="rId6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68" y="4129654"/>
            <a:ext cx="455145" cy="455145"/>
          </a:xfrm>
          <a:prstGeom prst="rect">
            <a:avLst/>
          </a:prstGeom>
        </p:spPr>
      </p:pic>
      <p:pic>
        <p:nvPicPr>
          <p:cNvPr id="9" name="Obrázek 8">
            <a:hlinkClick r:id="rId8"/>
            <a:extLst>
              <a:ext uri="{FF2B5EF4-FFF2-40B4-BE49-F238E27FC236}">
                <a16:creationId xmlns:a16="http://schemas.microsoft.com/office/drawing/2014/main" id="{F67FBB52-65E6-4B0C-AC34-99AE8C17FE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91" y="4151873"/>
            <a:ext cx="455145" cy="455145"/>
          </a:xfrm>
          <a:prstGeom prst="rect">
            <a:avLst/>
          </a:prstGeom>
        </p:spPr>
      </p:pic>
      <p:pic>
        <p:nvPicPr>
          <p:cNvPr id="6" name="Obrázek 5">
            <a:hlinkClick r:id="rId10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73" y="4129653"/>
            <a:ext cx="455145" cy="455145"/>
          </a:xfrm>
          <a:prstGeom prst="rect">
            <a:avLst/>
          </a:prstGeom>
        </p:spPr>
      </p:pic>
      <p:pic>
        <p:nvPicPr>
          <p:cNvPr id="7" name="Obrázek 6">
            <a:hlinkClick r:id="rId12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03" y="4129653"/>
            <a:ext cx="455145" cy="4551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83911C-45FD-4BC3-ABE5-13CD94A3EB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0" y="147229"/>
            <a:ext cx="4035675" cy="7027513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6970C58C-7569-45D0-97F9-D094D004F1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4B9F69A-B277-4386-8541-BD74B5A8D9C1}"/>
              </a:ext>
            </a:extLst>
          </p:cNvPr>
          <p:cNvSpPr txBox="1"/>
          <p:nvPr/>
        </p:nvSpPr>
        <p:spPr>
          <a:xfrm>
            <a:off x="8628315" y="4743916"/>
            <a:ext cx="19246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/>
              <a:t>www.</a:t>
            </a:r>
            <a:r>
              <a:rPr lang="en-US" sz="2400" b="1" dirty="0"/>
              <a:t>uhk.cz</a:t>
            </a:r>
            <a:endParaRPr lang="cs-CZ" sz="2400" b="1" u="sng" dirty="0"/>
          </a:p>
        </p:txBody>
      </p:sp>
    </p:spTree>
    <p:extLst>
      <p:ext uri="{BB962C8B-B14F-4D97-AF65-F5344CB8AC3E}">
        <p14:creationId xmlns:p14="http://schemas.microsoft.com/office/powerpoint/2010/main" val="1434370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BE8254-AD59-4460-9DAE-F766804E0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r="-584"/>
          <a:stretch/>
        </p:blipFill>
        <p:spPr>
          <a:xfrm rot="60000" flipH="1">
            <a:off x="-788846" y="-274378"/>
            <a:ext cx="13106338" cy="728129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9EBF0E71-D5F3-4544-8955-A686CA3D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Město</a:t>
            </a:r>
            <a:endParaRPr lang="en-AU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A967A4D-92EF-470F-89D9-368E20CB1984}"/>
              </a:ext>
            </a:extLst>
          </p:cNvPr>
          <p:cNvSpPr txBox="1">
            <a:spLocks/>
          </p:cNvSpPr>
          <p:nvPr/>
        </p:nvSpPr>
        <p:spPr>
          <a:xfrm>
            <a:off x="2037709" y="3429001"/>
            <a:ext cx="42788736" cy="302942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607B6AC1-4C62-4FDE-8AEF-6826ED3E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189" y="4402750"/>
            <a:ext cx="9620892" cy="3502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Salon republiky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Ani velký, ani malý – 93 tis. obyvatel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Jeden z nejbezpečnějších krajů v ČR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FD04D29-DC81-4F12-A8E1-AFB51E97F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1189" y="3764279"/>
            <a:ext cx="9620892" cy="615754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418043C-8BA4-4E02-8810-10EA7071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650929"/>
            <a:ext cx="41132760" cy="7508929"/>
          </a:xfrm>
          <a:prstGeom prst="rect">
            <a:avLst/>
          </a:prstGeom>
        </p:spPr>
      </p:pic>
      <p:pic>
        <p:nvPicPr>
          <p:cNvPr id="14" name="Graphic 24">
            <a:extLst>
              <a:ext uri="{FF2B5EF4-FFF2-40B4-BE49-F238E27FC236}">
                <a16:creationId xmlns:a16="http://schemas.microsoft.com/office/drawing/2014/main" id="{CB26AD14-1BB8-456C-BBB6-39C2B28E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6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A9FDBD-5106-4597-9AAE-0C5016E2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06DC10-52E0-4C8B-91E3-9F1E3896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Nadpis 3">
            <a:extLst>
              <a:ext uri="{FF2B5EF4-FFF2-40B4-BE49-F238E27FC236}">
                <a16:creationId xmlns:a16="http://schemas.microsoft.com/office/drawing/2014/main" id="{B55B2BE8-7E54-4A43-8D6C-3AF8D8285DDC}"/>
              </a:ext>
            </a:extLst>
          </p:cNvPr>
          <p:cNvSpPr txBox="1">
            <a:spLocks/>
          </p:cNvSpPr>
          <p:nvPr/>
        </p:nvSpPr>
        <p:spPr>
          <a:xfrm>
            <a:off x="5374639" y="1774474"/>
            <a:ext cx="75042731" cy="480777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6FFCC461-CEEE-4B0B-95DB-77AC606F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295" y="2950803"/>
            <a:ext cx="4458536" cy="3631449"/>
          </a:xfrm>
        </p:spPr>
        <p:txBody>
          <a:bodyPr vert="horz" lIns="0" tIns="0" rIns="0" bIns="0" rtlCol="0" anchor="t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Bohatá historie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Zelené město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Obdivuhodná architektura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Kulturní centrum</a:t>
            </a:r>
            <a:r>
              <a:rPr lang="en-AU" dirty="0">
                <a:solidFill>
                  <a:schemeClr val="tx1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Snadná doprava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Nižší životní náklady</a:t>
            </a:r>
            <a:r>
              <a:rPr lang="en-AU" dirty="0">
                <a:solidFill>
                  <a:schemeClr val="tx1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8E86562-4BBB-4550-98AB-88A1DA488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6295" y="2312331"/>
            <a:ext cx="3992604" cy="638473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BABCEC3-ECD6-401C-AB0D-527893B9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56032" y="-1471551"/>
            <a:ext cx="41132760" cy="8974711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E8948D5B-E72C-497F-91C0-868ECC2E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49" name="Nadpis 3">
            <a:extLst>
              <a:ext uri="{FF2B5EF4-FFF2-40B4-BE49-F238E27FC236}">
                <a16:creationId xmlns:a16="http://schemas.microsoft.com/office/drawing/2014/main" id="{D66D2141-7151-4904-AC89-88C1411B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</p:spPr>
        <p:txBody>
          <a:bodyPr/>
          <a:lstStyle/>
          <a:p>
            <a:r>
              <a:rPr lang="cs-CZ" dirty="0"/>
              <a:t>Město</a:t>
            </a:r>
            <a:endParaRPr lang="en-AU" dirty="0"/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EC3B173B-8234-4A04-B338-75E9BE05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769865"/>
            <a:ext cx="41132760" cy="85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28" y="4123785"/>
            <a:ext cx="1688894" cy="126666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960" y="3999600"/>
            <a:ext cx="10187941" cy="1527440"/>
          </a:xfrm>
        </p:spPr>
        <p:txBody>
          <a:bodyPr/>
          <a:lstStyle/>
          <a:p>
            <a:r>
              <a:rPr lang="cs-CZ" altLang="cs-CZ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Univerzita Hradec Králové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CBA560-1362-4A58-9E78-F18D1581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2606040" cy="6710770"/>
          </a:xfrm>
          <a:prstGeom prst="rect">
            <a:avLst/>
          </a:prstGeom>
        </p:spPr>
      </p:pic>
      <p:pic>
        <p:nvPicPr>
          <p:cNvPr id="10" name="Graphic 24">
            <a:extLst>
              <a:ext uri="{FF2B5EF4-FFF2-40B4-BE49-F238E27FC236}">
                <a16:creationId xmlns:a16="http://schemas.microsoft.com/office/drawing/2014/main" id="{494EC1F2-E218-43A6-BA6B-346A2E57C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0F88CA4-2724-455D-A233-8DD26829DA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05"/>
            <a:ext cx="12192000" cy="8127274"/>
          </a:xfrm>
          <a:prstGeom prst="rect">
            <a:avLst/>
          </a:prstGeom>
        </p:spPr>
      </p:pic>
      <p:sp>
        <p:nvSpPr>
          <p:cNvPr id="69" name="!!Nadpis-bublina">
            <a:extLst>
              <a:ext uri="{FF2B5EF4-FFF2-40B4-BE49-F238E27FC236}">
                <a16:creationId xmlns:a16="http://schemas.microsoft.com/office/drawing/2014/main" id="{0BF0B44E-97F5-4C8B-B794-7EB07200E0E6}"/>
              </a:ext>
            </a:extLst>
          </p:cNvPr>
          <p:cNvSpPr txBox="1">
            <a:spLocks/>
          </p:cNvSpPr>
          <p:nvPr/>
        </p:nvSpPr>
        <p:spPr>
          <a:xfrm>
            <a:off x="7907423" y="3273457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52" name="Zástupný symbol pro text 2">
            <a:extLst>
              <a:ext uri="{FF2B5EF4-FFF2-40B4-BE49-F238E27FC236}">
                <a16:creationId xmlns:a16="http://schemas.microsoft.com/office/drawing/2014/main" id="{C74853D0-E6AB-4331-A0BB-D1522E5E0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73199" y="1695111"/>
            <a:ext cx="9975863" cy="638473"/>
          </a:xfrm>
        </p:spPr>
        <p:txBody>
          <a:bodyPr/>
          <a:lstStyle/>
          <a:p>
            <a:r>
              <a:rPr lang="cs-CZ" dirty="0"/>
              <a:t>O univerzitě</a:t>
            </a:r>
          </a:p>
        </p:txBody>
      </p:sp>
      <p:graphicFrame>
        <p:nvGraphicFramePr>
          <p:cNvPr id="53" name="Graf 52">
            <a:extLst>
              <a:ext uri="{FF2B5EF4-FFF2-40B4-BE49-F238E27FC236}">
                <a16:creationId xmlns:a16="http://schemas.microsoft.com/office/drawing/2014/main" id="{A8508C20-C71F-4E7D-8074-773B68E5F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243343"/>
              </p:ext>
            </p:extLst>
          </p:nvPr>
        </p:nvGraphicFramePr>
        <p:xfrm>
          <a:off x="3326929" y="2105847"/>
          <a:ext cx="5349188" cy="4443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1" name="!!Nadpis-bublina">
            <a:extLst>
              <a:ext uri="{FF2B5EF4-FFF2-40B4-BE49-F238E27FC236}">
                <a16:creationId xmlns:a16="http://schemas.microsoft.com/office/drawing/2014/main" id="{CA689C47-FDEA-4EE3-B80D-E4B8B862418E}"/>
              </a:ext>
            </a:extLst>
          </p:cNvPr>
          <p:cNvSpPr txBox="1">
            <a:spLocks/>
          </p:cNvSpPr>
          <p:nvPr/>
        </p:nvSpPr>
        <p:spPr>
          <a:xfrm rot="10800000">
            <a:off x="-4549859" y="2751919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58B8FA5C-1F4A-469D-956D-076E658B5C38}"/>
              </a:ext>
            </a:extLst>
          </p:cNvPr>
          <p:cNvSpPr txBox="1"/>
          <p:nvPr/>
        </p:nvSpPr>
        <p:spPr>
          <a:xfrm>
            <a:off x="494631" y="2887145"/>
            <a:ext cx="293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200+ studijních programů</a:t>
            </a:r>
          </a:p>
        </p:txBody>
      </p:sp>
      <p:sp>
        <p:nvSpPr>
          <p:cNvPr id="72" name="!!Nadpis-bublina">
            <a:extLst>
              <a:ext uri="{FF2B5EF4-FFF2-40B4-BE49-F238E27FC236}">
                <a16:creationId xmlns:a16="http://schemas.microsoft.com/office/drawing/2014/main" id="{8CDD5364-0151-4175-98EE-30004370E21A}"/>
              </a:ext>
            </a:extLst>
          </p:cNvPr>
          <p:cNvSpPr txBox="1">
            <a:spLocks/>
          </p:cNvSpPr>
          <p:nvPr/>
        </p:nvSpPr>
        <p:spPr>
          <a:xfrm rot="10800000">
            <a:off x="-4549859" y="3818088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2A6E50CF-875B-4440-ADE7-2F54E3314FFF}"/>
              </a:ext>
            </a:extLst>
          </p:cNvPr>
          <p:cNvSpPr txBox="1"/>
          <p:nvPr/>
        </p:nvSpPr>
        <p:spPr>
          <a:xfrm>
            <a:off x="494631" y="3933818"/>
            <a:ext cx="293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6300+ studujících</a:t>
            </a:r>
          </a:p>
        </p:txBody>
      </p:sp>
      <p:sp>
        <p:nvSpPr>
          <p:cNvPr id="73" name="!!Nadpis-bublina">
            <a:extLst>
              <a:ext uri="{FF2B5EF4-FFF2-40B4-BE49-F238E27FC236}">
                <a16:creationId xmlns:a16="http://schemas.microsoft.com/office/drawing/2014/main" id="{8305E28B-3641-44E6-8762-28C01DC8849D}"/>
              </a:ext>
            </a:extLst>
          </p:cNvPr>
          <p:cNvSpPr txBox="1">
            <a:spLocks/>
          </p:cNvSpPr>
          <p:nvPr/>
        </p:nvSpPr>
        <p:spPr>
          <a:xfrm rot="10800000">
            <a:off x="-4549860" y="4848560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92AD6A14-2749-4A28-9BD6-72A27FB1016D}"/>
              </a:ext>
            </a:extLst>
          </p:cNvPr>
          <p:cNvSpPr txBox="1"/>
          <p:nvPr/>
        </p:nvSpPr>
        <p:spPr>
          <a:xfrm>
            <a:off x="494631" y="4976457"/>
            <a:ext cx="335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330+ partnerských univerzit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07C31C46-B717-45CE-9B89-BC15C1A59C66}"/>
              </a:ext>
            </a:extLst>
          </p:cNvPr>
          <p:cNvSpPr txBox="1"/>
          <p:nvPr/>
        </p:nvSpPr>
        <p:spPr>
          <a:xfrm>
            <a:off x="8558656" y="3412377"/>
            <a:ext cx="322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500+ zahraničních studujících</a:t>
            </a:r>
          </a:p>
        </p:txBody>
      </p:sp>
      <p:sp>
        <p:nvSpPr>
          <p:cNvPr id="70" name="!!Nadpis-bublina">
            <a:extLst>
              <a:ext uri="{FF2B5EF4-FFF2-40B4-BE49-F238E27FC236}">
                <a16:creationId xmlns:a16="http://schemas.microsoft.com/office/drawing/2014/main" id="{5C02B3C1-E02D-4018-AE87-29A987D5CDB3}"/>
              </a:ext>
            </a:extLst>
          </p:cNvPr>
          <p:cNvSpPr txBox="1">
            <a:spLocks/>
          </p:cNvSpPr>
          <p:nvPr/>
        </p:nvSpPr>
        <p:spPr>
          <a:xfrm>
            <a:off x="7901550" y="4327459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C7B0AE7C-F0E6-460E-A1CC-38206C87CBA3}"/>
              </a:ext>
            </a:extLst>
          </p:cNvPr>
          <p:cNvSpPr txBox="1"/>
          <p:nvPr/>
        </p:nvSpPr>
        <p:spPr>
          <a:xfrm>
            <a:off x="8676117" y="4455356"/>
            <a:ext cx="29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1300+ absolventů ročně</a:t>
            </a:r>
          </a:p>
        </p:txBody>
      </p:sp>
    </p:spTree>
    <p:extLst>
      <p:ext uri="{BB962C8B-B14F-4D97-AF65-F5344CB8AC3E}">
        <p14:creationId xmlns:p14="http://schemas.microsoft.com/office/powerpoint/2010/main" val="27082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D43F7A59-CD1E-4438-B158-9DA265C94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3711" y="1420103"/>
            <a:ext cx="2225781" cy="598485"/>
          </a:xfrm>
        </p:spPr>
        <p:txBody>
          <a:bodyPr/>
          <a:lstStyle/>
          <a:p>
            <a:r>
              <a:rPr lang="cs-CZ" dirty="0"/>
              <a:t>4 fakulty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B434756-B5E5-4C2F-9AB6-4A1DB2FB33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729" y="4818651"/>
            <a:ext cx="3058581" cy="203930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493FE73-91E2-476D-8BC9-368D7ECDD9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18651"/>
            <a:ext cx="3059728" cy="203930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FF49784-4212-49B8-A9E3-4ED1803F5A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3419" y="4818860"/>
            <a:ext cx="3058581" cy="203905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9D0B68F-5108-4245-8241-6DAA335F5F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6" y="4818003"/>
            <a:ext cx="3014493" cy="2039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D44B5B1-D505-4914-9D9C-59B152EDA50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82" y="3493783"/>
            <a:ext cx="3331464" cy="85648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DBB2878-EF90-463F-AD9B-CA534A35BC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23" y="2088678"/>
            <a:ext cx="4279392" cy="85953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B1B2F24-87B3-4CD6-A4A5-DC8DFD57EB7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23" y="2088678"/>
            <a:ext cx="3331464" cy="8595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AF67989-3BCE-4FAA-A487-158B4652BB5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23" y="3493783"/>
            <a:ext cx="3331464" cy="85953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2987B54-BFB8-4763-BFCF-5EA4A4EBA5E9}"/>
              </a:ext>
            </a:extLst>
          </p:cNvPr>
          <p:cNvSpPr txBox="1"/>
          <p:nvPr/>
        </p:nvSpPr>
        <p:spPr>
          <a:xfrm>
            <a:off x="1806614" y="294821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*1959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0CB72866-24A4-4685-84B9-DFA3AABD60F5}"/>
              </a:ext>
            </a:extLst>
          </p:cNvPr>
          <p:cNvSpPr txBox="1"/>
          <p:nvPr/>
        </p:nvSpPr>
        <p:spPr>
          <a:xfrm>
            <a:off x="1806614" y="4353514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*2005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3261E44D-E01C-4047-BAE9-9322DB60D71B}"/>
              </a:ext>
            </a:extLst>
          </p:cNvPr>
          <p:cNvSpPr txBox="1"/>
          <p:nvPr/>
        </p:nvSpPr>
        <p:spPr>
          <a:xfrm>
            <a:off x="7216703" y="435351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*2010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2967AFB8-63BB-40A9-838E-45572A370186}"/>
              </a:ext>
            </a:extLst>
          </p:cNvPr>
          <p:cNvSpPr txBox="1"/>
          <p:nvPr/>
        </p:nvSpPr>
        <p:spPr>
          <a:xfrm>
            <a:off x="7216703" y="2950284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*1993</a:t>
            </a:r>
          </a:p>
        </p:txBody>
      </p:sp>
    </p:spTree>
    <p:extLst>
      <p:ext uri="{BB962C8B-B14F-4D97-AF65-F5344CB8AC3E}">
        <p14:creationId xmlns:p14="http://schemas.microsoft.com/office/powerpoint/2010/main" val="3465078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>
            <a:extLst>
              <a:ext uri="{FF2B5EF4-FFF2-40B4-BE49-F238E27FC236}">
                <a16:creationId xmlns:a16="http://schemas.microsoft.com/office/drawing/2014/main" id="{AA8E3482-3D86-4784-B4AF-EF2B9694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0"/>
            <a:ext cx="12192000" cy="6876520"/>
          </a:xfrm>
          <a:prstGeom prst="rect">
            <a:avLst/>
          </a:prstGeom>
        </p:spPr>
      </p:pic>
      <p:sp>
        <p:nvSpPr>
          <p:cNvPr id="27" name="!!Nadpis-bublina">
            <a:extLst>
              <a:ext uri="{FF2B5EF4-FFF2-40B4-BE49-F238E27FC236}">
                <a16:creationId xmlns:a16="http://schemas.microsoft.com/office/drawing/2014/main" id="{F6968DF0-28A7-473D-9215-3DE2AD0CA90B}"/>
              </a:ext>
            </a:extLst>
          </p:cNvPr>
          <p:cNvSpPr txBox="1">
            <a:spLocks/>
          </p:cNvSpPr>
          <p:nvPr/>
        </p:nvSpPr>
        <p:spPr>
          <a:xfrm>
            <a:off x="16418" y="130056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9" name="!!Nadpis-bublina">
            <a:extLst>
              <a:ext uri="{FF2B5EF4-FFF2-40B4-BE49-F238E27FC236}">
                <a16:creationId xmlns:a16="http://schemas.microsoft.com/office/drawing/2014/main" id="{BEE14D79-6129-4434-939F-8D1B6E62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graphicFrame>
        <p:nvGraphicFramePr>
          <p:cNvPr id="30" name="Tabulka 29">
            <a:extLst>
              <a:ext uri="{FF2B5EF4-FFF2-40B4-BE49-F238E27FC236}">
                <a16:creationId xmlns:a16="http://schemas.microsoft.com/office/drawing/2014/main" id="{FB436B24-BD5C-48F0-99A1-560E93F0E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729617"/>
              </p:ext>
            </p:extLst>
          </p:nvPr>
        </p:nvGraphicFramePr>
        <p:xfrm>
          <a:off x="1004935" y="1320799"/>
          <a:ext cx="6599368" cy="45100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081830">
                  <a:extLst>
                    <a:ext uri="{9D8B030D-6E8A-4147-A177-3AD203B41FA5}">
                      <a16:colId xmlns:a16="http://schemas.microsoft.com/office/drawing/2014/main" val="2541310027"/>
                    </a:ext>
                  </a:extLst>
                </a:gridCol>
                <a:gridCol w="2517538">
                  <a:extLst>
                    <a:ext uri="{9D8B030D-6E8A-4147-A177-3AD203B41FA5}">
                      <a16:colId xmlns:a16="http://schemas.microsoft.com/office/drawing/2014/main" val="728513316"/>
                    </a:ext>
                  </a:extLst>
                </a:gridCol>
              </a:tblGrid>
              <a:tr h="305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noProof="0" dirty="0">
                          <a:effectLst/>
                          <a:latin typeface="+mn-lt"/>
                        </a:rPr>
                        <a:t>UHK v mezinárodních žebříčcích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umístění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3098004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1600" b="1" u="none" strike="noStrike" dirty="0">
                          <a:effectLst/>
                          <a:latin typeface="+mn-lt"/>
                        </a:rPr>
                        <a:t>THE WUR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+mn-lt"/>
                        </a:rPr>
                        <a:t>1201–1500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417888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u="none" strike="noStrike" dirty="0">
                          <a:effectLst/>
                        </a:rPr>
                        <a:t>THE BY SUBJECT: </a:t>
                      </a:r>
                      <a:r>
                        <a:rPr lang="cs-CZ" sz="1600" u="none" strike="noStrike" noProof="0" dirty="0" err="1">
                          <a:effectLst/>
                        </a:rPr>
                        <a:t>Computer</a:t>
                      </a:r>
                      <a:r>
                        <a:rPr lang="cs-CZ" sz="1600" u="none" strike="noStrike" noProof="0" dirty="0">
                          <a:effectLst/>
                        </a:rPr>
                        <a:t> Science</a:t>
                      </a:r>
                      <a:endParaRPr lang="en-AU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u="none" strike="noStrike" dirty="0">
                          <a:effectLst/>
                        </a:rPr>
                        <a:t>601–800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34323947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u="none" strike="noStrike" dirty="0">
                          <a:effectLst/>
                        </a:rPr>
                        <a:t>THE BY SUBJECT: </a:t>
                      </a:r>
                      <a:r>
                        <a:rPr lang="cs-CZ" sz="1600" u="none" strike="noStrike" noProof="0" dirty="0" err="1">
                          <a:effectLst/>
                        </a:rPr>
                        <a:t>Physical</a:t>
                      </a:r>
                      <a:r>
                        <a:rPr lang="cs-CZ" sz="1600" u="none" strike="noStrike" noProof="0" dirty="0">
                          <a:effectLst/>
                        </a:rPr>
                        <a:t> Science</a:t>
                      </a:r>
                      <a:endParaRPr lang="en-AU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23492743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u="none" strike="noStrike" dirty="0">
                          <a:effectLst/>
                        </a:rPr>
                        <a:t>THE BY SUBJECT: </a:t>
                      </a:r>
                      <a:r>
                        <a:rPr lang="cs-CZ" sz="1600" u="none" strike="noStrike" dirty="0" err="1">
                          <a:effectLst/>
                        </a:rPr>
                        <a:t>Life</a:t>
                      </a:r>
                      <a:r>
                        <a:rPr lang="cs-CZ" sz="1600" u="none" strike="noStrike" dirty="0">
                          <a:effectLst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</a:rPr>
                        <a:t>Sciences</a:t>
                      </a:r>
                      <a:endParaRPr lang="en-AU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601–800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373909035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u="none" strike="noStrike" noProof="0" dirty="0">
                          <a:effectLst/>
                          <a:latin typeface="+mn-lt"/>
                        </a:rPr>
                        <a:t>THE Young Universities</a:t>
                      </a:r>
                      <a:endParaRPr lang="en-AU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+mn-lt"/>
                        </a:rPr>
                        <a:t>401–500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85249980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algn="l" fontAlgn="b"/>
                      <a:r>
                        <a:rPr lang="en-AU" sz="1600" u="none" strike="noStrike" noProof="0" dirty="0">
                          <a:effectLst/>
                          <a:latin typeface="+mn-lt"/>
                        </a:rPr>
                        <a:t>THE Emerging Economies</a:t>
                      </a:r>
                      <a:endParaRPr lang="en-AU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+mn-lt"/>
                        </a:rPr>
                        <a:t>401–500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431740687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+mn-lt"/>
                        </a:rPr>
                        <a:t>QS WUR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+mn-lt"/>
                        </a:rPr>
                        <a:t>1001–1200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934486372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+mn-lt"/>
                        </a:rPr>
                        <a:t>QS </a:t>
                      </a:r>
                      <a:r>
                        <a:rPr lang="cs-CZ" sz="1600" u="none" strike="noStrike">
                          <a:effectLst/>
                          <a:latin typeface="+mn-lt"/>
                        </a:rPr>
                        <a:t>Europe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+mn-lt"/>
                        </a:rPr>
                        <a:t>398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9925450"/>
                  </a:ext>
                </a:extLst>
              </a:tr>
              <a:tr h="45052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Shanghai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Ranking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by </a:t>
                      </a:r>
                      <a:r>
                        <a:rPr lang="cs-CZ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Pharmacy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&amp; </a:t>
                      </a:r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Pharmaceutical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Sciences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401–500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78210220"/>
                  </a:ext>
                </a:extLst>
              </a:tr>
              <a:tr h="30541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+mn-lt"/>
                        </a:rPr>
                        <a:t>UI GREEN METRIC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  <a:latin typeface="+mn-lt"/>
                        </a:rPr>
                        <a:t>486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56036405"/>
                  </a:ext>
                </a:extLst>
              </a:tr>
            </a:tbl>
          </a:graphicData>
        </a:graphic>
      </p:graphicFrame>
      <p:pic>
        <p:nvPicPr>
          <p:cNvPr id="31" name="Picture 2">
            <a:extLst>
              <a:ext uri="{FF2B5EF4-FFF2-40B4-BE49-F238E27FC236}">
                <a16:creationId xmlns:a16="http://schemas.microsoft.com/office/drawing/2014/main" id="{ABAEEA14-4672-415A-BAC5-F004BE45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26004" y="3115999"/>
            <a:ext cx="1211652" cy="8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id="{A4CFA921-D51F-4296-B844-368AD62978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81" y="1645571"/>
            <a:ext cx="1981065" cy="863745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D08E5CE-1758-496E-8056-13FA93EFC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58586" y="1743402"/>
            <a:ext cx="1608215" cy="76591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E0062D1-380C-4EB0-A694-691F024B0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3632120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8DE44CE-06E5-4ED9-ADFB-26ADF8F18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83D99F9-6D96-46E7-9021-76EABE66B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7" y="3358676"/>
            <a:ext cx="1608215" cy="511362"/>
          </a:xfrm>
        </p:spPr>
      </p:pic>
    </p:spTree>
    <p:extLst>
      <p:ext uri="{BB962C8B-B14F-4D97-AF65-F5344CB8AC3E}">
        <p14:creationId xmlns:p14="http://schemas.microsoft.com/office/powerpoint/2010/main" val="156188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444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2.22222E-6 L 2.29167E-6 0.0442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44444E-6 L 2.29167E-6 0.028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284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20BA33A1-731F-4F0D-8A6D-4F268BC21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477760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3B41E1CD-B3F2-4EFA-B7A6-FB9099E3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Studium</a:t>
            </a:r>
          </a:p>
        </p:txBody>
      </p:sp>
      <p:pic>
        <p:nvPicPr>
          <p:cNvPr id="15" name="Graphic 24">
            <a:extLst>
              <a:ext uri="{FF2B5EF4-FFF2-40B4-BE49-F238E27FC236}">
                <a16:creationId xmlns:a16="http://schemas.microsoft.com/office/drawing/2014/main" id="{FAB904BA-8E32-426C-99DD-B6E46A9F7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41" y="392560"/>
            <a:ext cx="1932827" cy="1135952"/>
          </a:xfrm>
          <a:prstGeom prst="rect">
            <a:avLst/>
          </a:prstGeom>
        </p:spPr>
      </p:pic>
      <p:sp>
        <p:nvSpPr>
          <p:cNvPr id="16" name="!!Nadpis-bublina">
            <a:extLst>
              <a:ext uri="{FF2B5EF4-FFF2-40B4-BE49-F238E27FC236}">
                <a16:creationId xmlns:a16="http://schemas.microsoft.com/office/drawing/2014/main" id="{80857B7E-50E5-4320-A47D-430C467F90F0}"/>
              </a:ext>
            </a:extLst>
          </p:cNvPr>
          <p:cNvSpPr txBox="1">
            <a:spLocks/>
          </p:cNvSpPr>
          <p:nvPr/>
        </p:nvSpPr>
        <p:spPr>
          <a:xfrm flipH="1">
            <a:off x="-29578418" y="3680801"/>
            <a:ext cx="38519218" cy="2784640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8" name="Zástupný text 7">
            <a:extLst>
              <a:ext uri="{FF2B5EF4-FFF2-40B4-BE49-F238E27FC236}">
                <a16:creationId xmlns:a16="http://schemas.microsoft.com/office/drawing/2014/main" id="{1ACAEE73-42DD-483B-8B5B-C374370F4677}"/>
              </a:ext>
            </a:extLst>
          </p:cNvPr>
          <p:cNvSpPr txBox="1">
            <a:spLocks/>
          </p:cNvSpPr>
          <p:nvPr/>
        </p:nvSpPr>
        <p:spPr>
          <a:xfrm>
            <a:off x="506413" y="4048406"/>
            <a:ext cx="7387907" cy="19866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Široká nabídka studijních programů (unikátní volná kombinovatelnost učitelských specializací).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Výuku zajišťují špičkoví odborníci ve svých oborech.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Moderní výukové metody (e-</a:t>
            </a:r>
            <a:r>
              <a:rPr lang="cs-CZ" sz="1800" b="0" dirty="0" err="1">
                <a:latin typeface="+mn-lt"/>
              </a:rPr>
              <a:t>learning</a:t>
            </a:r>
            <a:r>
              <a:rPr lang="cs-CZ" sz="1800" b="0" dirty="0">
                <a:latin typeface="+mn-lt"/>
              </a:rPr>
              <a:t>, interaktivní výuka, workshopy, další vzdělávání).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dirty="0">
                <a:latin typeface="+mn-lt"/>
              </a:rPr>
              <a:t>Kolem 200 nabídek práce, brigád a praxí pro studenty na kariérním </a:t>
            </a:r>
            <a:r>
              <a:rPr lang="cs-CZ" sz="1800" b="0" dirty="0">
                <a:latin typeface="+mn-lt"/>
              </a:rPr>
              <a:t>webu každý rok.</a:t>
            </a:r>
            <a:endParaRPr lang="en-US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899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3F16C-113C-4412-942D-7F7E78EF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3840"/>
            <a:ext cx="12203724" cy="7101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CC6015-F2D9-433B-84BB-304C7E6C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477440" cy="6710770"/>
          </a:xfrm>
          <a:prstGeom prst="rect">
            <a:avLst/>
          </a:prstGeom>
        </p:spPr>
      </p:pic>
      <p:sp>
        <p:nvSpPr>
          <p:cNvPr id="24" name="!!Nadpis-bublina">
            <a:extLst>
              <a:ext uri="{FF2B5EF4-FFF2-40B4-BE49-F238E27FC236}">
                <a16:creationId xmlns:a16="http://schemas.microsoft.com/office/drawing/2014/main" id="{15DD8E43-AC33-49D5-9FFB-516042A63B59}"/>
              </a:ext>
            </a:extLst>
          </p:cNvPr>
          <p:cNvSpPr txBox="1">
            <a:spLocks/>
          </p:cNvSpPr>
          <p:nvPr/>
        </p:nvSpPr>
        <p:spPr>
          <a:xfrm>
            <a:off x="488937" y="1499302"/>
            <a:ext cx="51212763" cy="507789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6" name="!!Nadpis-bublina">
            <a:extLst>
              <a:ext uri="{FF2B5EF4-FFF2-40B4-BE49-F238E27FC236}">
                <a16:creationId xmlns:a16="http://schemas.microsoft.com/office/drawing/2014/main" id="{0189DB89-750A-40F3-82E9-478BE69F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Studium</a:t>
            </a:r>
            <a:endParaRPr lang="cs-CZ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160A912-63F1-436C-8D9F-0356DDFF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724" y="299630"/>
            <a:ext cx="40477440" cy="6710770"/>
          </a:xfrm>
          <a:prstGeom prst="rect">
            <a:avLst/>
          </a:prstGeom>
        </p:spPr>
      </p:pic>
      <p:pic>
        <p:nvPicPr>
          <p:cNvPr id="13" name="Graphic 24">
            <a:extLst>
              <a:ext uri="{FF2B5EF4-FFF2-40B4-BE49-F238E27FC236}">
                <a16:creationId xmlns:a16="http://schemas.microsoft.com/office/drawing/2014/main" id="{302F9D26-F9F0-4D5F-837B-0BFFB0E5D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6607792-410B-4425-A58D-065A79D5C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286611"/>
              </p:ext>
            </p:extLst>
          </p:nvPr>
        </p:nvGraphicFramePr>
        <p:xfrm>
          <a:off x="1473200" y="2030784"/>
          <a:ext cx="10068560" cy="40956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535800690"/>
                    </a:ext>
                  </a:extLst>
                </a:gridCol>
                <a:gridCol w="7325360">
                  <a:extLst>
                    <a:ext uri="{9D8B030D-6E8A-4147-A177-3AD203B41FA5}">
                      <a16:colId xmlns:a16="http://schemas.microsoft.com/office/drawing/2014/main" val="376885786"/>
                    </a:ext>
                  </a:extLst>
                </a:gridCol>
              </a:tblGrid>
              <a:tr h="102392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>
                          <a:solidFill>
                            <a:schemeClr val="tx1"/>
                          </a:solidFill>
                        </a:rPr>
                        <a:t>učitelství, speciální pedagogika, jazyky, sociální obory</a:t>
                      </a:r>
                      <a:endParaRPr lang="cs-CZ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661392"/>
                  </a:ext>
                </a:extLst>
              </a:tr>
              <a:tr h="102392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1"/>
                          </a:solidFill>
                        </a:rPr>
                        <a:t>informatika, datová věda, ekonomika a management, cestovní ruch</a:t>
                      </a:r>
                      <a:endParaRPr lang="cs-CZ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7309341"/>
                  </a:ext>
                </a:extLst>
              </a:tr>
              <a:tr h="102392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/>
                        <a:t>archeologie, politologie, historické vědy, sociologie</a:t>
                      </a:r>
                      <a:endParaRPr lang="cs-CZ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9079653"/>
                  </a:ext>
                </a:extLst>
              </a:tr>
              <a:tr h="1023924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/>
                        <a:t>biologie a ekologie, toxikologie, fyzikální měření, učitelství přírodních věd</a:t>
                      </a:r>
                      <a:endParaRPr lang="cs-CZ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326743"/>
                  </a:ext>
                </a:extLst>
              </a:tr>
            </a:tbl>
          </a:graphicData>
        </a:graphic>
      </p:graphicFrame>
      <p:pic>
        <p:nvPicPr>
          <p:cNvPr id="51" name="Obrázek 50">
            <a:extLst>
              <a:ext uri="{FF2B5EF4-FFF2-40B4-BE49-F238E27FC236}">
                <a16:creationId xmlns:a16="http://schemas.microsoft.com/office/drawing/2014/main" id="{C39BA724-3309-429E-B0ED-BF2F827478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41" y="2031554"/>
            <a:ext cx="1921651" cy="902983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B37F6B07-9B59-4739-B06A-AC4F0F698B5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41" y="3089755"/>
            <a:ext cx="1911634" cy="902983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A5383AAF-EA97-4094-A227-1874AA61FC1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41" y="4147956"/>
            <a:ext cx="1796328" cy="902984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BD4F64D5-92A8-43B8-8B67-FEFA38A4A29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44" y="5206158"/>
            <a:ext cx="1879616" cy="90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EN_UHK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_wide" id="{2C634290-2666-4514-9CD1-668D00FAB677}" vid="{91F08E10-253F-442C-9D9A-920CAE7C7A12}"/>
    </a:ext>
  </a:extLst>
</a:theme>
</file>

<file path=ppt/theme/theme2.xml><?xml version="1.0" encoding="utf-8"?>
<a:theme xmlns:a="http://schemas.openxmlformats.org/drawingml/2006/main" name="EN_UHK-FIM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IM_wide" id="{B87C0B14-046C-4479-9E11-B5C91C31324F}" vid="{E2EB317C-677B-4BCA-8203-F7D94B89E05A}"/>
    </a:ext>
  </a:extLst>
</a:theme>
</file>

<file path=ppt/theme/theme3.xml><?xml version="1.0" encoding="utf-8"?>
<a:theme xmlns:a="http://schemas.openxmlformats.org/drawingml/2006/main" name="EN_UHK-F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F_wide" id="{DBCBA4DC-BBEF-40B9-A9A5-34A5C18420E3}" vid="{7E3B82E4-483B-4699-BEE8-7428CDFCB0CF}"/>
    </a:ext>
  </a:extLst>
</a:theme>
</file>

<file path=ppt/theme/theme4.xml><?xml version="1.0" encoding="utf-8"?>
<a:theme xmlns:a="http://schemas.openxmlformats.org/drawingml/2006/main" name="EN_UHK-Pr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rF_wide" id="{C518B1D4-337A-46BD-997E-56D1C314AD5F}" vid="{071EBFDA-C60D-4CB6-8033-57EB7C97DEA4}"/>
    </a:ext>
  </a:extLst>
</a:theme>
</file>

<file path=ppt/theme/theme5.xml><?xml version="1.0" encoding="utf-8"?>
<a:theme xmlns:a="http://schemas.openxmlformats.org/drawingml/2006/main" name="EN_UHK-Pd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dF_wide" id="{1146E657-24EC-4058-B8E0-0F52B51DDC7C}" vid="{95EFFA5F-78CA-4F61-8EE4-CC3B6ABEB9CE}"/>
    </a:ext>
  </a:extLst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B4BD3125A6BF4BB546FA4066BB3808" ma:contentTypeVersion="14" ma:contentTypeDescription="Vytvoří nový dokument" ma:contentTypeScope="" ma:versionID="a9ec0fb54e8256c57ddf35cf0169f250">
  <xsd:schema xmlns:xsd="http://www.w3.org/2001/XMLSchema" xmlns:xs="http://www.w3.org/2001/XMLSchema" xmlns:p="http://schemas.microsoft.com/office/2006/metadata/properties" xmlns:ns3="dfacc282-c0d8-4c08-addf-1029c93027dd" xmlns:ns4="4c46978b-1a57-4d00-831c-f84b5e86cd86" targetNamespace="http://schemas.microsoft.com/office/2006/metadata/properties" ma:root="true" ma:fieldsID="960680f5a965c0dabebe9f1c98cf18e4" ns3:_="" ns4:_="">
    <xsd:import namespace="dfacc282-c0d8-4c08-addf-1029c93027dd"/>
    <xsd:import namespace="4c46978b-1a57-4d00-831c-f84b5e86c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cc282-c0d8-4c08-addf-1029c9302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6978b-1a57-4d00-831c-f84b5e86c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736D3B-4AE3-4E7F-922F-FC4C112D21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29A647-B5AF-465E-AD02-8CA6E50379BE}">
  <ds:schemaRefs>
    <ds:schemaRef ds:uri="http://schemas.microsoft.com/office/2006/metadata/properties"/>
    <ds:schemaRef ds:uri="http://schemas.microsoft.com/office/infopath/2007/PartnerControls"/>
    <ds:schemaRef ds:uri="dfacc282-c0d8-4c08-addf-1029c93027dd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c46978b-1a57-4d00-831c-f84b5e86cd86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56D3737-2503-43E6-B849-39B0CFD17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cc282-c0d8-4c08-addf-1029c93027dd"/>
    <ds:schemaRef ds:uri="4c46978b-1a57-4d00-831c-f84b5e86cd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63948</TotalTime>
  <Words>345</Words>
  <Application>Microsoft Office PowerPoint</Application>
  <PresentationFormat>Širokoúhlá obrazovka</PresentationFormat>
  <Paragraphs>82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14</vt:i4>
      </vt:variant>
    </vt:vector>
  </HeadingPairs>
  <TitlesOfParts>
    <vt:vector size="23" baseType="lpstr">
      <vt:lpstr>Arial</vt:lpstr>
      <vt:lpstr>Calibri</vt:lpstr>
      <vt:lpstr>Comenia Sans</vt:lpstr>
      <vt:lpstr>ＭＳ Ｐゴシック</vt:lpstr>
      <vt:lpstr>EN_UHK_wide</vt:lpstr>
      <vt:lpstr>EN_UHK-FIM_wide</vt:lpstr>
      <vt:lpstr>EN_UHK-FF_wide</vt:lpstr>
      <vt:lpstr>EN_UHK-PrF_wide</vt:lpstr>
      <vt:lpstr>EN_UHK-PdF_wide</vt:lpstr>
      <vt:lpstr>Univerzita Hradec Králové</vt:lpstr>
      <vt:lpstr>Město</vt:lpstr>
      <vt:lpstr>Město</vt:lpstr>
      <vt:lpstr>Univerzita Hradec Králové</vt:lpstr>
      <vt:lpstr>Univerzita Hradec Králové</vt:lpstr>
      <vt:lpstr>Univerzita Hradec Králové</vt:lpstr>
      <vt:lpstr>Univerzita Hradec Králové</vt:lpstr>
      <vt:lpstr>Studium</vt:lpstr>
      <vt:lpstr>Studium</vt:lpstr>
      <vt:lpstr>Věda a tvůrčí činnost</vt:lpstr>
      <vt:lpstr>Věda a tvůrčí činnost</vt:lpstr>
      <vt:lpstr>Zahraničí</vt:lpstr>
      <vt:lpstr>Život na UHK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Evaluation Panel of the University of Hradec Králové</dc:title>
  <dc:creator>Soukup Martin</dc:creator>
  <cp:lastModifiedBy>Strnad Matyáš</cp:lastModifiedBy>
  <cp:revision>142</cp:revision>
  <cp:lastPrinted>2022-04-28T07:19:16Z</cp:lastPrinted>
  <dcterms:created xsi:type="dcterms:W3CDTF">2020-10-12T08:54:42Z</dcterms:created>
  <dcterms:modified xsi:type="dcterms:W3CDTF">2024-07-02T08:40:21Z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0x010100F6B4BD3125A6BF4BB546FA4066BB3808</vt:lpwstr>
  </property>
</Properties>
</file>