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5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449B7AA-1E7F-45A0-AF93-81BD21155F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6000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599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10654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tx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77626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5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02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1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600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pic>
        <p:nvPicPr>
          <p:cNvPr id="9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23965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4">
            <a:extLst>
              <a:ext uri="{FF2B5EF4-FFF2-40B4-BE49-F238E27FC236}">
                <a16:creationId xmlns:a16="http://schemas.microsoft.com/office/drawing/2014/main" id="{80BF53F5-3676-42B4-9D8B-44B2FDCB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1" y="280800"/>
            <a:ext cx="1932827" cy="1135952"/>
          </a:xfrm>
          <a:prstGeom prst="rect">
            <a:avLst/>
          </a:prstGeom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tx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 algn="r">
              <a:defRPr lang="cs-CZ" sz="3750" b="1" baseline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31133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56400" tIns="0" rIns="536400" bIns="0">
            <a:no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68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E74815-1978-429E-A973-D52EAD86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3187469" cy="1135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</p:spTree>
    <p:extLst>
      <p:ext uri="{BB962C8B-B14F-4D97-AF65-F5344CB8AC3E}">
        <p14:creationId xmlns:p14="http://schemas.microsoft.com/office/powerpoint/2010/main" val="383355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6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ct val="100000"/>
              </a:lnSpc>
              <a:spcBef>
                <a:spcPts val="600"/>
              </a:spcBef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6FE72EF5-18A3-482F-9150-BA9C7D44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1932827" cy="1135960"/>
          </a:xfrm>
          <a:prstGeom prst="rect">
            <a:avLst/>
          </a:prstGeom>
        </p:spPr>
      </p:pic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35781" rIns="642938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40946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7C72-B99A-4726-8777-AE2A4172F6E1}" type="datetimeFigureOut">
              <a:rPr lang="en-150" smtClean="0"/>
              <a:t>03/20/2024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2046-02F6-44F8-B685-47813F3B577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448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afik@uhk.c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4011-D9C8-4F2E-A531-09351E730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používat šablony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45D71-3828-4892-BB40-99737104D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Všechny varianty rozložení snímků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6824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245D71-3828-4892-BB40-99737104D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 běžným rozložením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04011-D9C8-4F2E-A531-09351E730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Negativní varianta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24331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</p:spPr>
        <p:txBody>
          <a:bodyPr/>
          <a:lstStyle/>
          <a:p>
            <a:r>
              <a:rPr lang="cs-CZ"/>
              <a:t>Nadpis může být zde</a:t>
            </a:r>
            <a:endParaRPr lang="en-1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/>
          <a:lstStyle/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</p:spTree>
    <p:extLst>
      <p:ext uri="{BB962C8B-B14F-4D97-AF65-F5344CB8AC3E}">
        <p14:creationId xmlns:p14="http://schemas.microsoft.com/office/powerpoint/2010/main" val="368810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AD6D7B-D3BB-462D-919A-B9D79097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/>
          <a:lstStyle/>
          <a:p>
            <a:r>
              <a:rPr lang="da-DK" dirty="0"/>
              <a:t>odstavec textu</a:t>
            </a:r>
          </a:p>
          <a:p>
            <a:pPr lvl="1"/>
            <a:r>
              <a:rPr lang="da-DK" dirty="0"/>
              <a:t>odstavec nižšího řádu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7C2A-1A98-413C-A9C8-7C5FC8D64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3199" y="1695111"/>
            <a:ext cx="9975863" cy="638473"/>
          </a:xfrm>
        </p:spPr>
        <p:txBody>
          <a:bodyPr/>
          <a:lstStyle/>
          <a:p>
            <a:r>
              <a:rPr lang="cs-CZ" dirty="0"/>
              <a:t>Nadpis může být také zde</a:t>
            </a:r>
            <a:endParaRPr lang="en-1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7B2DD5-DBC7-451C-BB3D-60828F3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</p:spPr>
        <p:txBody>
          <a:bodyPr/>
          <a:lstStyle/>
          <a:p>
            <a:r>
              <a:rPr lang="cs-CZ" dirty="0"/>
              <a:t>Název kapitoly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5884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1B333-875C-4DC9-912F-430252CCC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3200" y="1695110"/>
            <a:ext cx="9975600" cy="401860"/>
          </a:xfrm>
        </p:spPr>
        <p:txBody>
          <a:bodyPr/>
          <a:lstStyle/>
          <a:p>
            <a:r>
              <a:rPr lang="cs-CZ" dirty="0"/>
              <a:t>Popisek obrázku</a:t>
            </a:r>
            <a:endParaRPr lang="en-150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9376EC9B-9251-47B8-B884-36B0BB991B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D2023-37B2-4BC6-B67F-352778D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</p:spPr>
        <p:txBody>
          <a:bodyPr/>
          <a:lstStyle/>
          <a:p>
            <a:r>
              <a:rPr lang="cs-CZ" dirty="0"/>
              <a:t>Nadpis/Název kapitoly</a:t>
            </a:r>
            <a:endParaRPr lang="en-15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5F20032-DE43-498E-A410-7D7E8C91E370}"/>
              </a:ext>
            </a:extLst>
          </p:cNvPr>
          <p:cNvSpPr/>
          <p:nvPr/>
        </p:nvSpPr>
        <p:spPr bwMode="auto">
          <a:xfrm>
            <a:off x="6237149" y="3841119"/>
            <a:ext cx="647700" cy="6477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2969" tIns="223266" rIns="642938" bIns="2232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 sz="3750" b="1" dirty="0"/>
          </a:p>
        </p:txBody>
      </p:sp>
      <p:sp>
        <p:nvSpPr>
          <p:cNvPr id="7" name="Arc 2">
            <a:extLst>
              <a:ext uri="{FF2B5EF4-FFF2-40B4-BE49-F238E27FC236}">
                <a16:creationId xmlns:a16="http://schemas.microsoft.com/office/drawing/2014/main" id="{17755248-1DD1-423C-B28B-A5BD914F9D13}"/>
              </a:ext>
            </a:extLst>
          </p:cNvPr>
          <p:cNvSpPr/>
          <p:nvPr/>
        </p:nvSpPr>
        <p:spPr>
          <a:xfrm rot="1441365">
            <a:off x="6552405" y="3074621"/>
            <a:ext cx="1510427" cy="1873098"/>
          </a:xfrm>
          <a:prstGeom prst="arc">
            <a:avLst>
              <a:gd name="adj1" fmla="val 4631209"/>
              <a:gd name="adj2" fmla="val 717988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AB8698-C1D9-4850-9332-38DCBEE74ADB}"/>
              </a:ext>
            </a:extLst>
          </p:cNvPr>
          <p:cNvSpPr txBox="1"/>
          <p:nvPr/>
        </p:nvSpPr>
        <p:spPr>
          <a:xfrm>
            <a:off x="7153665" y="479321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Klikněte pro změnu obrázku</a:t>
            </a:r>
            <a:endParaRPr lang="en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8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9C41-8009-4836-9221-718AF7B7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</p:spPr>
        <p:txBody>
          <a:bodyPr/>
          <a:lstStyle/>
          <a:p>
            <a:r>
              <a:rPr lang="cs-CZ" dirty="0"/>
              <a:t>Předělový list s obrázkem na pozadí</a:t>
            </a:r>
            <a:endParaRPr lang="en-150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C98C501-C677-4367-9855-58BBEB78219D}"/>
              </a:ext>
            </a:extLst>
          </p:cNvPr>
          <p:cNvSpPr/>
          <p:nvPr/>
        </p:nvSpPr>
        <p:spPr>
          <a:xfrm rot="5555369" flipV="1">
            <a:off x="2825242" y="1421121"/>
            <a:ext cx="1148477" cy="1309256"/>
          </a:xfrm>
          <a:prstGeom prst="arc">
            <a:avLst>
              <a:gd name="adj1" fmla="val 17612992"/>
              <a:gd name="adj2" fmla="val 101048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B1A69-7700-43A5-A4EC-98FE8475D60F}"/>
              </a:ext>
            </a:extLst>
          </p:cNvPr>
          <p:cNvSpPr txBox="1"/>
          <p:nvPr/>
        </p:nvSpPr>
        <p:spPr>
          <a:xfrm>
            <a:off x="350529" y="1472521"/>
            <a:ext cx="203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pro změnu obrázku klikněte pravým tlačítkem na pozadí snímku</a:t>
            </a:r>
            <a:endParaRPr lang="en-1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A713EA-B587-4E8A-A15D-022687E2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870" y="403428"/>
            <a:ext cx="1524213" cy="25911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D91D90-6D4D-4959-AD84-ABF379EB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15" y="95764"/>
            <a:ext cx="2819794" cy="27626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627675-3AAB-4E76-B0DF-33430A68B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91" y="1699009"/>
            <a:ext cx="739391" cy="739391"/>
          </a:xfrm>
          <a:prstGeom prst="rect">
            <a:avLst/>
          </a:prstGeom>
        </p:spPr>
      </p:pic>
      <p:sp>
        <p:nvSpPr>
          <p:cNvPr id="9" name="Arc 2">
            <a:extLst>
              <a:ext uri="{FF2B5EF4-FFF2-40B4-BE49-F238E27FC236}">
                <a16:creationId xmlns:a16="http://schemas.microsoft.com/office/drawing/2014/main" id="{39BE06F3-4A8B-4934-BF76-110B739F4A3C}"/>
              </a:ext>
            </a:extLst>
          </p:cNvPr>
          <p:cNvSpPr/>
          <p:nvPr/>
        </p:nvSpPr>
        <p:spPr>
          <a:xfrm rot="4514602" flipV="1">
            <a:off x="5352948" y="756179"/>
            <a:ext cx="2455762" cy="2820472"/>
          </a:xfrm>
          <a:prstGeom prst="arc">
            <a:avLst>
              <a:gd name="adj1" fmla="val 16813050"/>
              <a:gd name="adj2" fmla="val 230520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5031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ACD2-8F6E-4FC0-88C8-04C5C560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33" y="3999600"/>
            <a:ext cx="10039867" cy="1965600"/>
          </a:xfrm>
        </p:spPr>
        <p:txBody>
          <a:bodyPr/>
          <a:lstStyle/>
          <a:p>
            <a:r>
              <a:rPr lang="cs-CZ" dirty="0"/>
              <a:t>Předělový list s jednobarevným pozadím</a:t>
            </a:r>
            <a:endParaRPr lang="en-1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603A6-2836-4D7D-A9E3-94283CDF8F9B}"/>
              </a:ext>
            </a:extLst>
          </p:cNvPr>
          <p:cNvSpPr txBox="1"/>
          <p:nvPr/>
        </p:nvSpPr>
        <p:spPr>
          <a:xfrm>
            <a:off x="2599624" y="3216810"/>
            <a:ext cx="400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 případě barevné negativní varianty je pozadí ve fakultní/univerzitní barvě.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21BB2C1-9367-4471-B4B1-202BBF68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63" y="114041"/>
            <a:ext cx="2072871" cy="367525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B3EDAEC-1059-48D9-B7A4-68D26967017E}"/>
              </a:ext>
            </a:extLst>
          </p:cNvPr>
          <p:cNvSpPr/>
          <p:nvPr/>
        </p:nvSpPr>
        <p:spPr>
          <a:xfrm>
            <a:off x="464855" y="2732896"/>
            <a:ext cx="189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pro změnu z obrázku na plnobarevné pozadí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92B3EA-4247-4B80-82DF-6781464A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10" y="563723"/>
            <a:ext cx="1476581" cy="2314898"/>
          </a:xfrm>
          <a:prstGeom prst="rect">
            <a:avLst/>
          </a:prstGeom>
        </p:spPr>
      </p:pic>
      <p:sp>
        <p:nvSpPr>
          <p:cNvPr id="9" name="Arc 2">
            <a:extLst>
              <a:ext uri="{FF2B5EF4-FFF2-40B4-BE49-F238E27FC236}">
                <a16:creationId xmlns:a16="http://schemas.microsoft.com/office/drawing/2014/main" id="{00C30DCC-0B88-4AD4-BE55-932D02A73ABA}"/>
              </a:ext>
            </a:extLst>
          </p:cNvPr>
          <p:cNvSpPr/>
          <p:nvPr/>
        </p:nvSpPr>
        <p:spPr>
          <a:xfrm rot="13517593">
            <a:off x="1484965" y="2141455"/>
            <a:ext cx="854536" cy="1085587"/>
          </a:xfrm>
          <a:prstGeom prst="arc">
            <a:avLst>
              <a:gd name="adj1" fmla="val 19736441"/>
              <a:gd name="adj2" fmla="val 3727687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99B065D-9110-4641-8F53-D6836427CAA6}"/>
              </a:ext>
            </a:extLst>
          </p:cNvPr>
          <p:cNvSpPr txBox="1"/>
          <p:nvPr/>
        </p:nvSpPr>
        <p:spPr>
          <a:xfrm>
            <a:off x="2570676" y="1663639"/>
            <a:ext cx="188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klikněte pravým tlačítkem na pozadí snímku</a:t>
            </a:r>
            <a:endParaRPr lang="en-150" dirty="0">
              <a:solidFill>
                <a:schemeClr val="bg1"/>
              </a:solidFill>
            </a:endParaRPr>
          </a:p>
        </p:txBody>
      </p:sp>
      <p:sp>
        <p:nvSpPr>
          <p:cNvPr id="11" name="Arc 2">
            <a:extLst>
              <a:ext uri="{FF2B5EF4-FFF2-40B4-BE49-F238E27FC236}">
                <a16:creationId xmlns:a16="http://schemas.microsoft.com/office/drawing/2014/main" id="{E34089D4-508F-49E2-9198-68286844FC6C}"/>
              </a:ext>
            </a:extLst>
          </p:cNvPr>
          <p:cNvSpPr/>
          <p:nvPr/>
        </p:nvSpPr>
        <p:spPr>
          <a:xfrm rot="19013536" flipH="1">
            <a:off x="4017411" y="838515"/>
            <a:ext cx="1952030" cy="1650247"/>
          </a:xfrm>
          <a:prstGeom prst="arc">
            <a:avLst>
              <a:gd name="adj1" fmla="val 21135573"/>
              <a:gd name="adj2" fmla="val 3797271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2" name="Arc 2">
            <a:extLst>
              <a:ext uri="{FF2B5EF4-FFF2-40B4-BE49-F238E27FC236}">
                <a16:creationId xmlns:a16="http://schemas.microsoft.com/office/drawing/2014/main" id="{EEFA3128-1C44-4F0C-BC31-43E94C57FD75}"/>
              </a:ext>
            </a:extLst>
          </p:cNvPr>
          <p:cNvSpPr/>
          <p:nvPr/>
        </p:nvSpPr>
        <p:spPr>
          <a:xfrm rot="14248166">
            <a:off x="6834195" y="1928716"/>
            <a:ext cx="1419358" cy="1641679"/>
          </a:xfrm>
          <a:prstGeom prst="arc">
            <a:avLst>
              <a:gd name="adj1" fmla="val 20094602"/>
              <a:gd name="adj2" fmla="val 5003274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D724D2-D359-4987-8B28-087255633621}"/>
              </a:ext>
            </a:extLst>
          </p:cNvPr>
          <p:cNvSpPr txBox="1"/>
          <p:nvPr/>
        </p:nvSpPr>
        <p:spPr>
          <a:xfrm>
            <a:off x="8289122" y="2300394"/>
            <a:ext cx="89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Barvy fakult</a:t>
            </a:r>
            <a:endParaRPr lang="en-150" dirty="0">
              <a:solidFill>
                <a:srgbClr val="FF0000"/>
              </a:solidFill>
            </a:endParaRPr>
          </a:p>
        </p:txBody>
      </p:sp>
      <p:sp>
        <p:nvSpPr>
          <p:cNvPr id="14" name="Arc 2">
            <a:extLst>
              <a:ext uri="{FF2B5EF4-FFF2-40B4-BE49-F238E27FC236}">
                <a16:creationId xmlns:a16="http://schemas.microsoft.com/office/drawing/2014/main" id="{6C954934-5F30-4919-BCE0-84851B23F7ED}"/>
              </a:ext>
            </a:extLst>
          </p:cNvPr>
          <p:cNvSpPr/>
          <p:nvPr/>
        </p:nvSpPr>
        <p:spPr>
          <a:xfrm rot="15767284">
            <a:off x="8737545" y="1803081"/>
            <a:ext cx="1044683" cy="1281743"/>
          </a:xfrm>
          <a:prstGeom prst="arc">
            <a:avLst>
              <a:gd name="adj1" fmla="val 17069650"/>
              <a:gd name="adj2" fmla="val 46118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F4D9533-492E-492C-A095-49B66F4D9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12" y="1733723"/>
            <a:ext cx="738664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7D54BE-2E42-4738-BF55-F08AA2A9E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D54D0-39BC-43D7-8D5D-9938B284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02" y="5875200"/>
            <a:ext cx="10852498" cy="446533"/>
          </a:xfrm>
        </p:spPr>
        <p:txBody>
          <a:bodyPr/>
          <a:lstStyle/>
          <a:p>
            <a:r>
              <a:rPr lang="cs-CZ" dirty="0"/>
              <a:t>Název obrázku</a:t>
            </a:r>
            <a:endParaRPr lang="en-150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D8BB18B-07CC-47BA-8678-B57AC08EE591}"/>
              </a:ext>
            </a:extLst>
          </p:cNvPr>
          <p:cNvSpPr/>
          <p:nvPr/>
        </p:nvSpPr>
        <p:spPr bwMode="auto">
          <a:xfrm>
            <a:off x="5772150" y="3105150"/>
            <a:ext cx="647700" cy="6477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892969" tIns="223266" rIns="642938" bIns="2232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150" sz="3750" b="1" dirty="0"/>
          </a:p>
        </p:txBody>
      </p:sp>
      <p:sp>
        <p:nvSpPr>
          <p:cNvPr id="5" name="Arc 2">
            <a:extLst>
              <a:ext uri="{FF2B5EF4-FFF2-40B4-BE49-F238E27FC236}">
                <a16:creationId xmlns:a16="http://schemas.microsoft.com/office/drawing/2014/main" id="{87C6BFDE-0B79-42FC-9E76-5A1806FBE86C}"/>
              </a:ext>
            </a:extLst>
          </p:cNvPr>
          <p:cNvSpPr/>
          <p:nvPr/>
        </p:nvSpPr>
        <p:spPr>
          <a:xfrm rot="18347683">
            <a:off x="4153422" y="1542255"/>
            <a:ext cx="1797371" cy="2283346"/>
          </a:xfrm>
          <a:prstGeom prst="arc">
            <a:avLst>
              <a:gd name="adj1" fmla="val 718507"/>
              <a:gd name="adj2" fmla="val 408173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E02642-E0DA-4316-AEFB-CA5EE18C534F}"/>
              </a:ext>
            </a:extLst>
          </p:cNvPr>
          <p:cNvSpPr txBox="1"/>
          <p:nvPr/>
        </p:nvSpPr>
        <p:spPr>
          <a:xfrm>
            <a:off x="3077225" y="164219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Klikněte pro změnu obrázku</a:t>
            </a:r>
            <a:endParaRPr lang="en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D1AB8A8-CEB2-4B98-B239-2F106EA1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85" y="1695111"/>
            <a:ext cx="1837985" cy="4625664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3FDD0B-491A-4297-9148-27E1415C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200" y="1695111"/>
            <a:ext cx="5514978" cy="42699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b="1" dirty="0"/>
              <a:t>Smazání nepotřebných snímků rozložení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400" dirty="0"/>
              <a:t>Šablona je připravena s několika možnými snímky rozložení/šablonami stránek, tak aby obsáhla co nejvíc typů. V dokumentu tedy lze vybrat ze seznamu </a:t>
            </a:r>
            <a:r>
              <a:rPr lang="cs-CZ" sz="1400" i="1" dirty="0"/>
              <a:t>Rozložení (Domů / Rozložení)</a:t>
            </a:r>
            <a:r>
              <a:rPr lang="cs-CZ" sz="1400" dirty="0"/>
              <a:t> potřebný snímek a s ním pracovat.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400" dirty="0"/>
              <a:t>Pokud některý z těchto snímků v prezentaci není zapotřebí, lze jej odstranit a tím pádem i zmenšit datovou velikost celé prezentace. Smazat snímek rozložení lze v kartě </a:t>
            </a:r>
            <a:r>
              <a:rPr lang="cs-CZ" sz="1400" i="1" dirty="0"/>
              <a:t>Zobrazení / Předloha snímků</a:t>
            </a:r>
            <a:r>
              <a:rPr lang="cs-CZ" sz="1400" dirty="0"/>
              <a:t>, kliknutím pravým tlačítkem myši a výběrem odstranit rozložení.</a:t>
            </a:r>
          </a:p>
          <a:p>
            <a:pPr marL="457200"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b="1" dirty="0"/>
              <a:t>Komprese obrázků v prezentaci</a:t>
            </a:r>
          </a:p>
          <a:p>
            <a:pPr marL="914414" lvl="2">
              <a:spcBef>
                <a:spcPts val="0"/>
              </a:spcBef>
              <a:spcAft>
                <a:spcPts val="1200"/>
              </a:spcAft>
            </a:pPr>
            <a:r>
              <a:rPr lang="cs-CZ" sz="1400" dirty="0"/>
              <a:t>V případě, že prezentace obsahuje velké množství obrázků, je na zvážení, jestli je potřebujeme mít vložené v tiskové kvalitě. V ideálním případě je vhodné obrázky vkládat komprimované a tím i ušetřit datovou velikost celé prezentace. S komprimováním obrázků můžete požádat</a:t>
            </a:r>
            <a:br>
              <a:rPr lang="cs-CZ" sz="1400" dirty="0"/>
            </a:br>
            <a:r>
              <a:rPr lang="cs-CZ" sz="1400" dirty="0"/>
              <a:t>o pomoc univerzitního grafika na e-mailu </a:t>
            </a:r>
            <a:r>
              <a:rPr lang="cs-CZ" sz="1400" dirty="0">
                <a:hlinkClick r:id="rId3"/>
              </a:rPr>
              <a:t>grafik@uhk.cz</a:t>
            </a:r>
            <a:r>
              <a:rPr lang="cs-CZ" sz="1400" dirty="0"/>
              <a:t>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4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8A74B9-075C-4914-A936-BBB8CBFF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489" y="535781"/>
            <a:ext cx="8834437" cy="625126"/>
          </a:xfrm>
        </p:spPr>
        <p:txBody>
          <a:bodyPr/>
          <a:lstStyle/>
          <a:p>
            <a:pPr algn="l"/>
            <a:r>
              <a:rPr lang="cs-CZ" dirty="0"/>
              <a:t>Optimalizace datové velikosti výsledné 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C4FB62-AA6D-4F25-BBC9-2DBFC2430C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1"/>
          <a:stretch/>
        </p:blipFill>
        <p:spPr>
          <a:xfrm>
            <a:off x="7455216" y="1695111"/>
            <a:ext cx="1895230" cy="297900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DB41C23-E43E-45EF-9238-CDD02D18ABCC}"/>
              </a:ext>
            </a:extLst>
          </p:cNvPr>
          <p:cNvSpPr/>
          <p:nvPr/>
        </p:nvSpPr>
        <p:spPr bwMode="auto">
          <a:xfrm>
            <a:off x="7736205" y="1826895"/>
            <a:ext cx="302895" cy="203835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1AF8F18-2F3C-41AC-B295-FC4FDAA30B3C}"/>
              </a:ext>
            </a:extLst>
          </p:cNvPr>
          <p:cNvSpPr/>
          <p:nvPr/>
        </p:nvSpPr>
        <p:spPr bwMode="auto">
          <a:xfrm>
            <a:off x="8536385" y="1996441"/>
            <a:ext cx="479980" cy="1524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CBBBE4F-E253-485A-A070-A21BF7CE5ECE}"/>
              </a:ext>
            </a:extLst>
          </p:cNvPr>
          <p:cNvSpPr/>
          <p:nvPr/>
        </p:nvSpPr>
        <p:spPr bwMode="auto">
          <a:xfrm>
            <a:off x="10002191" y="1852611"/>
            <a:ext cx="576273" cy="1724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E157DCA-BBFA-494F-936C-CBAB6D40693F}"/>
              </a:ext>
            </a:extLst>
          </p:cNvPr>
          <p:cNvSpPr/>
          <p:nvPr/>
        </p:nvSpPr>
        <p:spPr bwMode="auto">
          <a:xfrm>
            <a:off x="10526828" y="5706426"/>
            <a:ext cx="916507" cy="147639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cs-CZ" sz="3750" b="1" dirty="0"/>
          </a:p>
        </p:txBody>
      </p:sp>
    </p:spTree>
    <p:extLst>
      <p:ext uri="{BB962C8B-B14F-4D97-AF65-F5344CB8AC3E}">
        <p14:creationId xmlns:p14="http://schemas.microsoft.com/office/powerpoint/2010/main" val="116847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3FDD0B-491A-4297-9148-27E1415C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základní rozložení je nejjednodušší a nevyžaduje od uživatele žádnou manipulaci prvků.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8A74B9-075C-4914-A936-BBB8CBFF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Běžné rozložení textového snímku</a:t>
            </a:r>
          </a:p>
        </p:txBody>
      </p:sp>
    </p:spTree>
    <p:extLst>
      <p:ext uri="{BB962C8B-B14F-4D97-AF65-F5344CB8AC3E}">
        <p14:creationId xmlns:p14="http://schemas.microsoft.com/office/powerpoint/2010/main" val="87021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3FDD0B-491A-4297-9148-27E1415C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základní rozložení je nejjednodušší a nevyžaduje od uživatele žádnou manipulaci prvků.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3269E8-88E8-471F-8A89-35649A85A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Nadpis zde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8A74B9-075C-4914-A936-BBB8CBFF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Běžné rozložení textového snímku</a:t>
            </a:r>
          </a:p>
        </p:txBody>
      </p:sp>
    </p:spTree>
    <p:extLst>
      <p:ext uri="{BB962C8B-B14F-4D97-AF65-F5344CB8AC3E}">
        <p14:creationId xmlns:p14="http://schemas.microsoft.com/office/powerpoint/2010/main" val="125176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DE0205F8-A1E5-453E-9FE4-E755B18BAF3D}"/>
              </a:ext>
            </a:extLst>
          </p:cNvPr>
          <p:cNvSpPr txBox="1">
            <a:spLocks noChangeAspect="1"/>
          </p:cNvSpPr>
          <p:nvPr/>
        </p:nvSpPr>
        <p:spPr>
          <a:xfrm>
            <a:off x="3357562" y="554944"/>
            <a:ext cx="6904036" cy="586800"/>
          </a:xfrm>
          <a:custGeom>
            <a:avLst/>
            <a:gdLst>
              <a:gd name="connsiteX0" fmla="*/ 161225 w 6904036"/>
              <a:gd name="connsiteY0" fmla="*/ 0 h 586800"/>
              <a:gd name="connsiteX1" fmla="*/ 255636 w 6904036"/>
              <a:gd name="connsiteY1" fmla="*/ 0 h 586800"/>
              <a:gd name="connsiteX2" fmla="*/ 5071151 w 6904036"/>
              <a:gd name="connsiteY2" fmla="*/ 0 h 586800"/>
              <a:gd name="connsiteX3" fmla="*/ 5167915 w 6904036"/>
              <a:gd name="connsiteY3" fmla="*/ 0 h 586800"/>
              <a:gd name="connsiteX4" fmla="*/ 5395945 w 6904036"/>
              <a:gd name="connsiteY4" fmla="*/ 0 h 586800"/>
              <a:gd name="connsiteX5" fmla="*/ 5431675 w 6904036"/>
              <a:gd name="connsiteY5" fmla="*/ 0 h 586800"/>
              <a:gd name="connsiteX6" fmla="*/ 6904036 w 6904036"/>
              <a:gd name="connsiteY6" fmla="*/ 0 h 586800"/>
              <a:gd name="connsiteX7" fmla="*/ 6904036 w 6904036"/>
              <a:gd name="connsiteY7" fmla="*/ 586800 h 586800"/>
              <a:gd name="connsiteX8" fmla="*/ 5431675 w 6904036"/>
              <a:gd name="connsiteY8" fmla="*/ 586800 h 586800"/>
              <a:gd name="connsiteX9" fmla="*/ 5395945 w 6904036"/>
              <a:gd name="connsiteY9" fmla="*/ 586800 h 586800"/>
              <a:gd name="connsiteX10" fmla="*/ 5167915 w 6904036"/>
              <a:gd name="connsiteY10" fmla="*/ 586800 h 586800"/>
              <a:gd name="connsiteX11" fmla="*/ 5071151 w 6904036"/>
              <a:gd name="connsiteY11" fmla="*/ 586800 h 586800"/>
              <a:gd name="connsiteX12" fmla="*/ 255636 w 6904036"/>
              <a:gd name="connsiteY12" fmla="*/ 586800 h 586800"/>
              <a:gd name="connsiteX13" fmla="*/ 161225 w 6904036"/>
              <a:gd name="connsiteY13" fmla="*/ 586800 h 586800"/>
              <a:gd name="connsiteX14" fmla="*/ 78433 w 6904036"/>
              <a:gd name="connsiteY14" fmla="*/ 506914 h 586800"/>
              <a:gd name="connsiteX15" fmla="*/ 78433 w 6904036"/>
              <a:gd name="connsiteY15" fmla="*/ 376192 h 586800"/>
              <a:gd name="connsiteX16" fmla="*/ 0 w 6904036"/>
              <a:gd name="connsiteY16" fmla="*/ 291948 h 586800"/>
              <a:gd name="connsiteX17" fmla="*/ 78433 w 6904036"/>
              <a:gd name="connsiteY17" fmla="*/ 212062 h 586800"/>
              <a:gd name="connsiteX18" fmla="*/ 78433 w 6904036"/>
              <a:gd name="connsiteY18" fmla="*/ 79886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04036" h="586800">
                <a:moveTo>
                  <a:pt x="161225" y="0"/>
                </a:moveTo>
                <a:lnTo>
                  <a:pt x="255636" y="0"/>
                </a:lnTo>
                <a:lnTo>
                  <a:pt x="5071151" y="0"/>
                </a:lnTo>
                <a:lnTo>
                  <a:pt x="5167915" y="0"/>
                </a:lnTo>
                <a:lnTo>
                  <a:pt x="5395945" y="0"/>
                </a:lnTo>
                <a:lnTo>
                  <a:pt x="5431675" y="0"/>
                </a:lnTo>
                <a:lnTo>
                  <a:pt x="6904036" y="0"/>
                </a:lnTo>
                <a:lnTo>
                  <a:pt x="6904036" y="586800"/>
                </a:lnTo>
                <a:lnTo>
                  <a:pt x="5431675" y="586800"/>
                </a:lnTo>
                <a:lnTo>
                  <a:pt x="5395945" y="586800"/>
                </a:lnTo>
                <a:lnTo>
                  <a:pt x="5167915" y="586800"/>
                </a:lnTo>
                <a:lnTo>
                  <a:pt x="5071151" y="586800"/>
                </a:lnTo>
                <a:lnTo>
                  <a:pt x="255636" y="586800"/>
                </a:lnTo>
                <a:lnTo>
                  <a:pt x="161225" y="586800"/>
                </a:lnTo>
                <a:lnTo>
                  <a:pt x="78433" y="506914"/>
                </a:lnTo>
                <a:lnTo>
                  <a:pt x="78433" y="376192"/>
                </a:lnTo>
                <a:lnTo>
                  <a:pt x="0" y="291948"/>
                </a:lnTo>
                <a:lnTo>
                  <a:pt x="78433" y="212062"/>
                </a:lnTo>
                <a:lnTo>
                  <a:pt x="78433" y="79886"/>
                </a:lnTo>
                <a:close/>
              </a:path>
            </a:pathLst>
          </a:custGeom>
          <a:noFill/>
          <a:ln w="38100" cap="flat" cmpd="sng">
            <a:solidFill>
              <a:schemeClr val="bg2"/>
            </a:solidFill>
            <a:prstDash val="sysDash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171755 w 5786437"/>
                      <a:gd name="connsiteY0" fmla="*/ 0 h 625126"/>
                      <a:gd name="connsiteX1" fmla="*/ 272332 w 5786437"/>
                      <a:gd name="connsiteY1" fmla="*/ 0 h 625126"/>
                      <a:gd name="connsiteX2" fmla="*/ 5505450 w 5786437"/>
                      <a:gd name="connsiteY2" fmla="*/ 0 h 625126"/>
                      <a:gd name="connsiteX3" fmla="*/ 5748373 w 5786437"/>
                      <a:gd name="connsiteY3" fmla="*/ 0 h 625126"/>
                      <a:gd name="connsiteX4" fmla="*/ 5786437 w 5786437"/>
                      <a:gd name="connsiteY4" fmla="*/ 0 h 625126"/>
                      <a:gd name="connsiteX5" fmla="*/ 5786437 w 5786437"/>
                      <a:gd name="connsiteY5" fmla="*/ 625126 h 625126"/>
                      <a:gd name="connsiteX6" fmla="*/ 5748373 w 5786437"/>
                      <a:gd name="connsiteY6" fmla="*/ 625126 h 625126"/>
                      <a:gd name="connsiteX7" fmla="*/ 5505450 w 5786437"/>
                      <a:gd name="connsiteY7" fmla="*/ 625126 h 625126"/>
                      <a:gd name="connsiteX8" fmla="*/ 272332 w 5786437"/>
                      <a:gd name="connsiteY8" fmla="*/ 625126 h 625126"/>
                      <a:gd name="connsiteX9" fmla="*/ 171755 w 5786437"/>
                      <a:gd name="connsiteY9" fmla="*/ 625126 h 625126"/>
                      <a:gd name="connsiteX10" fmla="*/ 83556 w 5786437"/>
                      <a:gd name="connsiteY10" fmla="*/ 540022 h 625126"/>
                      <a:gd name="connsiteX11" fmla="*/ 83556 w 5786437"/>
                      <a:gd name="connsiteY11" fmla="*/ 400762 h 625126"/>
                      <a:gd name="connsiteX12" fmla="*/ 0 w 5786437"/>
                      <a:gd name="connsiteY12" fmla="*/ 311016 h 625126"/>
                      <a:gd name="connsiteX13" fmla="*/ 83556 w 5786437"/>
                      <a:gd name="connsiteY13" fmla="*/ 225912 h 625126"/>
                      <a:gd name="connsiteX14" fmla="*/ 83556 w 5786437"/>
                      <a:gd name="connsiteY14" fmla="*/ 85104 h 625126"/>
                      <a:gd name="connsiteX15" fmla="*/ 171755 w 5786437"/>
                      <a:gd name="connsiteY15" fmla="*/ 0 h 62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786437" h="625126" extrusionOk="0">
                        <a:moveTo>
                          <a:pt x="171755" y="0"/>
                        </a:moveTo>
                        <a:cubicBezTo>
                          <a:pt x="216559" y="3458"/>
                          <a:pt x="250726" y="-3293"/>
                          <a:pt x="272332" y="0"/>
                        </a:cubicBezTo>
                        <a:cubicBezTo>
                          <a:pt x="870944" y="132882"/>
                          <a:pt x="3175936" y="-84951"/>
                          <a:pt x="5505450" y="0"/>
                        </a:cubicBezTo>
                        <a:cubicBezTo>
                          <a:pt x="5601195" y="16280"/>
                          <a:pt x="5654885" y="12370"/>
                          <a:pt x="5748373" y="0"/>
                        </a:cubicBezTo>
                        <a:cubicBezTo>
                          <a:pt x="5764746" y="-1984"/>
                          <a:pt x="5779159" y="-2547"/>
                          <a:pt x="5786437" y="0"/>
                        </a:cubicBezTo>
                        <a:cubicBezTo>
                          <a:pt x="5755748" y="234768"/>
                          <a:pt x="5790073" y="472115"/>
                          <a:pt x="5786437" y="625126"/>
                        </a:cubicBezTo>
                        <a:cubicBezTo>
                          <a:pt x="5780770" y="623661"/>
                          <a:pt x="5761797" y="626324"/>
                          <a:pt x="5748373" y="625126"/>
                        </a:cubicBezTo>
                        <a:cubicBezTo>
                          <a:pt x="5706075" y="623429"/>
                          <a:pt x="5542858" y="646092"/>
                          <a:pt x="5505450" y="625126"/>
                        </a:cubicBezTo>
                        <a:cubicBezTo>
                          <a:pt x="4310468" y="663707"/>
                          <a:pt x="1838686" y="561785"/>
                          <a:pt x="272332" y="625126"/>
                        </a:cubicBezTo>
                        <a:cubicBezTo>
                          <a:pt x="232951" y="624785"/>
                          <a:pt x="214439" y="628465"/>
                          <a:pt x="171755" y="625126"/>
                        </a:cubicBezTo>
                        <a:cubicBezTo>
                          <a:pt x="140101" y="592556"/>
                          <a:pt x="108981" y="567766"/>
                          <a:pt x="83556" y="540022"/>
                        </a:cubicBezTo>
                        <a:cubicBezTo>
                          <a:pt x="82334" y="493688"/>
                          <a:pt x="75311" y="464805"/>
                          <a:pt x="83556" y="400762"/>
                        </a:cubicBezTo>
                        <a:cubicBezTo>
                          <a:pt x="61225" y="391139"/>
                          <a:pt x="15536" y="341209"/>
                          <a:pt x="0" y="311016"/>
                        </a:cubicBezTo>
                        <a:cubicBezTo>
                          <a:pt x="47603" y="275327"/>
                          <a:pt x="70924" y="245617"/>
                          <a:pt x="83556" y="225912"/>
                        </a:cubicBezTo>
                        <a:cubicBezTo>
                          <a:pt x="89158" y="161223"/>
                          <a:pt x="85957" y="129024"/>
                          <a:pt x="83556" y="85104"/>
                        </a:cubicBezTo>
                        <a:cubicBezTo>
                          <a:pt x="109412" y="58114"/>
                          <a:pt x="134493" y="31440"/>
                          <a:pt x="171755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wrap="square" lIns="216000" tIns="0" rIns="252000" bIns="0" rtlCol="0" anchor="ctr">
            <a:noAutofit/>
          </a:bodyPr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Comenia Sans" panose="02000503080000020004" pitchFamily="50" charset="-18"/>
                <a:ea typeface="+mj-ea"/>
                <a:cs typeface="+mj-cs"/>
              </a:defRPr>
            </a:lvl1pPr>
          </a:lstStyle>
          <a:p>
            <a:r>
              <a:rPr lang="cs-CZ" sz="1800" dirty="0">
                <a:solidFill>
                  <a:schemeClr val="tx2"/>
                </a:solidFill>
              </a:rPr>
              <a:t>bublinu lze zasouvat / vysouvat dle délky nadpisu</a:t>
            </a:r>
            <a:endParaRPr lang="en-150" sz="1800" dirty="0">
              <a:solidFill>
                <a:schemeClr val="tx2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691B-8CC5-4FCE-AC8E-803D930E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 rozložení je složitější, ale dociluje optimální velikosti nadpisové bubliny.</a:t>
            </a:r>
          </a:p>
          <a:p>
            <a:r>
              <a:rPr lang="cs-CZ" dirty="0"/>
              <a:t>Je třeba změnit zarovnání na zarovnání doleva.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98828-A45A-4FE4-9FD7-93BC661E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416" y="534988"/>
            <a:ext cx="8834437" cy="625475"/>
          </a:xfrm>
        </p:spPr>
        <p:txBody>
          <a:bodyPr/>
          <a:lstStyle/>
          <a:p>
            <a:pPr algn="l"/>
            <a:r>
              <a:rPr lang="cs-CZ" dirty="0"/>
              <a:t>Optimální nadpis</a:t>
            </a:r>
            <a:endParaRPr lang="en-1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4770AB-522A-4C84-BF76-3A183E920B4A}"/>
              </a:ext>
            </a:extLst>
          </p:cNvPr>
          <p:cNvSpPr txBox="1"/>
          <p:nvPr/>
        </p:nvSpPr>
        <p:spPr>
          <a:xfrm>
            <a:off x="1736325" y="78206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maximální délka</a:t>
            </a:r>
            <a:endParaRPr lang="en-150" sz="2000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B270D39-FDB9-46E0-B968-5EE0254EC81F}"/>
              </a:ext>
            </a:extLst>
          </p:cNvPr>
          <p:cNvSpPr/>
          <p:nvPr/>
        </p:nvSpPr>
        <p:spPr>
          <a:xfrm rot="5400000" flipV="1">
            <a:off x="2884859" y="13519"/>
            <a:ext cx="668160" cy="969167"/>
          </a:xfrm>
          <a:prstGeom prst="arc">
            <a:avLst>
              <a:gd name="adj1" fmla="val 16200000"/>
              <a:gd name="adj2" fmla="val 3688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3447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AD6D7B-D3BB-462D-919A-B9D79097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Bublinu poté zasuňte dle instrukcí.</a:t>
            </a:r>
          </a:p>
          <a:p>
            <a:r>
              <a:rPr lang="cs-CZ" dirty="0"/>
              <a:t>Toto je výsledné rozložení.</a:t>
            </a:r>
          </a:p>
          <a:p>
            <a:endParaRPr lang="cs-CZ" dirty="0"/>
          </a:p>
          <a:p>
            <a:r>
              <a:rPr lang="cs-CZ" dirty="0"/>
              <a:t>odstavec textu</a:t>
            </a:r>
          </a:p>
          <a:p>
            <a:pPr lvl="1"/>
            <a:r>
              <a:rPr lang="cs-CZ" dirty="0"/>
              <a:t>odstavec nižšího řádu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7C2A-1A98-413C-A9C8-7C5FC8D64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Optimální nadpis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7B2DD5-DBC7-451C-BB3D-60828F3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645" y="534988"/>
            <a:ext cx="8834437" cy="625475"/>
          </a:xfrm>
        </p:spPr>
        <p:txBody>
          <a:bodyPr/>
          <a:lstStyle/>
          <a:p>
            <a:pPr algn="l"/>
            <a:r>
              <a:rPr lang="cs-CZ" dirty="0"/>
              <a:t>Název kapitoly</a:t>
            </a:r>
            <a:r>
              <a:rPr lang="cs-CZ" dirty="0">
                <a:solidFill>
                  <a:srgbClr val="FF0000"/>
                </a:solidFill>
              </a:rPr>
              <a:t>xxxx</a:t>
            </a:r>
            <a:endParaRPr lang="en-15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98622-0F62-4F91-AF1C-A5A76EA82DFF}"/>
              </a:ext>
            </a:extLst>
          </p:cNvPr>
          <p:cNvSpPr txBox="1"/>
          <p:nvPr/>
        </p:nvSpPr>
        <p:spPr>
          <a:xfrm>
            <a:off x="9640668" y="1650138"/>
            <a:ext cx="2433954" cy="18074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r"/>
            <a:r>
              <a:rPr lang="cs-CZ" dirty="0"/>
              <a:t>Mezi okrajem snímku a textem v bublině by měla být vždy mezera o velikosti čtyř minuskovích „x“ v základní velikosti textu</a:t>
            </a:r>
            <a:endParaRPr lang="en-150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BBAACF6-DF9A-42E4-8CAF-93CAFF024CFC}"/>
              </a:ext>
            </a:extLst>
          </p:cNvPr>
          <p:cNvSpPr/>
          <p:nvPr/>
        </p:nvSpPr>
        <p:spPr>
          <a:xfrm rot="20556184" flipV="1">
            <a:off x="11083906" y="707404"/>
            <a:ext cx="668160" cy="969167"/>
          </a:xfrm>
          <a:prstGeom prst="arc">
            <a:avLst>
              <a:gd name="adj1" fmla="val 16200000"/>
              <a:gd name="adj2" fmla="val 2012132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3019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1B333-875C-4DC9-912F-430252CCC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3199" y="1695110"/>
            <a:ext cx="9975600" cy="401860"/>
          </a:xfrm>
        </p:spPr>
        <p:txBody>
          <a:bodyPr/>
          <a:lstStyle/>
          <a:p>
            <a:r>
              <a:rPr lang="cs-CZ" dirty="0"/>
              <a:t>Popisek obrázku</a:t>
            </a:r>
            <a:endParaRPr lang="en-150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DA687944-3F27-410C-BE92-E4FEBC502D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D2023-37B2-4BC6-B67F-352778DC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535781"/>
            <a:ext cx="8834437" cy="625126"/>
          </a:xfrm>
        </p:spPr>
        <p:txBody>
          <a:bodyPr/>
          <a:lstStyle/>
          <a:p>
            <a:r>
              <a:rPr lang="cs-CZ" dirty="0"/>
              <a:t>Nadpis/Název kapitoly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79454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9C41-8009-4836-9221-718AF7B7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998913"/>
            <a:ext cx="10039350" cy="1966912"/>
          </a:xfrm>
        </p:spPr>
        <p:txBody>
          <a:bodyPr/>
          <a:lstStyle/>
          <a:p>
            <a:r>
              <a:rPr lang="cs-CZ" dirty="0"/>
              <a:t>Předělový list s obrázkem na pozadí</a:t>
            </a:r>
            <a:endParaRPr lang="en-150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5245DA2-2B67-481D-BC19-B242068947A5}"/>
              </a:ext>
            </a:extLst>
          </p:cNvPr>
          <p:cNvSpPr/>
          <p:nvPr/>
        </p:nvSpPr>
        <p:spPr>
          <a:xfrm rot="8722581">
            <a:off x="1080284" y="649163"/>
            <a:ext cx="1015988" cy="1040322"/>
          </a:xfrm>
          <a:prstGeom prst="arc">
            <a:avLst>
              <a:gd name="adj1" fmla="val 19602963"/>
              <a:gd name="adj2" fmla="val 164471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F6E1-31FB-4456-B394-54AF544EF408}"/>
              </a:ext>
            </a:extLst>
          </p:cNvPr>
          <p:cNvSpPr txBox="1"/>
          <p:nvPr/>
        </p:nvSpPr>
        <p:spPr>
          <a:xfrm>
            <a:off x="1449733" y="1285835"/>
            <a:ext cx="2526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logo je vždy plně černé</a:t>
            </a:r>
          </a:p>
          <a:p>
            <a:r>
              <a:rPr lang="cs-CZ" dirty="0"/>
              <a:t>pro otestování změňte návrh šablony na fakultní verzi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56979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2CDEF1E3-BEA0-4720-B5FB-32112D0F7900}"/>
              </a:ext>
            </a:extLst>
          </p:cNvPr>
          <p:cNvSpPr/>
          <p:nvPr/>
        </p:nvSpPr>
        <p:spPr bwMode="auto">
          <a:xfrm>
            <a:off x="1339502" y="3856291"/>
            <a:ext cx="10852498" cy="2124806"/>
          </a:xfrm>
          <a:custGeom>
            <a:avLst/>
            <a:gdLst>
              <a:gd name="connsiteX0" fmla="*/ 606089 w 10039350"/>
              <a:gd name="connsiteY0" fmla="*/ 0 h 1965600"/>
              <a:gd name="connsiteX1" fmla="*/ 722065 w 10039350"/>
              <a:gd name="connsiteY1" fmla="*/ 0 h 1965600"/>
              <a:gd name="connsiteX2" fmla="*/ 809218 w 10039350"/>
              <a:gd name="connsiteY2" fmla="*/ 0 h 1965600"/>
              <a:gd name="connsiteX3" fmla="*/ 913527 w 10039350"/>
              <a:gd name="connsiteY3" fmla="*/ 0 h 1965600"/>
              <a:gd name="connsiteX4" fmla="*/ 951956 w 10039350"/>
              <a:gd name="connsiteY4" fmla="*/ 0 h 1965600"/>
              <a:gd name="connsiteX5" fmla="*/ 957446 w 10039350"/>
              <a:gd name="connsiteY5" fmla="*/ 0 h 1965600"/>
              <a:gd name="connsiteX6" fmla="*/ 1579507 w 10039350"/>
              <a:gd name="connsiteY6" fmla="*/ 0 h 1965600"/>
              <a:gd name="connsiteX7" fmla="*/ 2162701 w 10039350"/>
              <a:gd name="connsiteY7" fmla="*/ 0 h 1965600"/>
              <a:gd name="connsiteX8" fmla="*/ 2708284 w 10039350"/>
              <a:gd name="connsiteY8" fmla="*/ 0 h 1965600"/>
              <a:gd name="connsiteX9" fmla="*/ 3217508 w 10039350"/>
              <a:gd name="connsiteY9" fmla="*/ 0 h 1965600"/>
              <a:gd name="connsiteX10" fmla="*/ 3691629 w 10039350"/>
              <a:gd name="connsiteY10" fmla="*/ 0 h 1965600"/>
              <a:gd name="connsiteX11" fmla="*/ 4131898 w 10039350"/>
              <a:gd name="connsiteY11" fmla="*/ 0 h 1965600"/>
              <a:gd name="connsiteX12" fmla="*/ 4539570 w 10039350"/>
              <a:gd name="connsiteY12" fmla="*/ 0 h 1965600"/>
              <a:gd name="connsiteX13" fmla="*/ 4915899 w 10039350"/>
              <a:gd name="connsiteY13" fmla="*/ 0 h 1965600"/>
              <a:gd name="connsiteX14" fmla="*/ 5262139 w 10039350"/>
              <a:gd name="connsiteY14" fmla="*/ 0 h 1965600"/>
              <a:gd name="connsiteX15" fmla="*/ 5579542 w 10039350"/>
              <a:gd name="connsiteY15" fmla="*/ 0 h 1965600"/>
              <a:gd name="connsiteX16" fmla="*/ 6132856 w 10039350"/>
              <a:gd name="connsiteY16" fmla="*/ 0 h 1965600"/>
              <a:gd name="connsiteX17" fmla="*/ 6585871 w 10039350"/>
              <a:gd name="connsiteY17" fmla="*/ 0 h 1965600"/>
              <a:gd name="connsiteX18" fmla="*/ 6911530 w 10039350"/>
              <a:gd name="connsiteY18" fmla="*/ 0 h 1965600"/>
              <a:gd name="connsiteX19" fmla="*/ 6948618 w 10039350"/>
              <a:gd name="connsiteY19" fmla="*/ 0 h 1965600"/>
              <a:gd name="connsiteX20" fmla="*/ 7231125 w 10039350"/>
              <a:gd name="connsiteY20" fmla="*/ 0 h 1965600"/>
              <a:gd name="connsiteX21" fmla="*/ 7443423 w 10039350"/>
              <a:gd name="connsiteY21" fmla="*/ 0 h 1965600"/>
              <a:gd name="connsiteX22" fmla="*/ 7595544 w 10039350"/>
              <a:gd name="connsiteY22" fmla="*/ 0 h 1965600"/>
              <a:gd name="connsiteX23" fmla="*/ 7697513 w 10039350"/>
              <a:gd name="connsiteY23" fmla="*/ 0 h 1965600"/>
              <a:gd name="connsiteX24" fmla="*/ 7759365 w 10039350"/>
              <a:gd name="connsiteY24" fmla="*/ 0 h 1965600"/>
              <a:gd name="connsiteX25" fmla="*/ 7791125 w 10039350"/>
              <a:gd name="connsiteY25" fmla="*/ 0 h 1965600"/>
              <a:gd name="connsiteX26" fmla="*/ 7804499 w 10039350"/>
              <a:gd name="connsiteY26" fmla="*/ 0 h 1965600"/>
              <a:gd name="connsiteX27" fmla="*/ 10039350 w 10039350"/>
              <a:gd name="connsiteY27" fmla="*/ 0 h 1965600"/>
              <a:gd name="connsiteX28" fmla="*/ 10039350 w 10039350"/>
              <a:gd name="connsiteY28" fmla="*/ 1965600 h 1965600"/>
              <a:gd name="connsiteX29" fmla="*/ 7804499 w 10039350"/>
              <a:gd name="connsiteY29" fmla="*/ 1965600 h 1965600"/>
              <a:gd name="connsiteX30" fmla="*/ 6911530 w 10039350"/>
              <a:gd name="connsiteY30" fmla="*/ 1965600 h 1965600"/>
              <a:gd name="connsiteX31" fmla="*/ 606088 w 10039350"/>
              <a:gd name="connsiteY31" fmla="*/ 1965600 h 1965600"/>
              <a:gd name="connsiteX32" fmla="*/ 294262 w 10039350"/>
              <a:gd name="connsiteY32" fmla="*/ 1688702 h 1965600"/>
              <a:gd name="connsiteX33" fmla="*/ 294262 w 10039350"/>
              <a:gd name="connsiteY33" fmla="*/ 1251901 h 1965600"/>
              <a:gd name="connsiteX34" fmla="*/ 0 w 10039350"/>
              <a:gd name="connsiteY34" fmla="*/ 982801 h 1965600"/>
              <a:gd name="connsiteX35" fmla="*/ 294262 w 10039350"/>
              <a:gd name="connsiteY35" fmla="*/ 717600 h 1965600"/>
              <a:gd name="connsiteX36" fmla="*/ 294262 w 10039350"/>
              <a:gd name="connsiteY36" fmla="*/ 280800 h 1965600"/>
              <a:gd name="connsiteX37" fmla="*/ 606089 w 10039350"/>
              <a:gd name="connsiteY37" fmla="*/ 0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39350" h="1965600">
                <a:moveTo>
                  <a:pt x="606089" y="0"/>
                </a:moveTo>
                <a:lnTo>
                  <a:pt x="722065" y="0"/>
                </a:lnTo>
                <a:lnTo>
                  <a:pt x="809218" y="0"/>
                </a:lnTo>
                <a:lnTo>
                  <a:pt x="913527" y="0"/>
                </a:lnTo>
                <a:lnTo>
                  <a:pt x="951956" y="0"/>
                </a:lnTo>
                <a:lnTo>
                  <a:pt x="957446" y="0"/>
                </a:lnTo>
                <a:lnTo>
                  <a:pt x="1579507" y="0"/>
                </a:lnTo>
                <a:lnTo>
                  <a:pt x="2162701" y="0"/>
                </a:lnTo>
                <a:lnTo>
                  <a:pt x="2708284" y="0"/>
                </a:lnTo>
                <a:lnTo>
                  <a:pt x="3217508" y="0"/>
                </a:lnTo>
                <a:lnTo>
                  <a:pt x="3691629" y="0"/>
                </a:lnTo>
                <a:lnTo>
                  <a:pt x="4131898" y="0"/>
                </a:lnTo>
                <a:lnTo>
                  <a:pt x="4539570" y="0"/>
                </a:lnTo>
                <a:lnTo>
                  <a:pt x="4915899" y="0"/>
                </a:lnTo>
                <a:lnTo>
                  <a:pt x="5262139" y="0"/>
                </a:lnTo>
                <a:lnTo>
                  <a:pt x="5579542" y="0"/>
                </a:lnTo>
                <a:lnTo>
                  <a:pt x="6132856" y="0"/>
                </a:lnTo>
                <a:lnTo>
                  <a:pt x="6585871" y="0"/>
                </a:lnTo>
                <a:lnTo>
                  <a:pt x="6911530" y="0"/>
                </a:lnTo>
                <a:lnTo>
                  <a:pt x="6948618" y="0"/>
                </a:lnTo>
                <a:lnTo>
                  <a:pt x="7231125" y="0"/>
                </a:lnTo>
                <a:lnTo>
                  <a:pt x="7443423" y="0"/>
                </a:lnTo>
                <a:lnTo>
                  <a:pt x="7595544" y="0"/>
                </a:lnTo>
                <a:lnTo>
                  <a:pt x="7697513" y="0"/>
                </a:lnTo>
                <a:lnTo>
                  <a:pt x="7759365" y="0"/>
                </a:lnTo>
                <a:lnTo>
                  <a:pt x="7791125" y="0"/>
                </a:lnTo>
                <a:lnTo>
                  <a:pt x="7804499" y="0"/>
                </a:lnTo>
                <a:lnTo>
                  <a:pt x="10039350" y="0"/>
                </a:lnTo>
                <a:lnTo>
                  <a:pt x="10039350" y="1965600"/>
                </a:lnTo>
                <a:lnTo>
                  <a:pt x="7804499" y="1965600"/>
                </a:lnTo>
                <a:lnTo>
                  <a:pt x="6911530" y="1965600"/>
                </a:lnTo>
                <a:lnTo>
                  <a:pt x="606088" y="1965600"/>
                </a:lnTo>
                <a:lnTo>
                  <a:pt x="294262" y="1688702"/>
                </a:lnTo>
                <a:cubicBezTo>
                  <a:pt x="294262" y="1251901"/>
                  <a:pt x="294262" y="1251901"/>
                  <a:pt x="294262" y="1251901"/>
                </a:cubicBezTo>
                <a:cubicBezTo>
                  <a:pt x="197638" y="1162201"/>
                  <a:pt x="96623" y="1072501"/>
                  <a:pt x="0" y="982801"/>
                </a:cubicBezTo>
                <a:cubicBezTo>
                  <a:pt x="96623" y="897001"/>
                  <a:pt x="197638" y="807301"/>
                  <a:pt x="294262" y="717600"/>
                </a:cubicBezTo>
                <a:cubicBezTo>
                  <a:pt x="294262" y="280800"/>
                  <a:pt x="294262" y="280800"/>
                  <a:pt x="294262" y="280800"/>
                </a:cubicBezTo>
                <a:cubicBezTo>
                  <a:pt x="399668" y="187200"/>
                  <a:pt x="500683" y="93600"/>
                  <a:pt x="606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92969" tIns="223266" rIns="642938" bIns="223266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150" sz="37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8ACD2-8F6E-4FC0-88C8-04C5C560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933" y="3998913"/>
            <a:ext cx="10039350" cy="1966912"/>
          </a:xfrm>
        </p:spPr>
        <p:txBody>
          <a:bodyPr/>
          <a:lstStyle/>
          <a:p>
            <a:pPr algn="l"/>
            <a:r>
              <a:rPr lang="cs-CZ" dirty="0"/>
              <a:t>Předělový list s jednobarevným pozadím</a:t>
            </a:r>
            <a:endParaRPr lang="en-1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69759-F431-4E4D-A5EE-51D637336D6C}"/>
              </a:ext>
            </a:extLst>
          </p:cNvPr>
          <p:cNvSpPr txBox="1"/>
          <p:nvPr/>
        </p:nvSpPr>
        <p:spPr>
          <a:xfrm>
            <a:off x="2612907" y="3138649"/>
            <a:ext cx="911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pozitivní variantě je pozadí vždy bílé. Bublina je v barvě </a:t>
            </a:r>
            <a:r>
              <a:rPr lang="cs-CZ" dirty="0">
                <a:solidFill>
                  <a:schemeClr val="accent1"/>
                </a:solidFill>
              </a:rPr>
              <a:t>fakulty</a:t>
            </a:r>
            <a:r>
              <a:rPr lang="cs-CZ" dirty="0"/>
              <a:t>/univerzity.</a:t>
            </a:r>
          </a:p>
          <a:p>
            <a:r>
              <a:rPr lang="cs-CZ" dirty="0"/>
              <a:t>Opět je možné bublinu zasouvat/vysouvat při přepnutí zarovnání doleva.</a:t>
            </a:r>
            <a:endParaRPr lang="en-1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A1747-3C97-4EFF-88A1-F15075A4E009}"/>
              </a:ext>
            </a:extLst>
          </p:cNvPr>
          <p:cNvSpPr txBox="1"/>
          <p:nvPr/>
        </p:nvSpPr>
        <p:spPr>
          <a:xfrm>
            <a:off x="1690984" y="4245306"/>
            <a:ext cx="461665" cy="13552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cs-CZ" dirty="0"/>
              <a:t>Max velikost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95476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2FC649E5-90EA-44F4-B3C3-AE9B83D25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D54D0-39BC-43D7-8D5D-9938B284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0" y="5875338"/>
            <a:ext cx="10852150" cy="446087"/>
          </a:xfrm>
        </p:spPr>
        <p:txBody>
          <a:bodyPr/>
          <a:lstStyle/>
          <a:p>
            <a:r>
              <a:rPr lang="cs-CZ" dirty="0"/>
              <a:t>Název obrázku</a:t>
            </a:r>
            <a:endParaRPr lang="en-150" dirty="0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C7B55E95-641B-458D-B90C-2CC45CF5CABC}"/>
              </a:ext>
            </a:extLst>
          </p:cNvPr>
          <p:cNvSpPr/>
          <p:nvPr/>
        </p:nvSpPr>
        <p:spPr bwMode="auto">
          <a:xfrm>
            <a:off x="1339502" y="5875687"/>
            <a:ext cx="7804498" cy="446532"/>
          </a:xfrm>
          <a:custGeom>
            <a:avLst/>
            <a:gdLst>
              <a:gd name="connsiteX0" fmla="*/ 122686 w 7804498"/>
              <a:gd name="connsiteY0" fmla="*/ 0 h 446532"/>
              <a:gd name="connsiteX1" fmla="*/ 194529 w 7804498"/>
              <a:gd name="connsiteY1" fmla="*/ 0 h 446532"/>
              <a:gd name="connsiteX2" fmla="*/ 3932584 w 7804498"/>
              <a:gd name="connsiteY2" fmla="*/ 0 h 446532"/>
              <a:gd name="connsiteX3" fmla="*/ 4106105 w 7804498"/>
              <a:gd name="connsiteY3" fmla="*/ 0 h 446532"/>
              <a:gd name="connsiteX4" fmla="*/ 4133294 w 7804498"/>
              <a:gd name="connsiteY4" fmla="*/ 0 h 446532"/>
              <a:gd name="connsiteX5" fmla="*/ 4133294 w 7804498"/>
              <a:gd name="connsiteY5" fmla="*/ 0 h 446532"/>
              <a:gd name="connsiteX6" fmla="*/ 7473707 w 7804498"/>
              <a:gd name="connsiteY6" fmla="*/ 0 h 446532"/>
              <a:gd name="connsiteX7" fmla="*/ 7411890 w 7804498"/>
              <a:gd name="connsiteY7" fmla="*/ 59589 h 446532"/>
              <a:gd name="connsiteX8" fmla="*/ 7411890 w 7804498"/>
              <a:gd name="connsiteY8" fmla="*/ 160068 h 446532"/>
              <a:gd name="connsiteX9" fmla="*/ 7352205 w 7804498"/>
              <a:gd name="connsiteY9" fmla="*/ 220797 h 446532"/>
              <a:gd name="connsiteX10" fmla="*/ 7411890 w 7804498"/>
              <a:gd name="connsiteY10" fmla="*/ 284839 h 446532"/>
              <a:gd name="connsiteX11" fmla="*/ 7411890 w 7804498"/>
              <a:gd name="connsiteY11" fmla="*/ 384215 h 446532"/>
              <a:gd name="connsiteX12" fmla="*/ 7474892 w 7804498"/>
              <a:gd name="connsiteY12" fmla="*/ 444944 h 446532"/>
              <a:gd name="connsiteX13" fmla="*/ 7546736 w 7804498"/>
              <a:gd name="connsiteY13" fmla="*/ 444944 h 446532"/>
              <a:gd name="connsiteX14" fmla="*/ 7804498 w 7804498"/>
              <a:gd name="connsiteY14" fmla="*/ 444944 h 446532"/>
              <a:gd name="connsiteX15" fmla="*/ 7804498 w 7804498"/>
              <a:gd name="connsiteY15" fmla="*/ 446532 h 446532"/>
              <a:gd name="connsiteX16" fmla="*/ 4133294 w 7804498"/>
              <a:gd name="connsiteY16" fmla="*/ 446532 h 446532"/>
              <a:gd name="connsiteX17" fmla="*/ 4133294 w 7804498"/>
              <a:gd name="connsiteY17" fmla="*/ 446532 h 446532"/>
              <a:gd name="connsiteX18" fmla="*/ 4106105 w 7804498"/>
              <a:gd name="connsiteY18" fmla="*/ 446532 h 446532"/>
              <a:gd name="connsiteX19" fmla="*/ 3932584 w 7804498"/>
              <a:gd name="connsiteY19" fmla="*/ 446532 h 446532"/>
              <a:gd name="connsiteX20" fmla="*/ 194529 w 7804498"/>
              <a:gd name="connsiteY20" fmla="*/ 446532 h 446532"/>
              <a:gd name="connsiteX21" fmla="*/ 122686 w 7804498"/>
              <a:gd name="connsiteY21" fmla="*/ 446532 h 446532"/>
              <a:gd name="connsiteX22" fmla="*/ 59685 w 7804498"/>
              <a:gd name="connsiteY22" fmla="*/ 385742 h 446532"/>
              <a:gd name="connsiteX23" fmla="*/ 59685 w 7804498"/>
              <a:gd name="connsiteY23" fmla="*/ 286267 h 446532"/>
              <a:gd name="connsiteX24" fmla="*/ 0 w 7804498"/>
              <a:gd name="connsiteY24" fmla="*/ 222161 h 446532"/>
              <a:gd name="connsiteX25" fmla="*/ 59685 w 7804498"/>
              <a:gd name="connsiteY25" fmla="*/ 161371 h 446532"/>
              <a:gd name="connsiteX26" fmla="*/ 59685 w 7804498"/>
              <a:gd name="connsiteY26" fmla="*/ 60791 h 44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04498" h="446532">
                <a:moveTo>
                  <a:pt x="122686" y="0"/>
                </a:moveTo>
                <a:lnTo>
                  <a:pt x="194529" y="0"/>
                </a:lnTo>
                <a:lnTo>
                  <a:pt x="3932584" y="0"/>
                </a:lnTo>
                <a:lnTo>
                  <a:pt x="4106105" y="0"/>
                </a:lnTo>
                <a:lnTo>
                  <a:pt x="4133294" y="0"/>
                </a:lnTo>
                <a:lnTo>
                  <a:pt x="4133294" y="0"/>
                </a:lnTo>
                <a:lnTo>
                  <a:pt x="7473707" y="0"/>
                </a:lnTo>
                <a:lnTo>
                  <a:pt x="7411890" y="59589"/>
                </a:lnTo>
                <a:lnTo>
                  <a:pt x="7411890" y="160068"/>
                </a:lnTo>
                <a:lnTo>
                  <a:pt x="7352205" y="220797"/>
                </a:lnTo>
                <a:lnTo>
                  <a:pt x="7411890" y="284839"/>
                </a:lnTo>
                <a:lnTo>
                  <a:pt x="7411890" y="384215"/>
                </a:lnTo>
                <a:lnTo>
                  <a:pt x="7474892" y="444944"/>
                </a:lnTo>
                <a:lnTo>
                  <a:pt x="7546736" y="444944"/>
                </a:lnTo>
                <a:lnTo>
                  <a:pt x="7804498" y="444944"/>
                </a:lnTo>
                <a:lnTo>
                  <a:pt x="7804498" y="446532"/>
                </a:lnTo>
                <a:lnTo>
                  <a:pt x="4133294" y="446532"/>
                </a:lnTo>
                <a:lnTo>
                  <a:pt x="4133294" y="446532"/>
                </a:lnTo>
                <a:lnTo>
                  <a:pt x="4106105" y="446532"/>
                </a:lnTo>
                <a:lnTo>
                  <a:pt x="3932584" y="446532"/>
                </a:lnTo>
                <a:lnTo>
                  <a:pt x="194529" y="446532"/>
                </a:lnTo>
                <a:lnTo>
                  <a:pt x="122686" y="446532"/>
                </a:lnTo>
                <a:lnTo>
                  <a:pt x="59685" y="385742"/>
                </a:lnTo>
                <a:lnTo>
                  <a:pt x="59685" y="286267"/>
                </a:lnTo>
                <a:lnTo>
                  <a:pt x="0" y="222161"/>
                </a:lnTo>
                <a:lnTo>
                  <a:pt x="59685" y="161371"/>
                </a:lnTo>
                <a:lnTo>
                  <a:pt x="59685" y="60791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txBody>
          <a:bodyPr vert="horz" wrap="square" lIns="324000" tIns="223266" rIns="642938" bIns="223266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cs-CZ" sz="1600" dirty="0"/>
              <a:t>maximální délka </a:t>
            </a:r>
            <a:r>
              <a:rPr lang="en-US" sz="1600" dirty="0"/>
              <a:t>|</a:t>
            </a:r>
            <a:r>
              <a:rPr lang="cs-CZ" sz="1600" dirty="0"/>
              <a:t> tuto bublinu lze rovněž zasouvat</a:t>
            </a:r>
          </a:p>
        </p:txBody>
      </p:sp>
    </p:spTree>
    <p:extLst>
      <p:ext uri="{BB962C8B-B14F-4D97-AF65-F5344CB8AC3E}">
        <p14:creationId xmlns:p14="http://schemas.microsoft.com/office/powerpoint/2010/main" val="1293009054"/>
      </p:ext>
    </p:extLst>
  </p:cSld>
  <p:clrMapOvr>
    <a:masterClrMapping/>
  </p:clrMapOvr>
</p:sld>
</file>

<file path=ppt/theme/theme1.xml><?xml version="1.0" encoding="utf-8"?>
<a:theme xmlns:a="http://schemas.openxmlformats.org/drawingml/2006/main" name="UHK_wide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0000"/>
      </a:accent1>
      <a:accent2>
        <a:srgbClr val="CE0058"/>
      </a:accent2>
      <a:accent3>
        <a:srgbClr val="009FDF"/>
      </a:accent3>
      <a:accent4>
        <a:srgbClr val="84BD00"/>
      </a:accent4>
      <a:accent5>
        <a:srgbClr val="FFA3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_wide" id="{C3955652-59F9-4A15-8114-03D18C4D66EE}" vid="{3C6FC4EF-251E-4663-960C-820A3A0588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UHK_wide</Template>
  <TotalTime>280</TotalTime>
  <Words>446</Words>
  <Application>Microsoft Office PowerPoint</Application>
  <PresentationFormat>Širokoúhlá obrazovka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Comenia Sans</vt:lpstr>
      <vt:lpstr>UHK_wide</vt:lpstr>
      <vt:lpstr>Jak používat šablony</vt:lpstr>
      <vt:lpstr>Běžné rozložení textového snímku</vt:lpstr>
      <vt:lpstr>Běžné rozložení textového snímku</vt:lpstr>
      <vt:lpstr>Optimální nadpis</vt:lpstr>
      <vt:lpstr>Název kapitolyxxxx</vt:lpstr>
      <vt:lpstr>Nadpis/Název kapitoly</vt:lpstr>
      <vt:lpstr>Předělový list s obrázkem na pozadí</vt:lpstr>
      <vt:lpstr>Předělový list s jednobarevným pozadím</vt:lpstr>
      <vt:lpstr>Název obrázku</vt:lpstr>
      <vt:lpstr>Negativní varianta</vt:lpstr>
      <vt:lpstr>Nadpis může být zde</vt:lpstr>
      <vt:lpstr>Název kapitoly</vt:lpstr>
      <vt:lpstr>Nadpis/Název kapitoly</vt:lpstr>
      <vt:lpstr>Předělový list s obrázkem na pozadí</vt:lpstr>
      <vt:lpstr>Předělový list s jednobarevným pozadím</vt:lpstr>
      <vt:lpstr>Název obrázku</vt:lpstr>
      <vt:lpstr>Optimalizace datové velikosti výsledné prezentace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používat šablony</dc:title>
  <dc:creator>Soukup Martin</dc:creator>
  <cp:keywords>UHK</cp:keywords>
  <cp:lastModifiedBy>Spurný Jan</cp:lastModifiedBy>
  <cp:revision>12</cp:revision>
  <dcterms:created xsi:type="dcterms:W3CDTF">2021-02-15T08:48:54Z</dcterms:created>
  <dcterms:modified xsi:type="dcterms:W3CDTF">2024-03-20T08:46:16Z</dcterms:modified>
</cp:coreProperties>
</file>