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media/image84.jpg" ContentType="image/jpeg"/>
  <Override PartName="/ppt/media/image85.jpg" ContentType="image/jpeg"/>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Lst>
  <p:notesMasterIdLst>
    <p:notesMasterId r:id="rId99"/>
  </p:notesMasterIdLst>
  <p:handoutMasterIdLst>
    <p:handoutMasterId r:id="rId100"/>
  </p:handoutMasterIdLst>
  <p:sldIdLst>
    <p:sldId id="879" r:id="rId2"/>
    <p:sldId id="1506" r:id="rId3"/>
    <p:sldId id="288" r:id="rId4"/>
    <p:sldId id="453" r:id="rId5"/>
    <p:sldId id="472" r:id="rId6"/>
    <p:sldId id="1507" r:id="rId7"/>
    <p:sldId id="1508" r:id="rId8"/>
    <p:sldId id="1510" r:id="rId9"/>
    <p:sldId id="461" r:id="rId10"/>
    <p:sldId id="675" r:id="rId11"/>
    <p:sldId id="1526" r:id="rId12"/>
    <p:sldId id="1523" r:id="rId13"/>
    <p:sldId id="1525" r:id="rId14"/>
    <p:sldId id="297" r:id="rId15"/>
    <p:sldId id="295" r:id="rId16"/>
    <p:sldId id="296" r:id="rId17"/>
    <p:sldId id="300" r:id="rId18"/>
    <p:sldId id="1539" r:id="rId19"/>
    <p:sldId id="302" r:id="rId20"/>
    <p:sldId id="304" r:id="rId21"/>
    <p:sldId id="303" r:id="rId22"/>
    <p:sldId id="307" r:id="rId23"/>
    <p:sldId id="1540" r:id="rId24"/>
    <p:sldId id="294" r:id="rId25"/>
    <p:sldId id="268" r:id="rId26"/>
    <p:sldId id="1527" r:id="rId27"/>
    <p:sldId id="496" r:id="rId28"/>
    <p:sldId id="520" r:id="rId29"/>
    <p:sldId id="1512" r:id="rId30"/>
    <p:sldId id="662" r:id="rId31"/>
    <p:sldId id="1183" r:id="rId32"/>
    <p:sldId id="1005" r:id="rId33"/>
    <p:sldId id="611" r:id="rId34"/>
    <p:sldId id="1513" r:id="rId35"/>
    <p:sldId id="606" r:id="rId36"/>
    <p:sldId id="607" r:id="rId37"/>
    <p:sldId id="608" r:id="rId38"/>
    <p:sldId id="735" r:id="rId39"/>
    <p:sldId id="861" r:id="rId40"/>
    <p:sldId id="864" r:id="rId41"/>
    <p:sldId id="911" r:id="rId42"/>
    <p:sldId id="912" r:id="rId43"/>
    <p:sldId id="913" r:id="rId44"/>
    <p:sldId id="728" r:id="rId45"/>
    <p:sldId id="813" r:id="rId46"/>
    <p:sldId id="1517" r:id="rId47"/>
    <p:sldId id="808" r:id="rId48"/>
    <p:sldId id="809" r:id="rId49"/>
    <p:sldId id="878" r:id="rId50"/>
    <p:sldId id="811" r:id="rId51"/>
    <p:sldId id="958" r:id="rId52"/>
    <p:sldId id="954" r:id="rId53"/>
    <p:sldId id="948" r:id="rId54"/>
    <p:sldId id="950" r:id="rId55"/>
    <p:sldId id="1524" r:id="rId56"/>
    <p:sldId id="393" r:id="rId57"/>
    <p:sldId id="824" r:id="rId58"/>
    <p:sldId id="826" r:id="rId59"/>
    <p:sldId id="827" r:id="rId60"/>
    <p:sldId id="828" r:id="rId61"/>
    <p:sldId id="829" r:id="rId62"/>
    <p:sldId id="903" r:id="rId63"/>
    <p:sldId id="905" r:id="rId64"/>
    <p:sldId id="902" r:id="rId65"/>
    <p:sldId id="955" r:id="rId66"/>
    <p:sldId id="906" r:id="rId67"/>
    <p:sldId id="925" r:id="rId68"/>
    <p:sldId id="907" r:id="rId69"/>
    <p:sldId id="908" r:id="rId70"/>
    <p:sldId id="909" r:id="rId71"/>
    <p:sldId id="1528" r:id="rId72"/>
    <p:sldId id="1518" r:id="rId73"/>
    <p:sldId id="956" r:id="rId74"/>
    <p:sldId id="258" r:id="rId75"/>
    <p:sldId id="259" r:id="rId76"/>
    <p:sldId id="260" r:id="rId77"/>
    <p:sldId id="261" r:id="rId78"/>
    <p:sldId id="270" r:id="rId79"/>
    <p:sldId id="271" r:id="rId80"/>
    <p:sldId id="272" r:id="rId81"/>
    <p:sldId id="276" r:id="rId82"/>
    <p:sldId id="1522" r:id="rId83"/>
    <p:sldId id="1519" r:id="rId84"/>
    <p:sldId id="1520" r:id="rId85"/>
    <p:sldId id="266" r:id="rId86"/>
    <p:sldId id="289" r:id="rId87"/>
    <p:sldId id="292" r:id="rId88"/>
    <p:sldId id="1515" r:id="rId89"/>
    <p:sldId id="1521" r:id="rId90"/>
    <p:sldId id="1529" r:id="rId91"/>
    <p:sldId id="1530" r:id="rId92"/>
    <p:sldId id="1532" r:id="rId93"/>
    <p:sldId id="1533" r:id="rId94"/>
    <p:sldId id="1534" r:id="rId95"/>
    <p:sldId id="1536" r:id="rId96"/>
    <p:sldId id="1537" r:id="rId97"/>
    <p:sldId id="951" r:id="rId98"/>
  </p:sldIdLst>
  <p:sldSz cx="9144000" cy="6858000" type="screen4x3"/>
  <p:notesSz cx="6797675" cy="9926638"/>
  <p:defaultTextStyle>
    <a:defPPr>
      <a:defRPr lang="sv-SE"/>
    </a:defPPr>
    <a:lvl1pPr algn="l" rtl="0" eaLnBrk="0" fontAlgn="base" hangingPunct="0">
      <a:spcBef>
        <a:spcPct val="0"/>
      </a:spcBef>
      <a:spcAft>
        <a:spcPct val="0"/>
      </a:spcAft>
      <a:defRPr sz="2400" b="1" kern="1200">
        <a:solidFill>
          <a:schemeClr val="tx1"/>
        </a:solidFill>
        <a:latin typeface="Arial" pitchFamily="34" charset="0"/>
        <a:ea typeface="ＭＳ Ｐゴシック" charset="-128"/>
        <a:cs typeface="+mn-cs"/>
      </a:defRPr>
    </a:lvl1pPr>
    <a:lvl2pPr marL="457200" algn="l" rtl="0" eaLnBrk="0" fontAlgn="base" hangingPunct="0">
      <a:spcBef>
        <a:spcPct val="0"/>
      </a:spcBef>
      <a:spcAft>
        <a:spcPct val="0"/>
      </a:spcAft>
      <a:defRPr sz="2400" b="1" kern="1200">
        <a:solidFill>
          <a:schemeClr val="tx1"/>
        </a:solidFill>
        <a:latin typeface="Arial" pitchFamily="34" charset="0"/>
        <a:ea typeface="ＭＳ Ｐゴシック" charset="-128"/>
        <a:cs typeface="+mn-cs"/>
      </a:defRPr>
    </a:lvl2pPr>
    <a:lvl3pPr marL="914400" algn="l" rtl="0" eaLnBrk="0" fontAlgn="base" hangingPunct="0">
      <a:spcBef>
        <a:spcPct val="0"/>
      </a:spcBef>
      <a:spcAft>
        <a:spcPct val="0"/>
      </a:spcAft>
      <a:defRPr sz="2400" b="1" kern="1200">
        <a:solidFill>
          <a:schemeClr val="tx1"/>
        </a:solidFill>
        <a:latin typeface="Arial" pitchFamily="34" charset="0"/>
        <a:ea typeface="ＭＳ Ｐゴシック" charset="-128"/>
        <a:cs typeface="+mn-cs"/>
      </a:defRPr>
    </a:lvl3pPr>
    <a:lvl4pPr marL="1371600" algn="l" rtl="0" eaLnBrk="0" fontAlgn="base" hangingPunct="0">
      <a:spcBef>
        <a:spcPct val="0"/>
      </a:spcBef>
      <a:spcAft>
        <a:spcPct val="0"/>
      </a:spcAft>
      <a:defRPr sz="2400" b="1" kern="1200">
        <a:solidFill>
          <a:schemeClr val="tx1"/>
        </a:solidFill>
        <a:latin typeface="Arial" pitchFamily="34" charset="0"/>
        <a:ea typeface="ＭＳ Ｐゴシック" charset="-128"/>
        <a:cs typeface="+mn-cs"/>
      </a:defRPr>
    </a:lvl4pPr>
    <a:lvl5pPr marL="1828800" algn="l" rtl="0" eaLnBrk="0" fontAlgn="base" hangingPunct="0">
      <a:spcBef>
        <a:spcPct val="0"/>
      </a:spcBef>
      <a:spcAft>
        <a:spcPct val="0"/>
      </a:spcAft>
      <a:defRPr sz="2400" b="1" kern="1200">
        <a:solidFill>
          <a:schemeClr val="tx1"/>
        </a:solidFill>
        <a:latin typeface="Arial" pitchFamily="34" charset="0"/>
        <a:ea typeface="ＭＳ Ｐゴシック" charset="-128"/>
        <a:cs typeface="+mn-cs"/>
      </a:defRPr>
    </a:lvl5pPr>
    <a:lvl6pPr marL="2286000" algn="l" defTabSz="914400" rtl="0" eaLnBrk="1" latinLnBrk="0" hangingPunct="1">
      <a:defRPr sz="2400" b="1" kern="1200">
        <a:solidFill>
          <a:schemeClr val="tx1"/>
        </a:solidFill>
        <a:latin typeface="Arial" pitchFamily="34" charset="0"/>
        <a:ea typeface="ＭＳ Ｐゴシック" charset="-128"/>
        <a:cs typeface="+mn-cs"/>
      </a:defRPr>
    </a:lvl6pPr>
    <a:lvl7pPr marL="2743200" algn="l" defTabSz="914400" rtl="0" eaLnBrk="1" latinLnBrk="0" hangingPunct="1">
      <a:defRPr sz="2400" b="1" kern="1200">
        <a:solidFill>
          <a:schemeClr val="tx1"/>
        </a:solidFill>
        <a:latin typeface="Arial" pitchFamily="34" charset="0"/>
        <a:ea typeface="ＭＳ Ｐゴシック" charset="-128"/>
        <a:cs typeface="+mn-cs"/>
      </a:defRPr>
    </a:lvl7pPr>
    <a:lvl8pPr marL="3200400" algn="l" defTabSz="914400" rtl="0" eaLnBrk="1" latinLnBrk="0" hangingPunct="1">
      <a:defRPr sz="2400" b="1" kern="1200">
        <a:solidFill>
          <a:schemeClr val="tx1"/>
        </a:solidFill>
        <a:latin typeface="Arial" pitchFamily="34" charset="0"/>
        <a:ea typeface="ＭＳ Ｐゴシック" charset="-128"/>
        <a:cs typeface="+mn-cs"/>
      </a:defRPr>
    </a:lvl8pPr>
    <a:lvl9pPr marL="3657600" algn="l" defTabSz="914400" rtl="0" eaLnBrk="1" latinLnBrk="0" hangingPunct="1">
      <a:defRPr sz="2400" b="1" kern="1200">
        <a:solidFill>
          <a:schemeClr val="tx1"/>
        </a:solidFill>
        <a:latin typeface="Arial" pitchFamily="34" charset="0"/>
        <a:ea typeface="ＭＳ Ｐゴシック" charset="-128"/>
        <a:cs typeface="+mn-cs"/>
      </a:defRPr>
    </a:lvl9pPr>
  </p:defaultTextStyle>
  <p:extLst>
    <p:ext uri="{EFAFB233-063F-42B5-8137-9DF3F51BA10A}">
      <p15:sldGuideLst xmlns:p15="http://schemas.microsoft.com/office/powerpoint/2012/main">
        <p15:guide id="1" orient="horz" pos="2286">
          <p15:clr>
            <a:srgbClr val="A4A3A4"/>
          </p15:clr>
        </p15:guide>
        <p15:guide id="2" orient="horz" pos="528">
          <p15:clr>
            <a:srgbClr val="A4A3A4"/>
          </p15:clr>
        </p15:guide>
        <p15:guide id="3" orient="horz" pos="768">
          <p15:clr>
            <a:srgbClr val="A4A3A4"/>
          </p15:clr>
        </p15:guide>
        <p15:guide id="4" orient="horz" pos="1008">
          <p15:clr>
            <a:srgbClr val="A4A3A4"/>
          </p15:clr>
        </p15:guide>
        <p15:guide id="5" orient="horz" pos="3006">
          <p15:clr>
            <a:srgbClr val="A4A3A4"/>
          </p15:clr>
        </p15:guide>
        <p15:guide id="6" orient="horz" pos="3888">
          <p15:clr>
            <a:srgbClr val="A4A3A4"/>
          </p15:clr>
        </p15:guide>
        <p15:guide id="7" orient="horz" pos="4133">
          <p15:clr>
            <a:srgbClr val="A4A3A4"/>
          </p15:clr>
        </p15:guide>
        <p15:guide id="8" orient="horz" pos="191">
          <p15:clr>
            <a:srgbClr val="A4A3A4"/>
          </p15:clr>
        </p15:guide>
        <p15:guide id="9" pos="2880">
          <p15:clr>
            <a:srgbClr val="A4A3A4"/>
          </p15:clr>
        </p15:guide>
        <p15:guide id="10" pos="5567">
          <p15:clr>
            <a:srgbClr val="A4A3A4"/>
          </p15:clr>
        </p15:guide>
        <p15:guide id="11" pos="193">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3333FF"/>
    <a:srgbClr val="000000"/>
    <a:srgbClr val="DAD3C5"/>
    <a:srgbClr val="FFB599"/>
    <a:srgbClr val="FF7D4D"/>
    <a:srgbClr val="4E9793"/>
    <a:srgbClr val="645A59"/>
    <a:srgbClr val="C9C2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88" autoAdjust="0"/>
    <p:restoredTop sz="70204" autoAdjust="0"/>
  </p:normalViewPr>
  <p:slideViewPr>
    <p:cSldViewPr snapToGrid="0">
      <p:cViewPr varScale="1">
        <p:scale>
          <a:sx n="88" d="100"/>
          <a:sy n="88" d="100"/>
        </p:scale>
        <p:origin x="2064" y="176"/>
      </p:cViewPr>
      <p:guideLst>
        <p:guide orient="horz" pos="2286"/>
        <p:guide orient="horz" pos="528"/>
        <p:guide orient="horz" pos="768"/>
        <p:guide orient="horz" pos="1008"/>
        <p:guide orient="horz" pos="3006"/>
        <p:guide orient="horz" pos="3888"/>
        <p:guide orient="horz" pos="4133"/>
        <p:guide orient="horz" pos="191"/>
        <p:guide pos="2880"/>
        <p:guide pos="5567"/>
        <p:guide pos="193"/>
      </p:guideLst>
    </p:cSldViewPr>
  </p:slideViewPr>
  <p:outlineViewPr>
    <p:cViewPr>
      <p:scale>
        <a:sx n="33" d="100"/>
        <a:sy n="33" d="100"/>
      </p:scale>
      <p:origin x="0" y="-19648"/>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116" d="100"/>
          <a:sy n="116" d="100"/>
        </p:scale>
        <p:origin x="3496" y="216"/>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1" Type="http://schemas.openxmlformats.org/officeDocument/2006/relationships/slide" Target="slides/slide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2946400" cy="495300"/>
          </a:xfrm>
          <a:prstGeom prst="rect">
            <a:avLst/>
          </a:prstGeom>
          <a:noFill/>
          <a:ln>
            <a:noFill/>
          </a:ln>
          <a:effectLst/>
        </p:spPr>
        <p:txBody>
          <a:bodyPr vert="horz" wrap="square" lIns="95562" tIns="47781" rIns="95562" bIns="47781" numCol="1" anchor="t" anchorCtr="0" compatLnSpc="1">
            <a:prstTxWarp prst="textNoShape">
              <a:avLst/>
            </a:prstTxWarp>
          </a:bodyPr>
          <a:lstStyle>
            <a:lvl1pPr defTabSz="955675" eaLnBrk="1" hangingPunct="1">
              <a:defRPr sz="1300" b="0">
                <a:latin typeface="Times New Roman" pitchFamily="18" charset="0"/>
                <a:ea typeface="+mn-ea"/>
                <a:cs typeface="+mn-cs"/>
              </a:defRPr>
            </a:lvl1pPr>
          </a:lstStyle>
          <a:p>
            <a:pPr>
              <a:defRPr/>
            </a:pPr>
            <a:endParaRPr lang="en-US"/>
          </a:p>
        </p:txBody>
      </p:sp>
      <p:sp>
        <p:nvSpPr>
          <p:cNvPr id="50179" name="Rectangle 3"/>
          <p:cNvSpPr>
            <a:spLocks noGrp="1" noChangeArrowheads="1"/>
          </p:cNvSpPr>
          <p:nvPr>
            <p:ph type="dt" sz="quarter" idx="1"/>
          </p:nvPr>
        </p:nvSpPr>
        <p:spPr bwMode="auto">
          <a:xfrm>
            <a:off x="3849688" y="0"/>
            <a:ext cx="2946400" cy="495300"/>
          </a:xfrm>
          <a:prstGeom prst="rect">
            <a:avLst/>
          </a:prstGeom>
          <a:noFill/>
          <a:ln>
            <a:noFill/>
          </a:ln>
          <a:effectLst/>
        </p:spPr>
        <p:txBody>
          <a:bodyPr vert="horz" wrap="square" lIns="95562" tIns="47781" rIns="95562" bIns="47781" numCol="1" anchor="t" anchorCtr="0" compatLnSpc="1">
            <a:prstTxWarp prst="textNoShape">
              <a:avLst/>
            </a:prstTxWarp>
          </a:bodyPr>
          <a:lstStyle>
            <a:lvl1pPr algn="r" defTabSz="955675" eaLnBrk="1" hangingPunct="1">
              <a:defRPr sz="1300" b="0">
                <a:latin typeface="Times New Roman" pitchFamily="18" charset="0"/>
                <a:ea typeface="+mn-ea"/>
                <a:cs typeface="+mn-cs"/>
              </a:defRPr>
            </a:lvl1pPr>
          </a:lstStyle>
          <a:p>
            <a:pPr>
              <a:defRPr/>
            </a:pPr>
            <a:r>
              <a:rPr lang="en-US"/>
              <a:t>2008-12-11</a:t>
            </a:r>
          </a:p>
        </p:txBody>
      </p:sp>
      <p:sp>
        <p:nvSpPr>
          <p:cNvPr id="50180" name="Rectangle 4"/>
          <p:cNvSpPr>
            <a:spLocks noGrp="1" noChangeArrowheads="1"/>
          </p:cNvSpPr>
          <p:nvPr>
            <p:ph type="ftr" sz="quarter" idx="2"/>
          </p:nvPr>
        </p:nvSpPr>
        <p:spPr bwMode="auto">
          <a:xfrm>
            <a:off x="0" y="9429750"/>
            <a:ext cx="2946400" cy="495300"/>
          </a:xfrm>
          <a:prstGeom prst="rect">
            <a:avLst/>
          </a:prstGeom>
          <a:noFill/>
          <a:ln>
            <a:noFill/>
          </a:ln>
          <a:effectLst/>
        </p:spPr>
        <p:txBody>
          <a:bodyPr vert="horz" wrap="square" lIns="95562" tIns="47781" rIns="95562" bIns="47781" numCol="1" anchor="b" anchorCtr="0" compatLnSpc="1">
            <a:prstTxWarp prst="textNoShape">
              <a:avLst/>
            </a:prstTxWarp>
          </a:bodyPr>
          <a:lstStyle>
            <a:lvl1pPr defTabSz="955675" eaLnBrk="1" hangingPunct="1">
              <a:defRPr sz="1300" b="0">
                <a:latin typeface="Times New Roman" pitchFamily="18" charset="0"/>
                <a:ea typeface="+mn-ea"/>
                <a:cs typeface="+mn-cs"/>
              </a:defRPr>
            </a:lvl1pPr>
          </a:lstStyle>
          <a:p>
            <a:pPr>
              <a:defRPr/>
            </a:pPr>
            <a:endParaRPr lang="en-US"/>
          </a:p>
        </p:txBody>
      </p:sp>
      <p:sp>
        <p:nvSpPr>
          <p:cNvPr id="50181" name="Rectangle 5"/>
          <p:cNvSpPr>
            <a:spLocks noGrp="1" noChangeArrowheads="1"/>
          </p:cNvSpPr>
          <p:nvPr>
            <p:ph type="sldNum" sz="quarter" idx="3"/>
          </p:nvPr>
        </p:nvSpPr>
        <p:spPr bwMode="auto">
          <a:xfrm>
            <a:off x="3849688" y="9429750"/>
            <a:ext cx="2946400" cy="495300"/>
          </a:xfrm>
          <a:prstGeom prst="rect">
            <a:avLst/>
          </a:prstGeom>
          <a:noFill/>
          <a:ln>
            <a:noFill/>
          </a:ln>
          <a:effectLst/>
        </p:spPr>
        <p:txBody>
          <a:bodyPr vert="horz" wrap="square" lIns="95562" tIns="47781" rIns="95562" bIns="47781" numCol="1" anchor="b" anchorCtr="0" compatLnSpc="1">
            <a:prstTxWarp prst="textNoShape">
              <a:avLst/>
            </a:prstTxWarp>
          </a:bodyPr>
          <a:lstStyle>
            <a:lvl1pPr algn="r" defTabSz="955675" eaLnBrk="1" hangingPunct="1">
              <a:defRPr sz="1300" b="0">
                <a:latin typeface="Times New Roman" pitchFamily="18" charset="0"/>
              </a:defRPr>
            </a:lvl1pPr>
          </a:lstStyle>
          <a:p>
            <a:fld id="{6A074708-E1D6-4482-A3F2-2B823F454C5B}" type="slidenum">
              <a:rPr lang="en-US"/>
              <a:pPr/>
              <a:t>‹#›</a:t>
            </a:fld>
            <a:endParaRPr lang="en-US"/>
          </a:p>
        </p:txBody>
      </p:sp>
    </p:spTree>
    <p:extLst>
      <p:ext uri="{BB962C8B-B14F-4D97-AF65-F5344CB8AC3E}">
        <p14:creationId xmlns:p14="http://schemas.microsoft.com/office/powerpoint/2010/main" val="27142124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46400" cy="495300"/>
          </a:xfrm>
          <a:prstGeom prst="rect">
            <a:avLst/>
          </a:prstGeom>
          <a:noFill/>
          <a:ln>
            <a:noFill/>
          </a:ln>
          <a:effectLst/>
        </p:spPr>
        <p:txBody>
          <a:bodyPr vert="horz" wrap="square" lIns="95562" tIns="47781" rIns="95562" bIns="47781" numCol="1" anchor="t" anchorCtr="0" compatLnSpc="1">
            <a:prstTxWarp prst="textNoShape">
              <a:avLst/>
            </a:prstTxWarp>
          </a:bodyPr>
          <a:lstStyle>
            <a:lvl1pPr defTabSz="955675">
              <a:defRPr sz="1300" b="0">
                <a:latin typeface="Arial" charset="0"/>
                <a:ea typeface="+mn-ea"/>
                <a:cs typeface="+mn-cs"/>
              </a:defRPr>
            </a:lvl1pPr>
          </a:lstStyle>
          <a:p>
            <a:pPr>
              <a:defRPr/>
            </a:pPr>
            <a:endParaRPr lang="en-US"/>
          </a:p>
        </p:txBody>
      </p:sp>
      <p:sp>
        <p:nvSpPr>
          <p:cNvPr id="36867" name="Rectangle 3"/>
          <p:cNvSpPr>
            <a:spLocks noGrp="1" noChangeArrowheads="1"/>
          </p:cNvSpPr>
          <p:nvPr>
            <p:ph type="dt" idx="1"/>
          </p:nvPr>
        </p:nvSpPr>
        <p:spPr bwMode="auto">
          <a:xfrm>
            <a:off x="3851275" y="0"/>
            <a:ext cx="2946400" cy="495300"/>
          </a:xfrm>
          <a:prstGeom prst="rect">
            <a:avLst/>
          </a:prstGeom>
          <a:noFill/>
          <a:ln>
            <a:noFill/>
          </a:ln>
          <a:effectLst/>
        </p:spPr>
        <p:txBody>
          <a:bodyPr vert="horz" wrap="square" lIns="95562" tIns="47781" rIns="95562" bIns="47781" numCol="1" anchor="t" anchorCtr="0" compatLnSpc="1">
            <a:prstTxWarp prst="textNoShape">
              <a:avLst/>
            </a:prstTxWarp>
          </a:bodyPr>
          <a:lstStyle>
            <a:lvl1pPr algn="r" defTabSz="955675">
              <a:defRPr sz="1300" b="0">
                <a:latin typeface="Arial" charset="0"/>
                <a:ea typeface="+mn-ea"/>
                <a:cs typeface="+mn-cs"/>
              </a:defRPr>
            </a:lvl1pPr>
          </a:lstStyle>
          <a:p>
            <a:pPr>
              <a:defRPr/>
            </a:pPr>
            <a:r>
              <a:rPr lang="en-US"/>
              <a:t>2008-12-11</a:t>
            </a:r>
          </a:p>
        </p:txBody>
      </p:sp>
      <p:sp>
        <p:nvSpPr>
          <p:cNvPr id="5124" name="Rectangle 4"/>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p:spPr>
      </p:sp>
      <p:sp>
        <p:nvSpPr>
          <p:cNvPr id="36869" name="Rectangle 5"/>
          <p:cNvSpPr>
            <a:spLocks noGrp="1" noChangeArrowheads="1"/>
          </p:cNvSpPr>
          <p:nvPr>
            <p:ph type="body" sz="quarter" idx="3"/>
          </p:nvPr>
        </p:nvSpPr>
        <p:spPr bwMode="auto">
          <a:xfrm>
            <a:off x="906463" y="4714875"/>
            <a:ext cx="4984750" cy="4467225"/>
          </a:xfrm>
          <a:prstGeom prst="rect">
            <a:avLst/>
          </a:prstGeom>
          <a:noFill/>
          <a:ln>
            <a:noFill/>
          </a:ln>
          <a:effectLst/>
        </p:spPr>
        <p:txBody>
          <a:bodyPr vert="horz" wrap="square" lIns="95562" tIns="47781" rIns="95562" bIns="4778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870" name="Rectangle 6"/>
          <p:cNvSpPr>
            <a:spLocks noGrp="1" noChangeArrowheads="1"/>
          </p:cNvSpPr>
          <p:nvPr>
            <p:ph type="ftr" sz="quarter" idx="4"/>
          </p:nvPr>
        </p:nvSpPr>
        <p:spPr bwMode="auto">
          <a:xfrm>
            <a:off x="0" y="9431338"/>
            <a:ext cx="2946400" cy="495300"/>
          </a:xfrm>
          <a:prstGeom prst="rect">
            <a:avLst/>
          </a:prstGeom>
          <a:noFill/>
          <a:ln>
            <a:noFill/>
          </a:ln>
          <a:effectLst/>
        </p:spPr>
        <p:txBody>
          <a:bodyPr vert="horz" wrap="square" lIns="95562" tIns="47781" rIns="95562" bIns="47781" numCol="1" anchor="b" anchorCtr="0" compatLnSpc="1">
            <a:prstTxWarp prst="textNoShape">
              <a:avLst/>
            </a:prstTxWarp>
          </a:bodyPr>
          <a:lstStyle>
            <a:lvl1pPr defTabSz="955675">
              <a:defRPr sz="1300" b="0">
                <a:latin typeface="Arial" charset="0"/>
                <a:ea typeface="+mn-ea"/>
                <a:cs typeface="+mn-cs"/>
              </a:defRPr>
            </a:lvl1pPr>
          </a:lstStyle>
          <a:p>
            <a:pPr>
              <a:defRPr/>
            </a:pPr>
            <a:endParaRPr lang="en-US"/>
          </a:p>
        </p:txBody>
      </p:sp>
      <p:sp>
        <p:nvSpPr>
          <p:cNvPr id="36871" name="Rectangle 7"/>
          <p:cNvSpPr>
            <a:spLocks noGrp="1" noChangeArrowheads="1"/>
          </p:cNvSpPr>
          <p:nvPr>
            <p:ph type="sldNum" sz="quarter" idx="5"/>
          </p:nvPr>
        </p:nvSpPr>
        <p:spPr bwMode="auto">
          <a:xfrm>
            <a:off x="3851275" y="9431338"/>
            <a:ext cx="2946400" cy="495300"/>
          </a:xfrm>
          <a:prstGeom prst="rect">
            <a:avLst/>
          </a:prstGeom>
          <a:noFill/>
          <a:ln>
            <a:noFill/>
          </a:ln>
          <a:effectLst/>
        </p:spPr>
        <p:txBody>
          <a:bodyPr vert="horz" wrap="square" lIns="95562" tIns="47781" rIns="95562" bIns="47781" numCol="1" anchor="b" anchorCtr="0" compatLnSpc="1">
            <a:prstTxWarp prst="textNoShape">
              <a:avLst/>
            </a:prstTxWarp>
          </a:bodyPr>
          <a:lstStyle>
            <a:lvl1pPr algn="r" defTabSz="955675">
              <a:defRPr sz="1300" b="0"/>
            </a:lvl1pPr>
          </a:lstStyle>
          <a:p>
            <a:fld id="{81CBBF16-CD9B-4A25-B83A-FA2E47C5E359}" type="slidenum">
              <a:rPr lang="en-US"/>
              <a:pPr/>
              <a:t>‹#›</a:t>
            </a:fld>
            <a:endParaRPr lang="en-US"/>
          </a:p>
        </p:txBody>
      </p:sp>
    </p:spTree>
    <p:extLst>
      <p:ext uri="{BB962C8B-B14F-4D97-AF65-F5344CB8AC3E}">
        <p14:creationId xmlns:p14="http://schemas.microsoft.com/office/powerpoint/2010/main" val="3583642036"/>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venturebeat.com/2016/10/18/microsoft-says-its-speech-recognition-is-now-on-par-with-human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a:extLst>
              <a:ext uri="{FF2B5EF4-FFF2-40B4-BE49-F238E27FC236}">
                <a16:creationId xmlns:a16="http://schemas.microsoft.com/office/drawing/2014/main" id="{F96D4EFD-6609-144C-A9FD-A0BD553BF1FB}"/>
              </a:ext>
            </a:extLst>
          </p:cNvPr>
          <p:cNvSpPr>
            <a:spLocks noGrp="1" noChangeArrowheads="1"/>
          </p:cNvSpPr>
          <p:nvPr>
            <p:ph type="dt" sz="quarter" idx="1"/>
          </p:nvPr>
        </p:nvSpPr>
        <p:spPr/>
        <p:txBody>
          <a:bodyPr/>
          <a:lstStyle>
            <a:lvl1pPr defTabSz="955675" eaLnBrk="0" hangingPunct="0">
              <a:defRPr sz="2400" b="1">
                <a:solidFill>
                  <a:schemeClr val="tx1"/>
                </a:solidFill>
                <a:latin typeface="Arial" pitchFamily="34" charset="0"/>
              </a:defRPr>
            </a:lvl1pPr>
            <a:lvl2pPr marL="742950" indent="-285750" defTabSz="955675" eaLnBrk="0" hangingPunct="0">
              <a:defRPr sz="2400" b="1">
                <a:solidFill>
                  <a:schemeClr val="tx1"/>
                </a:solidFill>
                <a:latin typeface="Arial" pitchFamily="34" charset="0"/>
              </a:defRPr>
            </a:lvl2pPr>
            <a:lvl3pPr marL="1143000" indent="-228600" defTabSz="955675" eaLnBrk="0" hangingPunct="0">
              <a:defRPr sz="2400" b="1">
                <a:solidFill>
                  <a:schemeClr val="tx1"/>
                </a:solidFill>
                <a:latin typeface="Arial" pitchFamily="34" charset="0"/>
              </a:defRPr>
            </a:lvl3pPr>
            <a:lvl4pPr marL="1600200" indent="-228600" defTabSz="955675" eaLnBrk="0" hangingPunct="0">
              <a:defRPr sz="2400" b="1">
                <a:solidFill>
                  <a:schemeClr val="tx1"/>
                </a:solidFill>
                <a:latin typeface="Arial" pitchFamily="34" charset="0"/>
              </a:defRPr>
            </a:lvl4pPr>
            <a:lvl5pPr marL="2057400" indent="-228600" defTabSz="955675" eaLnBrk="0" hangingPunct="0">
              <a:defRPr sz="2400" b="1">
                <a:solidFill>
                  <a:schemeClr val="tx1"/>
                </a:solidFill>
                <a:latin typeface="Arial" pitchFamily="34" charset="0"/>
              </a:defRPr>
            </a:lvl5pPr>
            <a:lvl6pPr marL="2514600" indent="-228600" defTabSz="955675" eaLnBrk="0" fontAlgn="base" hangingPunct="0">
              <a:spcBef>
                <a:spcPct val="0"/>
              </a:spcBef>
              <a:spcAft>
                <a:spcPct val="0"/>
              </a:spcAft>
              <a:defRPr sz="2400" b="1">
                <a:solidFill>
                  <a:schemeClr val="tx1"/>
                </a:solidFill>
                <a:latin typeface="Arial" pitchFamily="34" charset="0"/>
              </a:defRPr>
            </a:lvl6pPr>
            <a:lvl7pPr marL="2971800" indent="-228600" defTabSz="955675" eaLnBrk="0" fontAlgn="base" hangingPunct="0">
              <a:spcBef>
                <a:spcPct val="0"/>
              </a:spcBef>
              <a:spcAft>
                <a:spcPct val="0"/>
              </a:spcAft>
              <a:defRPr sz="2400" b="1">
                <a:solidFill>
                  <a:schemeClr val="tx1"/>
                </a:solidFill>
                <a:latin typeface="Arial" pitchFamily="34" charset="0"/>
              </a:defRPr>
            </a:lvl7pPr>
            <a:lvl8pPr marL="3429000" indent="-228600" defTabSz="955675" eaLnBrk="0" fontAlgn="base" hangingPunct="0">
              <a:spcBef>
                <a:spcPct val="0"/>
              </a:spcBef>
              <a:spcAft>
                <a:spcPct val="0"/>
              </a:spcAft>
              <a:defRPr sz="2400" b="1">
                <a:solidFill>
                  <a:schemeClr val="tx1"/>
                </a:solidFill>
                <a:latin typeface="Arial" pitchFamily="34" charset="0"/>
              </a:defRPr>
            </a:lvl8pPr>
            <a:lvl9pPr marL="3886200" indent="-228600" defTabSz="955675" eaLnBrk="0" fontAlgn="base" hangingPunct="0">
              <a:spcBef>
                <a:spcPct val="0"/>
              </a:spcBef>
              <a:spcAft>
                <a:spcPct val="0"/>
              </a:spcAft>
              <a:defRPr sz="2400" b="1">
                <a:solidFill>
                  <a:schemeClr val="tx1"/>
                </a:solidFill>
                <a:latin typeface="Arial" pitchFamily="34" charset="0"/>
              </a:defRPr>
            </a:lvl9pPr>
          </a:lstStyle>
          <a:p>
            <a:pPr>
              <a:defRPr/>
            </a:pPr>
            <a:r>
              <a:rPr lang="en-US" altLang="nb-NO" sz="1300" b="0"/>
              <a:t>2008-12-11</a:t>
            </a:r>
          </a:p>
        </p:txBody>
      </p:sp>
      <p:sp>
        <p:nvSpPr>
          <p:cNvPr id="20482" name="Rectangle 7"/>
          <p:cNvSpPr>
            <a:spLocks noGrp="1" noChangeArrowheads="1"/>
          </p:cNvSpPr>
          <p:nvPr>
            <p:ph type="sldNum" sz="quarter" idx="5"/>
          </p:nvPr>
        </p:nvSpPr>
        <p:spPr>
          <a:noFill/>
        </p:spPr>
        <p:txBody>
          <a:bodyPr/>
          <a:lstStyle>
            <a:lvl1pPr defTabSz="955675">
              <a:spcBef>
                <a:spcPct val="30000"/>
              </a:spcBef>
              <a:defRPr sz="1200">
                <a:solidFill>
                  <a:schemeClr val="tx1"/>
                </a:solidFill>
                <a:latin typeface="Arial" panose="020B0604020202020204" pitchFamily="34" charset="0"/>
              </a:defRPr>
            </a:lvl1pPr>
            <a:lvl2pPr marL="742950" indent="-285750" defTabSz="955675">
              <a:spcBef>
                <a:spcPct val="30000"/>
              </a:spcBef>
              <a:defRPr sz="1200">
                <a:solidFill>
                  <a:schemeClr val="tx1"/>
                </a:solidFill>
                <a:latin typeface="Arial" panose="020B0604020202020204" pitchFamily="34" charset="0"/>
              </a:defRPr>
            </a:lvl2pPr>
            <a:lvl3pPr marL="1143000" indent="-228600" defTabSz="955675">
              <a:spcBef>
                <a:spcPct val="30000"/>
              </a:spcBef>
              <a:defRPr sz="1200">
                <a:solidFill>
                  <a:schemeClr val="tx1"/>
                </a:solidFill>
                <a:latin typeface="Arial" panose="020B0604020202020204" pitchFamily="34" charset="0"/>
              </a:defRPr>
            </a:lvl3pPr>
            <a:lvl4pPr marL="1600200" indent="-228600" defTabSz="955675">
              <a:spcBef>
                <a:spcPct val="30000"/>
              </a:spcBef>
              <a:defRPr sz="1200">
                <a:solidFill>
                  <a:schemeClr val="tx1"/>
                </a:solidFill>
                <a:latin typeface="Arial" panose="020B0604020202020204" pitchFamily="34" charset="0"/>
              </a:defRPr>
            </a:lvl4pPr>
            <a:lvl5pPr marL="2057400" indent="-228600" defTabSz="955675">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A358415-2CD0-4FA4-840F-18083A400F60}" type="slidenum">
              <a:rPr lang="en-US" altLang="nb-NO" sz="1300" smtClean="0"/>
              <a:pPr>
                <a:spcBef>
                  <a:spcPct val="0"/>
                </a:spcBef>
              </a:pPr>
              <a:t>1</a:t>
            </a:fld>
            <a:endParaRPr lang="en-US" altLang="nb-NO" sz="1300"/>
          </a:p>
        </p:txBody>
      </p:sp>
      <p:sp>
        <p:nvSpPr>
          <p:cNvPr id="41988" name="Rectangle 2">
            <a:extLst>
              <a:ext uri="{FF2B5EF4-FFF2-40B4-BE49-F238E27FC236}">
                <a16:creationId xmlns:a16="http://schemas.microsoft.com/office/drawing/2014/main" id="{77D7638D-8927-A24C-89AA-7B2AA5F61417}"/>
              </a:ext>
            </a:extLst>
          </p:cNvPr>
          <p:cNvSpPr>
            <a:spLocks noGrp="1" noRot="1" noChangeAspect="1" noChangeArrowheads="1" noTextEdit="1"/>
          </p:cNvSpPr>
          <p:nvPr>
            <p:ph type="sldImg"/>
          </p:nvPr>
        </p:nvSpPr>
        <p:spPr>
          <a:ln/>
        </p:spPr>
      </p:sp>
      <p:sp>
        <p:nvSpPr>
          <p:cNvPr id="41989" name="Rectangle 3">
            <a:extLst>
              <a:ext uri="{FF2B5EF4-FFF2-40B4-BE49-F238E27FC236}">
                <a16:creationId xmlns:a16="http://schemas.microsoft.com/office/drawing/2014/main" id="{539F91F0-E1A1-6540-9899-DA8DD411EEF6}"/>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nb-NO" dirty="0">
                <a:latin typeface="Arial" panose="020B0604020202020204" pitchFamily="34" charset="0"/>
              </a:rPr>
              <a:t>OUS </a:t>
            </a:r>
            <a:r>
              <a:rPr lang="en-US" altLang="nb-NO" dirty="0" err="1">
                <a:latin typeface="Arial" panose="020B0604020202020204" pitchFamily="34" charset="0"/>
              </a:rPr>
              <a:t>endredt</a:t>
            </a:r>
            <a:r>
              <a:rPr lang="en-US" altLang="nb-NO" dirty="0">
                <a:latin typeface="Arial" panose="020B0604020202020204" pitchFamily="34" charset="0"/>
              </a:rPr>
              <a:t> </a:t>
            </a:r>
            <a:r>
              <a:rPr lang="en-US" altLang="nb-NO" dirty="0" err="1">
                <a:latin typeface="Arial" panose="020B0604020202020204" pitchFamily="34" charset="0"/>
              </a:rPr>
              <a:t>til</a:t>
            </a:r>
            <a:r>
              <a:rPr lang="en-US" altLang="nb-NO" dirty="0">
                <a:latin typeface="Arial" panose="020B0604020202020204" pitchFamily="34" charset="0"/>
              </a:rPr>
              <a:t> store </a:t>
            </a:r>
            <a:r>
              <a:rPr lang="en-US" altLang="nb-NO" dirty="0" err="1">
                <a:latin typeface="Arial" panose="020B0604020202020204" pitchFamily="34" charset="0"/>
              </a:rPr>
              <a:t>bokstaver</a:t>
            </a:r>
            <a:r>
              <a:rPr lang="en-US" altLang="nb-NO" dirty="0">
                <a:latin typeface="Arial" panose="020B0604020202020204" pitchFamily="34" charset="0"/>
              </a:rPr>
              <a:t> alle</a:t>
            </a:r>
          </a:p>
        </p:txBody>
      </p:sp>
    </p:spTree>
    <p:extLst>
      <p:ext uri="{BB962C8B-B14F-4D97-AF65-F5344CB8AC3E}">
        <p14:creationId xmlns:p14="http://schemas.microsoft.com/office/powerpoint/2010/main" val="3973052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dato 3"/>
          <p:cNvSpPr>
            <a:spLocks noGrp="1"/>
          </p:cNvSpPr>
          <p:nvPr>
            <p:ph type="dt" idx="1"/>
          </p:nvPr>
        </p:nvSpPr>
        <p:spPr/>
        <p:txBody>
          <a:bodyPr/>
          <a:lstStyle/>
          <a:p>
            <a:pPr>
              <a:defRPr/>
            </a:pPr>
            <a:r>
              <a:rPr lang="en-US"/>
              <a:t>2008-12-11</a:t>
            </a:r>
          </a:p>
        </p:txBody>
      </p:sp>
      <p:sp>
        <p:nvSpPr>
          <p:cNvPr id="5" name="Plassholder for lysbildenummer 4"/>
          <p:cNvSpPr>
            <a:spLocks noGrp="1"/>
          </p:cNvSpPr>
          <p:nvPr>
            <p:ph type="sldNum" sz="quarter" idx="5"/>
          </p:nvPr>
        </p:nvSpPr>
        <p:spPr/>
        <p:txBody>
          <a:bodyPr/>
          <a:lstStyle/>
          <a:p>
            <a:fld id="{81CBBF16-CD9B-4A25-B83A-FA2E47C5E359}" type="slidenum">
              <a:rPr lang="en-US" smtClean="0"/>
              <a:pPr/>
              <a:t>10</a:t>
            </a:fld>
            <a:endParaRPr lang="en-US"/>
          </a:p>
        </p:txBody>
      </p:sp>
    </p:spTree>
    <p:extLst>
      <p:ext uri="{BB962C8B-B14F-4D97-AF65-F5344CB8AC3E}">
        <p14:creationId xmlns:p14="http://schemas.microsoft.com/office/powerpoint/2010/main" val="1173157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t>
            </a:r>
            <a:r>
              <a:rPr lang="en-NO" dirty="0"/>
              <a:t>idstilte </a:t>
            </a:r>
          </a:p>
        </p:txBody>
      </p:sp>
      <p:sp>
        <p:nvSpPr>
          <p:cNvPr id="4" name="Date Placeholder 3"/>
          <p:cNvSpPr>
            <a:spLocks noGrp="1"/>
          </p:cNvSpPr>
          <p:nvPr>
            <p:ph type="dt" idx="1"/>
          </p:nvPr>
        </p:nvSpPr>
        <p:spPr/>
        <p:txBody>
          <a:bodyPr/>
          <a:lstStyle/>
          <a:p>
            <a:pPr>
              <a:defRPr/>
            </a:pPr>
            <a:r>
              <a:rPr lang="en-US"/>
              <a:t>2008-12-11</a:t>
            </a:r>
          </a:p>
        </p:txBody>
      </p:sp>
      <p:sp>
        <p:nvSpPr>
          <p:cNvPr id="5" name="Slide Number Placeholder 4"/>
          <p:cNvSpPr>
            <a:spLocks noGrp="1"/>
          </p:cNvSpPr>
          <p:nvPr>
            <p:ph type="sldNum" sz="quarter" idx="5"/>
          </p:nvPr>
        </p:nvSpPr>
        <p:spPr/>
        <p:txBody>
          <a:bodyPr/>
          <a:lstStyle/>
          <a:p>
            <a:fld id="{81CBBF16-CD9B-4A25-B83A-FA2E47C5E359}" type="slidenum">
              <a:rPr lang="en-US" smtClean="0"/>
              <a:pPr/>
              <a:t>11</a:t>
            </a:fld>
            <a:endParaRPr lang="en-US"/>
          </a:p>
        </p:txBody>
      </p:sp>
    </p:spTree>
    <p:extLst>
      <p:ext uri="{BB962C8B-B14F-4D97-AF65-F5344CB8AC3E}">
        <p14:creationId xmlns:p14="http://schemas.microsoft.com/office/powerpoint/2010/main" val="991696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 name="Shape 840"/>
          <p:cNvSpPr>
            <a:spLocks noGrp="1" noRot="1" noChangeAspect="1"/>
          </p:cNvSpPr>
          <p:nvPr>
            <p:ph type="sldImg"/>
          </p:nvPr>
        </p:nvSpPr>
        <p:spPr>
          <a:prstGeom prst="rect">
            <a:avLst/>
          </a:prstGeom>
        </p:spPr>
        <p:txBody>
          <a:bodyPr/>
          <a:lstStyle/>
          <a:p>
            <a:endParaRPr/>
          </a:p>
        </p:txBody>
      </p:sp>
      <p:sp>
        <p:nvSpPr>
          <p:cNvPr id="841" name="Shape 841"/>
          <p:cNvSpPr>
            <a:spLocks noGrp="1"/>
          </p:cNvSpPr>
          <p:nvPr>
            <p:ph type="body" sz="quarter" idx="1"/>
          </p:nvPr>
        </p:nvSpPr>
        <p:spPr>
          <a:prstGeom prst="rect">
            <a:avLst/>
          </a:prstGeom>
        </p:spPr>
        <p:txBody>
          <a:bodyPr/>
          <a:lstStyle/>
          <a:p>
            <a:r>
              <a:rPr lang="en-US" dirty="0"/>
              <a:t>Har du </a:t>
            </a:r>
            <a:r>
              <a:rPr lang="en-US" dirty="0" err="1"/>
              <a:t>bedre</a:t>
            </a:r>
            <a:r>
              <a:rPr lang="en-US" dirty="0"/>
              <a:t> </a:t>
            </a:r>
            <a:r>
              <a:rPr lang="en-US" dirty="0" err="1"/>
              <a:t>bilde</a:t>
            </a:r>
            <a:r>
              <a:rPr lang="en-US" dirty="0"/>
              <a:t> med </a:t>
            </a:r>
            <a:r>
              <a:rPr lang="en-US" dirty="0" err="1"/>
              <a:t>høyere</a:t>
            </a:r>
            <a:r>
              <a:rPr lang="en-US" dirty="0"/>
              <a:t> </a:t>
            </a:r>
            <a:r>
              <a:rPr lang="en-US" dirty="0" err="1"/>
              <a:t>opplsning</a:t>
            </a:r>
            <a:r>
              <a:rPr lang="en-US" dirty="0"/>
              <a:t>?</a:t>
            </a:r>
          </a:p>
          <a:p>
            <a:r>
              <a:rPr lang="en-US" dirty="0"/>
              <a:t>Th</a:t>
            </a:r>
            <a:r>
              <a:rPr dirty="0"/>
              <a:t>e Ukrainian mathematician A. G. </a:t>
            </a:r>
            <a:r>
              <a:rPr dirty="0" err="1"/>
              <a:t>Ivakhnenko</a:t>
            </a:r>
            <a:r>
              <a:rPr dirty="0"/>
              <a:t>, the father of deep learning himself. His team had deep multilayer </a:t>
            </a:r>
            <a:r>
              <a:rPr dirty="0" err="1"/>
              <a:t>perceptrons</a:t>
            </a:r>
            <a:r>
              <a:rPr dirty="0"/>
              <a:t> with 8 layers or so back in the 1960s</a:t>
            </a:r>
            <a:endParaRPr lang="en-US" dirty="0"/>
          </a:p>
          <a:p>
            <a:endParaRPr lang="en-GB" dirty="0"/>
          </a:p>
          <a:p>
            <a:r>
              <a:rPr lang="en-GB" dirty="0"/>
              <a:t>Universal approximation theorem, which demonstrates the benefit of deep learning, was not established before 1989.</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Shape 873"/>
          <p:cNvSpPr>
            <a:spLocks noGrp="1" noRot="1" noChangeAspect="1"/>
          </p:cNvSpPr>
          <p:nvPr>
            <p:ph type="sldImg"/>
          </p:nvPr>
        </p:nvSpPr>
        <p:spPr>
          <a:xfrm>
            <a:off x="917575" y="744538"/>
            <a:ext cx="4962525" cy="3722687"/>
          </a:xfrm>
          <a:prstGeom prst="rect">
            <a:avLst/>
          </a:prstGeom>
        </p:spPr>
        <p:txBody>
          <a:bodyPr/>
          <a:lstStyle/>
          <a:p>
            <a:endParaRPr/>
          </a:p>
        </p:txBody>
      </p:sp>
      <p:sp>
        <p:nvSpPr>
          <p:cNvPr id="874" name="Shape 874"/>
          <p:cNvSpPr>
            <a:spLocks noGrp="1"/>
          </p:cNvSpPr>
          <p:nvPr>
            <p:ph type="body" sz="quarter" idx="1"/>
          </p:nvPr>
        </p:nvSpPr>
        <p:spPr>
          <a:prstGeom prst="rect">
            <a:avLst/>
          </a:prstGeom>
        </p:spPr>
        <p:txBody>
          <a:bodyPr/>
          <a:lstStyle/>
          <a:p>
            <a:r>
              <a:rPr lang="en-US" dirty="0"/>
              <a:t>Bra men lag </a:t>
            </a:r>
            <a:r>
              <a:rPr lang="en-US" dirty="0" err="1"/>
              <a:t>mellomrom</a:t>
            </a:r>
            <a:r>
              <a:rPr lang="en-US" dirty="0"/>
              <a:t> </a:t>
            </a:r>
            <a:r>
              <a:rPr lang="en-US" dirty="0" err="1"/>
              <a:t>mellom</a:t>
            </a:r>
            <a:r>
              <a:rPr lang="en-US" dirty="0"/>
              <a:t> de </a:t>
            </a:r>
            <a:r>
              <a:rPr lang="en-US" dirty="0" err="1"/>
              <a:t>ulike</a:t>
            </a:r>
            <a:r>
              <a:rPr lang="en-US" dirty="0"/>
              <a:t> </a:t>
            </a:r>
            <a:r>
              <a:rPr lang="en-US" dirty="0" err="1"/>
              <a:t>utsagn</a:t>
            </a:r>
            <a:r>
              <a:rPr lang="en-US" dirty="0"/>
              <a:t> </a:t>
            </a:r>
            <a:r>
              <a:rPr lang="en-US" dirty="0" err="1"/>
              <a:t>har</a:t>
            </a:r>
            <a:r>
              <a:rPr lang="en-US" dirty="0"/>
              <a:t> </a:t>
            </a:r>
            <a:r>
              <a:rPr lang="en-US" dirty="0" err="1"/>
              <a:t>forsøkt</a:t>
            </a:r>
            <a:r>
              <a:rPr lang="en-US" dirty="0"/>
              <a:t> </a:t>
            </a:r>
          </a:p>
          <a:p>
            <a:endParaRPr lang="en-US" dirty="0"/>
          </a:p>
          <a:p>
            <a:r>
              <a:rPr lang="en-US" dirty="0"/>
              <a:t>P</a:t>
            </a:r>
            <a:r>
              <a:rPr dirty="0"/>
              <a:t>rivate companies such as IBM and Xerox started investing in a new AI spring. </a:t>
            </a:r>
            <a:endParaRPr lang="en-US" dirty="0"/>
          </a:p>
          <a:p>
            <a:r>
              <a:rPr dirty="0"/>
              <a:t>New hopes were fueled by a technology called expert systems: computer programs that encode the knowledge of a human expert in a certain field in the form of precise, if-then rules. An example will help you understand how expert systems were designed to work.</a:t>
            </a:r>
          </a:p>
          <a:p>
            <a:r>
              <a:rPr dirty="0"/>
              <a:t>Suppose you want to build an AI system that can stand in for a gastroenterologist. This is how you do it with an expert system: you ask a doctor to describe with extreme precision how they make decisions about patients. You then ask a programmer to painstakingly transform the doctor’s knowledge and diagnosis flow to if-then rules that can be understood and executed by a computer. An extremely simplified version would look something like this:</a:t>
            </a:r>
          </a:p>
          <a:p>
            <a:r>
              <a:rPr dirty="0"/>
              <a:t>If the patient has a </a:t>
            </a:r>
            <a:r>
              <a:rPr lang="en-US" dirty="0"/>
              <a:t>stomachache</a:t>
            </a:r>
            <a:r>
              <a:rPr dirty="0"/>
              <a:t> and the body temperature is high, then the patient has the flu.</a:t>
            </a:r>
          </a:p>
          <a:p>
            <a:r>
              <a:rPr dirty="0"/>
              <a:t>If the patient has a </a:t>
            </a:r>
            <a:r>
              <a:rPr lang="en-US" dirty="0"/>
              <a:t>stomachache</a:t>
            </a:r>
            <a:r>
              <a:rPr dirty="0"/>
              <a:t> and has eaten expired food, then the patient has food poisoning.</a:t>
            </a:r>
          </a:p>
          <a:p>
            <a:r>
              <a:rPr dirty="0"/>
              <a:t>And so on. Once the doctor’s knowledge is encoded into the software and a patient comes in, the software follows the same decision path as the doctor and (hopefully) comes up with the same diagnosis.</a:t>
            </a:r>
          </a:p>
          <a:p>
            <a:endParaRPr dirty="0"/>
          </a:p>
          <a:p>
            <a:r>
              <a:rPr dirty="0"/>
              <a:t>Expert systems were responsible for the revival of AI as managing knowledge got into the center of issue and it was profitable. Also, connectionism, influenced by systemic and cybernetic thoughts in the 70s helped a revival. AI </a:t>
            </a:r>
            <a:r>
              <a:rPr lang="en-US" dirty="0"/>
              <a:t>was now </a:t>
            </a:r>
            <a:r>
              <a:rPr dirty="0"/>
              <a:t>back in</a:t>
            </a:r>
            <a:r>
              <a:rPr lang="en-US" dirty="0"/>
              <a:t> the</a:t>
            </a:r>
            <a:r>
              <a:rPr dirty="0"/>
              <a:t> spotlight</a:t>
            </a:r>
          </a:p>
          <a:p>
            <a:r>
              <a:rPr dirty="0"/>
              <a:t>1981</a:t>
            </a:r>
            <a:r>
              <a:rPr lang="en-US" dirty="0"/>
              <a:t>:</a:t>
            </a:r>
            <a:r>
              <a:rPr dirty="0"/>
              <a:t> 5</a:t>
            </a:r>
            <a:r>
              <a:rPr lang="en-US" dirty="0"/>
              <a:t>0</a:t>
            </a:r>
            <a:r>
              <a:rPr dirty="0"/>
              <a:t>0</a:t>
            </a:r>
            <a:r>
              <a:rPr lang="en-US" dirty="0"/>
              <a:t>$</a:t>
            </a:r>
            <a:r>
              <a:rPr dirty="0"/>
              <a:t> million in japan to develop 5th generation computer project  (written in prolog) to be able to understand language, perform translation and perform some reasoning. </a:t>
            </a:r>
            <a:endParaRPr lang="en-US" dirty="0"/>
          </a:p>
          <a:p>
            <a:endParaRPr dirty="0"/>
          </a:p>
          <a:p>
            <a:r>
              <a:rPr dirty="0"/>
              <a:t>GAME AI is forever to be used as a good test-bed for AI. And until now it is used as a measure of progress in the field.</a:t>
            </a:r>
            <a:endParaRPr lang="en-US" dirty="0"/>
          </a:p>
          <a:p>
            <a:endParaRPr dirty="0"/>
          </a:p>
          <a:p>
            <a:r>
              <a:rPr dirty="0"/>
              <a:t>1989 The Carnegie Mellon lab creates the first autonomous vehicle using a neural network</a:t>
            </a:r>
            <a:endParaRPr lang="en-US" dirty="0"/>
          </a:p>
          <a:p>
            <a:endParaRPr lang="en-US" dirty="0"/>
          </a:p>
          <a:p>
            <a:r>
              <a:rPr dirty="0"/>
              <a:t>Late 80s </a:t>
            </a:r>
            <a:r>
              <a:rPr dirty="0" err="1"/>
              <a:t>neuveau</a:t>
            </a:r>
            <a:r>
              <a:rPr dirty="0"/>
              <a:t> AI (true intelligence can only develop if the machine has a body)  embodied reasoning/cognition. It </a:t>
            </a:r>
            <a:r>
              <a:rPr lang="en-US" dirty="0"/>
              <a:t>d</a:t>
            </a:r>
            <a:r>
              <a:rPr dirty="0"/>
              <a:t>raws from the idea that the brain evolved to support movement and problem solving in the physical world. Criticized by the community in papers written “how elephants do not play chess"</a:t>
            </a:r>
          </a:p>
          <a:p>
            <a:r>
              <a:rPr dirty="0"/>
              <a:t>Intelligent agents (environment, percepts, sensors, agent, effectors, actions, environment)</a:t>
            </a:r>
          </a:p>
          <a:p>
            <a:endParaRPr dirty="0"/>
          </a:p>
          <a:p>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 name="Shape 908"/>
          <p:cNvSpPr>
            <a:spLocks noGrp="1" noRot="1" noChangeAspect="1"/>
          </p:cNvSpPr>
          <p:nvPr>
            <p:ph type="sldImg"/>
          </p:nvPr>
        </p:nvSpPr>
        <p:spPr>
          <a:prstGeom prst="rect">
            <a:avLst/>
          </a:prstGeom>
        </p:spPr>
        <p:txBody>
          <a:bodyPr/>
          <a:lstStyle/>
          <a:p>
            <a:endParaRPr/>
          </a:p>
        </p:txBody>
      </p:sp>
      <p:sp>
        <p:nvSpPr>
          <p:cNvPr id="909" name="Shape 909"/>
          <p:cNvSpPr>
            <a:spLocks noGrp="1"/>
          </p:cNvSpPr>
          <p:nvPr>
            <p:ph type="body" sz="quarter" idx="1"/>
          </p:nvPr>
        </p:nvSpPr>
        <p:spPr>
          <a:prstGeom prst="rect">
            <a:avLst/>
          </a:prstGeom>
        </p:spPr>
        <p:txBody>
          <a:bodyPr/>
          <a:lstStyle/>
          <a:p>
            <a:r>
              <a:rPr dirty="0"/>
              <a:t>1997 Deep Blue beats Garry Kasparov in Chess</a:t>
            </a:r>
          </a:p>
          <a:p>
            <a:r>
              <a:rPr dirty="0"/>
              <a:t>Deep blue is an example of Good and Old Fashion AI with advances in memory and parallel processing to improve the database and the search time. It is an expert system specialized in chess.</a:t>
            </a:r>
          </a:p>
        </p:txBody>
      </p:sp>
    </p:spTree>
    <p:extLst>
      <p:ext uri="{BB962C8B-B14F-4D97-AF65-F5344CB8AC3E}">
        <p14:creationId xmlns:p14="http://schemas.microsoft.com/office/powerpoint/2010/main" val="2917522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5" name="Shape 895"/>
          <p:cNvSpPr>
            <a:spLocks noGrp="1" noRot="1" noChangeAspect="1"/>
          </p:cNvSpPr>
          <p:nvPr>
            <p:ph type="sldImg"/>
          </p:nvPr>
        </p:nvSpPr>
        <p:spPr>
          <a:prstGeom prst="rect">
            <a:avLst/>
          </a:prstGeom>
        </p:spPr>
        <p:txBody>
          <a:bodyPr/>
          <a:lstStyle/>
          <a:p>
            <a:endParaRPr/>
          </a:p>
        </p:txBody>
      </p:sp>
      <p:sp>
        <p:nvSpPr>
          <p:cNvPr id="896" name="Shape 896"/>
          <p:cNvSpPr>
            <a:spLocks noGrp="1"/>
          </p:cNvSpPr>
          <p:nvPr>
            <p:ph type="body" sz="quarter" idx="1"/>
          </p:nvPr>
        </p:nvSpPr>
        <p:spPr>
          <a:prstGeom prst="rect">
            <a:avLst/>
          </a:prstGeom>
        </p:spPr>
        <p:txBody>
          <a:bodyPr/>
          <a:lstStyle/>
          <a:p>
            <a:r>
              <a:rPr lang="nb-NO" dirty="0"/>
              <a:t>Har midstil tema og bilde blir penere da </a:t>
            </a:r>
          </a:p>
          <a:p>
            <a:r>
              <a:rPr dirty="0"/>
              <a:t>1999 Sony introduces </a:t>
            </a:r>
            <a:r>
              <a:rPr dirty="0" err="1"/>
              <a:t>A</a:t>
            </a:r>
            <a:r>
              <a:rPr lang="en-US" dirty="0" err="1"/>
              <a:t>i</a:t>
            </a:r>
            <a:r>
              <a:rPr dirty="0" err="1"/>
              <a:t>Bo</a:t>
            </a:r>
            <a:r>
              <a:rPr dirty="0"/>
              <a:t>- MIT Lab emotional AI</a:t>
            </a:r>
          </a:p>
          <a:p>
            <a:r>
              <a:rPr lang="nb-NO" dirty="0" err="1"/>
              <a:t>https</a:t>
            </a:r>
            <a:r>
              <a:rPr lang="nb-NO" dirty="0"/>
              <a:t>://</a:t>
            </a:r>
            <a:r>
              <a:rPr lang="nb-NO" dirty="0" err="1"/>
              <a:t>www.media.mit.edu</a:t>
            </a:r>
            <a:r>
              <a:rPr lang="nb-NO" dirty="0"/>
              <a:t>/</a:t>
            </a:r>
            <a:r>
              <a:rPr lang="nb-NO" dirty="0" err="1"/>
              <a:t>articles</a:t>
            </a:r>
            <a:r>
              <a:rPr lang="nb-NO" dirty="0"/>
              <a:t>/</a:t>
            </a:r>
            <a:r>
              <a:rPr lang="nb-NO" dirty="0" err="1"/>
              <a:t>emotion</a:t>
            </a:r>
            <a:r>
              <a:rPr lang="nb-NO" dirty="0"/>
              <a:t>-ai-</a:t>
            </a:r>
            <a:r>
              <a:rPr lang="nb-NO" dirty="0" err="1"/>
              <a:t>explained</a:t>
            </a:r>
            <a:r>
              <a:rPr lang="nb-NO" dirty="0"/>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 name="Shape 902"/>
          <p:cNvSpPr>
            <a:spLocks noGrp="1" noRot="1" noChangeAspect="1"/>
          </p:cNvSpPr>
          <p:nvPr>
            <p:ph type="sldImg"/>
          </p:nvPr>
        </p:nvSpPr>
        <p:spPr>
          <a:prstGeom prst="rect">
            <a:avLst/>
          </a:prstGeom>
        </p:spPr>
        <p:txBody>
          <a:bodyPr/>
          <a:lstStyle/>
          <a:p>
            <a:endParaRPr/>
          </a:p>
        </p:txBody>
      </p:sp>
      <p:sp>
        <p:nvSpPr>
          <p:cNvPr id="903" name="Shape 903"/>
          <p:cNvSpPr>
            <a:spLocks noGrp="1"/>
          </p:cNvSpPr>
          <p:nvPr>
            <p:ph type="body" sz="quarter" idx="1"/>
          </p:nvPr>
        </p:nvSpPr>
        <p:spPr>
          <a:prstGeom prst="rect">
            <a:avLst/>
          </a:prstGeom>
        </p:spPr>
        <p:txBody>
          <a:bodyPr/>
          <a:lstStyle/>
          <a:p>
            <a:r>
              <a:rPr dirty="0"/>
              <a:t>https://randomol420.wordpress.com/2016/07/31/</a:t>
            </a:r>
            <a:r>
              <a:rPr dirty="0" err="1"/>
              <a:t>asimo</a:t>
            </a:r>
            <a:r>
              <a:rPr dirty="0"/>
              <a:t>-the-humanoid-robot/</a:t>
            </a:r>
          </a:p>
          <a:p>
            <a:r>
              <a:rPr lang="nb-NO" dirty="0"/>
              <a:t>Har midstilt som du ser blir vel penere  utrolig kult </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 name="Shape 939"/>
          <p:cNvSpPr>
            <a:spLocks noGrp="1" noRot="1" noChangeAspect="1"/>
          </p:cNvSpPr>
          <p:nvPr>
            <p:ph type="sldImg"/>
          </p:nvPr>
        </p:nvSpPr>
        <p:spPr>
          <a:xfrm>
            <a:off x="917575" y="744538"/>
            <a:ext cx="4962525" cy="3722687"/>
          </a:xfrm>
          <a:prstGeom prst="rect">
            <a:avLst/>
          </a:prstGeom>
        </p:spPr>
        <p:txBody>
          <a:bodyPr/>
          <a:lstStyle/>
          <a:p>
            <a:endParaRPr/>
          </a:p>
        </p:txBody>
      </p:sp>
      <p:sp>
        <p:nvSpPr>
          <p:cNvPr id="940" name="Shape 940"/>
          <p:cNvSpPr>
            <a:spLocks noGrp="1"/>
          </p:cNvSpPr>
          <p:nvPr>
            <p:ph type="body" sz="quarter" idx="1"/>
          </p:nvPr>
        </p:nvSpPr>
        <p:spPr>
          <a:prstGeom prst="rect">
            <a:avLst/>
          </a:prstGeom>
        </p:spPr>
        <p:txBody>
          <a:bodyPr/>
          <a:lstStyle/>
          <a:p>
            <a:r>
              <a:rPr dirty="0"/>
              <a:t>In 2002, </a:t>
            </a:r>
            <a:r>
              <a:rPr lang="en-US" dirty="0"/>
              <a:t>Paul </a:t>
            </a:r>
            <a:r>
              <a:rPr dirty="0"/>
              <a:t>Graham wrote an essay proposing a new solution to detect spam emails. Back then, email was just getting off the ground, and spam (unwanted email) was one of the most serious threats to widespread use of the internet by non</a:t>
            </a:r>
            <a:r>
              <a:rPr lang="en-US" dirty="0"/>
              <a:t>-</a:t>
            </a:r>
            <a:r>
              <a:rPr dirty="0"/>
              <a:t>techies.</a:t>
            </a:r>
          </a:p>
          <a:p>
            <a:endParaRPr dirty="0"/>
          </a:p>
          <a:p>
            <a:r>
              <a:rPr dirty="0"/>
              <a:t>In his essay, Graham thought about a new ML-based approach that would learn to classify an email by processing thousands of “good” and spam emails. Paul’s simple software learned to recognize spam better than the complex rules concocted by engineers.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 name="Shape 955"/>
          <p:cNvSpPr>
            <a:spLocks noGrp="1" noRot="1" noChangeAspect="1"/>
          </p:cNvSpPr>
          <p:nvPr>
            <p:ph type="sldImg"/>
          </p:nvPr>
        </p:nvSpPr>
        <p:spPr>
          <a:prstGeom prst="rect">
            <a:avLst/>
          </a:prstGeom>
        </p:spPr>
        <p:txBody>
          <a:bodyPr/>
          <a:lstStyle/>
          <a:p>
            <a:endParaRPr/>
          </a:p>
        </p:txBody>
      </p:sp>
      <p:sp>
        <p:nvSpPr>
          <p:cNvPr id="956" name="Shape 956"/>
          <p:cNvSpPr>
            <a:spLocks noGrp="1"/>
          </p:cNvSpPr>
          <p:nvPr>
            <p:ph type="body" sz="quarter" idx="1"/>
          </p:nvPr>
        </p:nvSpPr>
        <p:spPr>
          <a:prstGeom prst="rect">
            <a:avLst/>
          </a:prstGeom>
        </p:spPr>
        <p:txBody>
          <a:bodyPr/>
          <a:lstStyle/>
          <a:p>
            <a:r>
              <a:rPr lang="nb-NO" dirty="0"/>
              <a:t>Penere med litt luft under tittel  enig? </a:t>
            </a:r>
          </a:p>
          <a:p>
            <a:r>
              <a:rPr dirty="0"/>
              <a:t>Watson is a question-answering computer system capable of answering questions posed in natural language,</a:t>
            </a:r>
            <a:r>
              <a:rPr lang="en-US" dirty="0"/>
              <a:t> </a:t>
            </a:r>
            <a:r>
              <a:rPr dirty="0"/>
              <a:t>developed in IBM's </a:t>
            </a:r>
            <a:r>
              <a:rPr dirty="0" err="1"/>
              <a:t>DeepQA</a:t>
            </a:r>
            <a:r>
              <a:rPr dirty="0"/>
              <a:t> project by a research team led by principal investigator David </a:t>
            </a:r>
            <a:r>
              <a:rPr dirty="0" err="1"/>
              <a:t>Ferrucci</a:t>
            </a:r>
            <a:r>
              <a:rPr dirty="0"/>
              <a:t>.</a:t>
            </a:r>
            <a:r>
              <a:rPr lang="en-US" dirty="0"/>
              <a:t> </a:t>
            </a:r>
            <a:r>
              <a:rPr dirty="0"/>
              <a:t>Watson was named after IBM's founder and first CEO, industrialist Thomas J. Watson</a:t>
            </a:r>
            <a:r>
              <a:rPr lang="en-US" dirty="0"/>
              <a:t>.</a:t>
            </a:r>
            <a:endParaRPr dirty="0"/>
          </a:p>
          <a:p>
            <a:endParaRPr dirty="0"/>
          </a:p>
          <a:p>
            <a:r>
              <a:rPr dirty="0"/>
              <a:t>The computer system was initially developed to answer questions on the quiz show Jeopardy</a:t>
            </a:r>
            <a:r>
              <a:rPr lang="en-US" dirty="0"/>
              <a:t>!</a:t>
            </a:r>
            <a:r>
              <a:rPr dirty="0"/>
              <a:t> and, in 2011, the Watson computer system competed on Jeopardy! against champions Brad Rutter and Ken Jennings</a:t>
            </a:r>
            <a:r>
              <a:rPr lang="en-US" dirty="0"/>
              <a:t>, </a:t>
            </a:r>
            <a:r>
              <a:rPr dirty="0"/>
              <a:t>winning the first place prize of $1 million</a:t>
            </a:r>
            <a:r>
              <a:rPr lang="en-US" dirty="0"/>
              <a:t>.</a:t>
            </a:r>
            <a:endParaRPr dirty="0"/>
          </a:p>
          <a:p>
            <a:endParaRPr dirty="0"/>
          </a:p>
          <a:p>
            <a:r>
              <a:rPr dirty="0"/>
              <a:t>In February 2013, IBM announced that Watson software system's first commercial application would be for utilization management decisions in lung cancer treatment at Memorial Sloan Kettering Cancer Center, New York City, in conjunction with WellPoint (now Anthem). In 2013, Manoj Saxena, IBM Watson's business chief said that 90% of nurses in the field who use Watson now follow its guidance.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 name="Shape 971"/>
          <p:cNvSpPr>
            <a:spLocks noGrp="1" noRot="1" noChangeAspect="1"/>
          </p:cNvSpPr>
          <p:nvPr>
            <p:ph type="sldImg"/>
          </p:nvPr>
        </p:nvSpPr>
        <p:spPr>
          <a:prstGeom prst="rect">
            <a:avLst/>
          </a:prstGeom>
        </p:spPr>
        <p:txBody>
          <a:bodyPr/>
          <a:lstStyle/>
          <a:p>
            <a:endParaRPr/>
          </a:p>
        </p:txBody>
      </p:sp>
      <p:sp>
        <p:nvSpPr>
          <p:cNvPr id="972" name="Shape 972"/>
          <p:cNvSpPr>
            <a:spLocks noGrp="1"/>
          </p:cNvSpPr>
          <p:nvPr>
            <p:ph type="body" sz="quarter" idx="1"/>
          </p:nvPr>
        </p:nvSpPr>
        <p:spPr>
          <a:prstGeom prst="rect">
            <a:avLst/>
          </a:prstGeom>
        </p:spPr>
        <p:txBody>
          <a:bodyPr/>
          <a:lstStyle/>
          <a:p>
            <a:r>
              <a:rPr lang="en-US" dirty="0" err="1"/>
              <a:t>Midstil</a:t>
            </a:r>
            <a:r>
              <a:rPr lang="en-US" dirty="0"/>
              <a:t> </a:t>
            </a:r>
            <a:r>
              <a:rPr lang="en-US" dirty="0" err="1"/>
              <a:t>tittel</a:t>
            </a:r>
            <a:r>
              <a:rPr lang="en-US" dirty="0"/>
              <a:t> </a:t>
            </a:r>
            <a:r>
              <a:rPr lang="en-US" dirty="0" err="1"/>
              <a:t>Forklar</a:t>
            </a:r>
            <a:r>
              <a:rPr lang="en-US" dirty="0"/>
              <a:t> GPU – </a:t>
            </a:r>
            <a:r>
              <a:rPr lang="en-US" dirty="0" err="1"/>
              <a:t>ikke</a:t>
            </a:r>
            <a:r>
              <a:rPr lang="en-US" dirty="0"/>
              <a:t> bruk </a:t>
            </a:r>
            <a:r>
              <a:rPr lang="en-US" dirty="0" err="1"/>
              <a:t>ord</a:t>
            </a:r>
            <a:r>
              <a:rPr lang="en-US" dirty="0"/>
              <a:t> </a:t>
            </a:r>
            <a:r>
              <a:rPr lang="en-US" dirty="0" err="1"/>
              <a:t>som</a:t>
            </a:r>
            <a:r>
              <a:rPr lang="en-US" dirty="0"/>
              <a:t> er </a:t>
            </a:r>
            <a:r>
              <a:rPr lang="en-US" dirty="0" err="1"/>
              <a:t>vanskelige</a:t>
            </a:r>
            <a:r>
              <a:rPr lang="en-US" dirty="0"/>
              <a:t> </a:t>
            </a:r>
            <a:r>
              <a:rPr lang="en-US" dirty="0" err="1"/>
              <a:t>og</a:t>
            </a:r>
            <a:r>
              <a:rPr lang="en-US" dirty="0"/>
              <a:t> </a:t>
            </a:r>
            <a:r>
              <a:rPr lang="en-US" dirty="0" err="1"/>
              <a:t>omd</a:t>
            </a:r>
            <a:r>
              <a:rPr lang="en-US" dirty="0"/>
              <a:t> du </a:t>
            </a:r>
            <a:r>
              <a:rPr lang="en-US" dirty="0" err="1"/>
              <a:t>gjør</a:t>
            </a:r>
            <a:r>
              <a:rPr lang="en-US" dirty="0"/>
              <a:t> det </a:t>
            </a:r>
            <a:r>
              <a:rPr lang="en-US" dirty="0" err="1"/>
              <a:t>vennligst</a:t>
            </a:r>
            <a:r>
              <a:rPr lang="en-US" dirty="0"/>
              <a:t> </a:t>
            </a:r>
            <a:r>
              <a:rPr lang="en-US" dirty="0" err="1"/>
              <a:t>forklar</a:t>
            </a:r>
            <a:r>
              <a:rPr lang="en-US" dirty="0"/>
              <a:t> alt </a:t>
            </a:r>
            <a:r>
              <a:rPr lang="en-US" dirty="0" err="1"/>
              <a:t>slik</a:t>
            </a:r>
            <a:r>
              <a:rPr lang="en-US" dirty="0"/>
              <a:t> at </a:t>
            </a:r>
            <a:r>
              <a:rPr lang="en-US" dirty="0" err="1"/>
              <a:t>dette</a:t>
            </a:r>
            <a:r>
              <a:rPr lang="en-US" dirty="0"/>
              <a:t> </a:t>
            </a:r>
            <a:r>
              <a:rPr lang="en-US" dirty="0" err="1"/>
              <a:t>blir</a:t>
            </a:r>
            <a:r>
              <a:rPr lang="en-US" dirty="0"/>
              <a:t> </a:t>
            </a:r>
            <a:r>
              <a:rPr lang="en-US" dirty="0" err="1"/>
              <a:t>aI</a:t>
            </a:r>
            <a:r>
              <a:rPr lang="en-US" dirty="0"/>
              <a:t> </a:t>
            </a:r>
            <a:r>
              <a:rPr lang="en-US" dirty="0" err="1"/>
              <a:t>presentasjonfor</a:t>
            </a:r>
            <a:r>
              <a:rPr lang="en-US" dirty="0"/>
              <a:t> dummies. </a:t>
            </a:r>
          </a:p>
          <a:p>
            <a:endParaRPr lang="en-US" dirty="0"/>
          </a:p>
          <a:p>
            <a:r>
              <a:rPr lang="en-US" dirty="0"/>
              <a:t>The explosive growth in AI the last 10 years has largely been due to the use of Deep Learning, which is only possible because of the GPU revolution. </a:t>
            </a:r>
          </a:p>
          <a:p>
            <a:r>
              <a:rPr dirty="0"/>
              <a:t>‘Large-scale Deep Unsupervised Learning using Graphics Processors’ (2009) from </a:t>
            </a:r>
            <a:r>
              <a:rPr dirty="0" err="1"/>
              <a:t>Ranja</a:t>
            </a:r>
            <a:r>
              <a:rPr dirty="0"/>
              <a:t>, </a:t>
            </a:r>
            <a:r>
              <a:rPr dirty="0" err="1"/>
              <a:t>Madhavan</a:t>
            </a:r>
            <a:r>
              <a:rPr dirty="0"/>
              <a:t> and Andrew Ng is probably the first really important paper that introduced GPUs to large neural networks. Andrew Ng has been flirting with the idea for some time, and his intuition was that larger models trained on more data will give bigger improvement than better algorithms. And to train large models, he came with the idea of using GPUs.</a:t>
            </a:r>
          </a:p>
          <a:p>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E7041B5B-8778-65B5-9021-31B1AB6C62E1}"/>
              </a:ext>
            </a:extLst>
          </p:cNvPr>
          <p:cNvSpPr>
            <a:spLocks noGrp="1" noRot="1" noChangeAspect="1" noChangeArrowheads="1" noTextEdit="1"/>
          </p:cNvSpPr>
          <p:nvPr>
            <p:ph type="sldImg"/>
          </p:nvPr>
        </p:nvSpPr>
        <p:spPr>
          <a:ln/>
        </p:spPr>
      </p:sp>
      <p:sp>
        <p:nvSpPr>
          <p:cNvPr id="29698" name="Notes Placeholder 2">
            <a:extLst>
              <a:ext uri="{FF2B5EF4-FFF2-40B4-BE49-F238E27FC236}">
                <a16:creationId xmlns:a16="http://schemas.microsoft.com/office/drawing/2014/main" id="{722A470A-7BEF-7B09-F1FD-38D687F8FD6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ltLang="nb-NO" b="1" dirty="0">
                <a:latin typeface="Arial" panose="020B0604020202020204" pitchFamily="34" charset="0"/>
              </a:rPr>
              <a:t>Jeg har midstilt noen overskrifter her et </a:t>
            </a:r>
            <a:r>
              <a:rPr lang="nb-NO" altLang="nb-NO" b="1" dirty="0" err="1">
                <a:latin typeface="Arial" panose="020B0604020202020204" pitchFamily="34" charset="0"/>
              </a:rPr>
              <a:t>eksemepl</a:t>
            </a:r>
            <a:r>
              <a:rPr lang="nb-NO" altLang="nb-NO" b="1" dirty="0">
                <a:latin typeface="Arial" panose="020B0604020202020204" pitchFamily="34" charset="0"/>
              </a:rPr>
              <a:t> </a:t>
            </a:r>
          </a:p>
          <a:p>
            <a:r>
              <a:rPr lang="nb-NO" altLang="nb-NO" b="1" dirty="0">
                <a:latin typeface="Arial" panose="020B0604020202020204" pitchFamily="34" charset="0"/>
              </a:rPr>
              <a:t>Kunstig intelligens</a:t>
            </a:r>
            <a:r>
              <a:rPr lang="nb-NO" altLang="nb-NO" dirty="0">
                <a:latin typeface="Arial" panose="020B0604020202020204" pitchFamily="34" charset="0"/>
              </a:rPr>
              <a:t> og </a:t>
            </a:r>
            <a:r>
              <a:rPr lang="nb-NO" altLang="nb-NO" dirty="0" err="1">
                <a:latin typeface="Arial" panose="020B0604020202020204" pitchFamily="34" charset="0"/>
              </a:rPr>
              <a:t>roboter</a:t>
            </a:r>
            <a:r>
              <a:rPr lang="nb-NO" altLang="nb-NO" dirty="0">
                <a:latin typeface="Arial" panose="020B0604020202020204" pitchFamily="34" charset="0"/>
              </a:rPr>
              <a:t> blir en stadig større del av vår </a:t>
            </a:r>
            <a:r>
              <a:rPr lang="nb-NO" altLang="nb-NO" b="1" dirty="0">
                <a:latin typeface="Arial" panose="020B0604020202020204" pitchFamily="34" charset="0"/>
              </a:rPr>
              <a:t>hverdag</a:t>
            </a:r>
            <a:endParaRPr lang="nb-NO" altLang="nb-NO" dirty="0">
              <a:latin typeface="Arial" panose="020B0604020202020204" pitchFamily="34" charset="0"/>
            </a:endParaRPr>
          </a:p>
        </p:txBody>
      </p:sp>
      <p:sp>
        <p:nvSpPr>
          <p:cNvPr id="4" name="Date Placeholder 3">
            <a:extLst>
              <a:ext uri="{FF2B5EF4-FFF2-40B4-BE49-F238E27FC236}">
                <a16:creationId xmlns:a16="http://schemas.microsoft.com/office/drawing/2014/main" id="{065BB13C-E0B6-1E05-D3A5-66E2C41B703A}"/>
              </a:ext>
            </a:extLst>
          </p:cNvPr>
          <p:cNvSpPr>
            <a:spLocks noGrp="1"/>
          </p:cNvSpPr>
          <p:nvPr>
            <p:ph type="dt" sz="quarter" idx="1"/>
          </p:nvPr>
        </p:nvSpPr>
        <p:spPr/>
        <p:txBody>
          <a:bodyPr/>
          <a:lstStyle/>
          <a:p>
            <a:pPr>
              <a:defRPr/>
            </a:pPr>
            <a:r>
              <a:rPr lang="en-US"/>
              <a:t>2008-12-11</a:t>
            </a:r>
          </a:p>
        </p:txBody>
      </p:sp>
      <p:sp>
        <p:nvSpPr>
          <p:cNvPr id="29700" name="Slide Number Placeholder 4">
            <a:extLst>
              <a:ext uri="{FF2B5EF4-FFF2-40B4-BE49-F238E27FC236}">
                <a16:creationId xmlns:a16="http://schemas.microsoft.com/office/drawing/2014/main" id="{66056906-7031-787C-B7AB-45E69DB6AD1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sz="2400" b="1">
                <a:solidFill>
                  <a:schemeClr val="tx1"/>
                </a:solidFill>
                <a:latin typeface="Arial" panose="020B0604020202020204" pitchFamily="34" charset="0"/>
                <a:cs typeface="Arial" panose="020B0604020202020204" pitchFamily="34" charset="0"/>
              </a:defRPr>
            </a:lvl1pPr>
            <a:lvl2pPr marL="742950" indent="-285750" defTabSz="955675">
              <a:defRPr sz="2400" b="1">
                <a:solidFill>
                  <a:schemeClr val="tx1"/>
                </a:solidFill>
                <a:latin typeface="Arial" panose="020B0604020202020204" pitchFamily="34" charset="0"/>
                <a:cs typeface="Arial" panose="020B0604020202020204" pitchFamily="34" charset="0"/>
              </a:defRPr>
            </a:lvl2pPr>
            <a:lvl3pPr marL="1143000" indent="-228600" defTabSz="955675">
              <a:defRPr sz="2400" b="1">
                <a:solidFill>
                  <a:schemeClr val="tx1"/>
                </a:solidFill>
                <a:latin typeface="Arial" panose="020B0604020202020204" pitchFamily="34" charset="0"/>
                <a:cs typeface="Arial" panose="020B0604020202020204" pitchFamily="34" charset="0"/>
              </a:defRPr>
            </a:lvl3pPr>
            <a:lvl4pPr marL="1600200" indent="-228600" defTabSz="955675">
              <a:defRPr sz="2400" b="1">
                <a:solidFill>
                  <a:schemeClr val="tx1"/>
                </a:solidFill>
                <a:latin typeface="Arial" panose="020B0604020202020204" pitchFamily="34" charset="0"/>
                <a:cs typeface="Arial" panose="020B0604020202020204" pitchFamily="34" charset="0"/>
              </a:defRPr>
            </a:lvl4pPr>
            <a:lvl5pPr marL="2057400" indent="-228600" defTabSz="955675">
              <a:defRPr sz="2400" b="1">
                <a:solidFill>
                  <a:schemeClr val="tx1"/>
                </a:solidFill>
                <a:latin typeface="Arial" panose="020B0604020202020204" pitchFamily="34" charset="0"/>
                <a:cs typeface="Arial" panose="020B0604020202020204" pitchFamily="34" charset="0"/>
              </a:defRPr>
            </a:lvl5pPr>
            <a:lvl6pPr marL="2514600" indent="-228600" defTabSz="955675"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defTabSz="955675"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defTabSz="955675"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defTabSz="955675"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fld id="{7628AB89-4F01-284A-B064-EAFEFFF5BE34}" type="slidenum">
              <a:rPr lang="en-US" altLang="nb-NO" sz="1300" b="0" smtClean="0"/>
              <a:pPr/>
              <a:t>2</a:t>
            </a:fld>
            <a:endParaRPr lang="en-US" altLang="nb-NO" sz="1300" b="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 name="Shape 962"/>
          <p:cNvSpPr>
            <a:spLocks noGrp="1" noRot="1" noChangeAspect="1"/>
          </p:cNvSpPr>
          <p:nvPr>
            <p:ph type="sldImg"/>
          </p:nvPr>
        </p:nvSpPr>
        <p:spPr>
          <a:prstGeom prst="rect">
            <a:avLst/>
          </a:prstGeom>
        </p:spPr>
        <p:txBody>
          <a:bodyPr/>
          <a:lstStyle/>
          <a:p>
            <a:endParaRPr/>
          </a:p>
        </p:txBody>
      </p:sp>
      <p:sp>
        <p:nvSpPr>
          <p:cNvPr id="963" name="Shape 963"/>
          <p:cNvSpPr>
            <a:spLocks noGrp="1"/>
          </p:cNvSpPr>
          <p:nvPr>
            <p:ph type="body" sz="quarter" idx="1"/>
          </p:nvPr>
        </p:nvSpPr>
        <p:spPr>
          <a:prstGeom prst="rect">
            <a:avLst/>
          </a:prstGeom>
        </p:spPr>
        <p:txBody>
          <a:bodyPr/>
          <a:lstStyle/>
          <a:p>
            <a:r>
              <a:t>2010 Narrative Science AI demonstrates the possibility of writing reports</a:t>
            </a:r>
          </a:p>
        </p:txBody>
      </p:sp>
    </p:spTree>
    <p:extLst>
      <p:ext uri="{BB962C8B-B14F-4D97-AF65-F5344CB8AC3E}">
        <p14:creationId xmlns:p14="http://schemas.microsoft.com/office/powerpoint/2010/main" val="3085343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 name="Shape 1007"/>
          <p:cNvSpPr>
            <a:spLocks noGrp="1" noRot="1" noChangeAspect="1"/>
          </p:cNvSpPr>
          <p:nvPr>
            <p:ph type="sldImg"/>
          </p:nvPr>
        </p:nvSpPr>
        <p:spPr>
          <a:prstGeom prst="rect">
            <a:avLst/>
          </a:prstGeom>
        </p:spPr>
        <p:txBody>
          <a:bodyPr/>
          <a:lstStyle/>
          <a:p>
            <a:endParaRPr/>
          </a:p>
        </p:txBody>
      </p:sp>
      <p:sp>
        <p:nvSpPr>
          <p:cNvPr id="1008" name="Shape 1008"/>
          <p:cNvSpPr>
            <a:spLocks noGrp="1"/>
          </p:cNvSpPr>
          <p:nvPr>
            <p:ph type="body" sz="quarter" idx="1"/>
          </p:nvPr>
        </p:nvSpPr>
        <p:spPr>
          <a:prstGeom prst="rect">
            <a:avLst/>
          </a:prstGeom>
        </p:spPr>
        <p:txBody>
          <a:bodyPr/>
          <a:lstStyle/>
          <a:p>
            <a:r>
              <a:rPr dirty="0"/>
              <a:t>2015 Microsoft invests 1 billion dollars in Open AI</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dirty="0">
                <a:solidFill>
                  <a:srgbClr val="141415"/>
                </a:solidFill>
                <a:effectLst/>
                <a:latin typeface="monumentgrotesk"/>
              </a:rPr>
              <a:t>"It </a:t>
            </a:r>
            <a:r>
              <a:rPr lang="nb-NO" b="0" i="0" dirty="0" err="1">
                <a:solidFill>
                  <a:srgbClr val="141415"/>
                </a:solidFill>
                <a:effectLst/>
                <a:latin typeface="monumentgrotesk"/>
              </a:rPr>
              <a:t>was</a:t>
            </a:r>
            <a:r>
              <a:rPr lang="nb-NO" b="0" i="0" dirty="0">
                <a:solidFill>
                  <a:srgbClr val="141415"/>
                </a:solidFill>
                <a:effectLst/>
                <a:latin typeface="monumentgrotesk"/>
              </a:rPr>
              <a:t> </a:t>
            </a:r>
            <a:r>
              <a:rPr lang="nb-NO" b="0" i="0" dirty="0" err="1">
                <a:solidFill>
                  <a:srgbClr val="141415"/>
                </a:solidFill>
                <a:effectLst/>
                <a:latin typeface="monumentgrotesk"/>
              </a:rPr>
              <a:t>difficult</a:t>
            </a:r>
            <a:r>
              <a:rPr lang="nb-NO" b="0" i="0" dirty="0">
                <a:solidFill>
                  <a:srgbClr val="141415"/>
                </a:solidFill>
                <a:effectLst/>
                <a:latin typeface="monumentgrotesk"/>
              </a:rPr>
              <a:t> to </a:t>
            </a:r>
            <a:r>
              <a:rPr lang="nb-NO" b="0" i="0" dirty="0" err="1">
                <a:solidFill>
                  <a:srgbClr val="141415"/>
                </a:solidFill>
                <a:effectLst/>
                <a:latin typeface="monumentgrotesk"/>
              </a:rPr>
              <a:t>say</a:t>
            </a:r>
            <a:r>
              <a:rPr lang="nb-NO" b="0" i="0" dirty="0">
                <a:solidFill>
                  <a:srgbClr val="141415"/>
                </a:solidFill>
                <a:effectLst/>
                <a:latin typeface="monumentgrotesk"/>
              </a:rPr>
              <a:t> at </a:t>
            </a:r>
            <a:r>
              <a:rPr lang="nb-NO" b="0" i="0" dirty="0" err="1">
                <a:solidFill>
                  <a:srgbClr val="141415"/>
                </a:solidFill>
                <a:effectLst/>
                <a:latin typeface="monumentgrotesk"/>
              </a:rPr>
              <a:t>what</a:t>
            </a:r>
            <a:r>
              <a:rPr lang="nb-NO" b="0" i="0" dirty="0">
                <a:solidFill>
                  <a:srgbClr val="141415"/>
                </a:solidFill>
                <a:effectLst/>
                <a:latin typeface="monumentgrotesk"/>
              </a:rPr>
              <a:t> </a:t>
            </a:r>
            <a:r>
              <a:rPr lang="nb-NO" b="0" i="0" dirty="0" err="1">
                <a:solidFill>
                  <a:srgbClr val="141415"/>
                </a:solidFill>
                <a:effectLst/>
                <a:latin typeface="monumentgrotesk"/>
              </a:rPr>
              <a:t>point</a:t>
            </a:r>
            <a:r>
              <a:rPr lang="nb-NO" b="0" i="0" dirty="0">
                <a:solidFill>
                  <a:srgbClr val="141415"/>
                </a:solidFill>
                <a:effectLst/>
                <a:latin typeface="monumentgrotesk"/>
              </a:rPr>
              <a:t> </a:t>
            </a:r>
            <a:r>
              <a:rPr lang="nb-NO" b="0" i="0" dirty="0" err="1">
                <a:solidFill>
                  <a:srgbClr val="141415"/>
                </a:solidFill>
                <a:effectLst/>
                <a:latin typeface="monumentgrotesk"/>
              </a:rPr>
              <a:t>AlphaGo</a:t>
            </a:r>
            <a:r>
              <a:rPr lang="nb-NO" b="0" i="0" dirty="0">
                <a:solidFill>
                  <a:srgbClr val="141415"/>
                </a:solidFill>
                <a:effectLst/>
                <a:latin typeface="monumentgrotesk"/>
              </a:rPr>
              <a:t> </a:t>
            </a:r>
            <a:r>
              <a:rPr lang="nb-NO" b="0" i="0" dirty="0" err="1">
                <a:solidFill>
                  <a:srgbClr val="141415"/>
                </a:solidFill>
                <a:effectLst/>
                <a:latin typeface="monumentgrotesk"/>
              </a:rPr>
              <a:t>was</a:t>
            </a:r>
            <a:r>
              <a:rPr lang="nb-NO" b="0" i="0" dirty="0">
                <a:solidFill>
                  <a:srgbClr val="141415"/>
                </a:solidFill>
                <a:effectLst/>
                <a:latin typeface="monumentgrotesk"/>
              </a:rPr>
              <a:t> </a:t>
            </a:r>
            <a:r>
              <a:rPr lang="nb-NO" b="0" i="0" dirty="0" err="1">
                <a:solidFill>
                  <a:srgbClr val="141415"/>
                </a:solidFill>
                <a:effectLst/>
                <a:latin typeface="monumentgrotesk"/>
              </a:rPr>
              <a:t>ahead</a:t>
            </a:r>
            <a:r>
              <a:rPr lang="nb-NO" b="0" i="0" dirty="0">
                <a:solidFill>
                  <a:srgbClr val="141415"/>
                </a:solidFill>
                <a:effectLst/>
                <a:latin typeface="monumentgrotesk"/>
              </a:rPr>
              <a:t> or </a:t>
            </a:r>
            <a:r>
              <a:rPr lang="nb-NO" b="0" i="0" dirty="0" err="1">
                <a:solidFill>
                  <a:srgbClr val="141415"/>
                </a:solidFill>
                <a:effectLst/>
                <a:latin typeface="monumentgrotesk"/>
              </a:rPr>
              <a:t>behind</a:t>
            </a:r>
            <a:r>
              <a:rPr lang="nb-NO" b="0" i="0" dirty="0">
                <a:solidFill>
                  <a:srgbClr val="141415"/>
                </a:solidFill>
                <a:effectLst/>
                <a:latin typeface="monumentgrotesk"/>
              </a:rPr>
              <a:t>, a </a:t>
            </a:r>
            <a:r>
              <a:rPr lang="nb-NO" b="0" i="0" dirty="0" err="1">
                <a:solidFill>
                  <a:srgbClr val="141415"/>
                </a:solidFill>
                <a:effectLst/>
                <a:latin typeface="monumentgrotesk"/>
              </a:rPr>
              <a:t>close</a:t>
            </a:r>
            <a:r>
              <a:rPr lang="nb-NO" b="0" i="0" dirty="0">
                <a:solidFill>
                  <a:srgbClr val="141415"/>
                </a:solidFill>
                <a:effectLst/>
                <a:latin typeface="monumentgrotesk"/>
              </a:rPr>
              <a:t> game </a:t>
            </a:r>
            <a:r>
              <a:rPr lang="nb-NO" b="0" i="0" dirty="0" err="1">
                <a:solidFill>
                  <a:srgbClr val="141415"/>
                </a:solidFill>
                <a:effectLst/>
                <a:latin typeface="monumentgrotesk"/>
              </a:rPr>
              <a:t>throughout</a:t>
            </a:r>
            <a:r>
              <a:rPr lang="nb-NO" b="0" i="0" dirty="0">
                <a:solidFill>
                  <a:srgbClr val="141415"/>
                </a:solidFill>
                <a:effectLst/>
                <a:latin typeface="monumentgrotesk"/>
              </a:rPr>
              <a:t>," </a:t>
            </a:r>
            <a:r>
              <a:rPr lang="nb-NO" b="0" i="0" dirty="0" err="1">
                <a:solidFill>
                  <a:srgbClr val="141415"/>
                </a:solidFill>
                <a:effectLst/>
                <a:latin typeface="monumentgrotesk"/>
              </a:rPr>
              <a:t>commentator</a:t>
            </a:r>
            <a:r>
              <a:rPr lang="nb-NO" b="0" i="0" dirty="0">
                <a:solidFill>
                  <a:srgbClr val="141415"/>
                </a:solidFill>
                <a:effectLst/>
                <a:latin typeface="monumentgrotesk"/>
              </a:rPr>
              <a:t> Michael Redmond </a:t>
            </a:r>
            <a:r>
              <a:rPr lang="nb-NO" b="0" i="0" dirty="0" err="1">
                <a:solidFill>
                  <a:srgbClr val="141415"/>
                </a:solidFill>
                <a:effectLst/>
                <a:latin typeface="monumentgrotesk"/>
              </a:rPr>
              <a:t>said</a:t>
            </a:r>
            <a:r>
              <a:rPr lang="nb-NO" b="0" i="0" dirty="0">
                <a:solidFill>
                  <a:srgbClr val="141415"/>
                </a:solidFill>
                <a:effectLst/>
                <a:latin typeface="monumentgrotesk"/>
              </a:rPr>
              <a:t>. "</a:t>
            </a:r>
            <a:r>
              <a:rPr lang="nb-NO" b="0" i="0" dirty="0" err="1">
                <a:solidFill>
                  <a:srgbClr val="141415"/>
                </a:solidFill>
                <a:effectLst/>
                <a:latin typeface="monumentgrotesk"/>
              </a:rPr>
              <a:t>AlphaGo</a:t>
            </a:r>
            <a:r>
              <a:rPr lang="nb-NO" b="0" i="0" dirty="0">
                <a:solidFill>
                  <a:srgbClr val="141415"/>
                </a:solidFill>
                <a:effectLst/>
                <a:latin typeface="monumentgrotesk"/>
              </a:rPr>
              <a:t> </a:t>
            </a:r>
            <a:r>
              <a:rPr lang="nb-NO" b="0" i="0" dirty="0" err="1">
                <a:solidFill>
                  <a:srgbClr val="141415"/>
                </a:solidFill>
                <a:effectLst/>
                <a:latin typeface="monumentgrotesk"/>
              </a:rPr>
              <a:t>made</a:t>
            </a:r>
            <a:r>
              <a:rPr lang="nb-NO" b="0" i="0" dirty="0">
                <a:solidFill>
                  <a:srgbClr val="141415"/>
                </a:solidFill>
                <a:effectLst/>
                <a:latin typeface="monumentgrotesk"/>
              </a:rPr>
              <a:t> </a:t>
            </a:r>
            <a:r>
              <a:rPr lang="nb-NO" b="0" i="0" dirty="0" err="1">
                <a:solidFill>
                  <a:srgbClr val="141415"/>
                </a:solidFill>
                <a:effectLst/>
                <a:latin typeface="monumentgrotesk"/>
              </a:rPr>
              <a:t>what</a:t>
            </a:r>
            <a:r>
              <a:rPr lang="nb-NO" b="0" i="0" dirty="0">
                <a:solidFill>
                  <a:srgbClr val="141415"/>
                </a:solidFill>
                <a:effectLst/>
                <a:latin typeface="monumentgrotesk"/>
              </a:rPr>
              <a:t> </a:t>
            </a:r>
            <a:r>
              <a:rPr lang="nb-NO" b="0" i="0" dirty="0" err="1">
                <a:solidFill>
                  <a:srgbClr val="141415"/>
                </a:solidFill>
                <a:effectLst/>
                <a:latin typeface="monumentgrotesk"/>
              </a:rPr>
              <a:t>looked</a:t>
            </a:r>
            <a:r>
              <a:rPr lang="nb-NO" b="0" i="0" dirty="0">
                <a:solidFill>
                  <a:srgbClr val="141415"/>
                </a:solidFill>
                <a:effectLst/>
                <a:latin typeface="monumentgrotesk"/>
              </a:rPr>
              <a:t> like a </a:t>
            </a:r>
            <a:r>
              <a:rPr lang="nb-NO" b="0" i="0" dirty="0" err="1">
                <a:solidFill>
                  <a:srgbClr val="141415"/>
                </a:solidFill>
                <a:effectLst/>
                <a:latin typeface="monumentgrotesk"/>
              </a:rPr>
              <a:t>mistake</a:t>
            </a:r>
            <a:r>
              <a:rPr lang="nb-NO" b="0" i="0" dirty="0">
                <a:solidFill>
                  <a:srgbClr val="141415"/>
                </a:solidFill>
                <a:effectLst/>
                <a:latin typeface="monumentgrotesk"/>
              </a:rPr>
              <a:t> </a:t>
            </a:r>
            <a:r>
              <a:rPr lang="nb-NO" b="0" i="0" dirty="0" err="1">
                <a:solidFill>
                  <a:srgbClr val="141415"/>
                </a:solidFill>
                <a:effectLst/>
                <a:latin typeface="monumentgrotesk"/>
              </a:rPr>
              <a:t>with</a:t>
            </a:r>
            <a:r>
              <a:rPr lang="nb-NO" b="0" i="0" dirty="0">
                <a:solidFill>
                  <a:srgbClr val="141415"/>
                </a:solidFill>
                <a:effectLst/>
                <a:latin typeface="monumentgrotesk"/>
              </a:rPr>
              <a:t> </a:t>
            </a:r>
            <a:r>
              <a:rPr lang="nb-NO" b="0" i="0" dirty="0" err="1">
                <a:solidFill>
                  <a:srgbClr val="141415"/>
                </a:solidFill>
                <a:effectLst/>
                <a:latin typeface="monumentgrotesk"/>
              </a:rPr>
              <a:t>move</a:t>
            </a:r>
            <a:r>
              <a:rPr lang="nb-NO" b="0" i="0" dirty="0">
                <a:solidFill>
                  <a:srgbClr val="141415"/>
                </a:solidFill>
                <a:effectLst/>
                <a:latin typeface="monumentgrotesk"/>
              </a:rPr>
              <a:t> 48, </a:t>
            </a:r>
            <a:r>
              <a:rPr lang="nb-NO" b="0" i="0" dirty="0" err="1">
                <a:solidFill>
                  <a:srgbClr val="141415"/>
                </a:solidFill>
                <a:effectLst/>
                <a:latin typeface="monumentgrotesk"/>
              </a:rPr>
              <a:t>similar</a:t>
            </a:r>
            <a:r>
              <a:rPr lang="nb-NO" b="0" i="0" dirty="0">
                <a:solidFill>
                  <a:srgbClr val="141415"/>
                </a:solidFill>
                <a:effectLst/>
                <a:latin typeface="monumentgrotesk"/>
              </a:rPr>
              <a:t> to </a:t>
            </a:r>
            <a:r>
              <a:rPr lang="nb-NO" b="0" i="0" dirty="0" err="1">
                <a:solidFill>
                  <a:srgbClr val="141415"/>
                </a:solidFill>
                <a:effectLst/>
                <a:latin typeface="monumentgrotesk"/>
              </a:rPr>
              <a:t>the</a:t>
            </a:r>
            <a:r>
              <a:rPr lang="nb-NO" b="0" i="0" dirty="0">
                <a:solidFill>
                  <a:srgbClr val="141415"/>
                </a:solidFill>
                <a:effectLst/>
                <a:latin typeface="monumentgrotesk"/>
              </a:rPr>
              <a:t> </a:t>
            </a:r>
            <a:r>
              <a:rPr lang="nb-NO" b="0" i="0" dirty="0" err="1">
                <a:solidFill>
                  <a:srgbClr val="141415"/>
                </a:solidFill>
                <a:effectLst/>
                <a:latin typeface="monumentgrotesk"/>
              </a:rPr>
              <a:t>mistake</a:t>
            </a:r>
            <a:r>
              <a:rPr lang="nb-NO" b="0" i="0" dirty="0">
                <a:solidFill>
                  <a:srgbClr val="141415"/>
                </a:solidFill>
                <a:effectLst/>
                <a:latin typeface="monumentgrotesk"/>
              </a:rPr>
              <a:t> in game </a:t>
            </a:r>
            <a:r>
              <a:rPr lang="nb-NO" b="0" i="0" dirty="0" err="1">
                <a:solidFill>
                  <a:srgbClr val="141415"/>
                </a:solidFill>
                <a:effectLst/>
                <a:latin typeface="monumentgrotesk"/>
              </a:rPr>
              <a:t>four</a:t>
            </a:r>
            <a:r>
              <a:rPr lang="nb-NO" b="0" i="0" dirty="0">
                <a:solidFill>
                  <a:srgbClr val="141415"/>
                </a:solidFill>
                <a:effectLst/>
                <a:latin typeface="monumentgrotesk"/>
              </a:rPr>
              <a:t> in </a:t>
            </a:r>
            <a:r>
              <a:rPr lang="nb-NO" b="0" i="0" dirty="0" err="1">
                <a:solidFill>
                  <a:srgbClr val="141415"/>
                </a:solidFill>
                <a:effectLst/>
                <a:latin typeface="monumentgrotesk"/>
              </a:rPr>
              <a:t>the</a:t>
            </a:r>
            <a:r>
              <a:rPr lang="nb-NO" b="0" i="0" dirty="0">
                <a:solidFill>
                  <a:srgbClr val="141415"/>
                </a:solidFill>
                <a:effectLst/>
                <a:latin typeface="monumentgrotesk"/>
              </a:rPr>
              <a:t> </a:t>
            </a:r>
          </a:p>
          <a:p>
            <a:endParaRPr lang="nb-NO" b="0" i="0" dirty="0">
              <a:solidFill>
                <a:srgbClr val="141415"/>
              </a:solidFill>
              <a:effectLst/>
              <a:latin typeface="monumentgrotesk"/>
            </a:endParaRPr>
          </a:p>
          <a:p>
            <a:r>
              <a:rPr lang="nb-NO" b="0" i="0" dirty="0" err="1">
                <a:solidFill>
                  <a:srgbClr val="141415"/>
                </a:solidFill>
                <a:effectLst/>
                <a:latin typeface="monumentgrotesk"/>
              </a:rPr>
              <a:t>middle</a:t>
            </a:r>
            <a:r>
              <a:rPr lang="nb-NO" b="0" i="0" dirty="0">
                <a:solidFill>
                  <a:srgbClr val="141415"/>
                </a:solidFill>
                <a:effectLst/>
                <a:latin typeface="monumentgrotesk"/>
              </a:rPr>
              <a:t> </a:t>
            </a:r>
            <a:r>
              <a:rPr lang="nb-NO" b="0" i="0" dirty="0" err="1">
                <a:solidFill>
                  <a:srgbClr val="141415"/>
                </a:solidFill>
                <a:effectLst/>
                <a:latin typeface="monumentgrotesk"/>
              </a:rPr>
              <a:t>of</a:t>
            </a:r>
            <a:r>
              <a:rPr lang="nb-NO" b="0" i="0" dirty="0">
                <a:solidFill>
                  <a:srgbClr val="141415"/>
                </a:solidFill>
                <a:effectLst/>
                <a:latin typeface="monumentgrotesk"/>
              </a:rPr>
              <a:t> </a:t>
            </a:r>
            <a:r>
              <a:rPr lang="nb-NO" b="0" i="0" dirty="0" err="1">
                <a:solidFill>
                  <a:srgbClr val="141415"/>
                </a:solidFill>
                <a:effectLst/>
                <a:latin typeface="monumentgrotesk"/>
              </a:rPr>
              <a:t>the</a:t>
            </a:r>
            <a:r>
              <a:rPr lang="nb-NO" b="0" i="0" dirty="0">
                <a:solidFill>
                  <a:srgbClr val="141415"/>
                </a:solidFill>
                <a:effectLst/>
                <a:latin typeface="monumentgrotesk"/>
              </a:rPr>
              <a:t> </a:t>
            </a:r>
            <a:r>
              <a:rPr lang="nb-NO" b="0" i="0" dirty="0" err="1">
                <a:solidFill>
                  <a:srgbClr val="141415"/>
                </a:solidFill>
                <a:effectLst/>
                <a:latin typeface="monumentgrotesk"/>
              </a:rPr>
              <a:t>board</a:t>
            </a:r>
            <a:r>
              <a:rPr lang="nb-NO" b="0" i="0" dirty="0">
                <a:solidFill>
                  <a:srgbClr val="141415"/>
                </a:solidFill>
                <a:effectLst/>
                <a:latin typeface="monumentgrotesk"/>
              </a:rPr>
              <a:t>. </a:t>
            </a:r>
            <a:r>
              <a:rPr lang="nb-NO" b="0" i="0" dirty="0" err="1">
                <a:solidFill>
                  <a:srgbClr val="141415"/>
                </a:solidFill>
                <a:effectLst/>
                <a:latin typeface="monumentgrotesk"/>
              </a:rPr>
              <a:t>After</a:t>
            </a:r>
            <a:r>
              <a:rPr lang="nb-NO" b="0" i="0" dirty="0">
                <a:solidFill>
                  <a:srgbClr val="141415"/>
                </a:solidFill>
                <a:effectLst/>
                <a:latin typeface="monumentgrotesk"/>
              </a:rPr>
              <a:t> </a:t>
            </a:r>
            <a:r>
              <a:rPr lang="nb-NO" b="0" i="0" dirty="0" err="1">
                <a:solidFill>
                  <a:srgbClr val="141415"/>
                </a:solidFill>
                <a:effectLst/>
                <a:latin typeface="monumentgrotesk"/>
              </a:rPr>
              <a:t>that</a:t>
            </a:r>
            <a:r>
              <a:rPr lang="nb-NO" b="0" i="0" dirty="0">
                <a:solidFill>
                  <a:srgbClr val="141415"/>
                </a:solidFill>
                <a:effectLst/>
                <a:latin typeface="monumentgrotesk"/>
              </a:rPr>
              <a:t> </a:t>
            </a:r>
            <a:r>
              <a:rPr lang="nb-NO" b="0" i="0" dirty="0" err="1">
                <a:solidFill>
                  <a:srgbClr val="141415"/>
                </a:solidFill>
                <a:effectLst/>
                <a:latin typeface="monumentgrotesk"/>
              </a:rPr>
              <a:t>AlphaGo</a:t>
            </a:r>
            <a:r>
              <a:rPr lang="nb-NO" b="0" i="0" dirty="0">
                <a:solidFill>
                  <a:srgbClr val="141415"/>
                </a:solidFill>
                <a:effectLst/>
                <a:latin typeface="monumentgrotesk"/>
              </a:rPr>
              <a:t> </a:t>
            </a:r>
            <a:r>
              <a:rPr lang="nb-NO" b="0" i="0" dirty="0" err="1">
                <a:solidFill>
                  <a:srgbClr val="141415"/>
                </a:solidFill>
                <a:effectLst/>
                <a:latin typeface="monumentgrotesk"/>
              </a:rPr>
              <a:t>played</a:t>
            </a:r>
            <a:r>
              <a:rPr lang="nb-NO" b="0" i="0" dirty="0">
                <a:solidFill>
                  <a:srgbClr val="141415"/>
                </a:solidFill>
                <a:effectLst/>
                <a:latin typeface="monumentgrotesk"/>
              </a:rPr>
              <a:t> </a:t>
            </a:r>
            <a:r>
              <a:rPr lang="nb-NO" b="0" i="0" dirty="0" err="1">
                <a:solidFill>
                  <a:srgbClr val="141415"/>
                </a:solidFill>
                <a:effectLst/>
                <a:latin typeface="monumentgrotesk"/>
              </a:rPr>
              <a:t>very</a:t>
            </a:r>
            <a:r>
              <a:rPr lang="nb-NO" b="0" i="0" dirty="0">
                <a:solidFill>
                  <a:srgbClr val="141415"/>
                </a:solidFill>
                <a:effectLst/>
                <a:latin typeface="monumentgrotesk"/>
              </a:rPr>
              <a:t> </a:t>
            </a:r>
            <a:r>
              <a:rPr lang="nb-NO" b="0" i="0" dirty="0" err="1">
                <a:solidFill>
                  <a:srgbClr val="141415"/>
                </a:solidFill>
                <a:effectLst/>
                <a:latin typeface="monumentgrotesk"/>
              </a:rPr>
              <a:t>well</a:t>
            </a:r>
            <a:r>
              <a:rPr lang="nb-NO" b="0" i="0" dirty="0">
                <a:solidFill>
                  <a:srgbClr val="141415"/>
                </a:solidFill>
                <a:effectLst/>
                <a:latin typeface="monumentgrotesk"/>
              </a:rPr>
              <a:t> in </a:t>
            </a:r>
            <a:r>
              <a:rPr lang="nb-NO" b="0" i="0" dirty="0" err="1">
                <a:solidFill>
                  <a:srgbClr val="141415"/>
                </a:solidFill>
                <a:effectLst/>
                <a:latin typeface="monumentgrotesk"/>
              </a:rPr>
              <a:t>the</a:t>
            </a:r>
            <a:r>
              <a:rPr lang="nb-NO" b="0" i="0" dirty="0">
                <a:solidFill>
                  <a:srgbClr val="141415"/>
                </a:solidFill>
                <a:effectLst/>
                <a:latin typeface="monumentgrotesk"/>
              </a:rPr>
              <a:t> </a:t>
            </a:r>
            <a:r>
              <a:rPr lang="nb-NO" b="0" i="0" dirty="0" err="1">
                <a:solidFill>
                  <a:srgbClr val="141415"/>
                </a:solidFill>
                <a:effectLst/>
                <a:latin typeface="monumentgrotesk"/>
              </a:rPr>
              <a:t>middle</a:t>
            </a:r>
            <a:r>
              <a:rPr lang="nb-NO" b="0" i="0" dirty="0">
                <a:solidFill>
                  <a:srgbClr val="141415"/>
                </a:solidFill>
                <a:effectLst/>
                <a:latin typeface="monumentgrotesk"/>
              </a:rPr>
              <a:t> </a:t>
            </a:r>
            <a:r>
              <a:rPr lang="nb-NO" b="0" i="0" dirty="0" err="1">
                <a:solidFill>
                  <a:srgbClr val="141415"/>
                </a:solidFill>
                <a:effectLst/>
                <a:latin typeface="monumentgrotesk"/>
              </a:rPr>
              <a:t>of</a:t>
            </a:r>
            <a:r>
              <a:rPr lang="nb-NO" b="0" i="0" dirty="0">
                <a:solidFill>
                  <a:srgbClr val="141415"/>
                </a:solidFill>
                <a:effectLst/>
                <a:latin typeface="monumentgrotesk"/>
              </a:rPr>
              <a:t> </a:t>
            </a:r>
            <a:r>
              <a:rPr lang="nb-NO" b="0" i="0" dirty="0" err="1">
                <a:solidFill>
                  <a:srgbClr val="141415"/>
                </a:solidFill>
                <a:effectLst/>
                <a:latin typeface="monumentgrotesk"/>
              </a:rPr>
              <a:t>the</a:t>
            </a:r>
            <a:r>
              <a:rPr lang="nb-NO" b="0" i="0" dirty="0">
                <a:solidFill>
                  <a:srgbClr val="141415"/>
                </a:solidFill>
                <a:effectLst/>
                <a:latin typeface="monumentgrotesk"/>
              </a:rPr>
              <a:t> </a:t>
            </a:r>
            <a:r>
              <a:rPr lang="nb-NO" b="0" i="0" dirty="0" err="1">
                <a:solidFill>
                  <a:srgbClr val="141415"/>
                </a:solidFill>
                <a:effectLst/>
                <a:latin typeface="monumentgrotesk"/>
              </a:rPr>
              <a:t>board</a:t>
            </a:r>
            <a:r>
              <a:rPr lang="nb-NO" b="0" i="0" dirty="0">
                <a:solidFill>
                  <a:srgbClr val="141415"/>
                </a:solidFill>
                <a:effectLst/>
                <a:latin typeface="monumentgrotesk"/>
              </a:rPr>
              <a:t>, and </a:t>
            </a:r>
            <a:r>
              <a:rPr lang="nb-NO" b="0" i="0" dirty="0" err="1">
                <a:solidFill>
                  <a:srgbClr val="141415"/>
                </a:solidFill>
                <a:effectLst/>
                <a:latin typeface="monumentgrotesk"/>
              </a:rPr>
              <a:t>the</a:t>
            </a:r>
            <a:r>
              <a:rPr lang="nb-NO" b="0" i="0" dirty="0">
                <a:solidFill>
                  <a:srgbClr val="141415"/>
                </a:solidFill>
                <a:effectLst/>
                <a:latin typeface="monumentgrotesk"/>
              </a:rPr>
              <a:t> game </a:t>
            </a:r>
            <a:r>
              <a:rPr lang="nb-NO" b="0" i="0" dirty="0" err="1">
                <a:solidFill>
                  <a:srgbClr val="141415"/>
                </a:solidFill>
                <a:effectLst/>
                <a:latin typeface="monumentgrotesk"/>
              </a:rPr>
              <a:t>developed</a:t>
            </a:r>
            <a:r>
              <a:rPr lang="nb-NO" b="0" i="0" dirty="0">
                <a:solidFill>
                  <a:srgbClr val="141415"/>
                </a:solidFill>
                <a:effectLst/>
                <a:latin typeface="monumentgrotesk"/>
              </a:rPr>
              <a:t> </a:t>
            </a:r>
            <a:r>
              <a:rPr lang="nb-NO" b="0" i="0" dirty="0" err="1">
                <a:solidFill>
                  <a:srgbClr val="141415"/>
                </a:solidFill>
                <a:effectLst/>
                <a:latin typeface="monumentgrotesk"/>
              </a:rPr>
              <a:t>into</a:t>
            </a:r>
            <a:r>
              <a:rPr lang="nb-NO" b="0" i="0" dirty="0">
                <a:solidFill>
                  <a:srgbClr val="141415"/>
                </a:solidFill>
                <a:effectLst/>
                <a:latin typeface="monumentgrotesk"/>
              </a:rPr>
              <a:t> a </a:t>
            </a:r>
            <a:r>
              <a:rPr lang="nb-NO" b="0" i="0" dirty="0" err="1">
                <a:solidFill>
                  <a:srgbClr val="141415"/>
                </a:solidFill>
                <a:effectLst/>
                <a:latin typeface="monumentgrotesk"/>
              </a:rPr>
              <a:t>long</a:t>
            </a:r>
            <a:r>
              <a:rPr lang="nb-NO" b="0" i="0" dirty="0">
                <a:solidFill>
                  <a:srgbClr val="141415"/>
                </a:solidFill>
                <a:effectLst/>
                <a:latin typeface="monumentgrotesk"/>
              </a:rPr>
              <a:t>, </a:t>
            </a:r>
            <a:r>
              <a:rPr lang="nb-NO" b="0" i="0" dirty="0" err="1">
                <a:solidFill>
                  <a:srgbClr val="141415"/>
                </a:solidFill>
                <a:effectLst/>
                <a:latin typeface="monumentgrotesk"/>
              </a:rPr>
              <a:t>very</a:t>
            </a:r>
            <a:r>
              <a:rPr lang="nb-NO" b="0" i="0" dirty="0">
                <a:solidFill>
                  <a:srgbClr val="141415"/>
                </a:solidFill>
                <a:effectLst/>
                <a:latin typeface="monumentgrotesk"/>
              </a:rPr>
              <a:t> </a:t>
            </a:r>
            <a:r>
              <a:rPr lang="nb-NO" b="0" i="0" dirty="0" err="1">
                <a:solidFill>
                  <a:srgbClr val="141415"/>
                </a:solidFill>
                <a:effectLst/>
                <a:latin typeface="monumentgrotesk"/>
              </a:rPr>
              <a:t>difficult</a:t>
            </a:r>
            <a:r>
              <a:rPr lang="nb-NO" b="0" i="0" dirty="0">
                <a:solidFill>
                  <a:srgbClr val="141415"/>
                </a:solidFill>
                <a:effectLst/>
                <a:latin typeface="monumentgrotesk"/>
              </a:rPr>
              <a:t> end game.»</a:t>
            </a:r>
          </a:p>
          <a:p>
            <a:endParaRPr lang="nb-NO" b="0" i="0" dirty="0">
              <a:solidFill>
                <a:srgbClr val="141415"/>
              </a:solidFill>
              <a:effectLst/>
              <a:latin typeface="monumentgrotesk"/>
            </a:endParaRPr>
          </a:p>
          <a:p>
            <a:endParaRPr lang="nb-NO" b="0" i="0" dirty="0">
              <a:solidFill>
                <a:srgbClr val="141415"/>
              </a:solidFill>
              <a:effectLst/>
              <a:latin typeface="monumentgrotesk"/>
            </a:endParaRPr>
          </a:p>
          <a:p>
            <a:r>
              <a:rPr lang="nb-NO" dirty="0" err="1"/>
              <a:t>Google’s</a:t>
            </a:r>
            <a:r>
              <a:rPr lang="nb-NO" dirty="0"/>
              <a:t> Alpha Go </a:t>
            </a:r>
            <a:r>
              <a:rPr lang="nb-NO" dirty="0" err="1"/>
              <a:t>defeats</a:t>
            </a:r>
            <a:r>
              <a:rPr lang="nb-NO" dirty="0"/>
              <a:t> Lee </a:t>
            </a:r>
            <a:r>
              <a:rPr lang="nb-NO" dirty="0" err="1"/>
              <a:t>Sedol</a:t>
            </a:r>
            <a:r>
              <a:rPr lang="nb-NO" dirty="0"/>
              <a:t> in a game </a:t>
            </a:r>
            <a:r>
              <a:rPr lang="nb-NO" dirty="0" err="1"/>
              <a:t>of</a:t>
            </a:r>
            <a:r>
              <a:rPr lang="nb-NO" dirty="0"/>
              <a:t> Go</a:t>
            </a:r>
          </a:p>
          <a:p>
            <a:r>
              <a:rPr lang="nb-NO" dirty="0"/>
              <a:t>Milestones in 2016: </a:t>
            </a:r>
            <a:r>
              <a:rPr lang="nb-NO" dirty="0" err="1"/>
              <a:t>Google´s</a:t>
            </a:r>
            <a:r>
              <a:rPr lang="nb-NO" dirty="0"/>
              <a:t> </a:t>
            </a:r>
            <a:r>
              <a:rPr lang="nb-NO" dirty="0" err="1"/>
              <a:t>deep</a:t>
            </a:r>
            <a:r>
              <a:rPr lang="nb-NO" dirty="0"/>
              <a:t> </a:t>
            </a:r>
            <a:r>
              <a:rPr lang="nb-NO" dirty="0" err="1"/>
              <a:t>mind</a:t>
            </a:r>
            <a:r>
              <a:rPr lang="nb-NO" dirty="0"/>
              <a:t> </a:t>
            </a:r>
            <a:r>
              <a:rPr lang="nb-NO" dirty="0" err="1"/>
              <a:t>defeats</a:t>
            </a:r>
            <a:r>
              <a:rPr lang="nb-NO" dirty="0"/>
              <a:t> </a:t>
            </a:r>
            <a:r>
              <a:rPr lang="nb-NO" dirty="0" err="1"/>
              <a:t>alpha</a:t>
            </a:r>
            <a:r>
              <a:rPr lang="nb-NO" dirty="0"/>
              <a:t> </a:t>
            </a:r>
            <a:r>
              <a:rPr lang="nb-NO" dirty="0" err="1"/>
              <a:t>go</a:t>
            </a:r>
            <a:r>
              <a:rPr lang="nb-NO" dirty="0"/>
              <a:t> champion Lee </a:t>
            </a:r>
            <a:r>
              <a:rPr lang="nb-NO" dirty="0" err="1"/>
              <a:t>Sedol</a:t>
            </a:r>
            <a:r>
              <a:rPr lang="nb-NO" dirty="0"/>
              <a:t>  + AI 100 report + UC </a:t>
            </a:r>
            <a:r>
              <a:rPr lang="nb-NO" dirty="0" err="1"/>
              <a:t>Berkley</a:t>
            </a:r>
            <a:r>
              <a:rPr lang="nb-NO" dirty="0"/>
              <a:t> </a:t>
            </a:r>
            <a:r>
              <a:rPr lang="nb-NO" dirty="0" err="1"/>
              <a:t>launches</a:t>
            </a:r>
            <a:r>
              <a:rPr lang="nb-NO" dirty="0"/>
              <a:t> </a:t>
            </a:r>
            <a:r>
              <a:rPr lang="nb-NO" dirty="0" err="1"/>
              <a:t>the</a:t>
            </a:r>
            <a:r>
              <a:rPr lang="nb-NO" dirty="0"/>
              <a:t> </a:t>
            </a:r>
            <a:r>
              <a:rPr lang="nb-NO" dirty="0" err="1"/>
              <a:t>center</a:t>
            </a:r>
            <a:r>
              <a:rPr lang="nb-NO" dirty="0"/>
              <a:t> human </a:t>
            </a:r>
            <a:r>
              <a:rPr lang="nb-NO" dirty="0" err="1"/>
              <a:t>compatible</a:t>
            </a:r>
            <a:r>
              <a:rPr lang="nb-NO" dirty="0"/>
              <a:t> </a:t>
            </a:r>
            <a:r>
              <a:rPr lang="nb-NO" dirty="0" err="1"/>
              <a:t>artificial</a:t>
            </a:r>
            <a:r>
              <a:rPr lang="nb-NO" dirty="0"/>
              <a:t> </a:t>
            </a:r>
            <a:r>
              <a:rPr lang="nb-NO" dirty="0" err="1"/>
              <a:t>intelligence</a:t>
            </a:r>
            <a:r>
              <a:rPr lang="nb-NO" dirty="0"/>
              <a:t>.</a:t>
            </a:r>
          </a:p>
          <a:p>
            <a:r>
              <a:rPr lang="nb-NO" b="0" i="0" dirty="0" err="1">
                <a:solidFill>
                  <a:srgbClr val="2A2A2A"/>
                </a:solidFill>
                <a:effectLst/>
                <a:latin typeface="Georgia" panose="02040502050405020303" pitchFamily="18" charset="0"/>
              </a:rPr>
              <a:t>About</a:t>
            </a:r>
            <a:r>
              <a:rPr lang="nb-NO" b="0" i="0" dirty="0">
                <a:solidFill>
                  <a:srgbClr val="2A2A2A"/>
                </a:solidFill>
                <a:effectLst/>
                <a:latin typeface="Georgia" panose="02040502050405020303" pitchFamily="18" charset="0"/>
              </a:rPr>
              <a:t> an </a:t>
            </a:r>
            <a:r>
              <a:rPr lang="nb-NO" b="0" i="0" dirty="0" err="1">
                <a:solidFill>
                  <a:srgbClr val="2A2A2A"/>
                </a:solidFill>
                <a:effectLst/>
                <a:latin typeface="Georgia" panose="02040502050405020303" pitchFamily="18" charset="0"/>
              </a:rPr>
              <a:t>hour</a:t>
            </a:r>
            <a:r>
              <a:rPr lang="nb-NO" b="0" i="0" dirty="0">
                <a:solidFill>
                  <a:srgbClr val="2A2A2A"/>
                </a:solidFill>
                <a:effectLst/>
                <a:latin typeface="Georgia" panose="02040502050405020303" pitchFamily="18" charset="0"/>
              </a:rPr>
              <a:t> </a:t>
            </a:r>
            <a:r>
              <a:rPr lang="nb-NO" b="0" i="0" dirty="0" err="1">
                <a:solidFill>
                  <a:srgbClr val="2A2A2A"/>
                </a:solidFill>
                <a:effectLst/>
                <a:latin typeface="Georgia" panose="02040502050405020303" pitchFamily="18" charset="0"/>
              </a:rPr>
              <a:t>into</a:t>
            </a:r>
            <a:r>
              <a:rPr lang="nb-NO" b="0" i="0" dirty="0">
                <a:solidFill>
                  <a:srgbClr val="2A2A2A"/>
                </a:solidFill>
                <a:effectLst/>
                <a:latin typeface="Georgia" panose="02040502050405020303" pitchFamily="18" charset="0"/>
              </a:rPr>
              <a:t> </a:t>
            </a:r>
            <a:r>
              <a:rPr lang="nb-NO" b="0" i="0" dirty="0" err="1">
                <a:solidFill>
                  <a:srgbClr val="2A2A2A"/>
                </a:solidFill>
                <a:effectLst/>
                <a:latin typeface="Georgia" panose="02040502050405020303" pitchFamily="18" charset="0"/>
              </a:rPr>
              <a:t>the</a:t>
            </a:r>
            <a:r>
              <a:rPr lang="nb-NO" b="0" i="0" dirty="0">
                <a:solidFill>
                  <a:srgbClr val="2A2A2A"/>
                </a:solidFill>
                <a:effectLst/>
                <a:latin typeface="Georgia" panose="02040502050405020303" pitchFamily="18" charset="0"/>
              </a:rPr>
              <a:t> match, </a:t>
            </a:r>
            <a:r>
              <a:rPr lang="nb-NO" b="0" i="0" dirty="0" err="1">
                <a:solidFill>
                  <a:srgbClr val="2A2A2A"/>
                </a:solidFill>
                <a:effectLst/>
                <a:latin typeface="Georgia" panose="02040502050405020303" pitchFamily="18" charset="0"/>
              </a:rPr>
              <a:t>AlphaGo</a:t>
            </a:r>
            <a:r>
              <a:rPr lang="nb-NO" b="0" i="0" dirty="0">
                <a:solidFill>
                  <a:srgbClr val="2A2A2A"/>
                </a:solidFill>
                <a:effectLst/>
                <a:latin typeface="Georgia" panose="02040502050405020303" pitchFamily="18" charset="0"/>
              </a:rPr>
              <a:t> </a:t>
            </a:r>
            <a:r>
              <a:rPr lang="nb-NO" b="0" i="0" dirty="0" err="1">
                <a:solidFill>
                  <a:srgbClr val="2A2A2A"/>
                </a:solidFill>
                <a:effectLst/>
                <a:latin typeface="Georgia" panose="02040502050405020303" pitchFamily="18" charset="0"/>
              </a:rPr>
              <a:t>placed</a:t>
            </a:r>
            <a:r>
              <a:rPr lang="nb-NO" b="0" i="0" dirty="0">
                <a:solidFill>
                  <a:srgbClr val="2A2A2A"/>
                </a:solidFill>
                <a:effectLst/>
                <a:latin typeface="Georgia" panose="02040502050405020303" pitchFamily="18" charset="0"/>
              </a:rPr>
              <a:t> </a:t>
            </a:r>
            <a:r>
              <a:rPr lang="nb-NO" b="0" i="0" dirty="0" err="1">
                <a:solidFill>
                  <a:srgbClr val="2A2A2A"/>
                </a:solidFill>
                <a:effectLst/>
                <a:latin typeface="Georgia" panose="02040502050405020303" pitchFamily="18" charset="0"/>
              </a:rPr>
              <a:t>one</a:t>
            </a:r>
            <a:r>
              <a:rPr lang="nb-NO" b="0" i="0" dirty="0">
                <a:solidFill>
                  <a:srgbClr val="2A2A2A"/>
                </a:solidFill>
                <a:effectLst/>
                <a:latin typeface="Georgia" panose="02040502050405020303" pitchFamily="18" charset="0"/>
              </a:rPr>
              <a:t> </a:t>
            </a:r>
            <a:r>
              <a:rPr lang="nb-NO" b="0" i="0" dirty="0" err="1">
                <a:solidFill>
                  <a:srgbClr val="2A2A2A"/>
                </a:solidFill>
                <a:effectLst/>
                <a:latin typeface="Georgia" panose="02040502050405020303" pitchFamily="18" charset="0"/>
              </a:rPr>
              <a:t>of</a:t>
            </a:r>
            <a:r>
              <a:rPr lang="nb-NO" b="0" i="0" dirty="0">
                <a:solidFill>
                  <a:srgbClr val="2A2A2A"/>
                </a:solidFill>
                <a:effectLst/>
                <a:latin typeface="Georgia" panose="02040502050405020303" pitchFamily="18" charset="0"/>
              </a:rPr>
              <a:t> </a:t>
            </a:r>
            <a:r>
              <a:rPr lang="nb-NO" b="0" i="0" dirty="0" err="1">
                <a:solidFill>
                  <a:srgbClr val="2A2A2A"/>
                </a:solidFill>
                <a:effectLst/>
                <a:latin typeface="Georgia" panose="02040502050405020303" pitchFamily="18" charset="0"/>
              </a:rPr>
              <a:t>its</a:t>
            </a:r>
            <a:r>
              <a:rPr lang="nb-NO" b="0" i="0" dirty="0">
                <a:solidFill>
                  <a:srgbClr val="2A2A2A"/>
                </a:solidFill>
                <a:effectLst/>
                <a:latin typeface="Georgia" panose="02040502050405020303" pitchFamily="18" charset="0"/>
              </a:rPr>
              <a:t> </a:t>
            </a:r>
            <a:r>
              <a:rPr lang="nb-NO" b="0" i="0" dirty="0" err="1">
                <a:solidFill>
                  <a:srgbClr val="2A2A2A"/>
                </a:solidFill>
                <a:effectLst/>
                <a:latin typeface="Georgia" panose="02040502050405020303" pitchFamily="18" charset="0"/>
              </a:rPr>
              <a:t>stones</a:t>
            </a:r>
            <a:r>
              <a:rPr lang="nb-NO" b="0" i="0" dirty="0">
                <a:solidFill>
                  <a:srgbClr val="2A2A2A"/>
                </a:solidFill>
                <a:effectLst/>
                <a:latin typeface="Georgia" panose="02040502050405020303" pitchFamily="18" charset="0"/>
              </a:rPr>
              <a:t> in a </a:t>
            </a:r>
            <a:r>
              <a:rPr lang="nb-NO" b="0" i="0" dirty="0" err="1">
                <a:solidFill>
                  <a:srgbClr val="2A2A2A"/>
                </a:solidFill>
                <a:effectLst/>
                <a:latin typeface="Georgia" panose="02040502050405020303" pitchFamily="18" charset="0"/>
              </a:rPr>
              <a:t>nontraditional</a:t>
            </a:r>
            <a:r>
              <a:rPr lang="nb-NO" b="0" i="0" dirty="0">
                <a:solidFill>
                  <a:srgbClr val="2A2A2A"/>
                </a:solidFill>
                <a:effectLst/>
                <a:latin typeface="Georgia" panose="02040502050405020303" pitchFamily="18" charset="0"/>
              </a:rPr>
              <a:t> spot </a:t>
            </a:r>
            <a:r>
              <a:rPr lang="nb-NO" b="0" i="0" dirty="0" err="1">
                <a:solidFill>
                  <a:srgbClr val="2A2A2A"/>
                </a:solidFill>
                <a:effectLst/>
                <a:latin typeface="Georgia" panose="02040502050405020303" pitchFamily="18" charset="0"/>
              </a:rPr>
              <a:t>on</a:t>
            </a:r>
            <a:r>
              <a:rPr lang="nb-NO" b="0" i="0" dirty="0">
                <a:solidFill>
                  <a:srgbClr val="2A2A2A"/>
                </a:solidFill>
                <a:effectLst/>
                <a:latin typeface="Georgia" panose="02040502050405020303" pitchFamily="18" charset="0"/>
              </a:rPr>
              <a:t> </a:t>
            </a:r>
            <a:r>
              <a:rPr lang="nb-NO" b="0" i="0" dirty="0" err="1">
                <a:solidFill>
                  <a:srgbClr val="2A2A2A"/>
                </a:solidFill>
                <a:effectLst/>
                <a:latin typeface="Georgia" panose="02040502050405020303" pitchFamily="18" charset="0"/>
              </a:rPr>
              <a:t>the</a:t>
            </a:r>
            <a:r>
              <a:rPr lang="nb-NO" b="0" i="0" dirty="0">
                <a:solidFill>
                  <a:srgbClr val="2A2A2A"/>
                </a:solidFill>
                <a:effectLst/>
                <a:latin typeface="Georgia" panose="02040502050405020303" pitchFamily="18" charset="0"/>
              </a:rPr>
              <a:t> </a:t>
            </a:r>
            <a:r>
              <a:rPr lang="nb-NO" b="0" i="0" dirty="0" err="1">
                <a:solidFill>
                  <a:srgbClr val="2A2A2A"/>
                </a:solidFill>
                <a:effectLst/>
                <a:latin typeface="Georgia" panose="02040502050405020303" pitchFamily="18" charset="0"/>
              </a:rPr>
              <a:t>board</a:t>
            </a:r>
            <a:r>
              <a:rPr lang="nb-NO" b="0" i="0" dirty="0">
                <a:solidFill>
                  <a:srgbClr val="2A2A2A"/>
                </a:solidFill>
                <a:effectLst/>
                <a:latin typeface="Georgia" panose="02040502050405020303" pitchFamily="18" charset="0"/>
              </a:rPr>
              <a:t> </a:t>
            </a:r>
            <a:r>
              <a:rPr lang="nb-NO" b="0" i="0" dirty="0" err="1">
                <a:solidFill>
                  <a:srgbClr val="2A2A2A"/>
                </a:solidFill>
                <a:effectLst/>
                <a:latin typeface="Georgia" panose="02040502050405020303" pitchFamily="18" charset="0"/>
              </a:rPr>
              <a:t>that</a:t>
            </a:r>
            <a:r>
              <a:rPr lang="nb-NO" b="0" i="0" dirty="0">
                <a:solidFill>
                  <a:srgbClr val="2A2A2A"/>
                </a:solidFill>
                <a:effectLst/>
                <a:latin typeface="Georgia" panose="02040502050405020303" pitchFamily="18" charset="0"/>
              </a:rPr>
              <a:t> </a:t>
            </a:r>
            <a:r>
              <a:rPr lang="nb-NO" b="0" i="0" dirty="0" err="1">
                <a:solidFill>
                  <a:srgbClr val="2A2A2A"/>
                </a:solidFill>
                <a:effectLst/>
                <a:latin typeface="Georgia" panose="02040502050405020303" pitchFamily="18" charset="0"/>
              </a:rPr>
              <a:t>surprised</a:t>
            </a:r>
            <a:r>
              <a:rPr lang="nb-NO" b="0" i="0" dirty="0">
                <a:solidFill>
                  <a:srgbClr val="2A2A2A"/>
                </a:solidFill>
                <a:effectLst/>
                <a:latin typeface="Georgia" panose="02040502050405020303" pitchFamily="18" charset="0"/>
              </a:rPr>
              <a:t> </a:t>
            </a:r>
            <a:r>
              <a:rPr lang="nb-NO" b="0" i="0" dirty="0" err="1">
                <a:solidFill>
                  <a:srgbClr val="2A2A2A"/>
                </a:solidFill>
                <a:effectLst/>
                <a:latin typeface="Georgia" panose="02040502050405020303" pitchFamily="18" charset="0"/>
              </a:rPr>
              <a:t>those</a:t>
            </a:r>
            <a:r>
              <a:rPr lang="nb-NO" b="0" i="0" dirty="0">
                <a:solidFill>
                  <a:srgbClr val="2A2A2A"/>
                </a:solidFill>
                <a:effectLst/>
                <a:latin typeface="Georgia" panose="02040502050405020303" pitchFamily="18" charset="0"/>
              </a:rPr>
              <a:t> </a:t>
            </a:r>
            <a:r>
              <a:rPr lang="nb-NO" b="0" i="0" dirty="0" err="1">
                <a:solidFill>
                  <a:srgbClr val="2A2A2A"/>
                </a:solidFill>
                <a:effectLst/>
                <a:latin typeface="Georgia" panose="02040502050405020303" pitchFamily="18" charset="0"/>
              </a:rPr>
              <a:t>watching</a:t>
            </a:r>
            <a:r>
              <a:rPr lang="nb-NO" b="0" i="0" dirty="0">
                <a:solidFill>
                  <a:srgbClr val="2A2A2A"/>
                </a:solidFill>
                <a:effectLst/>
                <a:latin typeface="Georgia" panose="02040502050405020303" pitchFamily="18" charset="0"/>
              </a:rPr>
              <a:t>.</a:t>
            </a:r>
            <a:endParaRPr lang="nb-NO" dirty="0"/>
          </a:p>
          <a:p>
            <a:endParaRPr lang="nb-NO" dirty="0"/>
          </a:p>
        </p:txBody>
      </p:sp>
      <p:sp>
        <p:nvSpPr>
          <p:cNvPr id="4" name="Plassholder for dato 3"/>
          <p:cNvSpPr>
            <a:spLocks noGrp="1"/>
          </p:cNvSpPr>
          <p:nvPr>
            <p:ph type="dt" idx="1"/>
          </p:nvPr>
        </p:nvSpPr>
        <p:spPr/>
        <p:txBody>
          <a:bodyPr/>
          <a:lstStyle/>
          <a:p>
            <a:pPr>
              <a:defRPr/>
            </a:pPr>
            <a:r>
              <a:rPr lang="en-US"/>
              <a:t>2008-12-11</a:t>
            </a:r>
          </a:p>
        </p:txBody>
      </p:sp>
      <p:sp>
        <p:nvSpPr>
          <p:cNvPr id="5" name="Plassholder for lysbildenummer 4"/>
          <p:cNvSpPr>
            <a:spLocks noGrp="1"/>
          </p:cNvSpPr>
          <p:nvPr>
            <p:ph type="sldNum" sz="quarter" idx="5"/>
          </p:nvPr>
        </p:nvSpPr>
        <p:spPr/>
        <p:txBody>
          <a:bodyPr/>
          <a:lstStyle/>
          <a:p>
            <a:fld id="{81CBBF16-CD9B-4A25-B83A-FA2E47C5E359}" type="slidenum">
              <a:rPr lang="en-US" smtClean="0"/>
              <a:pPr/>
              <a:t>23</a:t>
            </a:fld>
            <a:endParaRPr lang="en-US"/>
          </a:p>
        </p:txBody>
      </p:sp>
    </p:spTree>
    <p:extLst>
      <p:ext uri="{BB962C8B-B14F-4D97-AF65-F5344CB8AC3E}">
        <p14:creationId xmlns:p14="http://schemas.microsoft.com/office/powerpoint/2010/main" val="37889447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dato 3"/>
          <p:cNvSpPr>
            <a:spLocks noGrp="1"/>
          </p:cNvSpPr>
          <p:nvPr>
            <p:ph type="dt" idx="1"/>
          </p:nvPr>
        </p:nvSpPr>
        <p:spPr/>
        <p:txBody>
          <a:bodyPr/>
          <a:lstStyle/>
          <a:p>
            <a:pPr>
              <a:defRPr/>
            </a:pPr>
            <a:r>
              <a:rPr lang="en-US"/>
              <a:t>2008-12-11</a:t>
            </a:r>
          </a:p>
        </p:txBody>
      </p:sp>
      <p:sp>
        <p:nvSpPr>
          <p:cNvPr id="5" name="Plassholder for lysbildenummer 4"/>
          <p:cNvSpPr>
            <a:spLocks noGrp="1"/>
          </p:cNvSpPr>
          <p:nvPr>
            <p:ph type="sldNum" sz="quarter" idx="5"/>
          </p:nvPr>
        </p:nvSpPr>
        <p:spPr/>
        <p:txBody>
          <a:bodyPr/>
          <a:lstStyle/>
          <a:p>
            <a:fld id="{81CBBF16-CD9B-4A25-B83A-FA2E47C5E359}" type="slidenum">
              <a:rPr lang="en-US" smtClean="0"/>
              <a:pPr/>
              <a:t>24</a:t>
            </a:fld>
            <a:endParaRPr lang="en-US"/>
          </a:p>
        </p:txBody>
      </p:sp>
    </p:spTree>
    <p:extLst>
      <p:ext uri="{BB962C8B-B14F-4D97-AF65-F5344CB8AC3E}">
        <p14:creationId xmlns:p14="http://schemas.microsoft.com/office/powerpoint/2010/main" val="3899756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Forklar alle seks bildene</a:t>
            </a:r>
          </a:p>
        </p:txBody>
      </p:sp>
      <p:sp>
        <p:nvSpPr>
          <p:cNvPr id="4" name="Date Placeholder 3"/>
          <p:cNvSpPr>
            <a:spLocks noGrp="1"/>
          </p:cNvSpPr>
          <p:nvPr>
            <p:ph type="dt" idx="1"/>
          </p:nvPr>
        </p:nvSpPr>
        <p:spPr/>
        <p:txBody>
          <a:bodyPr/>
          <a:lstStyle/>
          <a:p>
            <a:pPr>
              <a:defRPr/>
            </a:pPr>
            <a:r>
              <a:rPr lang="en-US"/>
              <a:t>2008-12-11</a:t>
            </a:r>
          </a:p>
        </p:txBody>
      </p:sp>
      <p:sp>
        <p:nvSpPr>
          <p:cNvPr id="5" name="Slide Number Placeholder 4"/>
          <p:cNvSpPr>
            <a:spLocks noGrp="1"/>
          </p:cNvSpPr>
          <p:nvPr>
            <p:ph type="sldNum" sz="quarter" idx="5"/>
          </p:nvPr>
        </p:nvSpPr>
        <p:spPr/>
        <p:txBody>
          <a:bodyPr/>
          <a:lstStyle/>
          <a:p>
            <a:fld id="{81CBBF16-CD9B-4A25-B83A-FA2E47C5E359}" type="slidenum">
              <a:rPr lang="en-US" smtClean="0"/>
              <a:pPr/>
              <a:t>25</a:t>
            </a:fld>
            <a:endParaRPr lang="en-US"/>
          </a:p>
        </p:txBody>
      </p:sp>
    </p:spTree>
    <p:extLst>
      <p:ext uri="{BB962C8B-B14F-4D97-AF65-F5344CB8AC3E}">
        <p14:creationId xmlns:p14="http://schemas.microsoft.com/office/powerpoint/2010/main" val="8123668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Date Placeholder 3"/>
          <p:cNvSpPr>
            <a:spLocks noGrp="1"/>
          </p:cNvSpPr>
          <p:nvPr>
            <p:ph type="dt" idx="1"/>
          </p:nvPr>
        </p:nvSpPr>
        <p:spPr/>
        <p:txBody>
          <a:bodyPr/>
          <a:lstStyle/>
          <a:p>
            <a:pPr>
              <a:defRPr/>
            </a:pPr>
            <a:r>
              <a:rPr lang="en-US"/>
              <a:t>2008-12-11</a:t>
            </a:r>
          </a:p>
        </p:txBody>
      </p:sp>
      <p:sp>
        <p:nvSpPr>
          <p:cNvPr id="5" name="Slide Number Placeholder 4"/>
          <p:cNvSpPr>
            <a:spLocks noGrp="1"/>
          </p:cNvSpPr>
          <p:nvPr>
            <p:ph type="sldNum" sz="quarter" idx="5"/>
          </p:nvPr>
        </p:nvSpPr>
        <p:spPr/>
        <p:txBody>
          <a:bodyPr/>
          <a:lstStyle/>
          <a:p>
            <a:fld id="{81CBBF16-CD9B-4A25-B83A-FA2E47C5E359}" type="slidenum">
              <a:rPr lang="en-US" smtClean="0"/>
              <a:pPr/>
              <a:t>26</a:t>
            </a:fld>
            <a:endParaRPr lang="en-US"/>
          </a:p>
        </p:txBody>
      </p:sp>
    </p:spTree>
    <p:extLst>
      <p:ext uri="{BB962C8B-B14F-4D97-AF65-F5344CB8AC3E}">
        <p14:creationId xmlns:p14="http://schemas.microsoft.com/office/powerpoint/2010/main" val="34283380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dato 3"/>
          <p:cNvSpPr>
            <a:spLocks noGrp="1"/>
          </p:cNvSpPr>
          <p:nvPr>
            <p:ph type="dt" idx="1"/>
          </p:nvPr>
        </p:nvSpPr>
        <p:spPr/>
        <p:txBody>
          <a:bodyPr/>
          <a:lstStyle/>
          <a:p>
            <a:pPr>
              <a:defRPr/>
            </a:pPr>
            <a:r>
              <a:rPr lang="en-US"/>
              <a:t>2008-12-11</a:t>
            </a:r>
          </a:p>
        </p:txBody>
      </p:sp>
      <p:sp>
        <p:nvSpPr>
          <p:cNvPr id="5" name="Plassholder for lysbildenummer 4"/>
          <p:cNvSpPr>
            <a:spLocks noGrp="1"/>
          </p:cNvSpPr>
          <p:nvPr>
            <p:ph type="sldNum" sz="quarter" idx="5"/>
          </p:nvPr>
        </p:nvSpPr>
        <p:spPr/>
        <p:txBody>
          <a:bodyPr/>
          <a:lstStyle/>
          <a:p>
            <a:fld id="{81CBBF16-CD9B-4A25-B83A-FA2E47C5E359}" type="slidenum">
              <a:rPr lang="en-US" smtClean="0"/>
              <a:pPr/>
              <a:t>27</a:t>
            </a:fld>
            <a:endParaRPr lang="en-US"/>
          </a:p>
        </p:txBody>
      </p:sp>
    </p:spTree>
    <p:extLst>
      <p:ext uri="{BB962C8B-B14F-4D97-AF65-F5344CB8AC3E}">
        <p14:creationId xmlns:p14="http://schemas.microsoft.com/office/powerpoint/2010/main" val="21948892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dato 3"/>
          <p:cNvSpPr>
            <a:spLocks noGrp="1"/>
          </p:cNvSpPr>
          <p:nvPr>
            <p:ph type="dt" idx="1"/>
          </p:nvPr>
        </p:nvSpPr>
        <p:spPr/>
        <p:txBody>
          <a:bodyPr/>
          <a:lstStyle/>
          <a:p>
            <a:pPr>
              <a:defRPr/>
            </a:pPr>
            <a:r>
              <a:rPr lang="en-US"/>
              <a:t>2008-12-11</a:t>
            </a:r>
          </a:p>
        </p:txBody>
      </p:sp>
      <p:sp>
        <p:nvSpPr>
          <p:cNvPr id="5" name="Plassholder for lysbildenummer 4"/>
          <p:cNvSpPr>
            <a:spLocks noGrp="1"/>
          </p:cNvSpPr>
          <p:nvPr>
            <p:ph type="sldNum" sz="quarter" idx="5"/>
          </p:nvPr>
        </p:nvSpPr>
        <p:spPr/>
        <p:txBody>
          <a:bodyPr/>
          <a:lstStyle/>
          <a:p>
            <a:fld id="{81CBBF16-CD9B-4A25-B83A-FA2E47C5E359}" type="slidenum">
              <a:rPr lang="en-US" smtClean="0"/>
              <a:pPr/>
              <a:t>28</a:t>
            </a:fld>
            <a:endParaRPr lang="en-US"/>
          </a:p>
        </p:txBody>
      </p:sp>
    </p:spTree>
    <p:extLst>
      <p:ext uri="{BB962C8B-B14F-4D97-AF65-F5344CB8AC3E}">
        <p14:creationId xmlns:p14="http://schemas.microsoft.com/office/powerpoint/2010/main" val="18056179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Her viktig å fortelle om de to hovedformer for AI og sette unsupervised og supervised </a:t>
            </a:r>
            <a:r>
              <a:rPr lang="en-GB" dirty="0"/>
              <a:t>I</a:t>
            </a:r>
            <a:r>
              <a:rPr lang="en-NO" dirty="0"/>
              <a:t> context. </a:t>
            </a:r>
          </a:p>
        </p:txBody>
      </p:sp>
      <p:sp>
        <p:nvSpPr>
          <p:cNvPr id="4" name="Date Placeholder 3"/>
          <p:cNvSpPr>
            <a:spLocks noGrp="1"/>
          </p:cNvSpPr>
          <p:nvPr>
            <p:ph type="dt" idx="1"/>
          </p:nvPr>
        </p:nvSpPr>
        <p:spPr/>
        <p:txBody>
          <a:bodyPr/>
          <a:lstStyle/>
          <a:p>
            <a:pPr>
              <a:defRPr/>
            </a:pPr>
            <a:r>
              <a:rPr lang="en-US"/>
              <a:t>2008-12-11</a:t>
            </a:r>
          </a:p>
        </p:txBody>
      </p:sp>
      <p:sp>
        <p:nvSpPr>
          <p:cNvPr id="5" name="Slide Number Placeholder 4"/>
          <p:cNvSpPr>
            <a:spLocks noGrp="1"/>
          </p:cNvSpPr>
          <p:nvPr>
            <p:ph type="sldNum" sz="quarter" idx="5"/>
          </p:nvPr>
        </p:nvSpPr>
        <p:spPr/>
        <p:txBody>
          <a:bodyPr/>
          <a:lstStyle/>
          <a:p>
            <a:fld id="{81CBBF16-CD9B-4A25-B83A-FA2E47C5E359}" type="slidenum">
              <a:rPr lang="en-US" smtClean="0"/>
              <a:pPr/>
              <a:t>29</a:t>
            </a:fld>
            <a:endParaRPr lang="en-US"/>
          </a:p>
        </p:txBody>
      </p:sp>
    </p:spTree>
    <p:extLst>
      <p:ext uri="{BB962C8B-B14F-4D97-AF65-F5344CB8AC3E}">
        <p14:creationId xmlns:p14="http://schemas.microsoft.com/office/powerpoint/2010/main" val="38411365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Kan du midstille andre de andre titelen også. Blir penere når resten er så strøkent. </a:t>
            </a:r>
          </a:p>
        </p:txBody>
      </p:sp>
      <p:sp>
        <p:nvSpPr>
          <p:cNvPr id="4" name="Date Placeholder 3"/>
          <p:cNvSpPr>
            <a:spLocks noGrp="1"/>
          </p:cNvSpPr>
          <p:nvPr>
            <p:ph type="dt" idx="1"/>
          </p:nvPr>
        </p:nvSpPr>
        <p:spPr/>
        <p:txBody>
          <a:bodyPr/>
          <a:lstStyle/>
          <a:p>
            <a:pPr>
              <a:defRPr/>
            </a:pPr>
            <a:r>
              <a:rPr lang="en-US"/>
              <a:t>2008-12-11</a:t>
            </a:r>
          </a:p>
        </p:txBody>
      </p:sp>
      <p:sp>
        <p:nvSpPr>
          <p:cNvPr id="5" name="Slide Number Placeholder 4"/>
          <p:cNvSpPr>
            <a:spLocks noGrp="1"/>
          </p:cNvSpPr>
          <p:nvPr>
            <p:ph type="sldNum" sz="quarter" idx="5"/>
          </p:nvPr>
        </p:nvSpPr>
        <p:spPr/>
        <p:txBody>
          <a:bodyPr/>
          <a:lstStyle/>
          <a:p>
            <a:fld id="{81CBBF16-CD9B-4A25-B83A-FA2E47C5E359}" type="slidenum">
              <a:rPr lang="en-US" smtClean="0"/>
              <a:pPr/>
              <a:t>30</a:t>
            </a:fld>
            <a:endParaRPr lang="en-US"/>
          </a:p>
        </p:txBody>
      </p:sp>
    </p:spTree>
    <p:extLst>
      <p:ext uri="{BB962C8B-B14F-4D97-AF65-F5344CB8AC3E}">
        <p14:creationId xmlns:p14="http://schemas.microsoft.com/office/powerpoint/2010/main" val="1531317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Midtstil andre overskrifter også . </a:t>
            </a:r>
          </a:p>
        </p:txBody>
      </p:sp>
      <p:sp>
        <p:nvSpPr>
          <p:cNvPr id="4" name="Date Placeholder 3"/>
          <p:cNvSpPr>
            <a:spLocks noGrp="1"/>
          </p:cNvSpPr>
          <p:nvPr>
            <p:ph type="dt" idx="1"/>
          </p:nvPr>
        </p:nvSpPr>
        <p:spPr/>
        <p:txBody>
          <a:bodyPr/>
          <a:lstStyle/>
          <a:p>
            <a:pPr>
              <a:defRPr/>
            </a:pPr>
            <a:r>
              <a:rPr lang="en-US"/>
              <a:t>2008-12-11</a:t>
            </a:r>
          </a:p>
        </p:txBody>
      </p:sp>
      <p:sp>
        <p:nvSpPr>
          <p:cNvPr id="5" name="Slide Number Placeholder 4"/>
          <p:cNvSpPr>
            <a:spLocks noGrp="1"/>
          </p:cNvSpPr>
          <p:nvPr>
            <p:ph type="sldNum" sz="quarter" idx="5"/>
          </p:nvPr>
        </p:nvSpPr>
        <p:spPr/>
        <p:txBody>
          <a:bodyPr/>
          <a:lstStyle/>
          <a:p>
            <a:fld id="{81CBBF16-CD9B-4A25-B83A-FA2E47C5E359}" type="slidenum">
              <a:rPr lang="en-US" smtClean="0"/>
              <a:pPr/>
              <a:t>3</a:t>
            </a:fld>
            <a:endParaRPr lang="en-US"/>
          </a:p>
        </p:txBody>
      </p:sp>
    </p:spTree>
    <p:extLst>
      <p:ext uri="{BB962C8B-B14F-4D97-AF65-F5344CB8AC3E}">
        <p14:creationId xmlns:p14="http://schemas.microsoft.com/office/powerpoint/2010/main" val="1013226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dato 3"/>
          <p:cNvSpPr>
            <a:spLocks noGrp="1"/>
          </p:cNvSpPr>
          <p:nvPr>
            <p:ph type="dt" idx="1"/>
          </p:nvPr>
        </p:nvSpPr>
        <p:spPr/>
        <p:txBody>
          <a:bodyPr/>
          <a:lstStyle/>
          <a:p>
            <a:pPr>
              <a:defRPr/>
            </a:pPr>
            <a:r>
              <a:rPr lang="en-US"/>
              <a:t>2008-12-11</a:t>
            </a:r>
          </a:p>
        </p:txBody>
      </p:sp>
      <p:sp>
        <p:nvSpPr>
          <p:cNvPr id="5" name="Plassholder for lysbildenummer 4"/>
          <p:cNvSpPr>
            <a:spLocks noGrp="1"/>
          </p:cNvSpPr>
          <p:nvPr>
            <p:ph type="sldNum" sz="quarter" idx="5"/>
          </p:nvPr>
        </p:nvSpPr>
        <p:spPr/>
        <p:txBody>
          <a:bodyPr/>
          <a:lstStyle/>
          <a:p>
            <a:fld id="{81CBBF16-CD9B-4A25-B83A-FA2E47C5E359}" type="slidenum">
              <a:rPr lang="en-US" smtClean="0"/>
              <a:pPr/>
              <a:t>31</a:t>
            </a:fld>
            <a:endParaRPr lang="en-US"/>
          </a:p>
        </p:txBody>
      </p:sp>
    </p:spTree>
    <p:extLst>
      <p:ext uri="{BB962C8B-B14F-4D97-AF65-F5344CB8AC3E}">
        <p14:creationId xmlns:p14="http://schemas.microsoft.com/office/powerpoint/2010/main" val="4327422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E4026EC4-BC47-E5BF-74CA-B6762A38A42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b="1">
                <a:solidFill>
                  <a:schemeClr val="tx1"/>
                </a:solidFill>
                <a:latin typeface="Arial" panose="020B0604020202020204" pitchFamily="34" charset="0"/>
                <a:cs typeface="Arial" panose="020B0604020202020204" pitchFamily="34" charset="0"/>
              </a:defRPr>
            </a:lvl1pPr>
            <a:lvl2pPr marL="742950" indent="-285750" defTabSz="930275">
              <a:defRPr sz="2400" b="1">
                <a:solidFill>
                  <a:schemeClr val="tx1"/>
                </a:solidFill>
                <a:latin typeface="Arial" panose="020B0604020202020204" pitchFamily="34" charset="0"/>
                <a:cs typeface="Arial" panose="020B0604020202020204" pitchFamily="34" charset="0"/>
              </a:defRPr>
            </a:lvl2pPr>
            <a:lvl3pPr marL="1143000" indent="-228600" defTabSz="930275">
              <a:defRPr sz="2400" b="1">
                <a:solidFill>
                  <a:schemeClr val="tx1"/>
                </a:solidFill>
                <a:latin typeface="Arial" panose="020B0604020202020204" pitchFamily="34" charset="0"/>
                <a:cs typeface="Arial" panose="020B0604020202020204" pitchFamily="34" charset="0"/>
              </a:defRPr>
            </a:lvl3pPr>
            <a:lvl4pPr marL="1600200" indent="-228600" defTabSz="930275">
              <a:defRPr sz="2400" b="1">
                <a:solidFill>
                  <a:schemeClr val="tx1"/>
                </a:solidFill>
                <a:latin typeface="Arial" panose="020B0604020202020204" pitchFamily="34" charset="0"/>
                <a:cs typeface="Arial" panose="020B0604020202020204" pitchFamily="34" charset="0"/>
              </a:defRPr>
            </a:lvl4pPr>
            <a:lvl5pPr marL="2057400" indent="-228600" defTabSz="930275">
              <a:defRPr sz="2400" b="1">
                <a:solidFill>
                  <a:schemeClr val="tx1"/>
                </a:solidFill>
                <a:latin typeface="Arial" panose="020B0604020202020204" pitchFamily="34" charset="0"/>
                <a:cs typeface="Arial" panose="020B0604020202020204" pitchFamily="34" charset="0"/>
              </a:defRPr>
            </a:lvl5pPr>
            <a:lvl6pPr marL="2514600" indent="-228600" defTabSz="930275"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defTabSz="930275"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defTabSz="930275"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defTabSz="930275"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fld id="{6A4303A0-BA22-CF4B-A379-57D384DA16E1}" type="slidenum">
              <a:rPr lang="en-US" altLang="nb-NO" sz="1300" b="0" smtClean="0">
                <a:latin typeface="Times New Roman" panose="02020603050405020304" pitchFamily="18" charset="0"/>
              </a:rPr>
              <a:pPr/>
              <a:t>32</a:t>
            </a:fld>
            <a:endParaRPr lang="en-US" altLang="nb-NO" sz="1300" b="0">
              <a:latin typeface="Times New Roman" panose="02020603050405020304"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Denne forstår folk derimot</a:t>
            </a:r>
          </a:p>
        </p:txBody>
      </p:sp>
      <p:sp>
        <p:nvSpPr>
          <p:cNvPr id="4" name="Date Placeholder 3"/>
          <p:cNvSpPr>
            <a:spLocks noGrp="1"/>
          </p:cNvSpPr>
          <p:nvPr>
            <p:ph type="dt" idx="1"/>
          </p:nvPr>
        </p:nvSpPr>
        <p:spPr/>
        <p:txBody>
          <a:bodyPr/>
          <a:lstStyle/>
          <a:p>
            <a:pPr>
              <a:defRPr/>
            </a:pPr>
            <a:r>
              <a:rPr lang="en-US"/>
              <a:t>2008-12-11</a:t>
            </a:r>
          </a:p>
        </p:txBody>
      </p:sp>
      <p:sp>
        <p:nvSpPr>
          <p:cNvPr id="5" name="Slide Number Placeholder 4"/>
          <p:cNvSpPr>
            <a:spLocks noGrp="1"/>
          </p:cNvSpPr>
          <p:nvPr>
            <p:ph type="sldNum" sz="quarter" idx="5"/>
          </p:nvPr>
        </p:nvSpPr>
        <p:spPr/>
        <p:txBody>
          <a:bodyPr/>
          <a:lstStyle/>
          <a:p>
            <a:fld id="{81CBBF16-CD9B-4A25-B83A-FA2E47C5E359}" type="slidenum">
              <a:rPr lang="en-US" smtClean="0"/>
              <a:pPr/>
              <a:t>33</a:t>
            </a:fld>
            <a:endParaRPr lang="en-US"/>
          </a:p>
        </p:txBody>
      </p:sp>
    </p:spTree>
    <p:extLst>
      <p:ext uri="{BB962C8B-B14F-4D97-AF65-F5344CB8AC3E}">
        <p14:creationId xmlns:p14="http://schemas.microsoft.com/office/powerpoint/2010/main" val="12874011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Forklar forskjellenen på supervised og unsupervised godt. </a:t>
            </a:r>
          </a:p>
        </p:txBody>
      </p:sp>
      <p:sp>
        <p:nvSpPr>
          <p:cNvPr id="4" name="Date Placeholder 3"/>
          <p:cNvSpPr>
            <a:spLocks noGrp="1"/>
          </p:cNvSpPr>
          <p:nvPr>
            <p:ph type="dt" idx="1"/>
          </p:nvPr>
        </p:nvSpPr>
        <p:spPr/>
        <p:txBody>
          <a:bodyPr/>
          <a:lstStyle/>
          <a:p>
            <a:pPr>
              <a:defRPr/>
            </a:pPr>
            <a:r>
              <a:rPr lang="en-US"/>
              <a:t>2008-12-11</a:t>
            </a:r>
          </a:p>
        </p:txBody>
      </p:sp>
      <p:sp>
        <p:nvSpPr>
          <p:cNvPr id="5" name="Slide Number Placeholder 4"/>
          <p:cNvSpPr>
            <a:spLocks noGrp="1"/>
          </p:cNvSpPr>
          <p:nvPr>
            <p:ph type="sldNum" sz="quarter" idx="5"/>
          </p:nvPr>
        </p:nvSpPr>
        <p:spPr/>
        <p:txBody>
          <a:bodyPr/>
          <a:lstStyle/>
          <a:p>
            <a:fld id="{81CBBF16-CD9B-4A25-B83A-FA2E47C5E359}" type="slidenum">
              <a:rPr lang="en-US" smtClean="0"/>
              <a:pPr/>
              <a:t>34</a:t>
            </a:fld>
            <a:endParaRPr lang="en-US"/>
          </a:p>
        </p:txBody>
      </p:sp>
    </p:spTree>
    <p:extLst>
      <p:ext uri="{BB962C8B-B14F-4D97-AF65-F5344CB8AC3E}">
        <p14:creationId xmlns:p14="http://schemas.microsoft.com/office/powerpoint/2010/main" val="24718329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a:extLst>
              <a:ext uri="{FF2B5EF4-FFF2-40B4-BE49-F238E27FC236}">
                <a16:creationId xmlns:a16="http://schemas.microsoft.com/office/drawing/2014/main" id="{F89AAD0F-9294-9D2D-0F92-A68B66DC3D69}"/>
              </a:ext>
            </a:extLst>
          </p:cNvPr>
          <p:cNvSpPr>
            <a:spLocks noGrp="1" noChangeArrowheads="1"/>
          </p:cNvSpPr>
          <p:nvPr>
            <p:ph type="dt" sz="quarter" idx="1"/>
          </p:nvPr>
        </p:nvSpPr>
        <p:spPr/>
        <p:txBody>
          <a:bodyPr/>
          <a:lstStyle>
            <a:lvl1pPr defTabSz="955675" eaLnBrk="0" hangingPunct="0">
              <a:defRPr sz="2400" b="1">
                <a:solidFill>
                  <a:schemeClr val="tx1"/>
                </a:solidFill>
                <a:latin typeface="Arial" pitchFamily="34" charset="0"/>
              </a:defRPr>
            </a:lvl1pPr>
            <a:lvl2pPr marL="742950" indent="-285750" defTabSz="955675" eaLnBrk="0" hangingPunct="0">
              <a:defRPr sz="2400" b="1">
                <a:solidFill>
                  <a:schemeClr val="tx1"/>
                </a:solidFill>
                <a:latin typeface="Arial" pitchFamily="34" charset="0"/>
              </a:defRPr>
            </a:lvl2pPr>
            <a:lvl3pPr marL="1143000" indent="-228600" defTabSz="955675" eaLnBrk="0" hangingPunct="0">
              <a:defRPr sz="2400" b="1">
                <a:solidFill>
                  <a:schemeClr val="tx1"/>
                </a:solidFill>
                <a:latin typeface="Arial" pitchFamily="34" charset="0"/>
              </a:defRPr>
            </a:lvl3pPr>
            <a:lvl4pPr marL="1600200" indent="-228600" defTabSz="955675" eaLnBrk="0" hangingPunct="0">
              <a:defRPr sz="2400" b="1">
                <a:solidFill>
                  <a:schemeClr val="tx1"/>
                </a:solidFill>
                <a:latin typeface="Arial" pitchFamily="34" charset="0"/>
              </a:defRPr>
            </a:lvl4pPr>
            <a:lvl5pPr marL="2057400" indent="-228600" defTabSz="955675" eaLnBrk="0" hangingPunct="0">
              <a:defRPr sz="2400" b="1">
                <a:solidFill>
                  <a:schemeClr val="tx1"/>
                </a:solidFill>
                <a:latin typeface="Arial" pitchFamily="34" charset="0"/>
              </a:defRPr>
            </a:lvl5pPr>
            <a:lvl6pPr marL="2514600" indent="-228600" defTabSz="955675" eaLnBrk="0" fontAlgn="base" hangingPunct="0">
              <a:spcBef>
                <a:spcPct val="0"/>
              </a:spcBef>
              <a:spcAft>
                <a:spcPct val="0"/>
              </a:spcAft>
              <a:defRPr sz="2400" b="1">
                <a:solidFill>
                  <a:schemeClr val="tx1"/>
                </a:solidFill>
                <a:latin typeface="Arial" pitchFamily="34" charset="0"/>
              </a:defRPr>
            </a:lvl6pPr>
            <a:lvl7pPr marL="2971800" indent="-228600" defTabSz="955675" eaLnBrk="0" fontAlgn="base" hangingPunct="0">
              <a:spcBef>
                <a:spcPct val="0"/>
              </a:spcBef>
              <a:spcAft>
                <a:spcPct val="0"/>
              </a:spcAft>
              <a:defRPr sz="2400" b="1">
                <a:solidFill>
                  <a:schemeClr val="tx1"/>
                </a:solidFill>
                <a:latin typeface="Arial" pitchFamily="34" charset="0"/>
              </a:defRPr>
            </a:lvl7pPr>
            <a:lvl8pPr marL="3429000" indent="-228600" defTabSz="955675" eaLnBrk="0" fontAlgn="base" hangingPunct="0">
              <a:spcBef>
                <a:spcPct val="0"/>
              </a:spcBef>
              <a:spcAft>
                <a:spcPct val="0"/>
              </a:spcAft>
              <a:defRPr sz="2400" b="1">
                <a:solidFill>
                  <a:schemeClr val="tx1"/>
                </a:solidFill>
                <a:latin typeface="Arial" pitchFamily="34" charset="0"/>
              </a:defRPr>
            </a:lvl8pPr>
            <a:lvl9pPr marL="3886200" indent="-228600" defTabSz="955675" eaLnBrk="0" fontAlgn="base" hangingPunct="0">
              <a:spcBef>
                <a:spcPct val="0"/>
              </a:spcBef>
              <a:spcAft>
                <a:spcPct val="0"/>
              </a:spcAft>
              <a:defRPr sz="2400" b="1">
                <a:solidFill>
                  <a:schemeClr val="tx1"/>
                </a:solidFill>
                <a:latin typeface="Arial" pitchFamily="34" charset="0"/>
              </a:defRPr>
            </a:lvl9pPr>
          </a:lstStyle>
          <a:p>
            <a:pPr>
              <a:defRPr/>
            </a:pPr>
            <a:r>
              <a:rPr lang="en-US" altLang="nb-NO" sz="1300" b="0"/>
              <a:t>2008-12-11</a:t>
            </a:r>
          </a:p>
        </p:txBody>
      </p:sp>
      <p:sp>
        <p:nvSpPr>
          <p:cNvPr id="80898" name="Rectangle 7">
            <a:extLst>
              <a:ext uri="{FF2B5EF4-FFF2-40B4-BE49-F238E27FC236}">
                <a16:creationId xmlns:a16="http://schemas.microsoft.com/office/drawing/2014/main" id="{07106EA8-C6DB-FE9D-73CE-AF54DEC6785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5675">
              <a:spcBef>
                <a:spcPct val="30000"/>
              </a:spcBef>
              <a:defRPr sz="1200">
                <a:solidFill>
                  <a:schemeClr val="tx1"/>
                </a:solidFill>
                <a:latin typeface="Arial" panose="020B0604020202020204" pitchFamily="34" charset="0"/>
              </a:defRPr>
            </a:lvl1pPr>
            <a:lvl2pPr marL="742950" indent="-285750" defTabSz="955675">
              <a:spcBef>
                <a:spcPct val="30000"/>
              </a:spcBef>
              <a:defRPr sz="1200">
                <a:solidFill>
                  <a:schemeClr val="tx1"/>
                </a:solidFill>
                <a:latin typeface="Arial" panose="020B0604020202020204" pitchFamily="34" charset="0"/>
              </a:defRPr>
            </a:lvl2pPr>
            <a:lvl3pPr marL="1143000" indent="-228600" defTabSz="955675">
              <a:spcBef>
                <a:spcPct val="30000"/>
              </a:spcBef>
              <a:defRPr sz="1200">
                <a:solidFill>
                  <a:schemeClr val="tx1"/>
                </a:solidFill>
                <a:latin typeface="Arial" panose="020B0604020202020204" pitchFamily="34" charset="0"/>
              </a:defRPr>
            </a:lvl3pPr>
            <a:lvl4pPr marL="1600200" indent="-228600" defTabSz="955675">
              <a:spcBef>
                <a:spcPct val="30000"/>
              </a:spcBef>
              <a:defRPr sz="1200">
                <a:solidFill>
                  <a:schemeClr val="tx1"/>
                </a:solidFill>
                <a:latin typeface="Arial" panose="020B0604020202020204" pitchFamily="34" charset="0"/>
              </a:defRPr>
            </a:lvl4pPr>
            <a:lvl5pPr marL="2057400" indent="-228600" defTabSz="955675">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3263D19-9A14-0640-842E-D23D91F8CABA}" type="slidenum">
              <a:rPr lang="en-US" altLang="nb-NO" sz="1300" smtClean="0"/>
              <a:pPr>
                <a:spcBef>
                  <a:spcPct val="0"/>
                </a:spcBef>
              </a:pPr>
              <a:t>35</a:t>
            </a:fld>
            <a:endParaRPr lang="en-US" altLang="nb-NO" sz="1300"/>
          </a:p>
        </p:txBody>
      </p:sp>
      <p:sp>
        <p:nvSpPr>
          <p:cNvPr id="80899" name="Rectangle 2">
            <a:extLst>
              <a:ext uri="{FF2B5EF4-FFF2-40B4-BE49-F238E27FC236}">
                <a16:creationId xmlns:a16="http://schemas.microsoft.com/office/drawing/2014/main" id="{7EC8F759-3CA0-2C70-E28E-EFAAF04AB65F}"/>
              </a:ext>
            </a:extLst>
          </p:cNvPr>
          <p:cNvSpPr>
            <a:spLocks noGrp="1" noRot="1" noChangeAspect="1" noChangeArrowheads="1" noTextEdit="1"/>
          </p:cNvSpPr>
          <p:nvPr>
            <p:ph type="sldImg"/>
          </p:nvPr>
        </p:nvSpPr>
        <p:spPr>
          <a:xfrm>
            <a:off x="919163" y="744538"/>
            <a:ext cx="4964112" cy="3722687"/>
          </a:xfrm>
          <a:ln/>
        </p:spPr>
      </p:sp>
      <p:sp>
        <p:nvSpPr>
          <p:cNvPr id="80900" name="Rectangle 3">
            <a:extLst>
              <a:ext uri="{FF2B5EF4-FFF2-40B4-BE49-F238E27FC236}">
                <a16:creationId xmlns:a16="http://schemas.microsoft.com/office/drawing/2014/main" id="{90D2E915-DA21-C46C-CE42-E39691E8CA6B}"/>
              </a:ext>
            </a:extLst>
          </p:cNvPr>
          <p:cNvSpPr>
            <a:spLocks noGrp="1" noChangeArrowheads="1"/>
          </p:cNvSpPr>
          <p:nvPr>
            <p:ph type="body" idx="1"/>
          </p:nvPr>
        </p:nvSpPr>
        <p:spPr>
          <a:xfrm>
            <a:off x="679450" y="4714875"/>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lvl="1">
              <a:lnSpc>
                <a:spcPct val="90000"/>
              </a:lnSpc>
            </a:pPr>
            <a:r>
              <a:rPr lang="en-US" altLang="nb-NO" sz="2400">
                <a:latin typeface="Arial" panose="020B0604020202020204" pitchFamily="34" charset="0"/>
              </a:rPr>
              <a:t>Remember all your data</a:t>
            </a:r>
          </a:p>
          <a:p>
            <a:pPr marL="742950" lvl="1">
              <a:lnSpc>
                <a:spcPct val="90000"/>
              </a:lnSpc>
            </a:pPr>
            <a:r>
              <a:rPr lang="en-US" altLang="nb-NO" sz="2400">
                <a:latin typeface="Arial" panose="020B0604020202020204" pitchFamily="34" charset="0"/>
              </a:rPr>
              <a:t>When someone asks a question,</a:t>
            </a:r>
          </a:p>
          <a:p>
            <a:pPr lvl="2" indent="-228600">
              <a:lnSpc>
                <a:spcPct val="90000"/>
              </a:lnSpc>
            </a:pPr>
            <a:r>
              <a:rPr lang="en-US" altLang="nb-NO">
                <a:latin typeface="Arial" panose="020B0604020202020204" pitchFamily="34" charset="0"/>
              </a:rPr>
              <a:t>find the nearest old data point</a:t>
            </a:r>
          </a:p>
          <a:p>
            <a:pPr lvl="2" indent="-228600">
              <a:lnSpc>
                <a:spcPct val="90000"/>
              </a:lnSpc>
            </a:pPr>
            <a:r>
              <a:rPr lang="en-US" altLang="nb-NO">
                <a:latin typeface="Arial" panose="020B0604020202020204" pitchFamily="34" charset="0"/>
              </a:rPr>
              <a:t>return the answer associated with it</a:t>
            </a:r>
          </a:p>
          <a:p>
            <a:pPr eaLnBrk="1" hangingPunct="1"/>
            <a:endParaRPr lang="en-US" altLang="nb-NO">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3">
            <a:extLst>
              <a:ext uri="{FF2B5EF4-FFF2-40B4-BE49-F238E27FC236}">
                <a16:creationId xmlns:a16="http://schemas.microsoft.com/office/drawing/2014/main" id="{6BEDB397-F62D-95F6-2315-15F2BFDF740C}"/>
              </a:ext>
            </a:extLst>
          </p:cNvPr>
          <p:cNvSpPr>
            <a:spLocks noGrp="1" noChangeArrowheads="1"/>
          </p:cNvSpPr>
          <p:nvPr>
            <p:ph type="dt" sz="quarter" idx="1"/>
          </p:nvPr>
        </p:nvSpPr>
        <p:spPr/>
        <p:txBody>
          <a:bodyPr/>
          <a:lstStyle>
            <a:lvl1pPr defTabSz="955675" eaLnBrk="0" hangingPunct="0">
              <a:defRPr sz="2400" b="1">
                <a:solidFill>
                  <a:schemeClr val="tx1"/>
                </a:solidFill>
                <a:latin typeface="Arial" pitchFamily="34" charset="0"/>
              </a:defRPr>
            </a:lvl1pPr>
            <a:lvl2pPr marL="742950" indent="-285750" defTabSz="955675" eaLnBrk="0" hangingPunct="0">
              <a:defRPr sz="2400" b="1">
                <a:solidFill>
                  <a:schemeClr val="tx1"/>
                </a:solidFill>
                <a:latin typeface="Arial" pitchFamily="34" charset="0"/>
              </a:defRPr>
            </a:lvl2pPr>
            <a:lvl3pPr marL="1143000" indent="-228600" defTabSz="955675" eaLnBrk="0" hangingPunct="0">
              <a:defRPr sz="2400" b="1">
                <a:solidFill>
                  <a:schemeClr val="tx1"/>
                </a:solidFill>
                <a:latin typeface="Arial" pitchFamily="34" charset="0"/>
              </a:defRPr>
            </a:lvl3pPr>
            <a:lvl4pPr marL="1600200" indent="-228600" defTabSz="955675" eaLnBrk="0" hangingPunct="0">
              <a:defRPr sz="2400" b="1">
                <a:solidFill>
                  <a:schemeClr val="tx1"/>
                </a:solidFill>
                <a:latin typeface="Arial" pitchFamily="34" charset="0"/>
              </a:defRPr>
            </a:lvl4pPr>
            <a:lvl5pPr marL="2057400" indent="-228600" defTabSz="955675" eaLnBrk="0" hangingPunct="0">
              <a:defRPr sz="2400" b="1">
                <a:solidFill>
                  <a:schemeClr val="tx1"/>
                </a:solidFill>
                <a:latin typeface="Arial" pitchFamily="34" charset="0"/>
              </a:defRPr>
            </a:lvl5pPr>
            <a:lvl6pPr marL="2514600" indent="-228600" defTabSz="955675" eaLnBrk="0" fontAlgn="base" hangingPunct="0">
              <a:spcBef>
                <a:spcPct val="0"/>
              </a:spcBef>
              <a:spcAft>
                <a:spcPct val="0"/>
              </a:spcAft>
              <a:defRPr sz="2400" b="1">
                <a:solidFill>
                  <a:schemeClr val="tx1"/>
                </a:solidFill>
                <a:latin typeface="Arial" pitchFamily="34" charset="0"/>
              </a:defRPr>
            </a:lvl6pPr>
            <a:lvl7pPr marL="2971800" indent="-228600" defTabSz="955675" eaLnBrk="0" fontAlgn="base" hangingPunct="0">
              <a:spcBef>
                <a:spcPct val="0"/>
              </a:spcBef>
              <a:spcAft>
                <a:spcPct val="0"/>
              </a:spcAft>
              <a:defRPr sz="2400" b="1">
                <a:solidFill>
                  <a:schemeClr val="tx1"/>
                </a:solidFill>
                <a:latin typeface="Arial" pitchFamily="34" charset="0"/>
              </a:defRPr>
            </a:lvl7pPr>
            <a:lvl8pPr marL="3429000" indent="-228600" defTabSz="955675" eaLnBrk="0" fontAlgn="base" hangingPunct="0">
              <a:spcBef>
                <a:spcPct val="0"/>
              </a:spcBef>
              <a:spcAft>
                <a:spcPct val="0"/>
              </a:spcAft>
              <a:defRPr sz="2400" b="1">
                <a:solidFill>
                  <a:schemeClr val="tx1"/>
                </a:solidFill>
                <a:latin typeface="Arial" pitchFamily="34" charset="0"/>
              </a:defRPr>
            </a:lvl8pPr>
            <a:lvl9pPr marL="3886200" indent="-228600" defTabSz="955675" eaLnBrk="0" fontAlgn="base" hangingPunct="0">
              <a:spcBef>
                <a:spcPct val="0"/>
              </a:spcBef>
              <a:spcAft>
                <a:spcPct val="0"/>
              </a:spcAft>
              <a:defRPr sz="2400" b="1">
                <a:solidFill>
                  <a:schemeClr val="tx1"/>
                </a:solidFill>
                <a:latin typeface="Arial" pitchFamily="34" charset="0"/>
              </a:defRPr>
            </a:lvl9pPr>
          </a:lstStyle>
          <a:p>
            <a:pPr>
              <a:defRPr/>
            </a:pPr>
            <a:r>
              <a:rPr lang="en-US" altLang="nb-NO" sz="1300" b="0"/>
              <a:t>2008-12-11</a:t>
            </a:r>
          </a:p>
        </p:txBody>
      </p:sp>
      <p:sp>
        <p:nvSpPr>
          <p:cNvPr id="2" name="Rectangle 7">
            <a:extLst>
              <a:ext uri="{FF2B5EF4-FFF2-40B4-BE49-F238E27FC236}">
                <a16:creationId xmlns:a16="http://schemas.microsoft.com/office/drawing/2014/main" id="{5D6E33A3-B09D-5EE2-7846-7775B7119E0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5675">
              <a:spcBef>
                <a:spcPct val="30000"/>
              </a:spcBef>
              <a:defRPr sz="1200">
                <a:solidFill>
                  <a:schemeClr val="tx1"/>
                </a:solidFill>
                <a:latin typeface="Arial" panose="020B0604020202020204" pitchFamily="34" charset="0"/>
              </a:defRPr>
            </a:lvl1pPr>
            <a:lvl2pPr marL="742950" indent="-285750" defTabSz="955675">
              <a:spcBef>
                <a:spcPct val="30000"/>
              </a:spcBef>
              <a:defRPr sz="1200">
                <a:solidFill>
                  <a:schemeClr val="tx1"/>
                </a:solidFill>
                <a:latin typeface="Arial" panose="020B0604020202020204" pitchFamily="34" charset="0"/>
              </a:defRPr>
            </a:lvl2pPr>
            <a:lvl3pPr marL="1143000" indent="-228600" defTabSz="955675">
              <a:spcBef>
                <a:spcPct val="30000"/>
              </a:spcBef>
              <a:defRPr sz="1200">
                <a:solidFill>
                  <a:schemeClr val="tx1"/>
                </a:solidFill>
                <a:latin typeface="Arial" panose="020B0604020202020204" pitchFamily="34" charset="0"/>
              </a:defRPr>
            </a:lvl3pPr>
            <a:lvl4pPr marL="1600200" indent="-228600" defTabSz="955675">
              <a:spcBef>
                <a:spcPct val="30000"/>
              </a:spcBef>
              <a:defRPr sz="1200">
                <a:solidFill>
                  <a:schemeClr val="tx1"/>
                </a:solidFill>
                <a:latin typeface="Arial" panose="020B0604020202020204" pitchFamily="34" charset="0"/>
              </a:defRPr>
            </a:lvl4pPr>
            <a:lvl5pPr marL="2057400" indent="-228600" defTabSz="955675">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C10DE78-DD7C-194F-B419-D7701CF49F57}" type="slidenum">
              <a:rPr lang="en-US" altLang="nb-NO" sz="1300" smtClean="0"/>
              <a:pPr>
                <a:spcBef>
                  <a:spcPct val="0"/>
                </a:spcBef>
              </a:pPr>
              <a:t>36</a:t>
            </a:fld>
            <a:endParaRPr lang="en-US" altLang="nb-NO" sz="1300"/>
          </a:p>
        </p:txBody>
      </p:sp>
      <p:sp>
        <p:nvSpPr>
          <p:cNvPr id="82947" name="Rectangle 2">
            <a:extLst>
              <a:ext uri="{FF2B5EF4-FFF2-40B4-BE49-F238E27FC236}">
                <a16:creationId xmlns:a16="http://schemas.microsoft.com/office/drawing/2014/main" id="{8A602380-B23E-A51E-2A84-8AF3B3C5BBC1}"/>
              </a:ext>
            </a:extLst>
          </p:cNvPr>
          <p:cNvSpPr>
            <a:spLocks noGrp="1" noRot="1" noChangeAspect="1" noChangeArrowheads="1" noTextEdit="1"/>
          </p:cNvSpPr>
          <p:nvPr>
            <p:ph type="sldImg"/>
          </p:nvPr>
        </p:nvSpPr>
        <p:spPr>
          <a:xfrm>
            <a:off x="919163" y="744538"/>
            <a:ext cx="4964112" cy="3722687"/>
          </a:xfrm>
          <a:ln/>
        </p:spPr>
      </p:sp>
      <p:sp>
        <p:nvSpPr>
          <p:cNvPr id="82948" name="Rectangle 3">
            <a:extLst>
              <a:ext uri="{FF2B5EF4-FFF2-40B4-BE49-F238E27FC236}">
                <a16:creationId xmlns:a16="http://schemas.microsoft.com/office/drawing/2014/main" id="{22DD76C8-3D1D-B64D-EE59-02B73A517FA3}"/>
              </a:ext>
            </a:extLst>
          </p:cNvPr>
          <p:cNvSpPr>
            <a:spLocks noGrp="1" noChangeArrowheads="1"/>
          </p:cNvSpPr>
          <p:nvPr>
            <p:ph type="body" idx="1"/>
          </p:nvPr>
        </p:nvSpPr>
        <p:spPr>
          <a:xfrm>
            <a:off x="679450" y="4714875"/>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nb-NO">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dato 3"/>
          <p:cNvSpPr>
            <a:spLocks noGrp="1"/>
          </p:cNvSpPr>
          <p:nvPr>
            <p:ph type="dt" idx="1"/>
          </p:nvPr>
        </p:nvSpPr>
        <p:spPr/>
        <p:txBody>
          <a:bodyPr/>
          <a:lstStyle/>
          <a:p>
            <a:pPr>
              <a:defRPr/>
            </a:pPr>
            <a:r>
              <a:rPr lang="en-US"/>
              <a:t>2008-12-11</a:t>
            </a:r>
          </a:p>
        </p:txBody>
      </p:sp>
      <p:sp>
        <p:nvSpPr>
          <p:cNvPr id="5" name="Plassholder for lysbildenummer 4"/>
          <p:cNvSpPr>
            <a:spLocks noGrp="1"/>
          </p:cNvSpPr>
          <p:nvPr>
            <p:ph type="sldNum" sz="quarter" idx="5"/>
          </p:nvPr>
        </p:nvSpPr>
        <p:spPr/>
        <p:txBody>
          <a:bodyPr/>
          <a:lstStyle/>
          <a:p>
            <a:fld id="{81CBBF16-CD9B-4A25-B83A-FA2E47C5E359}" type="slidenum">
              <a:rPr lang="en-US" smtClean="0"/>
              <a:pPr/>
              <a:t>37</a:t>
            </a:fld>
            <a:endParaRPr lang="en-US"/>
          </a:p>
        </p:txBody>
      </p:sp>
    </p:spTree>
    <p:extLst>
      <p:ext uri="{BB962C8B-B14F-4D97-AF65-F5344CB8AC3E}">
        <p14:creationId xmlns:p14="http://schemas.microsoft.com/office/powerpoint/2010/main" val="7601604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dato 3"/>
          <p:cNvSpPr>
            <a:spLocks noGrp="1"/>
          </p:cNvSpPr>
          <p:nvPr>
            <p:ph type="dt" idx="1"/>
          </p:nvPr>
        </p:nvSpPr>
        <p:spPr/>
        <p:txBody>
          <a:bodyPr/>
          <a:lstStyle/>
          <a:p>
            <a:pPr>
              <a:defRPr/>
            </a:pPr>
            <a:r>
              <a:rPr lang="en-US"/>
              <a:t>2008-12-11</a:t>
            </a:r>
          </a:p>
        </p:txBody>
      </p:sp>
      <p:sp>
        <p:nvSpPr>
          <p:cNvPr id="5" name="Plassholder for lysbildenummer 4"/>
          <p:cNvSpPr>
            <a:spLocks noGrp="1"/>
          </p:cNvSpPr>
          <p:nvPr>
            <p:ph type="sldNum" sz="quarter" idx="5"/>
          </p:nvPr>
        </p:nvSpPr>
        <p:spPr/>
        <p:txBody>
          <a:bodyPr/>
          <a:lstStyle/>
          <a:p>
            <a:fld id="{81CBBF16-CD9B-4A25-B83A-FA2E47C5E359}" type="slidenum">
              <a:rPr lang="en-US" smtClean="0"/>
              <a:pPr/>
              <a:t>38</a:t>
            </a:fld>
            <a:endParaRPr lang="en-US"/>
          </a:p>
        </p:txBody>
      </p:sp>
    </p:spTree>
    <p:extLst>
      <p:ext uri="{BB962C8B-B14F-4D97-AF65-F5344CB8AC3E}">
        <p14:creationId xmlns:p14="http://schemas.microsoft.com/office/powerpoint/2010/main" val="37743865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dato 3"/>
          <p:cNvSpPr>
            <a:spLocks noGrp="1"/>
          </p:cNvSpPr>
          <p:nvPr>
            <p:ph type="dt" idx="1"/>
          </p:nvPr>
        </p:nvSpPr>
        <p:spPr/>
        <p:txBody>
          <a:bodyPr/>
          <a:lstStyle/>
          <a:p>
            <a:pPr>
              <a:defRPr/>
            </a:pPr>
            <a:r>
              <a:rPr lang="en-US"/>
              <a:t>2008-12-11</a:t>
            </a:r>
          </a:p>
        </p:txBody>
      </p:sp>
      <p:sp>
        <p:nvSpPr>
          <p:cNvPr id="5" name="Plassholder for lysbildenummer 4"/>
          <p:cNvSpPr>
            <a:spLocks noGrp="1"/>
          </p:cNvSpPr>
          <p:nvPr>
            <p:ph type="sldNum" sz="quarter" idx="5"/>
          </p:nvPr>
        </p:nvSpPr>
        <p:spPr/>
        <p:txBody>
          <a:bodyPr/>
          <a:lstStyle/>
          <a:p>
            <a:fld id="{81CBBF16-CD9B-4A25-B83A-FA2E47C5E359}" type="slidenum">
              <a:rPr lang="en-US" smtClean="0"/>
              <a:pPr/>
              <a:t>39</a:t>
            </a:fld>
            <a:endParaRPr lang="en-US"/>
          </a:p>
        </p:txBody>
      </p:sp>
    </p:spTree>
    <p:extLst>
      <p:ext uri="{BB962C8B-B14F-4D97-AF65-F5344CB8AC3E}">
        <p14:creationId xmlns:p14="http://schemas.microsoft.com/office/powerpoint/2010/main" val="14565159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dato 3"/>
          <p:cNvSpPr>
            <a:spLocks noGrp="1"/>
          </p:cNvSpPr>
          <p:nvPr>
            <p:ph type="dt" idx="1"/>
          </p:nvPr>
        </p:nvSpPr>
        <p:spPr/>
        <p:txBody>
          <a:bodyPr/>
          <a:lstStyle/>
          <a:p>
            <a:pPr>
              <a:defRPr/>
            </a:pPr>
            <a:r>
              <a:rPr lang="en-US"/>
              <a:t>2008-12-11</a:t>
            </a:r>
          </a:p>
        </p:txBody>
      </p:sp>
      <p:sp>
        <p:nvSpPr>
          <p:cNvPr id="5" name="Plassholder for lysbildenummer 4"/>
          <p:cNvSpPr>
            <a:spLocks noGrp="1"/>
          </p:cNvSpPr>
          <p:nvPr>
            <p:ph type="sldNum" sz="quarter" idx="5"/>
          </p:nvPr>
        </p:nvSpPr>
        <p:spPr/>
        <p:txBody>
          <a:bodyPr/>
          <a:lstStyle/>
          <a:p>
            <a:fld id="{81CBBF16-CD9B-4A25-B83A-FA2E47C5E359}" type="slidenum">
              <a:rPr lang="en-US" smtClean="0"/>
              <a:pPr/>
              <a:t>40</a:t>
            </a:fld>
            <a:endParaRPr lang="en-US"/>
          </a:p>
        </p:txBody>
      </p:sp>
    </p:spTree>
    <p:extLst>
      <p:ext uri="{BB962C8B-B14F-4D97-AF65-F5344CB8AC3E}">
        <p14:creationId xmlns:p14="http://schemas.microsoft.com/office/powerpoint/2010/main" val="2161255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A1DC9695-9DF3-7E41-8821-5E458768B03B}"/>
              </a:ext>
            </a:extLst>
          </p:cNvPr>
          <p:cNvSpPr>
            <a:spLocks noGrp="1" noRot="1" noChangeAspect="1" noChangeArrowheads="1" noTextEdit="1"/>
          </p:cNvSpPr>
          <p:nvPr>
            <p:ph type="sldImg"/>
          </p:nvPr>
        </p:nvSpPr>
        <p:spPr>
          <a:ln/>
        </p:spPr>
      </p:sp>
      <p:sp>
        <p:nvSpPr>
          <p:cNvPr id="31746" name="Notes Placeholder 2">
            <a:extLst>
              <a:ext uri="{FF2B5EF4-FFF2-40B4-BE49-F238E27FC236}">
                <a16:creationId xmlns:a16="http://schemas.microsoft.com/office/drawing/2014/main" id="{21591043-F4CC-D979-77BA-F5DE83A4390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a:latin typeface="Arial" panose="020B0604020202020204" pitchFamily="34" charset="0"/>
            </a:endParaRPr>
          </a:p>
        </p:txBody>
      </p:sp>
      <p:sp>
        <p:nvSpPr>
          <p:cNvPr id="4" name="Date Placeholder 3">
            <a:extLst>
              <a:ext uri="{FF2B5EF4-FFF2-40B4-BE49-F238E27FC236}">
                <a16:creationId xmlns:a16="http://schemas.microsoft.com/office/drawing/2014/main" id="{9E1E191B-8D9D-A7A4-ABA8-847C51E757FF}"/>
              </a:ext>
            </a:extLst>
          </p:cNvPr>
          <p:cNvSpPr>
            <a:spLocks noGrp="1"/>
          </p:cNvSpPr>
          <p:nvPr>
            <p:ph type="dt" sz="quarter" idx="1"/>
          </p:nvPr>
        </p:nvSpPr>
        <p:spPr/>
        <p:txBody>
          <a:bodyPr/>
          <a:lstStyle/>
          <a:p>
            <a:pPr>
              <a:defRPr/>
            </a:pPr>
            <a:r>
              <a:rPr lang="en-US"/>
              <a:t>2008-12-11</a:t>
            </a:r>
          </a:p>
        </p:txBody>
      </p:sp>
      <p:sp>
        <p:nvSpPr>
          <p:cNvPr id="31748" name="Slide Number Placeholder 4">
            <a:extLst>
              <a:ext uri="{FF2B5EF4-FFF2-40B4-BE49-F238E27FC236}">
                <a16:creationId xmlns:a16="http://schemas.microsoft.com/office/drawing/2014/main" id="{CCBA42F2-9BB0-33B7-6433-044AEF80CBC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sz="2400" b="1">
                <a:solidFill>
                  <a:schemeClr val="tx1"/>
                </a:solidFill>
                <a:latin typeface="Arial" panose="020B0604020202020204" pitchFamily="34" charset="0"/>
                <a:cs typeface="Arial" panose="020B0604020202020204" pitchFamily="34" charset="0"/>
              </a:defRPr>
            </a:lvl1pPr>
            <a:lvl2pPr marL="742950" indent="-285750" defTabSz="955675">
              <a:defRPr sz="2400" b="1">
                <a:solidFill>
                  <a:schemeClr val="tx1"/>
                </a:solidFill>
                <a:latin typeface="Arial" panose="020B0604020202020204" pitchFamily="34" charset="0"/>
                <a:cs typeface="Arial" panose="020B0604020202020204" pitchFamily="34" charset="0"/>
              </a:defRPr>
            </a:lvl2pPr>
            <a:lvl3pPr marL="1143000" indent="-228600" defTabSz="955675">
              <a:defRPr sz="2400" b="1">
                <a:solidFill>
                  <a:schemeClr val="tx1"/>
                </a:solidFill>
                <a:latin typeface="Arial" panose="020B0604020202020204" pitchFamily="34" charset="0"/>
                <a:cs typeface="Arial" panose="020B0604020202020204" pitchFamily="34" charset="0"/>
              </a:defRPr>
            </a:lvl3pPr>
            <a:lvl4pPr marL="1600200" indent="-228600" defTabSz="955675">
              <a:defRPr sz="2400" b="1">
                <a:solidFill>
                  <a:schemeClr val="tx1"/>
                </a:solidFill>
                <a:latin typeface="Arial" panose="020B0604020202020204" pitchFamily="34" charset="0"/>
                <a:cs typeface="Arial" panose="020B0604020202020204" pitchFamily="34" charset="0"/>
              </a:defRPr>
            </a:lvl4pPr>
            <a:lvl5pPr marL="2057400" indent="-228600" defTabSz="955675">
              <a:defRPr sz="2400" b="1">
                <a:solidFill>
                  <a:schemeClr val="tx1"/>
                </a:solidFill>
                <a:latin typeface="Arial" panose="020B0604020202020204" pitchFamily="34" charset="0"/>
                <a:cs typeface="Arial" panose="020B0604020202020204" pitchFamily="34" charset="0"/>
              </a:defRPr>
            </a:lvl5pPr>
            <a:lvl6pPr marL="2514600" indent="-228600" defTabSz="955675"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defTabSz="955675"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defTabSz="955675"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defTabSz="955675"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fld id="{63A2E6B1-7CD0-B346-BCC0-32D2E14A3F65}" type="slidenum">
              <a:rPr lang="en-US" altLang="nb-NO" sz="1300" b="0" smtClean="0"/>
              <a:pPr/>
              <a:t>4</a:t>
            </a:fld>
            <a:endParaRPr lang="en-US" altLang="nb-NO" sz="1300" b="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Date Placeholder 3"/>
          <p:cNvSpPr>
            <a:spLocks noGrp="1"/>
          </p:cNvSpPr>
          <p:nvPr>
            <p:ph type="dt" idx="10"/>
          </p:nvPr>
        </p:nvSpPr>
        <p:spPr/>
        <p:txBody>
          <a:bodyPr/>
          <a:lstStyle/>
          <a:p>
            <a:pPr>
              <a:defRPr/>
            </a:pPr>
            <a:r>
              <a:rPr lang="en-US"/>
              <a:t>2008-12-11</a:t>
            </a:r>
          </a:p>
        </p:txBody>
      </p:sp>
      <p:sp>
        <p:nvSpPr>
          <p:cNvPr id="5" name="Slide Number Placeholder 4"/>
          <p:cNvSpPr>
            <a:spLocks noGrp="1"/>
          </p:cNvSpPr>
          <p:nvPr>
            <p:ph type="sldNum" sz="quarter" idx="11"/>
          </p:nvPr>
        </p:nvSpPr>
        <p:spPr/>
        <p:txBody>
          <a:bodyPr/>
          <a:lstStyle/>
          <a:p>
            <a:fld id="{81CBBF16-CD9B-4A25-B83A-FA2E47C5E359}" type="slidenum">
              <a:rPr lang="en-US" smtClean="0"/>
              <a:pPr/>
              <a:t>41</a:t>
            </a:fld>
            <a:endParaRPr lang="en-US"/>
          </a:p>
        </p:txBody>
      </p:sp>
    </p:spTree>
    <p:extLst>
      <p:ext uri="{BB962C8B-B14F-4D97-AF65-F5344CB8AC3E}">
        <p14:creationId xmlns:p14="http://schemas.microsoft.com/office/powerpoint/2010/main" val="26193903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dato 3"/>
          <p:cNvSpPr>
            <a:spLocks noGrp="1"/>
          </p:cNvSpPr>
          <p:nvPr>
            <p:ph type="dt" idx="1"/>
          </p:nvPr>
        </p:nvSpPr>
        <p:spPr/>
        <p:txBody>
          <a:bodyPr/>
          <a:lstStyle/>
          <a:p>
            <a:pPr>
              <a:defRPr/>
            </a:pPr>
            <a:r>
              <a:rPr lang="en-US"/>
              <a:t>2008-12-11</a:t>
            </a:r>
          </a:p>
        </p:txBody>
      </p:sp>
      <p:sp>
        <p:nvSpPr>
          <p:cNvPr id="5" name="Plassholder for lysbildenummer 4"/>
          <p:cNvSpPr>
            <a:spLocks noGrp="1"/>
          </p:cNvSpPr>
          <p:nvPr>
            <p:ph type="sldNum" sz="quarter" idx="5"/>
          </p:nvPr>
        </p:nvSpPr>
        <p:spPr/>
        <p:txBody>
          <a:bodyPr/>
          <a:lstStyle/>
          <a:p>
            <a:fld id="{81CBBF16-CD9B-4A25-B83A-FA2E47C5E359}" type="slidenum">
              <a:rPr lang="en-US" smtClean="0"/>
              <a:pPr/>
              <a:t>42</a:t>
            </a:fld>
            <a:endParaRPr lang="en-US"/>
          </a:p>
        </p:txBody>
      </p:sp>
    </p:spTree>
    <p:extLst>
      <p:ext uri="{BB962C8B-B14F-4D97-AF65-F5344CB8AC3E}">
        <p14:creationId xmlns:p14="http://schemas.microsoft.com/office/powerpoint/2010/main" val="30676446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dato 3"/>
          <p:cNvSpPr>
            <a:spLocks noGrp="1"/>
          </p:cNvSpPr>
          <p:nvPr>
            <p:ph type="dt" idx="1"/>
          </p:nvPr>
        </p:nvSpPr>
        <p:spPr/>
        <p:txBody>
          <a:bodyPr/>
          <a:lstStyle/>
          <a:p>
            <a:pPr>
              <a:defRPr/>
            </a:pPr>
            <a:r>
              <a:rPr lang="en-US"/>
              <a:t>2008-12-11</a:t>
            </a:r>
          </a:p>
        </p:txBody>
      </p:sp>
      <p:sp>
        <p:nvSpPr>
          <p:cNvPr id="5" name="Plassholder for lysbildenummer 4"/>
          <p:cNvSpPr>
            <a:spLocks noGrp="1"/>
          </p:cNvSpPr>
          <p:nvPr>
            <p:ph type="sldNum" sz="quarter" idx="5"/>
          </p:nvPr>
        </p:nvSpPr>
        <p:spPr/>
        <p:txBody>
          <a:bodyPr/>
          <a:lstStyle/>
          <a:p>
            <a:fld id="{81CBBF16-CD9B-4A25-B83A-FA2E47C5E359}" type="slidenum">
              <a:rPr lang="en-US" smtClean="0"/>
              <a:pPr/>
              <a:t>43</a:t>
            </a:fld>
            <a:endParaRPr lang="en-US"/>
          </a:p>
        </p:txBody>
      </p:sp>
    </p:spTree>
    <p:extLst>
      <p:ext uri="{BB962C8B-B14F-4D97-AF65-F5344CB8AC3E}">
        <p14:creationId xmlns:p14="http://schemas.microsoft.com/office/powerpoint/2010/main" val="41528490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dato 3"/>
          <p:cNvSpPr>
            <a:spLocks noGrp="1"/>
          </p:cNvSpPr>
          <p:nvPr>
            <p:ph type="dt" idx="1"/>
          </p:nvPr>
        </p:nvSpPr>
        <p:spPr/>
        <p:txBody>
          <a:bodyPr/>
          <a:lstStyle/>
          <a:p>
            <a:pPr>
              <a:defRPr/>
            </a:pPr>
            <a:r>
              <a:rPr lang="en-US"/>
              <a:t>2008-12-11</a:t>
            </a:r>
          </a:p>
        </p:txBody>
      </p:sp>
      <p:sp>
        <p:nvSpPr>
          <p:cNvPr id="5" name="Plassholder for lysbildenummer 4"/>
          <p:cNvSpPr>
            <a:spLocks noGrp="1"/>
          </p:cNvSpPr>
          <p:nvPr>
            <p:ph type="sldNum" sz="quarter" idx="5"/>
          </p:nvPr>
        </p:nvSpPr>
        <p:spPr/>
        <p:txBody>
          <a:bodyPr/>
          <a:lstStyle/>
          <a:p>
            <a:fld id="{81CBBF16-CD9B-4A25-B83A-FA2E47C5E359}" type="slidenum">
              <a:rPr lang="en-US" smtClean="0"/>
              <a:pPr/>
              <a:t>44</a:t>
            </a:fld>
            <a:endParaRPr lang="en-US"/>
          </a:p>
        </p:txBody>
      </p:sp>
    </p:spTree>
    <p:extLst>
      <p:ext uri="{BB962C8B-B14F-4D97-AF65-F5344CB8AC3E}">
        <p14:creationId xmlns:p14="http://schemas.microsoft.com/office/powerpoint/2010/main" val="33845856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Date Placeholder 3"/>
          <p:cNvSpPr>
            <a:spLocks noGrp="1"/>
          </p:cNvSpPr>
          <p:nvPr>
            <p:ph type="dt" idx="10"/>
          </p:nvPr>
        </p:nvSpPr>
        <p:spPr/>
        <p:txBody>
          <a:bodyPr/>
          <a:lstStyle/>
          <a:p>
            <a:pPr>
              <a:defRPr/>
            </a:pPr>
            <a:r>
              <a:rPr lang="en-US"/>
              <a:t>2008-12-11</a:t>
            </a:r>
          </a:p>
        </p:txBody>
      </p:sp>
      <p:sp>
        <p:nvSpPr>
          <p:cNvPr id="5" name="Slide Number Placeholder 4"/>
          <p:cNvSpPr>
            <a:spLocks noGrp="1"/>
          </p:cNvSpPr>
          <p:nvPr>
            <p:ph type="sldNum" sz="quarter" idx="11"/>
          </p:nvPr>
        </p:nvSpPr>
        <p:spPr/>
        <p:txBody>
          <a:bodyPr/>
          <a:lstStyle/>
          <a:p>
            <a:fld id="{81CBBF16-CD9B-4A25-B83A-FA2E47C5E359}" type="slidenum">
              <a:rPr lang="en-US" smtClean="0"/>
              <a:pPr/>
              <a:t>54</a:t>
            </a:fld>
            <a:endParaRPr lang="en-US"/>
          </a:p>
        </p:txBody>
      </p:sp>
    </p:spTree>
    <p:extLst>
      <p:ext uri="{BB962C8B-B14F-4D97-AF65-F5344CB8AC3E}">
        <p14:creationId xmlns:p14="http://schemas.microsoft.com/office/powerpoint/2010/main" val="19148369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Image Placeholder 1">
            <a:extLst>
              <a:ext uri="{FF2B5EF4-FFF2-40B4-BE49-F238E27FC236}">
                <a16:creationId xmlns:a16="http://schemas.microsoft.com/office/drawing/2014/main" id="{B27AF9BC-245E-3D4A-907E-63CF4EC30A04}"/>
              </a:ext>
            </a:extLst>
          </p:cNvPr>
          <p:cNvSpPr>
            <a:spLocks noGrp="1" noRot="1" noChangeAspect="1" noTextEdit="1"/>
          </p:cNvSpPr>
          <p:nvPr>
            <p:ph type="sldImg"/>
          </p:nvPr>
        </p:nvSpPr>
        <p:spPr>
          <a:xfrm>
            <a:off x="992188" y="768350"/>
            <a:ext cx="5114925" cy="3836988"/>
          </a:xfrm>
          <a:ln/>
        </p:spPr>
      </p:sp>
      <p:sp>
        <p:nvSpPr>
          <p:cNvPr id="175106" name="Notes Placeholder 2">
            <a:extLst>
              <a:ext uri="{FF2B5EF4-FFF2-40B4-BE49-F238E27FC236}">
                <a16:creationId xmlns:a16="http://schemas.microsoft.com/office/drawing/2014/main" id="{4E6A9CCE-9E83-B847-AEB9-417C980370FA}"/>
              </a:ext>
            </a:extLst>
          </p:cNvPr>
          <p:cNvSpPr>
            <a:spLocks noGrp="1" noChangeArrowheads="1"/>
          </p:cNvSpPr>
          <p:nvPr>
            <p:ph type="body" idx="1"/>
          </p:nvPr>
        </p:nvSpPr>
        <p:spPr>
          <a:noFill/>
        </p:spPr>
        <p:txBody>
          <a:bodyPr/>
          <a:lstStyle/>
          <a:p>
            <a:endParaRPr lang="en-US" altLang="nb-NO">
              <a:latin typeface="Arial" panose="020B0604020202020204" pitchFamily="34" charset="0"/>
            </a:endParaRPr>
          </a:p>
        </p:txBody>
      </p:sp>
      <p:sp>
        <p:nvSpPr>
          <p:cNvPr id="175107" name="Slide Number Placeholder 3">
            <a:extLst>
              <a:ext uri="{FF2B5EF4-FFF2-40B4-BE49-F238E27FC236}">
                <a16:creationId xmlns:a16="http://schemas.microsoft.com/office/drawing/2014/main" id="{CF82E158-D807-744A-AD06-BB505920EE1A}"/>
              </a:ext>
            </a:extLst>
          </p:cNvPr>
          <p:cNvSpPr>
            <a:spLocks noGrp="1"/>
          </p:cNvSpPr>
          <p:nvPr>
            <p:ph type="sldNum" sz="quarter" idx="5"/>
          </p:nvPr>
        </p:nvSpPr>
        <p:spPr>
          <a:noFill/>
        </p:spPr>
        <p:txBody>
          <a:bodyPr/>
          <a:lstStyle>
            <a:lvl1pPr defTabSz="955675">
              <a:defRPr sz="2400" b="1">
                <a:solidFill>
                  <a:schemeClr val="tx1"/>
                </a:solidFill>
                <a:latin typeface="Arial" panose="020B0604020202020204" pitchFamily="34" charset="0"/>
                <a:cs typeface="Arial" panose="020B0604020202020204" pitchFamily="34" charset="0"/>
              </a:defRPr>
            </a:lvl1pPr>
            <a:lvl2pPr marL="742950" indent="-285750" defTabSz="955675">
              <a:defRPr sz="2400" b="1">
                <a:solidFill>
                  <a:schemeClr val="tx1"/>
                </a:solidFill>
                <a:latin typeface="Arial" panose="020B0604020202020204" pitchFamily="34" charset="0"/>
                <a:cs typeface="Arial" panose="020B0604020202020204" pitchFamily="34" charset="0"/>
              </a:defRPr>
            </a:lvl2pPr>
            <a:lvl3pPr marL="1143000" indent="-228600" defTabSz="955675">
              <a:defRPr sz="2400" b="1">
                <a:solidFill>
                  <a:schemeClr val="tx1"/>
                </a:solidFill>
                <a:latin typeface="Arial" panose="020B0604020202020204" pitchFamily="34" charset="0"/>
                <a:cs typeface="Arial" panose="020B0604020202020204" pitchFamily="34" charset="0"/>
              </a:defRPr>
            </a:lvl3pPr>
            <a:lvl4pPr marL="1600200" indent="-228600" defTabSz="955675">
              <a:defRPr sz="2400" b="1">
                <a:solidFill>
                  <a:schemeClr val="tx1"/>
                </a:solidFill>
                <a:latin typeface="Arial" panose="020B0604020202020204" pitchFamily="34" charset="0"/>
                <a:cs typeface="Arial" panose="020B0604020202020204" pitchFamily="34" charset="0"/>
              </a:defRPr>
            </a:lvl4pPr>
            <a:lvl5pPr marL="2057400" indent="-228600" defTabSz="955675">
              <a:defRPr sz="2400" b="1">
                <a:solidFill>
                  <a:schemeClr val="tx1"/>
                </a:solidFill>
                <a:latin typeface="Arial" panose="020B0604020202020204" pitchFamily="34" charset="0"/>
                <a:cs typeface="Arial" panose="020B0604020202020204" pitchFamily="34" charset="0"/>
              </a:defRPr>
            </a:lvl5pPr>
            <a:lvl6pPr marL="2514600" indent="-228600" defTabSz="955675"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defTabSz="955675"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defTabSz="955675"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defTabSz="955675"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fld id="{33D4F53D-AE8C-9342-A3DD-3510381D3EE1}" type="slidenum">
              <a:rPr lang="en-US" altLang="nb-NO" sz="1300" b="0" smtClean="0"/>
              <a:pPr/>
              <a:t>60</a:t>
            </a:fld>
            <a:endParaRPr lang="en-US" altLang="nb-NO" sz="1300" b="0"/>
          </a:p>
        </p:txBody>
      </p:sp>
    </p:spTree>
    <p:extLst>
      <p:ext uri="{BB962C8B-B14F-4D97-AF65-F5344CB8AC3E}">
        <p14:creationId xmlns:p14="http://schemas.microsoft.com/office/powerpoint/2010/main" val="27598478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begå en forbrytelse</a:t>
            </a:r>
          </a:p>
        </p:txBody>
      </p:sp>
      <p:sp>
        <p:nvSpPr>
          <p:cNvPr id="4" name="Date Placeholder 3"/>
          <p:cNvSpPr>
            <a:spLocks noGrp="1"/>
          </p:cNvSpPr>
          <p:nvPr>
            <p:ph type="dt" idx="10"/>
          </p:nvPr>
        </p:nvSpPr>
        <p:spPr/>
        <p:txBody>
          <a:bodyPr/>
          <a:lstStyle/>
          <a:p>
            <a:pPr>
              <a:defRPr/>
            </a:pPr>
            <a:r>
              <a:rPr lang="en-US"/>
              <a:t>2008-12-11</a:t>
            </a:r>
          </a:p>
        </p:txBody>
      </p:sp>
      <p:sp>
        <p:nvSpPr>
          <p:cNvPr id="5" name="Slide Number Placeholder 4"/>
          <p:cNvSpPr>
            <a:spLocks noGrp="1"/>
          </p:cNvSpPr>
          <p:nvPr>
            <p:ph type="sldNum" sz="quarter" idx="11"/>
          </p:nvPr>
        </p:nvSpPr>
        <p:spPr/>
        <p:txBody>
          <a:bodyPr/>
          <a:lstStyle/>
          <a:p>
            <a:fld id="{81CBBF16-CD9B-4A25-B83A-FA2E47C5E359}" type="slidenum">
              <a:rPr lang="en-US" smtClean="0"/>
              <a:pPr/>
              <a:t>63</a:t>
            </a:fld>
            <a:endParaRPr lang="en-US"/>
          </a:p>
        </p:txBody>
      </p:sp>
    </p:spTree>
    <p:extLst>
      <p:ext uri="{BB962C8B-B14F-4D97-AF65-F5344CB8AC3E}">
        <p14:creationId xmlns:p14="http://schemas.microsoft.com/office/powerpoint/2010/main" val="23969050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a26b0fd01b_5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a26b0fd01b_5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a25d6ab832_0_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a25d6ab832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920b89549a_2_3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920b89549a_2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5BD1FE80-7C3B-83C1-5A13-B96BFD01A2E2}"/>
              </a:ext>
            </a:extLst>
          </p:cNvPr>
          <p:cNvSpPr>
            <a:spLocks noGrp="1" noRot="1" noChangeAspect="1" noChangeArrowheads="1" noTextEdit="1"/>
          </p:cNvSpPr>
          <p:nvPr>
            <p:ph type="sldImg"/>
          </p:nvPr>
        </p:nvSpPr>
        <p:spPr>
          <a:ln/>
        </p:spPr>
      </p:sp>
      <p:sp>
        <p:nvSpPr>
          <p:cNvPr id="33794" name="Notes Placeholder 2">
            <a:extLst>
              <a:ext uri="{FF2B5EF4-FFF2-40B4-BE49-F238E27FC236}">
                <a16:creationId xmlns:a16="http://schemas.microsoft.com/office/drawing/2014/main" id="{36B12468-9FF9-9EB8-F3BA-8A651725F35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Alphabet (Google’s parent company), Amazon, Apple, Facebook and Microsoft—look unstoppable. They are the five most valuable listed firms in the world. </a:t>
            </a:r>
          </a:p>
          <a:p>
            <a:r>
              <a:rPr lang="en-US" altLang="en-US">
                <a:latin typeface="Arial" panose="020B0604020202020204" pitchFamily="34" charset="0"/>
              </a:rPr>
              <a:t>	-&gt; 5 most valuable companies all gather and apply ML to huge amounts of data.</a:t>
            </a:r>
          </a:p>
          <a:p>
            <a:r>
              <a:rPr lang="en-US" altLang="en-US">
                <a:latin typeface="Arial" panose="020B0604020202020204" pitchFamily="34" charset="0"/>
              </a:rPr>
              <a:t>Uber: tons of data about traffic and transportation. Tesla: tons of traffic for training self-driving vehicles.</a:t>
            </a:r>
          </a:p>
          <a:p>
            <a:endParaRPr lang="en-US" altLang="en-US">
              <a:latin typeface="Arial" panose="020B0604020202020204" pitchFamily="34" charset="0"/>
            </a:endParaRPr>
          </a:p>
          <a:p>
            <a:r>
              <a:rPr lang="en-US" altLang="en-US">
                <a:latin typeface="Arial" panose="020B0604020202020204" pitchFamily="34" charset="0"/>
              </a:rPr>
              <a:t>User data -&gt; positive spiral -&gt; better service - &gt; more data, etc.</a:t>
            </a:r>
          </a:p>
          <a:p>
            <a:endParaRPr lang="en-US" altLang="en-US">
              <a:latin typeface="Arial" panose="020B0604020202020204" pitchFamily="34" charset="0"/>
            </a:endParaRPr>
          </a:p>
          <a:p>
            <a:r>
              <a:rPr lang="en-US" altLang="en-US">
                <a:latin typeface="Arial" panose="020B0604020202020204" pitchFamily="34" charset="0"/>
              </a:rPr>
              <a:t>The amout of data is increasing thanks to the Internet.</a:t>
            </a:r>
          </a:p>
          <a:p>
            <a:r>
              <a:rPr lang="en-US" altLang="en-US">
                <a:latin typeface="Arial" panose="020B0604020202020204" pitchFamily="34" charset="0"/>
              </a:rPr>
              <a:t>The value of data is increasing thanks to machine learning. Your preferences can be analyzed and sold to advertisers, etc.</a:t>
            </a:r>
          </a:p>
          <a:p>
            <a:r>
              <a:rPr lang="en-US" altLang="en-US">
                <a:latin typeface="Arial" panose="020B0604020202020204" pitchFamily="34" charset="0"/>
              </a:rPr>
              <a:t>the “data-network effect”—using data to attract more users, who then generate more data, which help to improve services, which attracts more users.</a:t>
            </a:r>
          </a:p>
          <a:p>
            <a:r>
              <a:rPr lang="en-US" altLang="en-US">
                <a:latin typeface="Arial" panose="020B0604020202020204" pitchFamily="34" charset="0"/>
              </a:rPr>
              <a:t>	-&gt; when you make a google search, google learns about you, and is able to give you better results next time. </a:t>
            </a:r>
          </a:p>
        </p:txBody>
      </p:sp>
      <p:sp>
        <p:nvSpPr>
          <p:cNvPr id="33795" name="Slide Number Placeholder 3">
            <a:extLst>
              <a:ext uri="{FF2B5EF4-FFF2-40B4-BE49-F238E27FC236}">
                <a16:creationId xmlns:a16="http://schemas.microsoft.com/office/drawing/2014/main" id="{811FB28D-D875-A276-4DE3-D0D0AF84642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sz="2400" b="1">
                <a:solidFill>
                  <a:schemeClr val="tx1"/>
                </a:solidFill>
                <a:latin typeface="Arial" panose="020B0604020202020204" pitchFamily="34" charset="0"/>
                <a:cs typeface="Arial" panose="020B0604020202020204" pitchFamily="34" charset="0"/>
              </a:defRPr>
            </a:lvl1pPr>
            <a:lvl2pPr marL="742950" indent="-285750" defTabSz="955675">
              <a:defRPr sz="2400" b="1">
                <a:solidFill>
                  <a:schemeClr val="tx1"/>
                </a:solidFill>
                <a:latin typeface="Arial" panose="020B0604020202020204" pitchFamily="34" charset="0"/>
                <a:cs typeface="Arial" panose="020B0604020202020204" pitchFamily="34" charset="0"/>
              </a:defRPr>
            </a:lvl2pPr>
            <a:lvl3pPr marL="1143000" indent="-228600" defTabSz="955675">
              <a:defRPr sz="2400" b="1">
                <a:solidFill>
                  <a:schemeClr val="tx1"/>
                </a:solidFill>
                <a:latin typeface="Arial" panose="020B0604020202020204" pitchFamily="34" charset="0"/>
                <a:cs typeface="Arial" panose="020B0604020202020204" pitchFamily="34" charset="0"/>
              </a:defRPr>
            </a:lvl3pPr>
            <a:lvl4pPr marL="1600200" indent="-228600" defTabSz="955675">
              <a:defRPr sz="2400" b="1">
                <a:solidFill>
                  <a:schemeClr val="tx1"/>
                </a:solidFill>
                <a:latin typeface="Arial" panose="020B0604020202020204" pitchFamily="34" charset="0"/>
                <a:cs typeface="Arial" panose="020B0604020202020204" pitchFamily="34" charset="0"/>
              </a:defRPr>
            </a:lvl4pPr>
            <a:lvl5pPr marL="2057400" indent="-228600" defTabSz="955675">
              <a:defRPr sz="2400" b="1">
                <a:solidFill>
                  <a:schemeClr val="tx1"/>
                </a:solidFill>
                <a:latin typeface="Arial" panose="020B0604020202020204" pitchFamily="34" charset="0"/>
                <a:cs typeface="Arial" panose="020B0604020202020204" pitchFamily="34" charset="0"/>
              </a:defRPr>
            </a:lvl5pPr>
            <a:lvl6pPr marL="2514600" indent="-228600" defTabSz="955675"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defTabSz="955675"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defTabSz="955675"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defTabSz="955675"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fld id="{55FA54DD-D600-6C4D-820B-603511B663AA}" type="slidenum">
              <a:rPr lang="nb-NO" altLang="en-US" sz="1300" b="0" smtClean="0">
                <a:ea typeface="MS PGothic" panose="020B0600070205080204" pitchFamily="34" charset="-128"/>
              </a:rPr>
              <a:pPr/>
              <a:t>5</a:t>
            </a:fld>
            <a:endParaRPr lang="nb-NO" altLang="en-US" sz="1300" b="0">
              <a:ea typeface="MS PGothic"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dirty="0" err="1">
                <a:solidFill>
                  <a:srgbClr val="292929"/>
                </a:solidFill>
                <a:effectLst/>
                <a:latin typeface="source-serif-pro"/>
              </a:rPr>
              <a:t>Their</a:t>
            </a:r>
            <a:r>
              <a:rPr lang="nb-NO" b="0" i="0" dirty="0">
                <a:solidFill>
                  <a:srgbClr val="292929"/>
                </a:solidFill>
                <a:effectLst/>
                <a:latin typeface="source-serif-pro"/>
              </a:rPr>
              <a:t> </a:t>
            </a:r>
            <a:r>
              <a:rPr lang="nb-NO" b="0" i="0" dirty="0" err="1">
                <a:solidFill>
                  <a:srgbClr val="292929"/>
                </a:solidFill>
                <a:effectLst/>
                <a:latin typeface="source-serif-pro"/>
              </a:rPr>
              <a:t>company</a:t>
            </a:r>
            <a:r>
              <a:rPr lang="nb-NO" b="0" i="0" dirty="0">
                <a:solidFill>
                  <a:srgbClr val="292929"/>
                </a:solidFill>
                <a:effectLst/>
                <a:latin typeface="source-serif-pro"/>
              </a:rPr>
              <a:t> </a:t>
            </a:r>
            <a:r>
              <a:rPr lang="nb-NO" b="0" i="0" dirty="0" err="1">
                <a:solidFill>
                  <a:srgbClr val="292929"/>
                </a:solidFill>
                <a:effectLst/>
                <a:latin typeface="source-serif-pro"/>
              </a:rPr>
              <a:t>attempts</a:t>
            </a:r>
            <a:r>
              <a:rPr lang="nb-NO" b="0" i="0" dirty="0">
                <a:solidFill>
                  <a:srgbClr val="292929"/>
                </a:solidFill>
                <a:effectLst/>
                <a:latin typeface="source-serif-pro"/>
              </a:rPr>
              <a:t> to reinvent </a:t>
            </a:r>
            <a:r>
              <a:rPr lang="nb-NO" b="0" i="0" dirty="0" err="1">
                <a:solidFill>
                  <a:srgbClr val="292929"/>
                </a:solidFill>
                <a:effectLst/>
                <a:latin typeface="source-serif-pro"/>
              </a:rPr>
              <a:t>energy</a:t>
            </a:r>
            <a:r>
              <a:rPr lang="nb-NO" b="0" i="0" dirty="0">
                <a:solidFill>
                  <a:srgbClr val="292929"/>
                </a:solidFill>
                <a:effectLst/>
                <a:latin typeface="source-serif-pro"/>
              </a:rPr>
              <a:t> systems </a:t>
            </a:r>
            <a:r>
              <a:rPr lang="nb-NO" b="0" i="0" dirty="0" err="1">
                <a:solidFill>
                  <a:srgbClr val="292929"/>
                </a:solidFill>
                <a:effectLst/>
                <a:latin typeface="source-serif-pro"/>
              </a:rPr>
              <a:t>through</a:t>
            </a:r>
            <a:r>
              <a:rPr lang="nb-NO" b="0" i="0" dirty="0">
                <a:solidFill>
                  <a:srgbClr val="292929"/>
                </a:solidFill>
                <a:effectLst/>
                <a:latin typeface="source-serif-pro"/>
              </a:rPr>
              <a:t> </a:t>
            </a:r>
            <a:r>
              <a:rPr lang="nb-NO" b="0" i="0" dirty="0" err="1">
                <a:solidFill>
                  <a:srgbClr val="292929"/>
                </a:solidFill>
                <a:effectLst/>
                <a:latin typeface="source-serif-pro"/>
              </a:rPr>
              <a:t>their</a:t>
            </a:r>
            <a:r>
              <a:rPr lang="nb-NO" b="0" i="0" dirty="0">
                <a:solidFill>
                  <a:srgbClr val="292929"/>
                </a:solidFill>
                <a:effectLst/>
                <a:latin typeface="source-serif-pro"/>
              </a:rPr>
              <a:t> </a:t>
            </a:r>
            <a:r>
              <a:rPr lang="nb-NO" b="0" i="0" dirty="0" err="1">
                <a:solidFill>
                  <a:srgbClr val="292929"/>
                </a:solidFill>
                <a:effectLst/>
                <a:latin typeface="source-serif-pro"/>
              </a:rPr>
              <a:t>predictive</a:t>
            </a:r>
            <a:r>
              <a:rPr lang="nb-NO" b="0" i="0" dirty="0">
                <a:solidFill>
                  <a:srgbClr val="292929"/>
                </a:solidFill>
                <a:effectLst/>
                <a:latin typeface="source-serif-pro"/>
              </a:rPr>
              <a:t> </a:t>
            </a:r>
            <a:r>
              <a:rPr lang="nb-NO" b="0" i="0" dirty="0" err="1">
                <a:solidFill>
                  <a:srgbClr val="292929"/>
                </a:solidFill>
                <a:effectLst/>
                <a:latin typeface="source-serif-pro"/>
              </a:rPr>
              <a:t>maintenance</a:t>
            </a:r>
            <a:r>
              <a:rPr lang="nb-NO" b="0" i="0" dirty="0">
                <a:solidFill>
                  <a:srgbClr val="292929"/>
                </a:solidFill>
                <a:effectLst/>
                <a:latin typeface="source-serif-pro"/>
              </a:rPr>
              <a:t> and Connected Drone </a:t>
            </a:r>
            <a:r>
              <a:rPr lang="nb-NO" b="0" i="0" dirty="0" err="1">
                <a:solidFill>
                  <a:srgbClr val="292929"/>
                </a:solidFill>
                <a:effectLst/>
                <a:latin typeface="source-serif-pro"/>
              </a:rPr>
              <a:t>using</a:t>
            </a:r>
            <a:r>
              <a:rPr lang="nb-NO" b="0" i="0" dirty="0">
                <a:solidFill>
                  <a:srgbClr val="292929"/>
                </a:solidFill>
                <a:effectLst/>
                <a:latin typeface="source-serif-pro"/>
              </a:rPr>
              <a:t> </a:t>
            </a:r>
            <a:r>
              <a:rPr lang="nb-NO" b="0" i="0" dirty="0" err="1">
                <a:solidFill>
                  <a:srgbClr val="292929"/>
                </a:solidFill>
                <a:effectLst/>
                <a:latin typeface="source-serif-pro"/>
              </a:rPr>
              <a:t>industrial</a:t>
            </a:r>
            <a:r>
              <a:rPr lang="nb-NO" b="0" i="0" dirty="0">
                <a:solidFill>
                  <a:srgbClr val="292929"/>
                </a:solidFill>
                <a:effectLst/>
                <a:latin typeface="source-serif-pro"/>
              </a:rPr>
              <a:t> grade </a:t>
            </a:r>
            <a:r>
              <a:rPr lang="nb-NO" b="0" i="0" dirty="0" err="1">
                <a:solidFill>
                  <a:srgbClr val="292929"/>
                </a:solidFill>
                <a:effectLst/>
                <a:latin typeface="source-serif-pro"/>
              </a:rPr>
              <a:t>deep</a:t>
            </a:r>
            <a:r>
              <a:rPr lang="nb-NO" b="0" i="0" dirty="0">
                <a:solidFill>
                  <a:srgbClr val="292929"/>
                </a:solidFill>
                <a:effectLst/>
                <a:latin typeface="source-serif-pro"/>
              </a:rPr>
              <a:t> </a:t>
            </a:r>
            <a:r>
              <a:rPr lang="nb-NO" b="0" i="0" dirty="0" err="1">
                <a:solidFill>
                  <a:srgbClr val="292929"/>
                </a:solidFill>
                <a:effectLst/>
                <a:latin typeface="source-serif-pro"/>
              </a:rPr>
              <a:t>learning</a:t>
            </a:r>
            <a:r>
              <a:rPr lang="nb-NO" b="0" i="0" dirty="0">
                <a:solidFill>
                  <a:srgbClr val="292929"/>
                </a:solidFill>
                <a:effectLst/>
                <a:latin typeface="source-serif-pro"/>
              </a:rPr>
              <a:t> to turn </a:t>
            </a:r>
            <a:r>
              <a:rPr lang="nb-NO" b="0" i="0" dirty="0" err="1">
                <a:solidFill>
                  <a:srgbClr val="292929"/>
                </a:solidFill>
                <a:effectLst/>
                <a:latin typeface="source-serif-pro"/>
              </a:rPr>
              <a:t>visual</a:t>
            </a:r>
            <a:r>
              <a:rPr lang="nb-NO" b="0" i="0" dirty="0">
                <a:solidFill>
                  <a:srgbClr val="292929"/>
                </a:solidFill>
                <a:effectLst/>
                <a:latin typeface="source-serif-pro"/>
              </a:rPr>
              <a:t> </a:t>
            </a:r>
            <a:r>
              <a:rPr lang="nb-NO" b="0" i="0" dirty="0" err="1">
                <a:solidFill>
                  <a:srgbClr val="292929"/>
                </a:solidFill>
                <a:effectLst/>
                <a:latin typeface="source-serif-pro"/>
              </a:rPr>
              <a:t>inspection</a:t>
            </a:r>
            <a:r>
              <a:rPr lang="nb-NO" b="0" i="0" dirty="0">
                <a:solidFill>
                  <a:srgbClr val="292929"/>
                </a:solidFill>
                <a:effectLst/>
                <a:latin typeface="source-serif-pro"/>
              </a:rPr>
              <a:t> data </a:t>
            </a:r>
            <a:r>
              <a:rPr lang="nb-NO" b="0" i="0" dirty="0" err="1">
                <a:solidFill>
                  <a:srgbClr val="292929"/>
                </a:solidFill>
                <a:effectLst/>
                <a:latin typeface="source-serif-pro"/>
              </a:rPr>
              <a:t>into</a:t>
            </a:r>
            <a:r>
              <a:rPr lang="nb-NO" b="0" i="0" dirty="0">
                <a:solidFill>
                  <a:srgbClr val="292929"/>
                </a:solidFill>
                <a:effectLst/>
                <a:latin typeface="source-serif-pro"/>
              </a:rPr>
              <a:t> </a:t>
            </a:r>
            <a:r>
              <a:rPr lang="nb-NO" b="0" i="0" dirty="0" err="1">
                <a:solidFill>
                  <a:srgbClr val="292929"/>
                </a:solidFill>
                <a:effectLst/>
                <a:latin typeface="source-serif-pro"/>
              </a:rPr>
              <a:t>actionable</a:t>
            </a:r>
            <a:r>
              <a:rPr lang="nb-NO" b="0" i="0" dirty="0">
                <a:solidFill>
                  <a:srgbClr val="292929"/>
                </a:solidFill>
                <a:effectLst/>
                <a:latin typeface="source-serif-pro"/>
              </a:rPr>
              <a:t> </a:t>
            </a:r>
            <a:r>
              <a:rPr lang="nb-NO" b="0" i="0" dirty="0" err="1">
                <a:solidFill>
                  <a:srgbClr val="292929"/>
                </a:solidFill>
                <a:effectLst/>
                <a:latin typeface="source-serif-pro"/>
              </a:rPr>
              <a:t>asset</a:t>
            </a:r>
            <a:r>
              <a:rPr lang="nb-NO" b="0" i="0" dirty="0">
                <a:solidFill>
                  <a:srgbClr val="292929"/>
                </a:solidFill>
                <a:effectLst/>
                <a:latin typeface="source-serif-pro"/>
              </a:rPr>
              <a:t> </a:t>
            </a:r>
            <a:r>
              <a:rPr lang="nb-NO" b="0" i="0" dirty="0" err="1">
                <a:solidFill>
                  <a:srgbClr val="292929"/>
                </a:solidFill>
                <a:effectLst/>
                <a:latin typeface="source-serif-pro"/>
              </a:rPr>
              <a:t>insight</a:t>
            </a:r>
            <a:r>
              <a:rPr lang="nb-NO" b="0" i="0" dirty="0">
                <a:solidFill>
                  <a:srgbClr val="292929"/>
                </a:solidFill>
                <a:effectLst/>
                <a:latin typeface="source-serif-pro"/>
              </a:rPr>
              <a:t>. </a:t>
            </a:r>
            <a:r>
              <a:rPr lang="nb-NO" b="0" i="0" dirty="0" err="1">
                <a:solidFill>
                  <a:srgbClr val="292929"/>
                </a:solidFill>
                <a:effectLst/>
                <a:latin typeface="source-serif-pro"/>
              </a:rPr>
              <a:t>Together</a:t>
            </a:r>
            <a:r>
              <a:rPr lang="nb-NO" b="0" i="0" dirty="0">
                <a:solidFill>
                  <a:srgbClr val="292929"/>
                </a:solidFill>
                <a:effectLst/>
                <a:latin typeface="source-serif-pro"/>
              </a:rPr>
              <a:t> </a:t>
            </a:r>
            <a:r>
              <a:rPr lang="nb-NO" b="0" i="0" dirty="0" err="1">
                <a:solidFill>
                  <a:srgbClr val="292929"/>
                </a:solidFill>
                <a:effectLst/>
                <a:latin typeface="source-serif-pro"/>
              </a:rPr>
              <a:t>with</a:t>
            </a:r>
            <a:r>
              <a:rPr lang="nb-NO" b="0" i="0" dirty="0">
                <a:solidFill>
                  <a:srgbClr val="292929"/>
                </a:solidFill>
                <a:effectLst/>
                <a:latin typeface="source-serif-pro"/>
              </a:rPr>
              <a:t> </a:t>
            </a:r>
            <a:r>
              <a:rPr lang="nb-NO" b="0" i="0" dirty="0" err="1">
                <a:solidFill>
                  <a:srgbClr val="292929"/>
                </a:solidFill>
                <a:effectLst/>
                <a:latin typeface="source-serif-pro"/>
              </a:rPr>
              <a:t>this</a:t>
            </a:r>
            <a:r>
              <a:rPr lang="nb-NO" b="0" i="0" dirty="0">
                <a:solidFill>
                  <a:srgbClr val="292929"/>
                </a:solidFill>
                <a:effectLst/>
                <a:latin typeface="source-serif-pro"/>
              </a:rPr>
              <a:t> </a:t>
            </a:r>
            <a:r>
              <a:rPr lang="nb-NO" b="0" i="0" dirty="0" err="1">
                <a:solidFill>
                  <a:srgbClr val="292929"/>
                </a:solidFill>
                <a:effectLst/>
                <a:latin typeface="source-serif-pro"/>
              </a:rPr>
              <a:t>they</a:t>
            </a:r>
            <a:r>
              <a:rPr lang="nb-NO" b="0" i="0" dirty="0">
                <a:solidFill>
                  <a:srgbClr val="292929"/>
                </a:solidFill>
                <a:effectLst/>
                <a:latin typeface="source-serif-pro"/>
              </a:rPr>
              <a:t> have a Connected Grid </a:t>
            </a:r>
            <a:r>
              <a:rPr lang="nb-NO" b="0" i="0" dirty="0" err="1">
                <a:solidFill>
                  <a:srgbClr val="292929"/>
                </a:solidFill>
                <a:effectLst/>
                <a:latin typeface="source-serif-pro"/>
              </a:rPr>
              <a:t>solution</a:t>
            </a:r>
            <a:r>
              <a:rPr lang="nb-NO" b="0" i="0" dirty="0">
                <a:solidFill>
                  <a:srgbClr val="292929"/>
                </a:solidFill>
                <a:effectLst/>
                <a:latin typeface="source-serif-pro"/>
              </a:rPr>
              <a:t> </a:t>
            </a:r>
            <a:r>
              <a:rPr lang="nb-NO" b="0" i="0" dirty="0" err="1">
                <a:solidFill>
                  <a:srgbClr val="292929"/>
                </a:solidFill>
                <a:effectLst/>
                <a:latin typeface="source-serif-pro"/>
              </a:rPr>
              <a:t>that</a:t>
            </a:r>
            <a:r>
              <a:rPr lang="nb-NO" b="0" i="0" dirty="0">
                <a:solidFill>
                  <a:srgbClr val="292929"/>
                </a:solidFill>
                <a:effectLst/>
                <a:latin typeface="source-serif-pro"/>
              </a:rPr>
              <a:t> </a:t>
            </a:r>
            <a:r>
              <a:rPr lang="nb-NO" b="0" i="0" dirty="0" err="1">
                <a:solidFill>
                  <a:srgbClr val="292929"/>
                </a:solidFill>
                <a:effectLst/>
                <a:latin typeface="source-serif-pro"/>
              </a:rPr>
              <a:t>works</a:t>
            </a:r>
            <a:r>
              <a:rPr lang="nb-NO" b="0" i="0" dirty="0">
                <a:solidFill>
                  <a:srgbClr val="292929"/>
                </a:solidFill>
                <a:effectLst/>
                <a:latin typeface="source-serif-pro"/>
              </a:rPr>
              <a:t> as an intelligent </a:t>
            </a:r>
            <a:r>
              <a:rPr lang="nb-NO" b="0" i="0" dirty="0" err="1">
                <a:solidFill>
                  <a:srgbClr val="292929"/>
                </a:solidFill>
                <a:effectLst/>
                <a:latin typeface="source-serif-pro"/>
              </a:rPr>
              <a:t>top</a:t>
            </a:r>
            <a:r>
              <a:rPr lang="nb-NO" b="0" i="0" dirty="0">
                <a:solidFill>
                  <a:srgbClr val="292929"/>
                </a:solidFill>
                <a:effectLst/>
                <a:latin typeface="source-serif-pro"/>
              </a:rPr>
              <a:t> system </a:t>
            </a:r>
            <a:r>
              <a:rPr lang="nb-NO" b="0" i="0" dirty="0" err="1">
                <a:solidFill>
                  <a:srgbClr val="292929"/>
                </a:solidFill>
                <a:effectLst/>
                <a:latin typeface="source-serif-pro"/>
              </a:rPr>
              <a:t>that</a:t>
            </a:r>
            <a:r>
              <a:rPr lang="nb-NO" b="0" i="0" dirty="0">
                <a:solidFill>
                  <a:srgbClr val="292929"/>
                </a:solidFill>
                <a:effectLst/>
                <a:latin typeface="source-serif-pro"/>
              </a:rPr>
              <a:t> </a:t>
            </a:r>
            <a:r>
              <a:rPr lang="nb-NO" b="0" i="0" dirty="0" err="1">
                <a:solidFill>
                  <a:srgbClr val="292929"/>
                </a:solidFill>
                <a:effectLst/>
                <a:latin typeface="source-serif-pro"/>
              </a:rPr>
              <a:t>provides</a:t>
            </a:r>
            <a:r>
              <a:rPr lang="nb-NO" b="0" i="0" dirty="0">
                <a:solidFill>
                  <a:srgbClr val="292929"/>
                </a:solidFill>
                <a:effectLst/>
                <a:latin typeface="source-serif-pro"/>
              </a:rPr>
              <a:t> </a:t>
            </a:r>
            <a:r>
              <a:rPr lang="nb-NO" b="0" i="0" dirty="0" err="1">
                <a:solidFill>
                  <a:srgbClr val="292929"/>
                </a:solidFill>
                <a:effectLst/>
                <a:latin typeface="source-serif-pro"/>
              </a:rPr>
              <a:t>decision</a:t>
            </a:r>
            <a:r>
              <a:rPr lang="nb-NO" b="0" i="0" dirty="0">
                <a:solidFill>
                  <a:srgbClr val="292929"/>
                </a:solidFill>
                <a:effectLst/>
                <a:latin typeface="source-serif-pro"/>
              </a:rPr>
              <a:t> support for optimal </a:t>
            </a:r>
            <a:r>
              <a:rPr lang="nb-NO" b="0" i="0" dirty="0" err="1">
                <a:solidFill>
                  <a:srgbClr val="292929"/>
                </a:solidFill>
                <a:effectLst/>
                <a:latin typeface="source-serif-pro"/>
              </a:rPr>
              <a:t>operation</a:t>
            </a:r>
            <a:r>
              <a:rPr lang="nb-NO" b="0" i="0" dirty="0">
                <a:solidFill>
                  <a:srgbClr val="292929"/>
                </a:solidFill>
                <a:effectLst/>
                <a:latin typeface="source-serif-pro"/>
              </a:rPr>
              <a:t>, </a:t>
            </a:r>
            <a:r>
              <a:rPr lang="nb-NO" b="0" i="0" dirty="0" err="1">
                <a:solidFill>
                  <a:srgbClr val="292929"/>
                </a:solidFill>
                <a:effectLst/>
                <a:latin typeface="source-serif-pro"/>
              </a:rPr>
              <a:t>maintenance</a:t>
            </a:r>
            <a:r>
              <a:rPr lang="nb-NO" b="0" i="0" dirty="0">
                <a:solidFill>
                  <a:srgbClr val="292929"/>
                </a:solidFill>
                <a:effectLst/>
                <a:latin typeface="source-serif-pro"/>
              </a:rPr>
              <a:t> and planning </a:t>
            </a:r>
            <a:r>
              <a:rPr lang="nb-NO" b="0" i="0" dirty="0" err="1">
                <a:solidFill>
                  <a:srgbClr val="292929"/>
                </a:solidFill>
                <a:effectLst/>
                <a:latin typeface="source-serif-pro"/>
              </a:rPr>
              <a:t>of</a:t>
            </a:r>
            <a:r>
              <a:rPr lang="nb-NO" b="0" i="0" dirty="0">
                <a:solidFill>
                  <a:srgbClr val="292929"/>
                </a:solidFill>
                <a:effectLst/>
                <a:latin typeface="source-serif-pro"/>
              </a:rPr>
              <a:t> grids. Not </a:t>
            </a:r>
            <a:r>
              <a:rPr lang="nb-NO" b="0" i="0" dirty="0" err="1">
                <a:solidFill>
                  <a:srgbClr val="292929"/>
                </a:solidFill>
                <a:effectLst/>
                <a:latin typeface="source-serif-pro"/>
              </a:rPr>
              <a:t>only</a:t>
            </a:r>
            <a:r>
              <a:rPr lang="nb-NO" b="0" i="0" dirty="0">
                <a:solidFill>
                  <a:srgbClr val="292929"/>
                </a:solidFill>
                <a:effectLst/>
                <a:latin typeface="source-serif-pro"/>
              </a:rPr>
              <a:t> do </a:t>
            </a:r>
            <a:r>
              <a:rPr lang="nb-NO" b="0" i="0" dirty="0" err="1">
                <a:solidFill>
                  <a:srgbClr val="292929"/>
                </a:solidFill>
                <a:effectLst/>
                <a:latin typeface="source-serif-pro"/>
              </a:rPr>
              <a:t>they</a:t>
            </a:r>
            <a:r>
              <a:rPr lang="nb-NO" b="0" i="0" dirty="0">
                <a:solidFill>
                  <a:srgbClr val="292929"/>
                </a:solidFill>
                <a:effectLst/>
                <a:latin typeface="source-serif-pro"/>
              </a:rPr>
              <a:t> do </a:t>
            </a:r>
            <a:r>
              <a:rPr lang="nb-NO" b="0" i="0" dirty="0" err="1">
                <a:solidFill>
                  <a:srgbClr val="292929"/>
                </a:solidFill>
                <a:effectLst/>
                <a:latin typeface="source-serif-pro"/>
              </a:rPr>
              <a:t>this</a:t>
            </a:r>
            <a:r>
              <a:rPr lang="nb-NO" b="0" i="0" dirty="0">
                <a:solidFill>
                  <a:srgbClr val="292929"/>
                </a:solidFill>
                <a:effectLst/>
                <a:latin typeface="source-serif-pro"/>
              </a:rPr>
              <a:t> </a:t>
            </a:r>
            <a:r>
              <a:rPr lang="nb-NO" b="0" i="0" dirty="0" err="1">
                <a:solidFill>
                  <a:srgbClr val="292929"/>
                </a:solidFill>
                <a:effectLst/>
                <a:latin typeface="source-serif-pro"/>
              </a:rPr>
              <a:t>on</a:t>
            </a:r>
            <a:r>
              <a:rPr lang="nb-NO" b="0" i="0" dirty="0">
                <a:solidFill>
                  <a:srgbClr val="292929"/>
                </a:solidFill>
                <a:effectLst/>
                <a:latin typeface="source-serif-pro"/>
              </a:rPr>
              <a:t> a </a:t>
            </a:r>
            <a:r>
              <a:rPr lang="nb-NO" b="0" i="0" dirty="0" err="1">
                <a:solidFill>
                  <a:srgbClr val="292929"/>
                </a:solidFill>
                <a:effectLst/>
                <a:latin typeface="source-serif-pro"/>
              </a:rPr>
              <a:t>delivery</a:t>
            </a:r>
            <a:r>
              <a:rPr lang="nb-NO" b="0" i="0" dirty="0">
                <a:solidFill>
                  <a:srgbClr val="292929"/>
                </a:solidFill>
                <a:effectLst/>
                <a:latin typeface="source-serif-pro"/>
              </a:rPr>
              <a:t> </a:t>
            </a:r>
            <a:r>
              <a:rPr lang="nb-NO" b="0" i="0" dirty="0" err="1">
                <a:solidFill>
                  <a:srgbClr val="292929"/>
                </a:solidFill>
                <a:effectLst/>
                <a:latin typeface="source-serif-pro"/>
              </a:rPr>
              <a:t>level</a:t>
            </a:r>
            <a:r>
              <a:rPr lang="nb-NO" b="0" i="0" dirty="0">
                <a:solidFill>
                  <a:srgbClr val="292929"/>
                </a:solidFill>
                <a:effectLst/>
                <a:latin typeface="source-serif-pro"/>
              </a:rPr>
              <a:t> </a:t>
            </a:r>
            <a:r>
              <a:rPr lang="nb-NO" b="0" i="0" dirty="0" err="1">
                <a:solidFill>
                  <a:srgbClr val="292929"/>
                </a:solidFill>
                <a:effectLst/>
                <a:latin typeface="source-serif-pro"/>
              </a:rPr>
              <a:t>however</a:t>
            </a:r>
            <a:r>
              <a:rPr lang="nb-NO" b="0" i="0" dirty="0">
                <a:solidFill>
                  <a:srgbClr val="292929"/>
                </a:solidFill>
                <a:effectLst/>
                <a:latin typeface="source-serif-pro"/>
              </a:rPr>
              <a:t> </a:t>
            </a:r>
            <a:r>
              <a:rPr lang="nb-NO" b="0" i="0" dirty="0" err="1">
                <a:solidFill>
                  <a:srgbClr val="292929"/>
                </a:solidFill>
                <a:effectLst/>
                <a:latin typeface="source-serif-pro"/>
              </a:rPr>
              <a:t>they</a:t>
            </a:r>
            <a:r>
              <a:rPr lang="nb-NO" b="0" i="0" dirty="0">
                <a:solidFill>
                  <a:srgbClr val="292929"/>
                </a:solidFill>
                <a:effectLst/>
                <a:latin typeface="source-serif-pro"/>
              </a:rPr>
              <a:t> </a:t>
            </a:r>
            <a:r>
              <a:rPr lang="nb-NO" b="0" i="0" dirty="0" err="1">
                <a:solidFill>
                  <a:srgbClr val="292929"/>
                </a:solidFill>
                <a:effectLst/>
                <a:latin typeface="source-serif-pro"/>
              </a:rPr>
              <a:t>are</a:t>
            </a:r>
            <a:r>
              <a:rPr lang="nb-NO" b="0" i="0" dirty="0">
                <a:solidFill>
                  <a:srgbClr val="292929"/>
                </a:solidFill>
                <a:effectLst/>
                <a:latin typeface="source-serif-pro"/>
              </a:rPr>
              <a:t> </a:t>
            </a:r>
            <a:r>
              <a:rPr lang="nb-NO" b="0" i="0" dirty="0" err="1">
                <a:solidFill>
                  <a:srgbClr val="292929"/>
                </a:solidFill>
                <a:effectLst/>
                <a:latin typeface="source-serif-pro"/>
              </a:rPr>
              <a:t>thinking</a:t>
            </a:r>
            <a:r>
              <a:rPr lang="nb-NO" b="0" i="0" dirty="0">
                <a:solidFill>
                  <a:srgbClr val="292929"/>
                </a:solidFill>
                <a:effectLst/>
                <a:latin typeface="source-serif-pro"/>
              </a:rPr>
              <a:t> </a:t>
            </a:r>
            <a:r>
              <a:rPr lang="nb-NO" b="0" i="0" dirty="0" err="1">
                <a:solidFill>
                  <a:srgbClr val="292929"/>
                </a:solidFill>
                <a:effectLst/>
                <a:latin typeface="source-serif-pro"/>
              </a:rPr>
              <a:t>about</a:t>
            </a:r>
            <a:r>
              <a:rPr lang="nb-NO" b="0" i="0" dirty="0">
                <a:solidFill>
                  <a:srgbClr val="292929"/>
                </a:solidFill>
                <a:effectLst/>
                <a:latin typeface="source-serif-pro"/>
              </a:rPr>
              <a:t> </a:t>
            </a:r>
            <a:r>
              <a:rPr lang="nb-NO" b="0" i="0" dirty="0" err="1">
                <a:solidFill>
                  <a:srgbClr val="292929"/>
                </a:solidFill>
                <a:effectLst/>
                <a:latin typeface="source-serif-pro"/>
              </a:rPr>
              <a:t>how</a:t>
            </a:r>
            <a:r>
              <a:rPr lang="nb-NO" b="0" i="0" dirty="0">
                <a:solidFill>
                  <a:srgbClr val="292929"/>
                </a:solidFill>
                <a:effectLst/>
                <a:latin typeface="source-serif-pro"/>
              </a:rPr>
              <a:t> to make it </a:t>
            </a:r>
            <a:r>
              <a:rPr lang="nb-NO" b="0" i="0" dirty="0" err="1">
                <a:solidFill>
                  <a:srgbClr val="292929"/>
                </a:solidFill>
                <a:effectLst/>
                <a:latin typeface="source-serif-pro"/>
              </a:rPr>
              <a:t>easier</a:t>
            </a:r>
            <a:r>
              <a:rPr lang="nb-NO" b="0" i="0" dirty="0">
                <a:solidFill>
                  <a:srgbClr val="292929"/>
                </a:solidFill>
                <a:effectLst/>
                <a:latin typeface="source-serif-pro"/>
              </a:rPr>
              <a:t> for </a:t>
            </a:r>
            <a:r>
              <a:rPr lang="nb-NO" b="0" i="0" dirty="0" err="1">
                <a:solidFill>
                  <a:srgbClr val="292929"/>
                </a:solidFill>
                <a:effectLst/>
                <a:latin typeface="source-serif-pro"/>
              </a:rPr>
              <a:t>the</a:t>
            </a:r>
            <a:r>
              <a:rPr lang="nb-NO" b="0" i="0" dirty="0">
                <a:solidFill>
                  <a:srgbClr val="292929"/>
                </a:solidFill>
                <a:effectLst/>
                <a:latin typeface="source-serif-pro"/>
              </a:rPr>
              <a:t> </a:t>
            </a:r>
            <a:r>
              <a:rPr lang="nb-NO" b="0" i="0" dirty="0" err="1">
                <a:solidFill>
                  <a:srgbClr val="292929"/>
                </a:solidFill>
                <a:effectLst/>
                <a:latin typeface="source-serif-pro"/>
              </a:rPr>
              <a:t>consumer</a:t>
            </a:r>
            <a:r>
              <a:rPr lang="nb-NO" b="0" i="0" dirty="0">
                <a:solidFill>
                  <a:srgbClr val="292929"/>
                </a:solidFill>
                <a:effectLst/>
                <a:latin typeface="source-serif-pro"/>
              </a:rPr>
              <a:t> to </a:t>
            </a:r>
            <a:r>
              <a:rPr lang="nb-NO" b="0" i="0" dirty="0" err="1">
                <a:solidFill>
                  <a:srgbClr val="292929"/>
                </a:solidFill>
                <a:effectLst/>
                <a:latin typeface="source-serif-pro"/>
              </a:rPr>
              <a:t>get</a:t>
            </a:r>
            <a:r>
              <a:rPr lang="nb-NO" b="0" i="0" dirty="0">
                <a:solidFill>
                  <a:srgbClr val="292929"/>
                </a:solidFill>
                <a:effectLst/>
                <a:latin typeface="source-serif-pro"/>
              </a:rPr>
              <a:t> an </a:t>
            </a:r>
            <a:r>
              <a:rPr lang="nb-NO" b="0" i="0" dirty="0" err="1">
                <a:solidFill>
                  <a:srgbClr val="292929"/>
                </a:solidFill>
                <a:effectLst/>
                <a:latin typeface="source-serif-pro"/>
              </a:rPr>
              <a:t>overview</a:t>
            </a:r>
            <a:r>
              <a:rPr lang="nb-NO" b="0" i="0" dirty="0">
                <a:solidFill>
                  <a:srgbClr val="292929"/>
                </a:solidFill>
                <a:effectLst/>
                <a:latin typeface="source-serif-pro"/>
              </a:rPr>
              <a:t> over </a:t>
            </a:r>
            <a:r>
              <a:rPr lang="nb-NO" b="0" i="0" dirty="0" err="1">
                <a:solidFill>
                  <a:srgbClr val="292929"/>
                </a:solidFill>
                <a:effectLst/>
                <a:latin typeface="source-serif-pro"/>
              </a:rPr>
              <a:t>energy</a:t>
            </a:r>
            <a:r>
              <a:rPr lang="nb-NO" b="0" i="0" dirty="0">
                <a:solidFill>
                  <a:srgbClr val="292929"/>
                </a:solidFill>
                <a:effectLst/>
                <a:latin typeface="source-serif-pro"/>
              </a:rPr>
              <a:t> </a:t>
            </a:r>
            <a:r>
              <a:rPr lang="nb-NO" b="0" i="0" dirty="0" err="1">
                <a:solidFill>
                  <a:srgbClr val="292929"/>
                </a:solidFill>
                <a:effectLst/>
                <a:latin typeface="source-serif-pro"/>
              </a:rPr>
              <a:t>consumption</a:t>
            </a:r>
            <a:r>
              <a:rPr lang="nb-NO" b="0" i="0" dirty="0">
                <a:solidFill>
                  <a:srgbClr val="292929"/>
                </a:solidFill>
                <a:effectLst/>
                <a:latin typeface="source-serif-pro"/>
              </a:rPr>
              <a:t> in </a:t>
            </a:r>
            <a:r>
              <a:rPr lang="nb-NO" b="0" i="0" dirty="0" err="1">
                <a:solidFill>
                  <a:srgbClr val="292929"/>
                </a:solidFill>
                <a:effectLst/>
                <a:latin typeface="source-serif-pro"/>
              </a:rPr>
              <a:t>what</a:t>
            </a:r>
            <a:r>
              <a:rPr lang="nb-NO" b="0" i="0" dirty="0">
                <a:solidFill>
                  <a:srgbClr val="292929"/>
                </a:solidFill>
                <a:effectLst/>
                <a:latin typeface="source-serif-pro"/>
              </a:rPr>
              <a:t> </a:t>
            </a:r>
            <a:r>
              <a:rPr lang="nb-NO" b="0" i="0" dirty="0" err="1">
                <a:solidFill>
                  <a:srgbClr val="292929"/>
                </a:solidFill>
                <a:effectLst/>
                <a:latin typeface="source-serif-pro"/>
              </a:rPr>
              <a:t>they</a:t>
            </a:r>
            <a:r>
              <a:rPr lang="nb-NO" b="0" i="0" dirty="0">
                <a:solidFill>
                  <a:srgbClr val="292929"/>
                </a:solidFill>
                <a:effectLst/>
                <a:latin typeface="source-serif-pro"/>
              </a:rPr>
              <a:t> </a:t>
            </a:r>
            <a:r>
              <a:rPr lang="nb-NO" b="0" i="0" dirty="0" err="1">
                <a:solidFill>
                  <a:srgbClr val="292929"/>
                </a:solidFill>
                <a:effectLst/>
                <a:latin typeface="source-serif-pro"/>
              </a:rPr>
              <a:t>call</a:t>
            </a:r>
            <a:r>
              <a:rPr lang="nb-NO" b="0" i="0" dirty="0">
                <a:solidFill>
                  <a:srgbClr val="292929"/>
                </a:solidFill>
                <a:effectLst/>
                <a:latin typeface="source-serif-pro"/>
              </a:rPr>
              <a:t> a Connected </a:t>
            </a:r>
            <a:r>
              <a:rPr lang="nb-NO" b="0" i="0" dirty="0" err="1">
                <a:solidFill>
                  <a:srgbClr val="292929"/>
                </a:solidFill>
                <a:effectLst/>
                <a:latin typeface="source-serif-pro"/>
              </a:rPr>
              <a:t>Prosumer</a:t>
            </a:r>
            <a:r>
              <a:rPr lang="nb-NO" b="0" i="0" dirty="0">
                <a:solidFill>
                  <a:srgbClr val="292929"/>
                </a:solidFill>
                <a:effectLst/>
                <a:latin typeface="source-serif-pro"/>
              </a:rPr>
              <a:t> providing real-time </a:t>
            </a:r>
            <a:r>
              <a:rPr lang="nb-NO" b="0" i="0" dirty="0" err="1">
                <a:solidFill>
                  <a:srgbClr val="292929"/>
                </a:solidFill>
                <a:effectLst/>
                <a:latin typeface="source-serif-pro"/>
              </a:rPr>
              <a:t>visualization</a:t>
            </a:r>
            <a:r>
              <a:rPr lang="nb-NO" b="0" i="0" dirty="0">
                <a:solidFill>
                  <a:srgbClr val="292929"/>
                </a:solidFill>
                <a:effectLst/>
                <a:latin typeface="source-serif-pro"/>
              </a:rPr>
              <a:t> </a:t>
            </a:r>
            <a:r>
              <a:rPr lang="nb-NO" b="0" i="0" dirty="0" err="1">
                <a:solidFill>
                  <a:srgbClr val="292929"/>
                </a:solidFill>
                <a:effectLst/>
                <a:latin typeface="source-serif-pro"/>
              </a:rPr>
              <a:t>of</a:t>
            </a:r>
            <a:r>
              <a:rPr lang="nb-NO" b="0" i="0" dirty="0">
                <a:solidFill>
                  <a:srgbClr val="292929"/>
                </a:solidFill>
                <a:effectLst/>
                <a:latin typeface="source-serif-pro"/>
              </a:rPr>
              <a:t> </a:t>
            </a:r>
            <a:r>
              <a:rPr lang="nb-NO" b="0" i="0" dirty="0" err="1">
                <a:solidFill>
                  <a:srgbClr val="292929"/>
                </a:solidFill>
                <a:effectLst/>
                <a:latin typeface="source-serif-pro"/>
              </a:rPr>
              <a:t>energy</a:t>
            </a:r>
            <a:r>
              <a:rPr lang="nb-NO" b="0" i="0" dirty="0">
                <a:solidFill>
                  <a:srgbClr val="292929"/>
                </a:solidFill>
                <a:effectLst/>
                <a:latin typeface="source-serif-pro"/>
              </a:rPr>
              <a:t> </a:t>
            </a:r>
            <a:r>
              <a:rPr lang="nb-NO" b="0" i="0" dirty="0" err="1">
                <a:solidFill>
                  <a:srgbClr val="292929"/>
                </a:solidFill>
                <a:effectLst/>
                <a:latin typeface="source-serif-pro"/>
              </a:rPr>
              <a:t>consumption</a:t>
            </a:r>
            <a:r>
              <a:rPr lang="nb-NO" b="0" i="0" dirty="0">
                <a:solidFill>
                  <a:srgbClr val="292929"/>
                </a:solidFill>
                <a:effectLst/>
                <a:latin typeface="source-serif-pro"/>
              </a:rPr>
              <a:t> </a:t>
            </a:r>
            <a:r>
              <a:rPr lang="nb-NO" b="0" i="0" dirty="0" err="1">
                <a:solidFill>
                  <a:srgbClr val="292929"/>
                </a:solidFill>
                <a:effectLst/>
                <a:latin typeface="source-serif-pro"/>
              </a:rPr>
              <a:t>detailed</a:t>
            </a:r>
            <a:r>
              <a:rPr lang="nb-NO" b="0" i="0" dirty="0">
                <a:solidFill>
                  <a:srgbClr val="292929"/>
                </a:solidFill>
                <a:effectLst/>
                <a:latin typeface="source-serif-pro"/>
              </a:rPr>
              <a:t> to </a:t>
            </a:r>
            <a:r>
              <a:rPr lang="nb-NO" b="0" i="0" dirty="0" err="1">
                <a:solidFill>
                  <a:srgbClr val="292929"/>
                </a:solidFill>
                <a:effectLst/>
                <a:latin typeface="source-serif-pro"/>
              </a:rPr>
              <a:t>the</a:t>
            </a:r>
            <a:r>
              <a:rPr lang="nb-NO" b="0" i="0" dirty="0">
                <a:solidFill>
                  <a:srgbClr val="292929"/>
                </a:solidFill>
                <a:effectLst/>
                <a:latin typeface="source-serif-pro"/>
              </a:rPr>
              <a:t> </a:t>
            </a:r>
            <a:r>
              <a:rPr lang="nb-NO" b="0" i="0" dirty="0" err="1">
                <a:solidFill>
                  <a:srgbClr val="292929"/>
                </a:solidFill>
                <a:effectLst/>
                <a:latin typeface="source-serif-pro"/>
              </a:rPr>
              <a:t>preferences</a:t>
            </a:r>
            <a:r>
              <a:rPr lang="nb-NO" b="0" i="0" dirty="0">
                <a:solidFill>
                  <a:srgbClr val="292929"/>
                </a:solidFill>
                <a:effectLst/>
                <a:latin typeface="source-serif-pro"/>
              </a:rPr>
              <a:t> </a:t>
            </a:r>
            <a:r>
              <a:rPr lang="nb-NO" b="0" i="0" dirty="0" err="1">
                <a:solidFill>
                  <a:srgbClr val="292929"/>
                </a:solidFill>
                <a:effectLst/>
                <a:latin typeface="source-serif-pro"/>
              </a:rPr>
              <a:t>of</a:t>
            </a:r>
            <a:r>
              <a:rPr lang="nb-NO" b="0" i="0" dirty="0">
                <a:solidFill>
                  <a:srgbClr val="292929"/>
                </a:solidFill>
                <a:effectLst/>
                <a:latin typeface="source-serif-pro"/>
              </a:rPr>
              <a:t> </a:t>
            </a:r>
            <a:r>
              <a:rPr lang="nb-NO" b="0" i="0" dirty="0" err="1">
                <a:solidFill>
                  <a:srgbClr val="292929"/>
                </a:solidFill>
                <a:effectLst/>
                <a:latin typeface="source-serif-pro"/>
              </a:rPr>
              <a:t>the</a:t>
            </a:r>
            <a:r>
              <a:rPr lang="nb-NO" b="0" i="0" dirty="0">
                <a:solidFill>
                  <a:srgbClr val="292929"/>
                </a:solidFill>
                <a:effectLst/>
                <a:latin typeface="source-serif-pro"/>
              </a:rPr>
              <a:t> </a:t>
            </a:r>
            <a:r>
              <a:rPr lang="nb-NO" b="0" i="0" dirty="0" err="1">
                <a:solidFill>
                  <a:srgbClr val="292929"/>
                </a:solidFill>
                <a:effectLst/>
                <a:latin typeface="source-serif-pro"/>
              </a:rPr>
              <a:t>consumer</a:t>
            </a:r>
            <a:r>
              <a:rPr lang="nb-NO" b="0" i="0" dirty="0">
                <a:solidFill>
                  <a:srgbClr val="292929"/>
                </a:solidFill>
                <a:effectLst/>
                <a:latin typeface="source-serif-pro"/>
              </a:rPr>
              <a:t>, as </a:t>
            </a:r>
            <a:r>
              <a:rPr lang="nb-NO" b="0" i="0" dirty="0" err="1">
                <a:solidFill>
                  <a:srgbClr val="292929"/>
                </a:solidFill>
                <a:effectLst/>
                <a:latin typeface="source-serif-pro"/>
              </a:rPr>
              <a:t>well</a:t>
            </a:r>
            <a:r>
              <a:rPr lang="nb-NO" b="0" i="0" dirty="0">
                <a:solidFill>
                  <a:srgbClr val="292929"/>
                </a:solidFill>
                <a:effectLst/>
                <a:latin typeface="source-serif-pro"/>
              </a:rPr>
              <a:t> as </a:t>
            </a:r>
            <a:r>
              <a:rPr lang="nb-NO" b="0" i="0" dirty="0" err="1">
                <a:solidFill>
                  <a:srgbClr val="292929"/>
                </a:solidFill>
                <a:effectLst/>
                <a:latin typeface="source-serif-pro"/>
              </a:rPr>
              <a:t>any</a:t>
            </a:r>
            <a:r>
              <a:rPr lang="nb-NO" b="0" i="0" dirty="0">
                <a:solidFill>
                  <a:srgbClr val="292929"/>
                </a:solidFill>
                <a:effectLst/>
                <a:latin typeface="source-serif-pro"/>
              </a:rPr>
              <a:t> </a:t>
            </a:r>
            <a:r>
              <a:rPr lang="nb-NO" b="0" i="0" dirty="0" err="1">
                <a:solidFill>
                  <a:srgbClr val="292929"/>
                </a:solidFill>
                <a:effectLst/>
                <a:latin typeface="source-serif-pro"/>
              </a:rPr>
              <a:t>of</a:t>
            </a:r>
            <a:r>
              <a:rPr lang="nb-NO" b="0" i="0" dirty="0">
                <a:solidFill>
                  <a:srgbClr val="292929"/>
                </a:solidFill>
                <a:effectLst/>
                <a:latin typeface="source-serif-pro"/>
              </a:rPr>
              <a:t> </a:t>
            </a:r>
            <a:r>
              <a:rPr lang="nb-NO" b="0" i="0" dirty="0" err="1">
                <a:solidFill>
                  <a:srgbClr val="292929"/>
                </a:solidFill>
                <a:effectLst/>
                <a:latin typeface="source-serif-pro"/>
              </a:rPr>
              <a:t>the</a:t>
            </a:r>
            <a:r>
              <a:rPr lang="nb-NO" b="0" i="0" dirty="0">
                <a:solidFill>
                  <a:srgbClr val="292929"/>
                </a:solidFill>
                <a:effectLst/>
                <a:latin typeface="source-serif-pro"/>
              </a:rPr>
              <a:t> </a:t>
            </a:r>
            <a:r>
              <a:rPr lang="nb-NO" b="0" i="0" dirty="0" err="1">
                <a:solidFill>
                  <a:srgbClr val="292929"/>
                </a:solidFill>
                <a:effectLst/>
                <a:latin typeface="source-serif-pro"/>
              </a:rPr>
              <a:t>energy</a:t>
            </a:r>
            <a:r>
              <a:rPr lang="nb-NO" b="0" i="0" dirty="0">
                <a:solidFill>
                  <a:srgbClr val="292929"/>
                </a:solidFill>
                <a:effectLst/>
                <a:latin typeface="source-serif-pro"/>
              </a:rPr>
              <a:t> </a:t>
            </a:r>
            <a:r>
              <a:rPr lang="nb-NO" b="0" i="0" dirty="0" err="1">
                <a:solidFill>
                  <a:srgbClr val="292929"/>
                </a:solidFill>
                <a:effectLst/>
                <a:latin typeface="source-serif-pro"/>
              </a:rPr>
              <a:t>production</a:t>
            </a:r>
            <a:r>
              <a:rPr lang="nb-NO" b="0" i="0" dirty="0">
                <a:solidFill>
                  <a:srgbClr val="292929"/>
                </a:solidFill>
                <a:effectLst/>
                <a:latin typeface="source-serif-pro"/>
              </a:rPr>
              <a:t> </a:t>
            </a:r>
            <a:r>
              <a:rPr lang="nb-NO" b="0" i="0" dirty="0" err="1">
                <a:solidFill>
                  <a:srgbClr val="292929"/>
                </a:solidFill>
                <a:effectLst/>
                <a:latin typeface="source-serif-pro"/>
              </a:rPr>
              <a:t>on</a:t>
            </a:r>
            <a:r>
              <a:rPr lang="nb-NO" b="0" i="0" dirty="0">
                <a:solidFill>
                  <a:srgbClr val="292929"/>
                </a:solidFill>
                <a:effectLst/>
                <a:latin typeface="source-serif-pro"/>
              </a:rPr>
              <a:t> </a:t>
            </a:r>
            <a:r>
              <a:rPr lang="nb-NO" b="0" i="0" dirty="0" err="1">
                <a:solidFill>
                  <a:srgbClr val="292929"/>
                </a:solidFill>
                <a:effectLst/>
                <a:latin typeface="source-serif-pro"/>
              </a:rPr>
              <a:t>site</a:t>
            </a:r>
            <a:r>
              <a:rPr lang="nb-NO" b="0" i="0" dirty="0">
                <a:solidFill>
                  <a:srgbClr val="292929"/>
                </a:solidFill>
                <a:effectLst/>
                <a:latin typeface="source-serif-pro"/>
              </a:rPr>
              <a:t>.</a:t>
            </a:r>
            <a:endParaRPr lang="nb-NO" dirty="0"/>
          </a:p>
        </p:txBody>
      </p:sp>
      <p:sp>
        <p:nvSpPr>
          <p:cNvPr id="4" name="Plassholder for dato 3"/>
          <p:cNvSpPr>
            <a:spLocks noGrp="1"/>
          </p:cNvSpPr>
          <p:nvPr>
            <p:ph type="dt" idx="1"/>
          </p:nvPr>
        </p:nvSpPr>
        <p:spPr/>
        <p:txBody>
          <a:bodyPr/>
          <a:lstStyle/>
          <a:p>
            <a:pPr>
              <a:defRPr/>
            </a:pPr>
            <a:r>
              <a:rPr lang="en-US"/>
              <a:t>2008-12-11</a:t>
            </a:r>
          </a:p>
        </p:txBody>
      </p:sp>
      <p:sp>
        <p:nvSpPr>
          <p:cNvPr id="5" name="Plassholder for lysbildenummer 4"/>
          <p:cNvSpPr>
            <a:spLocks noGrp="1"/>
          </p:cNvSpPr>
          <p:nvPr>
            <p:ph type="sldNum" sz="quarter" idx="5"/>
          </p:nvPr>
        </p:nvSpPr>
        <p:spPr/>
        <p:txBody>
          <a:bodyPr/>
          <a:lstStyle/>
          <a:p>
            <a:fld id="{81CBBF16-CD9B-4A25-B83A-FA2E47C5E359}" type="slidenum">
              <a:rPr lang="en-US" smtClean="0"/>
              <a:pPr/>
              <a:t>92</a:t>
            </a:fld>
            <a:endParaRPr lang="en-US"/>
          </a:p>
        </p:txBody>
      </p:sp>
    </p:spTree>
    <p:extLst>
      <p:ext uri="{BB962C8B-B14F-4D97-AF65-F5344CB8AC3E}">
        <p14:creationId xmlns:p14="http://schemas.microsoft.com/office/powerpoint/2010/main" val="39505259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dato 3"/>
          <p:cNvSpPr>
            <a:spLocks noGrp="1"/>
          </p:cNvSpPr>
          <p:nvPr>
            <p:ph type="dt" idx="1"/>
          </p:nvPr>
        </p:nvSpPr>
        <p:spPr/>
        <p:txBody>
          <a:bodyPr/>
          <a:lstStyle/>
          <a:p>
            <a:pPr>
              <a:defRPr/>
            </a:pPr>
            <a:r>
              <a:rPr lang="en-US"/>
              <a:t>2008-12-11</a:t>
            </a:r>
          </a:p>
        </p:txBody>
      </p:sp>
      <p:sp>
        <p:nvSpPr>
          <p:cNvPr id="5" name="Plassholder for lysbildenummer 4"/>
          <p:cNvSpPr>
            <a:spLocks noGrp="1"/>
          </p:cNvSpPr>
          <p:nvPr>
            <p:ph type="sldNum" sz="quarter" idx="5"/>
          </p:nvPr>
        </p:nvSpPr>
        <p:spPr/>
        <p:txBody>
          <a:bodyPr/>
          <a:lstStyle/>
          <a:p>
            <a:fld id="{81CBBF16-CD9B-4A25-B83A-FA2E47C5E359}" type="slidenum">
              <a:rPr lang="en-US" smtClean="0"/>
              <a:pPr/>
              <a:t>93</a:t>
            </a:fld>
            <a:endParaRPr lang="en-US"/>
          </a:p>
        </p:txBody>
      </p:sp>
    </p:spTree>
    <p:extLst>
      <p:ext uri="{BB962C8B-B14F-4D97-AF65-F5344CB8AC3E}">
        <p14:creationId xmlns:p14="http://schemas.microsoft.com/office/powerpoint/2010/main" val="14158444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dato 3"/>
          <p:cNvSpPr>
            <a:spLocks noGrp="1"/>
          </p:cNvSpPr>
          <p:nvPr>
            <p:ph type="dt" idx="1"/>
          </p:nvPr>
        </p:nvSpPr>
        <p:spPr/>
        <p:txBody>
          <a:bodyPr/>
          <a:lstStyle/>
          <a:p>
            <a:pPr>
              <a:defRPr/>
            </a:pPr>
            <a:r>
              <a:rPr lang="en-US"/>
              <a:t>2008-12-11</a:t>
            </a:r>
          </a:p>
        </p:txBody>
      </p:sp>
      <p:sp>
        <p:nvSpPr>
          <p:cNvPr id="5" name="Plassholder for lysbildenummer 4"/>
          <p:cNvSpPr>
            <a:spLocks noGrp="1"/>
          </p:cNvSpPr>
          <p:nvPr>
            <p:ph type="sldNum" sz="quarter" idx="5"/>
          </p:nvPr>
        </p:nvSpPr>
        <p:spPr/>
        <p:txBody>
          <a:bodyPr/>
          <a:lstStyle/>
          <a:p>
            <a:fld id="{81CBBF16-CD9B-4A25-B83A-FA2E47C5E359}" type="slidenum">
              <a:rPr lang="en-US" smtClean="0"/>
              <a:pPr/>
              <a:t>95</a:t>
            </a:fld>
            <a:endParaRPr lang="en-US"/>
          </a:p>
        </p:txBody>
      </p:sp>
    </p:spTree>
    <p:extLst>
      <p:ext uri="{BB962C8B-B14F-4D97-AF65-F5344CB8AC3E}">
        <p14:creationId xmlns:p14="http://schemas.microsoft.com/office/powerpoint/2010/main" val="4432668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dato 3"/>
          <p:cNvSpPr>
            <a:spLocks noGrp="1"/>
          </p:cNvSpPr>
          <p:nvPr>
            <p:ph type="dt" idx="1"/>
          </p:nvPr>
        </p:nvSpPr>
        <p:spPr/>
        <p:txBody>
          <a:bodyPr/>
          <a:lstStyle/>
          <a:p>
            <a:pPr>
              <a:defRPr/>
            </a:pPr>
            <a:r>
              <a:rPr lang="en-US"/>
              <a:t>2008-12-11</a:t>
            </a:r>
          </a:p>
        </p:txBody>
      </p:sp>
      <p:sp>
        <p:nvSpPr>
          <p:cNvPr id="5" name="Plassholder for lysbildenummer 4"/>
          <p:cNvSpPr>
            <a:spLocks noGrp="1"/>
          </p:cNvSpPr>
          <p:nvPr>
            <p:ph type="sldNum" sz="quarter" idx="5"/>
          </p:nvPr>
        </p:nvSpPr>
        <p:spPr/>
        <p:txBody>
          <a:bodyPr/>
          <a:lstStyle/>
          <a:p>
            <a:fld id="{81CBBF16-CD9B-4A25-B83A-FA2E47C5E359}" type="slidenum">
              <a:rPr lang="en-US" smtClean="0"/>
              <a:pPr/>
              <a:t>97</a:t>
            </a:fld>
            <a:endParaRPr lang="en-US"/>
          </a:p>
        </p:txBody>
      </p:sp>
    </p:spTree>
    <p:extLst>
      <p:ext uri="{BB962C8B-B14F-4D97-AF65-F5344CB8AC3E}">
        <p14:creationId xmlns:p14="http://schemas.microsoft.com/office/powerpoint/2010/main" val="648601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18E398E0-A456-1450-902E-FA1A7CC16C61}"/>
              </a:ext>
            </a:extLst>
          </p:cNvPr>
          <p:cNvSpPr>
            <a:spLocks noGrp="1" noRot="1" noChangeAspect="1" noChangeArrowheads="1" noTextEdit="1"/>
          </p:cNvSpPr>
          <p:nvPr>
            <p:ph type="sldImg"/>
          </p:nvPr>
        </p:nvSpPr>
        <p:spPr>
          <a:ln/>
        </p:spPr>
      </p:sp>
      <p:sp>
        <p:nvSpPr>
          <p:cNvPr id="35842" name="Notes Placeholder 2">
            <a:extLst>
              <a:ext uri="{FF2B5EF4-FFF2-40B4-BE49-F238E27FC236}">
                <a16:creationId xmlns:a16="http://schemas.microsoft.com/office/drawing/2014/main" id="{615E5A28-C01E-7BED-1610-3249C95A0B7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a:latin typeface="Arial" panose="020B0604020202020204" pitchFamily="34" charset="0"/>
            </a:endParaRPr>
          </a:p>
        </p:txBody>
      </p:sp>
      <p:sp>
        <p:nvSpPr>
          <p:cNvPr id="4" name="Date Placeholder 3">
            <a:extLst>
              <a:ext uri="{FF2B5EF4-FFF2-40B4-BE49-F238E27FC236}">
                <a16:creationId xmlns:a16="http://schemas.microsoft.com/office/drawing/2014/main" id="{704BA984-DA0B-5E89-DA73-B2AB7440170F}"/>
              </a:ext>
            </a:extLst>
          </p:cNvPr>
          <p:cNvSpPr>
            <a:spLocks noGrp="1"/>
          </p:cNvSpPr>
          <p:nvPr>
            <p:ph type="dt" sz="quarter" idx="1"/>
          </p:nvPr>
        </p:nvSpPr>
        <p:spPr/>
        <p:txBody>
          <a:bodyPr/>
          <a:lstStyle/>
          <a:p>
            <a:pPr>
              <a:defRPr/>
            </a:pPr>
            <a:r>
              <a:rPr lang="en-US"/>
              <a:t>2008-12-11</a:t>
            </a:r>
          </a:p>
        </p:txBody>
      </p:sp>
      <p:sp>
        <p:nvSpPr>
          <p:cNvPr id="35844" name="Slide Number Placeholder 4">
            <a:extLst>
              <a:ext uri="{FF2B5EF4-FFF2-40B4-BE49-F238E27FC236}">
                <a16:creationId xmlns:a16="http://schemas.microsoft.com/office/drawing/2014/main" id="{7F5D91AF-EB70-67A3-6772-3E73684C591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sz="2400" b="1">
                <a:solidFill>
                  <a:schemeClr val="tx1"/>
                </a:solidFill>
                <a:latin typeface="Arial" panose="020B0604020202020204" pitchFamily="34" charset="0"/>
                <a:cs typeface="Arial" panose="020B0604020202020204" pitchFamily="34" charset="0"/>
              </a:defRPr>
            </a:lvl1pPr>
            <a:lvl2pPr marL="742950" indent="-285750" defTabSz="955675">
              <a:defRPr sz="2400" b="1">
                <a:solidFill>
                  <a:schemeClr val="tx1"/>
                </a:solidFill>
                <a:latin typeface="Arial" panose="020B0604020202020204" pitchFamily="34" charset="0"/>
                <a:cs typeface="Arial" panose="020B0604020202020204" pitchFamily="34" charset="0"/>
              </a:defRPr>
            </a:lvl2pPr>
            <a:lvl3pPr marL="1143000" indent="-228600" defTabSz="955675">
              <a:defRPr sz="2400" b="1">
                <a:solidFill>
                  <a:schemeClr val="tx1"/>
                </a:solidFill>
                <a:latin typeface="Arial" panose="020B0604020202020204" pitchFamily="34" charset="0"/>
                <a:cs typeface="Arial" panose="020B0604020202020204" pitchFamily="34" charset="0"/>
              </a:defRPr>
            </a:lvl3pPr>
            <a:lvl4pPr marL="1600200" indent="-228600" defTabSz="955675">
              <a:defRPr sz="2400" b="1">
                <a:solidFill>
                  <a:schemeClr val="tx1"/>
                </a:solidFill>
                <a:latin typeface="Arial" panose="020B0604020202020204" pitchFamily="34" charset="0"/>
                <a:cs typeface="Arial" panose="020B0604020202020204" pitchFamily="34" charset="0"/>
              </a:defRPr>
            </a:lvl4pPr>
            <a:lvl5pPr marL="2057400" indent="-228600" defTabSz="955675">
              <a:defRPr sz="2400" b="1">
                <a:solidFill>
                  <a:schemeClr val="tx1"/>
                </a:solidFill>
                <a:latin typeface="Arial" panose="020B0604020202020204" pitchFamily="34" charset="0"/>
                <a:cs typeface="Arial" panose="020B0604020202020204" pitchFamily="34" charset="0"/>
              </a:defRPr>
            </a:lvl5pPr>
            <a:lvl6pPr marL="2514600" indent="-228600" defTabSz="955675"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defTabSz="955675"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defTabSz="955675"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defTabSz="955675"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fld id="{0B81ECD3-57E9-1E40-9AD4-37B69C72CC7A}" type="slidenum">
              <a:rPr lang="en-US" altLang="nb-NO" sz="1300" b="0" smtClean="0"/>
              <a:pPr/>
              <a:t>6</a:t>
            </a:fld>
            <a:endParaRPr lang="en-US" altLang="nb-NO" sz="1300" b="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8326C39D-0C45-2086-C133-D16960A09F79}"/>
              </a:ext>
            </a:extLst>
          </p:cNvPr>
          <p:cNvSpPr>
            <a:spLocks noGrp="1" noRot="1" noChangeAspect="1" noChangeArrowheads="1" noTextEdit="1"/>
          </p:cNvSpPr>
          <p:nvPr>
            <p:ph type="sldImg"/>
          </p:nvPr>
        </p:nvSpPr>
        <p:spPr>
          <a:ln/>
        </p:spPr>
      </p:sp>
      <p:sp>
        <p:nvSpPr>
          <p:cNvPr id="37890" name="Notes Placeholder 2">
            <a:extLst>
              <a:ext uri="{FF2B5EF4-FFF2-40B4-BE49-F238E27FC236}">
                <a16:creationId xmlns:a16="http://schemas.microsoft.com/office/drawing/2014/main" id="{F7C7A4EB-5E88-4315-E576-DBEEE6FBD77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nb-NO">
                <a:latin typeface="Arial" panose="020B0604020202020204" pitchFamily="34" charset="0"/>
                <a:ea typeface="MS PGothic" panose="020B0600070205080204" pitchFamily="34" charset="-128"/>
              </a:rPr>
              <a:t>For the sake of comparison, Microsoft declared in October 2016 that it had reached </a:t>
            </a:r>
            <a:r>
              <a:rPr lang="en-US" altLang="nb-NO">
                <a:latin typeface="Arial" panose="020B0604020202020204" pitchFamily="34" charset="0"/>
                <a:ea typeface="MS PGothic" panose="020B0600070205080204" pitchFamily="34" charset="-128"/>
                <a:hlinkClick r:id="rId3"/>
              </a:rPr>
              <a:t>speech recognition parity with humans</a:t>
            </a:r>
            <a:r>
              <a:rPr lang="en-US" altLang="nb-NO">
                <a:latin typeface="Arial" panose="020B0604020202020204" pitchFamily="34" charset="0"/>
                <a:ea typeface="MS PGothic" panose="020B0600070205080204" pitchFamily="34" charset="-128"/>
              </a:rPr>
              <a:t>. Its word error rate at the time was 5.9 percent, though it’s not clear if the two companies are following the same standards of evaluation.</a:t>
            </a:r>
            <a:endParaRPr lang="nb-NO" altLang="nb-NO">
              <a:latin typeface="Arial" panose="020B0604020202020204" pitchFamily="34" charset="0"/>
            </a:endParaRPr>
          </a:p>
        </p:txBody>
      </p:sp>
      <p:sp>
        <p:nvSpPr>
          <p:cNvPr id="4" name="Date Placeholder 3">
            <a:extLst>
              <a:ext uri="{FF2B5EF4-FFF2-40B4-BE49-F238E27FC236}">
                <a16:creationId xmlns:a16="http://schemas.microsoft.com/office/drawing/2014/main" id="{369F6F69-30C4-762A-BF2C-5A8804B82DB2}"/>
              </a:ext>
            </a:extLst>
          </p:cNvPr>
          <p:cNvSpPr>
            <a:spLocks noGrp="1"/>
          </p:cNvSpPr>
          <p:nvPr>
            <p:ph type="dt" sz="quarter" idx="1"/>
          </p:nvPr>
        </p:nvSpPr>
        <p:spPr/>
        <p:txBody>
          <a:bodyPr/>
          <a:lstStyle/>
          <a:p>
            <a:pPr>
              <a:defRPr/>
            </a:pPr>
            <a:r>
              <a:rPr lang="en-US"/>
              <a:t>2008-12-11</a:t>
            </a:r>
          </a:p>
        </p:txBody>
      </p:sp>
      <p:sp>
        <p:nvSpPr>
          <p:cNvPr id="37892" name="Slide Number Placeholder 4">
            <a:extLst>
              <a:ext uri="{FF2B5EF4-FFF2-40B4-BE49-F238E27FC236}">
                <a16:creationId xmlns:a16="http://schemas.microsoft.com/office/drawing/2014/main" id="{9B2C9CAE-05E0-9310-8C2A-532D4993F19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sz="2400" b="1">
                <a:solidFill>
                  <a:schemeClr val="tx1"/>
                </a:solidFill>
                <a:latin typeface="Arial" panose="020B0604020202020204" pitchFamily="34" charset="0"/>
                <a:cs typeface="Arial" panose="020B0604020202020204" pitchFamily="34" charset="0"/>
              </a:defRPr>
            </a:lvl1pPr>
            <a:lvl2pPr marL="742950" indent="-285750" defTabSz="955675">
              <a:defRPr sz="2400" b="1">
                <a:solidFill>
                  <a:schemeClr val="tx1"/>
                </a:solidFill>
                <a:latin typeface="Arial" panose="020B0604020202020204" pitchFamily="34" charset="0"/>
                <a:cs typeface="Arial" panose="020B0604020202020204" pitchFamily="34" charset="0"/>
              </a:defRPr>
            </a:lvl2pPr>
            <a:lvl3pPr marL="1143000" indent="-228600" defTabSz="955675">
              <a:defRPr sz="2400" b="1">
                <a:solidFill>
                  <a:schemeClr val="tx1"/>
                </a:solidFill>
                <a:latin typeface="Arial" panose="020B0604020202020204" pitchFamily="34" charset="0"/>
                <a:cs typeface="Arial" panose="020B0604020202020204" pitchFamily="34" charset="0"/>
              </a:defRPr>
            </a:lvl3pPr>
            <a:lvl4pPr marL="1600200" indent="-228600" defTabSz="955675">
              <a:defRPr sz="2400" b="1">
                <a:solidFill>
                  <a:schemeClr val="tx1"/>
                </a:solidFill>
                <a:latin typeface="Arial" panose="020B0604020202020204" pitchFamily="34" charset="0"/>
                <a:cs typeface="Arial" panose="020B0604020202020204" pitchFamily="34" charset="0"/>
              </a:defRPr>
            </a:lvl4pPr>
            <a:lvl5pPr marL="2057400" indent="-228600" defTabSz="955675">
              <a:defRPr sz="2400" b="1">
                <a:solidFill>
                  <a:schemeClr val="tx1"/>
                </a:solidFill>
                <a:latin typeface="Arial" panose="020B0604020202020204" pitchFamily="34" charset="0"/>
                <a:cs typeface="Arial" panose="020B0604020202020204" pitchFamily="34" charset="0"/>
              </a:defRPr>
            </a:lvl5pPr>
            <a:lvl6pPr marL="2514600" indent="-228600" defTabSz="955675"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defTabSz="955675"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defTabSz="955675"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defTabSz="955675"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fld id="{DD5C985C-375A-0641-B4BD-61095931EBA1}" type="slidenum">
              <a:rPr lang="en-US" altLang="nb-NO" sz="1300" b="0" smtClean="0"/>
              <a:pPr/>
              <a:t>7</a:t>
            </a:fld>
            <a:endParaRPr lang="en-US" altLang="nb-NO" sz="1300" b="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C2E837AC-DF64-9A2D-82EC-956061178CDC}"/>
              </a:ext>
            </a:extLst>
          </p:cNvPr>
          <p:cNvSpPr>
            <a:spLocks noGrp="1" noRot="1" noChangeAspect="1" noChangeArrowheads="1" noTextEdit="1"/>
          </p:cNvSpPr>
          <p:nvPr>
            <p:ph type="sldImg"/>
          </p:nvPr>
        </p:nvSpPr>
        <p:spPr>
          <a:ln/>
        </p:spPr>
      </p:sp>
      <p:sp>
        <p:nvSpPr>
          <p:cNvPr id="39938" name="Notes Placeholder 2">
            <a:extLst>
              <a:ext uri="{FF2B5EF4-FFF2-40B4-BE49-F238E27FC236}">
                <a16:creationId xmlns:a16="http://schemas.microsoft.com/office/drawing/2014/main" id="{1FB0B74B-01EE-3888-9344-DAEC09305E0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a:latin typeface="Arial" panose="020B0604020202020204" pitchFamily="34" charset="0"/>
            </a:endParaRPr>
          </a:p>
        </p:txBody>
      </p:sp>
      <p:sp>
        <p:nvSpPr>
          <p:cNvPr id="4" name="Date Placeholder 3">
            <a:extLst>
              <a:ext uri="{FF2B5EF4-FFF2-40B4-BE49-F238E27FC236}">
                <a16:creationId xmlns:a16="http://schemas.microsoft.com/office/drawing/2014/main" id="{43EE3F95-8345-0948-7D0E-7DF41F6E06AD}"/>
              </a:ext>
            </a:extLst>
          </p:cNvPr>
          <p:cNvSpPr>
            <a:spLocks noGrp="1"/>
          </p:cNvSpPr>
          <p:nvPr>
            <p:ph type="dt" sz="quarter" idx="1"/>
          </p:nvPr>
        </p:nvSpPr>
        <p:spPr/>
        <p:txBody>
          <a:bodyPr/>
          <a:lstStyle/>
          <a:p>
            <a:pPr>
              <a:defRPr/>
            </a:pPr>
            <a:r>
              <a:rPr lang="en-US"/>
              <a:t>2008-12-11</a:t>
            </a:r>
          </a:p>
        </p:txBody>
      </p:sp>
      <p:sp>
        <p:nvSpPr>
          <p:cNvPr id="39940" name="Slide Number Placeholder 4">
            <a:extLst>
              <a:ext uri="{FF2B5EF4-FFF2-40B4-BE49-F238E27FC236}">
                <a16:creationId xmlns:a16="http://schemas.microsoft.com/office/drawing/2014/main" id="{46E0D24F-3D0C-0B67-6383-967AE6277F0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sz="2400" b="1">
                <a:solidFill>
                  <a:schemeClr val="tx1"/>
                </a:solidFill>
                <a:latin typeface="Arial" panose="020B0604020202020204" pitchFamily="34" charset="0"/>
                <a:cs typeface="Arial" panose="020B0604020202020204" pitchFamily="34" charset="0"/>
              </a:defRPr>
            </a:lvl1pPr>
            <a:lvl2pPr marL="742950" indent="-285750" defTabSz="955675">
              <a:defRPr sz="2400" b="1">
                <a:solidFill>
                  <a:schemeClr val="tx1"/>
                </a:solidFill>
                <a:latin typeface="Arial" panose="020B0604020202020204" pitchFamily="34" charset="0"/>
                <a:cs typeface="Arial" panose="020B0604020202020204" pitchFamily="34" charset="0"/>
              </a:defRPr>
            </a:lvl2pPr>
            <a:lvl3pPr marL="1143000" indent="-228600" defTabSz="955675">
              <a:defRPr sz="2400" b="1">
                <a:solidFill>
                  <a:schemeClr val="tx1"/>
                </a:solidFill>
                <a:latin typeface="Arial" panose="020B0604020202020204" pitchFamily="34" charset="0"/>
                <a:cs typeface="Arial" panose="020B0604020202020204" pitchFamily="34" charset="0"/>
              </a:defRPr>
            </a:lvl3pPr>
            <a:lvl4pPr marL="1600200" indent="-228600" defTabSz="955675">
              <a:defRPr sz="2400" b="1">
                <a:solidFill>
                  <a:schemeClr val="tx1"/>
                </a:solidFill>
                <a:latin typeface="Arial" panose="020B0604020202020204" pitchFamily="34" charset="0"/>
                <a:cs typeface="Arial" panose="020B0604020202020204" pitchFamily="34" charset="0"/>
              </a:defRPr>
            </a:lvl4pPr>
            <a:lvl5pPr marL="2057400" indent="-228600" defTabSz="955675">
              <a:defRPr sz="2400" b="1">
                <a:solidFill>
                  <a:schemeClr val="tx1"/>
                </a:solidFill>
                <a:latin typeface="Arial" panose="020B0604020202020204" pitchFamily="34" charset="0"/>
                <a:cs typeface="Arial" panose="020B0604020202020204" pitchFamily="34" charset="0"/>
              </a:defRPr>
            </a:lvl5pPr>
            <a:lvl6pPr marL="2514600" indent="-228600" defTabSz="955675"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defTabSz="955675"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defTabSz="955675"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defTabSz="955675"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fld id="{3887DAB5-E445-F542-9185-F7B6CF1DB1AA}" type="slidenum">
              <a:rPr lang="en-US" altLang="nb-NO" sz="1300" b="0" smtClean="0"/>
              <a:pPr/>
              <a:t>8</a:t>
            </a:fld>
            <a:endParaRPr lang="en-US" altLang="nb-NO" sz="1300" b="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C3179AFC-A2CC-7860-F50C-2E2FBAB4E3C7}"/>
              </a:ext>
            </a:extLst>
          </p:cNvPr>
          <p:cNvSpPr>
            <a:spLocks noGrp="1" noRot="1" noChangeAspect="1" noChangeArrowheads="1" noTextEdit="1"/>
          </p:cNvSpPr>
          <p:nvPr>
            <p:ph type="sldImg"/>
          </p:nvPr>
        </p:nvSpPr>
        <p:spPr>
          <a:ln/>
        </p:spPr>
      </p:sp>
      <p:sp>
        <p:nvSpPr>
          <p:cNvPr id="41986" name="Notes Placeholder 2">
            <a:extLst>
              <a:ext uri="{FF2B5EF4-FFF2-40B4-BE49-F238E27FC236}">
                <a16:creationId xmlns:a16="http://schemas.microsoft.com/office/drawing/2014/main" id="{FB10016B-94BD-9D8B-9021-978E250C768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a:latin typeface="Arial" panose="020B0604020202020204" pitchFamily="34" charset="0"/>
            </a:endParaRPr>
          </a:p>
        </p:txBody>
      </p:sp>
      <p:sp>
        <p:nvSpPr>
          <p:cNvPr id="4" name="Date Placeholder 3">
            <a:extLst>
              <a:ext uri="{FF2B5EF4-FFF2-40B4-BE49-F238E27FC236}">
                <a16:creationId xmlns:a16="http://schemas.microsoft.com/office/drawing/2014/main" id="{A4A7767F-9E44-80F3-EAE8-40EE24F8D4D5}"/>
              </a:ext>
            </a:extLst>
          </p:cNvPr>
          <p:cNvSpPr>
            <a:spLocks noGrp="1"/>
          </p:cNvSpPr>
          <p:nvPr>
            <p:ph type="dt" sz="quarter" idx="1"/>
          </p:nvPr>
        </p:nvSpPr>
        <p:spPr/>
        <p:txBody>
          <a:bodyPr/>
          <a:lstStyle/>
          <a:p>
            <a:pPr>
              <a:defRPr/>
            </a:pPr>
            <a:r>
              <a:rPr lang="en-US"/>
              <a:t>2008-12-11</a:t>
            </a:r>
          </a:p>
        </p:txBody>
      </p:sp>
      <p:sp>
        <p:nvSpPr>
          <p:cNvPr id="41988" name="Slide Number Placeholder 4">
            <a:extLst>
              <a:ext uri="{FF2B5EF4-FFF2-40B4-BE49-F238E27FC236}">
                <a16:creationId xmlns:a16="http://schemas.microsoft.com/office/drawing/2014/main" id="{01451795-44CB-4928-6D77-53D0D1ED0AC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sz="2400" b="1">
                <a:solidFill>
                  <a:schemeClr val="tx1"/>
                </a:solidFill>
                <a:latin typeface="Arial" panose="020B0604020202020204" pitchFamily="34" charset="0"/>
                <a:cs typeface="Arial" panose="020B0604020202020204" pitchFamily="34" charset="0"/>
              </a:defRPr>
            </a:lvl1pPr>
            <a:lvl2pPr marL="742950" indent="-285750" defTabSz="955675">
              <a:defRPr sz="2400" b="1">
                <a:solidFill>
                  <a:schemeClr val="tx1"/>
                </a:solidFill>
                <a:latin typeface="Arial" panose="020B0604020202020204" pitchFamily="34" charset="0"/>
                <a:cs typeface="Arial" panose="020B0604020202020204" pitchFamily="34" charset="0"/>
              </a:defRPr>
            </a:lvl2pPr>
            <a:lvl3pPr marL="1143000" indent="-228600" defTabSz="955675">
              <a:defRPr sz="2400" b="1">
                <a:solidFill>
                  <a:schemeClr val="tx1"/>
                </a:solidFill>
                <a:latin typeface="Arial" panose="020B0604020202020204" pitchFamily="34" charset="0"/>
                <a:cs typeface="Arial" panose="020B0604020202020204" pitchFamily="34" charset="0"/>
              </a:defRPr>
            </a:lvl3pPr>
            <a:lvl4pPr marL="1600200" indent="-228600" defTabSz="955675">
              <a:defRPr sz="2400" b="1">
                <a:solidFill>
                  <a:schemeClr val="tx1"/>
                </a:solidFill>
                <a:latin typeface="Arial" panose="020B0604020202020204" pitchFamily="34" charset="0"/>
                <a:cs typeface="Arial" panose="020B0604020202020204" pitchFamily="34" charset="0"/>
              </a:defRPr>
            </a:lvl4pPr>
            <a:lvl5pPr marL="2057400" indent="-228600" defTabSz="955675">
              <a:defRPr sz="2400" b="1">
                <a:solidFill>
                  <a:schemeClr val="tx1"/>
                </a:solidFill>
                <a:latin typeface="Arial" panose="020B0604020202020204" pitchFamily="34" charset="0"/>
                <a:cs typeface="Arial" panose="020B0604020202020204" pitchFamily="34" charset="0"/>
              </a:defRPr>
            </a:lvl5pPr>
            <a:lvl6pPr marL="2514600" indent="-228600" defTabSz="955675"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defTabSz="955675"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defTabSz="955675"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defTabSz="955675"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fld id="{65C64BE8-AF13-7A42-AB87-CEB8D5B174C1}" type="slidenum">
              <a:rPr lang="en-US" altLang="nb-NO" sz="1300" b="0" smtClean="0"/>
              <a:pPr/>
              <a:t>9</a:t>
            </a:fld>
            <a:endParaRPr lang="en-US" altLang="nb-NO" sz="1300" b="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sp>
        <p:nvSpPr>
          <p:cNvPr id="4" name="LeftInfo"/>
          <p:cNvSpPr txBox="1">
            <a:spLocks noChangeArrowheads="1"/>
          </p:cNvSpPr>
          <p:nvPr/>
        </p:nvSpPr>
        <p:spPr bwMode="auto">
          <a:xfrm>
            <a:off x="-2182813" y="0"/>
            <a:ext cx="2182813" cy="5026025"/>
          </a:xfrm>
          <a:prstGeom prst="rect">
            <a:avLst/>
          </a:prstGeom>
          <a:noFill/>
          <a:ln>
            <a:noFill/>
          </a:ln>
          <a:effec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a:defRPr/>
            </a:pPr>
            <a:endParaRPr lang="en-US" sz="1600" b="0">
              <a:solidFill>
                <a:srgbClr val="FFFFFF"/>
              </a:solidFill>
              <a:ea typeface="+mn-ea"/>
            </a:endParaRPr>
          </a:p>
          <a:p>
            <a:pPr algn="r">
              <a:defRPr/>
            </a:pPr>
            <a:endParaRPr lang="en-US" sz="1600" b="0">
              <a:solidFill>
                <a:srgbClr val="FFFFFF"/>
              </a:solidFill>
              <a:ea typeface="+mn-ea"/>
            </a:endParaRPr>
          </a:p>
          <a:p>
            <a:pPr algn="r">
              <a:defRPr/>
            </a:pPr>
            <a:endParaRPr lang="en-US" sz="1600" b="0">
              <a:solidFill>
                <a:srgbClr val="FFFFFF"/>
              </a:solidFill>
              <a:ea typeface="+mn-ea"/>
            </a:endParaRPr>
          </a:p>
          <a:p>
            <a:pPr algn="r">
              <a:defRPr/>
            </a:pPr>
            <a:endParaRPr lang="en-US" sz="1600" b="0">
              <a:solidFill>
                <a:srgbClr val="FFFFFF"/>
              </a:solidFill>
              <a:ea typeface="+mn-ea"/>
            </a:endParaRPr>
          </a:p>
          <a:p>
            <a:pPr algn="r">
              <a:defRPr/>
            </a:pPr>
            <a:endParaRPr lang="en-US" sz="1600" b="0">
              <a:solidFill>
                <a:srgbClr val="FFFFFF"/>
              </a:solidFill>
              <a:ea typeface="+mn-ea"/>
            </a:endParaRPr>
          </a:p>
          <a:p>
            <a:pPr algn="r">
              <a:defRPr/>
            </a:pPr>
            <a:endParaRPr lang="en-US" sz="1600" b="0">
              <a:solidFill>
                <a:srgbClr val="FFFFFF"/>
              </a:solidFill>
              <a:ea typeface="+mn-ea"/>
            </a:endParaRPr>
          </a:p>
          <a:p>
            <a:pPr algn="r">
              <a:defRPr/>
            </a:pPr>
            <a:endParaRPr lang="en-US" sz="1600" b="0">
              <a:solidFill>
                <a:srgbClr val="FFFFFF"/>
              </a:solidFill>
              <a:ea typeface="+mn-ea"/>
            </a:endParaRPr>
          </a:p>
          <a:p>
            <a:pPr algn="r">
              <a:defRPr/>
            </a:pPr>
            <a:endParaRPr lang="en-US" sz="1600" b="0">
              <a:solidFill>
                <a:srgbClr val="FFFFFF"/>
              </a:solidFill>
              <a:ea typeface="+mn-ea"/>
            </a:endParaRPr>
          </a:p>
          <a:p>
            <a:pPr algn="r">
              <a:defRPr/>
            </a:pPr>
            <a:endParaRPr lang="en-US" sz="1400" b="0">
              <a:solidFill>
                <a:srgbClr val="FFFFFF"/>
              </a:solidFill>
              <a:ea typeface="+mn-ea"/>
            </a:endParaRPr>
          </a:p>
          <a:p>
            <a:pPr algn="r">
              <a:defRPr/>
            </a:pPr>
            <a:endParaRPr lang="en-US" sz="1400" b="0">
              <a:solidFill>
                <a:srgbClr val="FFFFFF"/>
              </a:solidFill>
              <a:ea typeface="+mn-ea"/>
            </a:endParaRPr>
          </a:p>
          <a:p>
            <a:pPr algn="r">
              <a:defRPr/>
            </a:pPr>
            <a:endParaRPr lang="en-US" sz="1400" b="0">
              <a:solidFill>
                <a:srgbClr val="FFFFFF"/>
              </a:solidFill>
              <a:ea typeface="+mn-ea"/>
            </a:endParaRPr>
          </a:p>
          <a:p>
            <a:pPr algn="r">
              <a:defRPr/>
            </a:pPr>
            <a:endParaRPr lang="en-US" sz="1400" b="0">
              <a:solidFill>
                <a:srgbClr val="FFFFFF"/>
              </a:solidFill>
              <a:ea typeface="+mn-ea"/>
            </a:endParaRPr>
          </a:p>
          <a:p>
            <a:pPr algn="r">
              <a:defRPr/>
            </a:pPr>
            <a:r>
              <a:rPr lang="en-US" sz="1400" b="0">
                <a:solidFill>
                  <a:srgbClr val="FFFFFF"/>
                </a:solidFill>
                <a:ea typeface="+mn-ea"/>
              </a:rPr>
              <a:t>Slide title</a:t>
            </a:r>
          </a:p>
          <a:p>
            <a:pPr algn="r">
              <a:defRPr/>
            </a:pPr>
            <a:r>
              <a:rPr lang="en-US" sz="1400" b="0">
                <a:solidFill>
                  <a:srgbClr val="FFFFFF"/>
                </a:solidFill>
                <a:ea typeface="+mn-ea"/>
              </a:rPr>
              <a:t>In CAPITALS </a:t>
            </a:r>
          </a:p>
          <a:p>
            <a:pPr algn="r">
              <a:defRPr/>
            </a:pPr>
            <a:r>
              <a:rPr lang="en-US" sz="1400" b="0">
                <a:solidFill>
                  <a:srgbClr val="FFFFFF"/>
                </a:solidFill>
                <a:ea typeface="+mn-ea"/>
              </a:rPr>
              <a:t>50 pt</a:t>
            </a:r>
          </a:p>
          <a:p>
            <a:pPr algn="r">
              <a:defRPr/>
            </a:pPr>
            <a:endParaRPr lang="en-US" sz="1400" b="0">
              <a:solidFill>
                <a:srgbClr val="FFFFFF"/>
              </a:solidFill>
              <a:ea typeface="+mn-ea"/>
            </a:endParaRPr>
          </a:p>
          <a:p>
            <a:pPr algn="r">
              <a:defRPr/>
            </a:pPr>
            <a:endParaRPr lang="en-US" sz="1400" b="0">
              <a:solidFill>
                <a:srgbClr val="FFFFFF"/>
              </a:solidFill>
              <a:ea typeface="+mn-ea"/>
            </a:endParaRPr>
          </a:p>
          <a:p>
            <a:pPr algn="r">
              <a:defRPr/>
            </a:pPr>
            <a:endParaRPr lang="en-US" sz="1400" b="0">
              <a:solidFill>
                <a:srgbClr val="FFFFFF"/>
              </a:solidFill>
              <a:ea typeface="+mn-ea"/>
            </a:endParaRPr>
          </a:p>
          <a:p>
            <a:pPr algn="r">
              <a:defRPr/>
            </a:pPr>
            <a:r>
              <a:rPr lang="en-US" sz="1400" b="0">
                <a:solidFill>
                  <a:srgbClr val="FFFFFF"/>
                </a:solidFill>
                <a:ea typeface="+mn-ea"/>
              </a:rPr>
              <a:t>Slide subtitle </a:t>
            </a:r>
          </a:p>
          <a:p>
            <a:pPr algn="r">
              <a:defRPr/>
            </a:pPr>
            <a:r>
              <a:rPr lang="en-US" sz="1400" b="0">
                <a:solidFill>
                  <a:srgbClr val="FFFFFF"/>
                </a:solidFill>
                <a:ea typeface="+mn-ea"/>
              </a:rPr>
              <a:t>32 pt</a:t>
            </a:r>
          </a:p>
          <a:p>
            <a:pPr algn="r">
              <a:defRPr/>
            </a:pPr>
            <a:endParaRPr lang="en-US" sz="1400" b="0">
              <a:solidFill>
                <a:srgbClr val="FFFFFF"/>
              </a:solidFill>
              <a:ea typeface="+mn-ea"/>
            </a:endParaRPr>
          </a:p>
          <a:p>
            <a:pPr algn="r">
              <a:defRPr/>
            </a:pPr>
            <a:endParaRPr lang="en-US" sz="1400" b="0">
              <a:solidFill>
                <a:srgbClr val="FFFFFF"/>
              </a:solidFill>
              <a:ea typeface="+mn-ea"/>
            </a:endParaRPr>
          </a:p>
        </p:txBody>
      </p:sp>
      <p:sp>
        <p:nvSpPr>
          <p:cNvPr id="5" name="Line" hidden="1"/>
          <p:cNvSpPr>
            <a:spLocks noChangeShapeType="1"/>
          </p:cNvSpPr>
          <p:nvPr userDrawn="1"/>
        </p:nvSpPr>
        <p:spPr bwMode="auto">
          <a:xfrm>
            <a:off x="0" y="6569075"/>
            <a:ext cx="9144000" cy="0"/>
          </a:xfrm>
          <a:prstGeom prst="line">
            <a:avLst/>
          </a:prstGeom>
          <a:noFill/>
          <a:ln w="38100">
            <a:solidFill>
              <a:srgbClr val="A6A1A0"/>
            </a:solidFill>
            <a:round/>
            <a:headEnd/>
            <a:tailEnd/>
          </a:ln>
        </p:spPr>
        <p:txBody>
          <a:bodyPr wrap="none" anchor="ctr"/>
          <a:lstStyle/>
          <a:p>
            <a:endParaRPr lang="en-US"/>
          </a:p>
        </p:txBody>
      </p:sp>
      <p:sp>
        <p:nvSpPr>
          <p:cNvPr id="46083" name="Rectangle 3"/>
          <p:cNvSpPr>
            <a:spLocks noGrp="1" noChangeArrowheads="1"/>
          </p:cNvSpPr>
          <p:nvPr>
            <p:ph type="ctrTitle"/>
          </p:nvPr>
        </p:nvSpPr>
        <p:spPr>
          <a:xfrm>
            <a:off x="306388" y="2774950"/>
            <a:ext cx="8531225" cy="854075"/>
          </a:xfrm>
        </p:spPr>
        <p:txBody>
          <a:bodyPr lIns="91436" tIns="45719" rIns="91436" bIns="45719" anchor="ctr"/>
          <a:lstStyle>
            <a:lvl1pPr algn="ctr">
              <a:defRPr sz="5000">
                <a:solidFill>
                  <a:schemeClr val="tx1"/>
                </a:solidFill>
              </a:defRPr>
            </a:lvl1pPr>
          </a:lstStyle>
          <a:p>
            <a:pPr lvl="0"/>
            <a:r>
              <a:rPr lang="en-US" noProof="0"/>
              <a:t>Click to edit Master title style</a:t>
            </a:r>
          </a:p>
        </p:txBody>
      </p:sp>
      <p:sp>
        <p:nvSpPr>
          <p:cNvPr id="46084" name="Rectangle 4"/>
          <p:cNvSpPr>
            <a:spLocks noGrp="1" noChangeArrowheads="1"/>
          </p:cNvSpPr>
          <p:nvPr>
            <p:ph type="subTitle" idx="1"/>
          </p:nvPr>
        </p:nvSpPr>
        <p:spPr>
          <a:xfrm>
            <a:off x="306388" y="4178300"/>
            <a:ext cx="8531225" cy="579438"/>
          </a:xfrm>
        </p:spPr>
        <p:txBody>
          <a:bodyPr lIns="91436" tIns="45719" rIns="91436" bIns="45719" anchor="ctr">
            <a:spAutoFit/>
          </a:bodyPr>
          <a:lstStyle>
            <a:lvl1pPr marL="0" indent="0" algn="ctr">
              <a:buFont typeface="Wingdings" pitchFamily="2" charset="2"/>
              <a:buNone/>
              <a:defRPr sz="3200"/>
            </a:lvl1pPr>
          </a:lstStyle>
          <a:p>
            <a:pPr lvl="0"/>
            <a:r>
              <a:rPr lang="en-US" noProof="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357938" y="304800"/>
            <a:ext cx="2017712" cy="5867400"/>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304800" y="304800"/>
            <a:ext cx="5900738" cy="5867400"/>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tel, tekst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304800" y="304800"/>
            <a:ext cx="8070850" cy="609600"/>
          </a:xfrm>
        </p:spPr>
        <p:txBody>
          <a:bodyPr/>
          <a:lstStyle/>
          <a:p>
            <a:r>
              <a:rPr lang="nb-NO"/>
              <a:t>Klikk for å redigere tittelstil</a:t>
            </a:r>
          </a:p>
        </p:txBody>
      </p:sp>
      <p:sp>
        <p:nvSpPr>
          <p:cNvPr id="3" name="Plassholder for tekst 2"/>
          <p:cNvSpPr>
            <a:spLocks noGrp="1"/>
          </p:cNvSpPr>
          <p:nvPr>
            <p:ph type="body" sz="half" idx="1"/>
          </p:nvPr>
        </p:nvSpPr>
        <p:spPr>
          <a:xfrm>
            <a:off x="306388" y="1600200"/>
            <a:ext cx="3956050" cy="45720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414838" y="1600200"/>
            <a:ext cx="3956050" cy="45720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0" y="274638"/>
            <a:ext cx="72390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a:extLst>
              <a:ext uri="{FF2B5EF4-FFF2-40B4-BE49-F238E27FC236}">
                <a16:creationId xmlns:a16="http://schemas.microsoft.com/office/drawing/2014/main" id="{11B8C8F5-850F-F900-C92B-7FA55EFF4F82}"/>
              </a:ext>
            </a:extLst>
          </p:cNvPr>
          <p:cNvSpPr>
            <a:spLocks noGrp="1" noChangeArrowheads="1"/>
          </p:cNvSpPr>
          <p:nvPr>
            <p:ph type="dt" sz="half" idx="10"/>
          </p:nvPr>
        </p:nvSpPr>
        <p:spPr>
          <a:xfrm>
            <a:off x="0" y="0"/>
            <a:ext cx="0" cy="0"/>
          </a:xfrm>
        </p:spPr>
        <p:txBody>
          <a:bodyPr/>
          <a:lstStyle>
            <a:lvl1pPr>
              <a:defRPr/>
            </a:lvl1pPr>
          </a:lstStyle>
          <a:p>
            <a:pPr>
              <a:defRPr/>
            </a:pPr>
            <a:fld id="{6BC20C44-AD50-A842-B657-4813EEF60B6E}" type="datetime4">
              <a:rPr lang="en-US" altLang="nb-NO"/>
              <a:pPr>
                <a:defRPr/>
              </a:pPr>
              <a:t>April 13, 2023</a:t>
            </a:fld>
            <a:endParaRPr lang="en-US" altLang="nb-NO"/>
          </a:p>
        </p:txBody>
      </p:sp>
      <p:sp>
        <p:nvSpPr>
          <p:cNvPr id="6" name="Rectangle 6">
            <a:extLst>
              <a:ext uri="{FF2B5EF4-FFF2-40B4-BE49-F238E27FC236}">
                <a16:creationId xmlns:a16="http://schemas.microsoft.com/office/drawing/2014/main" id="{5F398167-C753-C6A3-FFC8-F467D7A5E920}"/>
              </a:ext>
            </a:extLst>
          </p:cNvPr>
          <p:cNvSpPr>
            <a:spLocks noGrp="1" noChangeArrowheads="1"/>
          </p:cNvSpPr>
          <p:nvPr>
            <p:ph type="ftr" sz="quarter" idx="11"/>
          </p:nvPr>
        </p:nvSpPr>
        <p:spPr>
          <a:xfrm>
            <a:off x="0" y="0"/>
            <a:ext cx="0" cy="0"/>
          </a:xfrm>
        </p:spPr>
        <p:txBody>
          <a:bodyPr/>
          <a:lstStyle>
            <a:lvl1pPr>
              <a:defRPr/>
            </a:lvl1pPr>
          </a:lstStyle>
          <a:p>
            <a:pPr>
              <a:defRPr/>
            </a:pPr>
            <a:endParaRPr lang="en-US" altLang="nb-NO"/>
          </a:p>
        </p:txBody>
      </p:sp>
      <p:sp>
        <p:nvSpPr>
          <p:cNvPr id="7" name="Rectangle 7">
            <a:extLst>
              <a:ext uri="{FF2B5EF4-FFF2-40B4-BE49-F238E27FC236}">
                <a16:creationId xmlns:a16="http://schemas.microsoft.com/office/drawing/2014/main" id="{AB529296-F885-352E-7F1C-4DFA7F0249FE}"/>
              </a:ext>
            </a:extLst>
          </p:cNvPr>
          <p:cNvSpPr>
            <a:spLocks noGrp="1" noChangeArrowheads="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pPr>
              <a:defRPr/>
            </a:pPr>
            <a:fld id="{62BE2E84-F259-414F-9D4A-FCF5F28312DC}" type="slidenum">
              <a:rPr lang="en-US" altLang="nb-NO"/>
              <a:pPr>
                <a:defRPr/>
              </a:pPr>
              <a:t>‹#›</a:t>
            </a:fld>
            <a:endParaRPr lang="en-US" altLang="nb-NO"/>
          </a:p>
        </p:txBody>
      </p:sp>
    </p:spTree>
    <p:extLst>
      <p:ext uri="{BB962C8B-B14F-4D97-AF65-F5344CB8AC3E}">
        <p14:creationId xmlns:p14="http://schemas.microsoft.com/office/powerpoint/2010/main" val="4061407315"/>
      </p:ext>
    </p:extLst>
  </p:cSld>
  <p:clrMapOvr>
    <a:masterClrMapping/>
  </p:clrMapOvr>
  <p:transition spd="med">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Em branco">
    <p:bg>
      <p:bgPr>
        <a:solidFill>
          <a:srgbClr val="FFFFFF"/>
        </a:solidFill>
        <a:effectLst/>
      </p:bgPr>
    </p:bg>
    <p:spTree>
      <p:nvGrpSpPr>
        <p:cNvPr id="1" name=""/>
        <p:cNvGrpSpPr/>
        <p:nvPr/>
      </p:nvGrpSpPr>
      <p:grpSpPr>
        <a:xfrm>
          <a:off x="0" y="0"/>
          <a:ext cx="0" cy="0"/>
          <a:chOff x="0" y="0"/>
          <a:chExt cx="0" cy="0"/>
        </a:xfrm>
      </p:grpSpPr>
      <p:sp>
        <p:nvSpPr>
          <p:cNvPr id="523" name="Número do diapositivo"/>
          <p:cNvSpPr txBox="1">
            <a:spLocks noGrp="1"/>
          </p:cNvSpPr>
          <p:nvPr>
            <p:ph type="sldNum" sz="quarter" idx="2"/>
          </p:nvPr>
        </p:nvSpPr>
        <p:spPr>
          <a:xfrm>
            <a:off x="4474974" y="6540501"/>
            <a:ext cx="189296" cy="332673"/>
          </a:xfrm>
          <a:prstGeom prst="rect">
            <a:avLst/>
          </a:prstGeom>
        </p:spPr>
        <p:txBody>
          <a:bodyPr lIns="36077" tIns="36077" rIns="36077" bIns="36077" anchor="t">
            <a:spAutoFit/>
          </a:bodyPr>
          <a:lstStyle>
            <a:lvl1pPr algn="ctr" defTabSz="309236">
              <a:defRPr sz="844">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275820493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04800" y="304800"/>
            <a:ext cx="8070850" cy="384721"/>
          </a:xfrm>
        </p:spPr>
        <p:txBody>
          <a:bodyPr lIns="0" tIns="0" rIns="0" bIns="0"/>
          <a:lstStyle>
            <a:lvl1pPr>
              <a:defRPr sz="2500" b="1" i="0">
                <a:solidFill>
                  <a:schemeClr val="tx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4/13/23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969119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96516" y="708301"/>
            <a:ext cx="4416623" cy="432747"/>
          </a:xfrm>
        </p:spPr>
        <p:txBody>
          <a:bodyPr lIns="0" tIns="0" rIns="0" bIns="0"/>
          <a:lstStyle>
            <a:lvl1pPr>
              <a:defRPr sz="2812" b="0" i="0">
                <a:solidFill>
                  <a:schemeClr val="tx1"/>
                </a:solidFill>
                <a:latin typeface="Arial MT"/>
                <a:cs typeface="Arial MT"/>
              </a:defRPr>
            </a:lvl1pPr>
          </a:lstStyle>
          <a:p>
            <a:endParaRPr/>
          </a:p>
        </p:txBody>
      </p:sp>
      <p:sp>
        <p:nvSpPr>
          <p:cNvPr id="3" name="Holder 3"/>
          <p:cNvSpPr>
            <a:spLocks noGrp="1"/>
          </p:cNvSpPr>
          <p:nvPr>
            <p:ph sz="half" idx="2"/>
          </p:nvPr>
        </p:nvSpPr>
        <p:spPr>
          <a:xfrm>
            <a:off x="658897" y="1750218"/>
            <a:ext cx="2937867" cy="367921"/>
          </a:xfrm>
          <a:prstGeom prst="rect">
            <a:avLst/>
          </a:prstGeom>
        </p:spPr>
        <p:txBody>
          <a:bodyPr wrap="square" lIns="0" tIns="0" rIns="0" bIns="0">
            <a:spAutoFit/>
          </a:bodyPr>
          <a:lstStyle>
            <a:lvl1pPr>
              <a:defRPr sz="2391" b="1" i="0">
                <a:solidFill>
                  <a:schemeClr val="tx1"/>
                </a:solidFill>
                <a:latin typeface="Arial"/>
                <a:cs typeface="Arial"/>
              </a:defRPr>
            </a:lvl1pPr>
          </a:lstStyle>
          <a:p>
            <a:endParaRPr/>
          </a:p>
        </p:txBody>
      </p:sp>
      <p:sp>
        <p:nvSpPr>
          <p:cNvPr id="4" name="Holder 4"/>
          <p:cNvSpPr>
            <a:spLocks noGrp="1"/>
          </p:cNvSpPr>
          <p:nvPr>
            <p:ph sz="half" idx="3"/>
          </p:nvPr>
        </p:nvSpPr>
        <p:spPr>
          <a:xfrm>
            <a:off x="4880720" y="1721453"/>
            <a:ext cx="3402211" cy="367921"/>
          </a:xfrm>
          <a:prstGeom prst="rect">
            <a:avLst/>
          </a:prstGeom>
        </p:spPr>
        <p:txBody>
          <a:bodyPr wrap="square" lIns="0" tIns="0" rIns="0" bIns="0">
            <a:spAutoFit/>
          </a:bodyPr>
          <a:lstStyle>
            <a:lvl1pPr>
              <a:defRPr sz="2391" b="1" i="0">
                <a:solidFill>
                  <a:schemeClr val="tx1"/>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4/13/23</a:t>
            </a:fld>
            <a:endParaRPr lang="en-US"/>
          </a:p>
        </p:txBody>
      </p:sp>
      <p:sp>
        <p:nvSpPr>
          <p:cNvPr id="7" name="Holder 7"/>
          <p:cNvSpPr>
            <a:spLocks noGrp="1"/>
          </p:cNvSpPr>
          <p:nvPr>
            <p:ph type="sldNum" sz="quarter" idx="7"/>
          </p:nvPr>
        </p:nvSpPr>
        <p:spPr/>
        <p:txBody>
          <a:bodyPr lIns="0" tIns="0" rIns="0" bIns="0"/>
          <a:lstStyle>
            <a:lvl1pPr>
              <a:defRPr sz="1125" b="0" i="0">
                <a:solidFill>
                  <a:schemeClr val="tx1"/>
                </a:solidFill>
                <a:latin typeface="Arial MT"/>
                <a:cs typeface="Arial MT"/>
              </a:defRPr>
            </a:lvl1pPr>
          </a:lstStyle>
          <a:p>
            <a:pPr marL="26788">
              <a:spcBef>
                <a:spcPts val="32"/>
              </a:spcBef>
            </a:pPr>
            <a:fld id="{81D60167-4931-47E6-BA6A-407CBD079E47}" type="slidenum">
              <a:rPr lang="nb-NO" spc="-4" smtClean="0"/>
              <a:pPr marL="26788">
                <a:spcBef>
                  <a:spcPts val="32"/>
                </a:spcBef>
              </a:pPr>
              <a:t>‹#›</a:t>
            </a:fld>
            <a:endParaRPr lang="nb-NO" spc="-4" dirty="0"/>
          </a:p>
        </p:txBody>
      </p:sp>
    </p:spTree>
    <p:extLst>
      <p:ext uri="{BB962C8B-B14F-4D97-AF65-F5344CB8AC3E}">
        <p14:creationId xmlns:p14="http://schemas.microsoft.com/office/powerpoint/2010/main" val="22604122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Font typeface="Google Sans"/>
              <a:buNone/>
              <a:defRPr>
                <a:latin typeface="Google Sans"/>
                <a:ea typeface="Google Sans"/>
                <a:cs typeface="Google Sans"/>
                <a:sym typeface="Google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Font typeface="Google Sans"/>
              <a:buChar char="●"/>
              <a:defRPr>
                <a:latin typeface="Google Sans"/>
                <a:ea typeface="Google Sans"/>
                <a:cs typeface="Google Sans"/>
                <a:sym typeface="Google Sans"/>
              </a:defRPr>
            </a:lvl1pPr>
            <a:lvl2pPr marL="914400" lvl="1" indent="-317500">
              <a:spcBef>
                <a:spcPts val="1600"/>
              </a:spcBef>
              <a:spcAft>
                <a:spcPts val="0"/>
              </a:spcAft>
              <a:buSzPts val="1400"/>
              <a:buFont typeface="Google Sans"/>
              <a:buChar char="○"/>
              <a:defRPr>
                <a:latin typeface="Google Sans"/>
                <a:ea typeface="Google Sans"/>
                <a:cs typeface="Google Sans"/>
                <a:sym typeface="Google Sans"/>
              </a:defRPr>
            </a:lvl2pPr>
            <a:lvl3pPr marL="1371600" lvl="2" indent="-317500">
              <a:spcBef>
                <a:spcPts val="1600"/>
              </a:spcBef>
              <a:spcAft>
                <a:spcPts val="0"/>
              </a:spcAft>
              <a:buSzPts val="1400"/>
              <a:buFont typeface="Google Sans"/>
              <a:buChar char="■"/>
              <a:defRPr>
                <a:latin typeface="Google Sans"/>
                <a:ea typeface="Google Sans"/>
                <a:cs typeface="Google Sans"/>
                <a:sym typeface="Google Sans"/>
              </a:defRPr>
            </a:lvl3pPr>
            <a:lvl4pPr marL="1828800" lvl="3" indent="-317500">
              <a:spcBef>
                <a:spcPts val="1600"/>
              </a:spcBef>
              <a:spcAft>
                <a:spcPts val="0"/>
              </a:spcAft>
              <a:buSzPts val="1400"/>
              <a:buFont typeface="Google Sans"/>
              <a:buChar char="●"/>
              <a:defRPr>
                <a:latin typeface="Google Sans"/>
                <a:ea typeface="Google Sans"/>
                <a:cs typeface="Google Sans"/>
                <a:sym typeface="Google Sans"/>
              </a:defRPr>
            </a:lvl4pPr>
            <a:lvl5pPr marL="2286000" lvl="4" indent="-317500">
              <a:spcBef>
                <a:spcPts val="1600"/>
              </a:spcBef>
              <a:spcAft>
                <a:spcPts val="0"/>
              </a:spcAft>
              <a:buSzPts val="1400"/>
              <a:buFont typeface="Google Sans"/>
              <a:buChar char="○"/>
              <a:defRPr>
                <a:latin typeface="Google Sans"/>
                <a:ea typeface="Google Sans"/>
                <a:cs typeface="Google Sans"/>
                <a:sym typeface="Google Sans"/>
              </a:defRPr>
            </a:lvl5pPr>
            <a:lvl6pPr marL="2743200" lvl="5" indent="-317500">
              <a:spcBef>
                <a:spcPts val="1600"/>
              </a:spcBef>
              <a:spcAft>
                <a:spcPts val="0"/>
              </a:spcAft>
              <a:buSzPts val="1400"/>
              <a:buFont typeface="Google Sans"/>
              <a:buChar char="■"/>
              <a:defRPr>
                <a:latin typeface="Google Sans"/>
                <a:ea typeface="Google Sans"/>
                <a:cs typeface="Google Sans"/>
                <a:sym typeface="Google Sans"/>
              </a:defRPr>
            </a:lvl6pPr>
            <a:lvl7pPr marL="3200400" lvl="6" indent="-317500">
              <a:spcBef>
                <a:spcPts val="1600"/>
              </a:spcBef>
              <a:spcAft>
                <a:spcPts val="0"/>
              </a:spcAft>
              <a:buSzPts val="1400"/>
              <a:buFont typeface="Google Sans"/>
              <a:buChar char="●"/>
              <a:defRPr>
                <a:latin typeface="Google Sans"/>
                <a:ea typeface="Google Sans"/>
                <a:cs typeface="Google Sans"/>
                <a:sym typeface="Google Sans"/>
              </a:defRPr>
            </a:lvl7pPr>
            <a:lvl8pPr marL="3657600" lvl="7" indent="-317500">
              <a:spcBef>
                <a:spcPts val="1600"/>
              </a:spcBef>
              <a:spcAft>
                <a:spcPts val="0"/>
              </a:spcAft>
              <a:buSzPts val="1400"/>
              <a:buFont typeface="Google Sans"/>
              <a:buChar char="○"/>
              <a:defRPr>
                <a:latin typeface="Google Sans"/>
                <a:ea typeface="Google Sans"/>
                <a:cs typeface="Google Sans"/>
                <a:sym typeface="Google Sans"/>
              </a:defRPr>
            </a:lvl8pPr>
            <a:lvl9pPr marL="4114800" lvl="8" indent="-317500">
              <a:spcBef>
                <a:spcPts val="1600"/>
              </a:spcBef>
              <a:spcAft>
                <a:spcPts val="1600"/>
              </a:spcAft>
              <a:buSzPts val="1400"/>
              <a:buFont typeface="Google Sans"/>
              <a:buChar char="■"/>
              <a:defRPr>
                <a:latin typeface="Google Sans"/>
                <a:ea typeface="Google Sans"/>
                <a:cs typeface="Google Sans"/>
                <a:sym typeface="Google Sans"/>
              </a:defRPr>
            </a:lvl9pPr>
          </a:lstStyle>
          <a:p>
            <a:endParaRPr/>
          </a:p>
        </p:txBody>
      </p:sp>
      <p:sp>
        <p:nvSpPr>
          <p:cNvPr id="20" name="Google Shape;20;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spcBef>
                <a:spcPts val="0"/>
              </a:spcBef>
              <a:spcAft>
                <a:spcPts val="0"/>
              </a:spcAft>
            </a:pPr>
            <a:fld id="{00000000-1234-1234-1234-123412341234}" type="slidenum">
              <a:rPr lang="en" smtClean="0"/>
              <a:pPr algn="r">
                <a:spcBef>
                  <a:spcPts val="0"/>
                </a:spcBef>
                <a:spcAft>
                  <a:spcPts val="0"/>
                </a:spcAft>
              </a:pPr>
              <a:t>‹#›</a:t>
            </a:fld>
            <a:endParaRPr lang="en"/>
          </a:p>
        </p:txBody>
      </p:sp>
    </p:spTree>
    <p:extLst>
      <p:ext uri="{BB962C8B-B14F-4D97-AF65-F5344CB8AC3E}">
        <p14:creationId xmlns:p14="http://schemas.microsoft.com/office/powerpoint/2010/main" val="3701348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306388" y="1600200"/>
            <a:ext cx="395605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414838" y="1600200"/>
            <a:ext cx="395605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SmallBlue" descr="SmallBlue"/>
          <p:cNvPicPr>
            <a:picLocks noChangeAspect="1" noChangeArrowheads="1"/>
          </p:cNvPicPr>
          <p:nvPr/>
        </p:nvPicPr>
        <p:blipFill>
          <a:blip r:embed="rId19"/>
          <a:srcRect/>
          <a:stretch>
            <a:fillRect/>
          </a:stretch>
        </p:blipFill>
        <p:spPr bwMode="auto">
          <a:xfrm>
            <a:off x="8294688" y="6689725"/>
            <a:ext cx="1587" cy="1588"/>
          </a:xfrm>
          <a:prstGeom prst="rect">
            <a:avLst/>
          </a:prstGeom>
          <a:noFill/>
          <a:ln w="9525">
            <a:noFill/>
            <a:miter lim="800000"/>
            <a:headEnd/>
            <a:tailEnd/>
          </a:ln>
        </p:spPr>
      </p:pic>
      <p:sp>
        <p:nvSpPr>
          <p:cNvPr id="1027" name="txtHeaderSecClass"/>
          <p:cNvSpPr txBox="1">
            <a:spLocks noChangeArrowheads="1"/>
          </p:cNvSpPr>
          <p:nvPr/>
        </p:nvSpPr>
        <p:spPr bwMode="auto">
          <a:xfrm>
            <a:off x="366713" y="798513"/>
            <a:ext cx="2540000" cy="254000"/>
          </a:xfrm>
          <a:prstGeom prst="rect">
            <a:avLst/>
          </a:prstGeom>
          <a:noFill/>
          <a:ln>
            <a:noFill/>
          </a:ln>
          <a:effectLst/>
        </p:spPr>
        <p:txBody>
          <a:bodyPr lIns="0" tIns="0" rIns="0" bIns="0"/>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defRPr/>
            </a:pPr>
            <a:endParaRPr lang="en-US" sz="1600" b="0">
              <a:solidFill>
                <a:srgbClr val="FF0000"/>
              </a:solidFill>
              <a:ea typeface="+mn-ea"/>
            </a:endParaRPr>
          </a:p>
        </p:txBody>
      </p:sp>
      <p:sp>
        <p:nvSpPr>
          <p:cNvPr id="1028" name="Rectangle 3"/>
          <p:cNvSpPr>
            <a:spLocks noGrp="1" noChangeArrowheads="1"/>
          </p:cNvSpPr>
          <p:nvPr>
            <p:ph type="body" idx="1"/>
          </p:nvPr>
        </p:nvSpPr>
        <p:spPr bwMode="auto">
          <a:xfrm>
            <a:off x="306388" y="1600200"/>
            <a:ext cx="80645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4"/>
          <p:cNvSpPr>
            <a:spLocks noGrp="1" noChangeArrowheads="1"/>
          </p:cNvSpPr>
          <p:nvPr>
            <p:ph type="title"/>
          </p:nvPr>
        </p:nvSpPr>
        <p:spPr bwMode="auto">
          <a:xfrm>
            <a:off x="304800" y="304800"/>
            <a:ext cx="8070850" cy="609600"/>
          </a:xfrm>
          <a:prstGeom prst="rect">
            <a:avLst/>
          </a:prstGeom>
          <a:noFill/>
          <a:ln w="9525">
            <a:noFill/>
            <a:miter lim="800000"/>
            <a:headEnd/>
            <a:tailEnd/>
          </a:ln>
        </p:spPr>
        <p:txBody>
          <a:bodyPr vert="horz" wrap="square" lIns="90000" tIns="0" rIns="0" bIns="0" numCol="1" anchor="t" anchorCtr="0" compatLnSpc="1">
            <a:prstTxWarp prst="textNoShape">
              <a:avLst/>
            </a:prstTxWarp>
            <a:spAutoFit/>
          </a:bodyPr>
          <a:lstStyle/>
          <a:p>
            <a:pPr lvl="0"/>
            <a:r>
              <a:rPr lang="en-US"/>
              <a:t>Click to edit Master style</a:t>
            </a:r>
          </a:p>
        </p:txBody>
      </p:sp>
      <p:sp>
        <p:nvSpPr>
          <p:cNvPr id="1030" name="txtHeaderSecClass"/>
          <p:cNvSpPr txBox="1">
            <a:spLocks noChangeArrowheads="1"/>
          </p:cNvSpPr>
          <p:nvPr/>
        </p:nvSpPr>
        <p:spPr bwMode="auto">
          <a:xfrm>
            <a:off x="366713" y="798513"/>
            <a:ext cx="2540000" cy="254000"/>
          </a:xfrm>
          <a:prstGeom prst="rect">
            <a:avLst/>
          </a:prstGeom>
          <a:noFill/>
          <a:ln>
            <a:noFill/>
          </a:ln>
          <a:effectLst/>
        </p:spPr>
        <p:txBody>
          <a:bodyPr lIns="0" tIns="0" rIns="0" bIns="0"/>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defRPr/>
            </a:pPr>
            <a:endParaRPr lang="en-US" sz="1600" b="0">
              <a:solidFill>
                <a:srgbClr val="FF0000"/>
              </a:solidFill>
              <a:ea typeface="+mn-ea"/>
            </a:endParaRPr>
          </a:p>
        </p:txBody>
      </p:sp>
      <p:sp>
        <p:nvSpPr>
          <p:cNvPr id="1031" name="txtHeaderSecClass"/>
          <p:cNvSpPr txBox="1">
            <a:spLocks noChangeArrowheads="1"/>
          </p:cNvSpPr>
          <p:nvPr/>
        </p:nvSpPr>
        <p:spPr bwMode="auto">
          <a:xfrm>
            <a:off x="366713" y="798513"/>
            <a:ext cx="2540000" cy="254000"/>
          </a:xfrm>
          <a:prstGeom prst="rect">
            <a:avLst/>
          </a:prstGeom>
          <a:noFill/>
          <a:ln>
            <a:noFill/>
          </a:ln>
          <a:effectLst/>
        </p:spPr>
        <p:txBody>
          <a:bodyPr lIns="0" tIns="0" rIns="0" bIns="0"/>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defRPr/>
            </a:pPr>
            <a:endParaRPr lang="en-US" sz="1600" b="0">
              <a:solidFill>
                <a:srgbClr val="FF0000"/>
              </a:solidFill>
              <a:ea typeface="+mn-ea"/>
            </a:endParaRPr>
          </a:p>
        </p:txBody>
      </p:sp>
      <p:sp>
        <p:nvSpPr>
          <p:cNvPr id="1032" name="txtHeaderSecClass"/>
          <p:cNvSpPr txBox="1">
            <a:spLocks noChangeArrowheads="1"/>
          </p:cNvSpPr>
          <p:nvPr/>
        </p:nvSpPr>
        <p:spPr bwMode="auto">
          <a:xfrm>
            <a:off x="366713" y="798513"/>
            <a:ext cx="2540000" cy="254000"/>
          </a:xfrm>
          <a:prstGeom prst="rect">
            <a:avLst/>
          </a:prstGeom>
          <a:noFill/>
          <a:ln>
            <a:noFill/>
          </a:ln>
          <a:effectLst/>
        </p:spPr>
        <p:txBody>
          <a:bodyPr lIns="0" tIns="0" rIns="0" bIns="0"/>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defRPr/>
            </a:pPr>
            <a:endParaRPr lang="en-US" sz="1600" b="0">
              <a:solidFill>
                <a:srgbClr val="FF0000"/>
              </a:solidFill>
              <a:ea typeface="+mn-ea"/>
            </a:endParaRPr>
          </a:p>
        </p:txBody>
      </p:sp>
      <p:sp>
        <p:nvSpPr>
          <p:cNvPr id="1033" name="txtHeaderSecClass"/>
          <p:cNvSpPr txBox="1">
            <a:spLocks noChangeArrowheads="1"/>
          </p:cNvSpPr>
          <p:nvPr/>
        </p:nvSpPr>
        <p:spPr bwMode="auto">
          <a:xfrm>
            <a:off x="366713" y="798513"/>
            <a:ext cx="2540000" cy="254000"/>
          </a:xfrm>
          <a:prstGeom prst="rect">
            <a:avLst/>
          </a:prstGeom>
          <a:noFill/>
          <a:ln>
            <a:noFill/>
          </a:ln>
          <a:effectLst/>
        </p:spPr>
        <p:txBody>
          <a:bodyPr lIns="0" tIns="0" rIns="0" bIns="0"/>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defRPr/>
            </a:pPr>
            <a:endParaRPr lang="en-US" sz="1600" b="0">
              <a:solidFill>
                <a:srgbClr val="FF0000"/>
              </a:solidFill>
              <a:ea typeface="+mn-ea"/>
            </a:endParaRPr>
          </a:p>
        </p:txBody>
      </p:sp>
      <p:sp>
        <p:nvSpPr>
          <p:cNvPr id="1034" name="Line"/>
          <p:cNvSpPr>
            <a:spLocks noChangeShapeType="1"/>
          </p:cNvSpPr>
          <p:nvPr/>
        </p:nvSpPr>
        <p:spPr bwMode="auto">
          <a:xfrm>
            <a:off x="0" y="6569075"/>
            <a:ext cx="9144000" cy="0"/>
          </a:xfrm>
          <a:prstGeom prst="line">
            <a:avLst/>
          </a:prstGeom>
          <a:noFill/>
          <a:ln w="38100">
            <a:solidFill>
              <a:srgbClr val="A6A1A0"/>
            </a:solidFill>
            <a:round/>
            <a:headEnd/>
            <a:tailEnd/>
          </a:ln>
        </p:spPr>
        <p:txBody>
          <a:bodyPr wrap="none" anchor="ctr"/>
          <a:lstStyle/>
          <a:p>
            <a:endParaRPr lang="en-US"/>
          </a:p>
        </p:txBody>
      </p:sp>
      <p:sp>
        <p:nvSpPr>
          <p:cNvPr id="1035" name="RightInfo"/>
          <p:cNvSpPr txBox="1">
            <a:spLocks noChangeArrowheads="1"/>
          </p:cNvSpPr>
          <p:nvPr/>
        </p:nvSpPr>
        <p:spPr bwMode="auto">
          <a:xfrm>
            <a:off x="9144000" y="0"/>
            <a:ext cx="1685925" cy="1581150"/>
          </a:xfrm>
          <a:prstGeom prst="rect">
            <a:avLst/>
          </a:prstGeom>
          <a:noFill/>
          <a:ln>
            <a:noFill/>
          </a:ln>
          <a:effec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spcBef>
                <a:spcPct val="50000"/>
              </a:spcBef>
              <a:defRPr/>
            </a:pPr>
            <a:r>
              <a:rPr lang="en-US" sz="1400" b="0">
                <a:solidFill>
                  <a:srgbClr val="FFFFFF"/>
                </a:solidFill>
                <a:ea typeface="+mn-ea"/>
              </a:rPr>
              <a:t>Top right       corner  for        field-mark, customer or partner logotypes.     See Best practice for example.</a:t>
            </a:r>
          </a:p>
        </p:txBody>
      </p:sp>
      <p:sp>
        <p:nvSpPr>
          <p:cNvPr id="1036" name="LeftInfo"/>
          <p:cNvSpPr txBox="1">
            <a:spLocks noChangeArrowheads="1"/>
          </p:cNvSpPr>
          <p:nvPr/>
        </p:nvSpPr>
        <p:spPr bwMode="auto">
          <a:xfrm>
            <a:off x="-2182813" y="0"/>
            <a:ext cx="2182813" cy="2644775"/>
          </a:xfrm>
          <a:prstGeom prst="rect">
            <a:avLst/>
          </a:prstGeom>
          <a:noFill/>
          <a:ln>
            <a:noFill/>
          </a:ln>
          <a:effec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a:defRPr/>
            </a:pPr>
            <a:endParaRPr lang="en-US" sz="1400" b="0">
              <a:solidFill>
                <a:srgbClr val="FFFFFF"/>
              </a:solidFill>
              <a:ea typeface="+mn-ea"/>
            </a:endParaRPr>
          </a:p>
          <a:p>
            <a:pPr algn="r">
              <a:defRPr/>
            </a:pPr>
            <a:r>
              <a:rPr lang="en-US" sz="1400" b="0">
                <a:solidFill>
                  <a:srgbClr val="FFFFFF"/>
                </a:solidFill>
                <a:ea typeface="+mn-ea"/>
              </a:rPr>
              <a:t>Slide title </a:t>
            </a:r>
          </a:p>
          <a:p>
            <a:pPr algn="r">
              <a:defRPr/>
            </a:pPr>
            <a:r>
              <a:rPr lang="en-US" sz="1400" b="0">
                <a:solidFill>
                  <a:srgbClr val="FFFFFF"/>
                </a:solidFill>
                <a:ea typeface="+mn-ea"/>
              </a:rPr>
              <a:t>40 pt</a:t>
            </a:r>
          </a:p>
          <a:p>
            <a:pPr algn="r">
              <a:defRPr/>
            </a:pPr>
            <a:endParaRPr lang="en-US" sz="1400" b="0">
              <a:solidFill>
                <a:srgbClr val="FFFFFF"/>
              </a:solidFill>
              <a:ea typeface="+mn-ea"/>
            </a:endParaRPr>
          </a:p>
          <a:p>
            <a:pPr algn="r">
              <a:defRPr/>
            </a:pPr>
            <a:r>
              <a:rPr lang="en-US" sz="1400" b="0">
                <a:solidFill>
                  <a:srgbClr val="FFFFFF"/>
                </a:solidFill>
                <a:ea typeface="+mn-ea"/>
              </a:rPr>
              <a:t>Slide subtitle </a:t>
            </a:r>
          </a:p>
          <a:p>
            <a:pPr algn="r">
              <a:defRPr/>
            </a:pPr>
            <a:r>
              <a:rPr lang="en-US" sz="1400" b="0">
                <a:solidFill>
                  <a:srgbClr val="FFFFFF"/>
                </a:solidFill>
                <a:ea typeface="+mn-ea"/>
              </a:rPr>
              <a:t>24 pt</a:t>
            </a:r>
          </a:p>
          <a:p>
            <a:pPr algn="r">
              <a:defRPr/>
            </a:pPr>
            <a:endParaRPr lang="en-US" sz="1400" b="0">
              <a:solidFill>
                <a:srgbClr val="FFFFFF"/>
              </a:solidFill>
              <a:ea typeface="+mn-ea"/>
            </a:endParaRPr>
          </a:p>
          <a:p>
            <a:pPr algn="r">
              <a:defRPr/>
            </a:pPr>
            <a:endParaRPr lang="en-US" sz="1400" b="0">
              <a:solidFill>
                <a:srgbClr val="FFFFFF"/>
              </a:solidFill>
              <a:ea typeface="+mn-ea"/>
            </a:endParaRPr>
          </a:p>
          <a:p>
            <a:pPr algn="r">
              <a:defRPr/>
            </a:pPr>
            <a:r>
              <a:rPr lang="en-US" sz="1400" b="0">
                <a:solidFill>
                  <a:srgbClr val="FFFFFF"/>
                </a:solidFill>
                <a:ea typeface="+mn-ea"/>
              </a:rPr>
              <a:t>Text</a:t>
            </a:r>
          </a:p>
          <a:p>
            <a:pPr algn="r">
              <a:defRPr/>
            </a:pPr>
            <a:r>
              <a:rPr lang="en-US" sz="1400" b="0">
                <a:solidFill>
                  <a:srgbClr val="FFFFFF"/>
                </a:solidFill>
                <a:ea typeface="+mn-ea"/>
              </a:rPr>
              <a:t> 24 pt</a:t>
            </a:r>
          </a:p>
          <a:p>
            <a:pPr algn="r">
              <a:defRPr/>
            </a:pPr>
            <a:r>
              <a:rPr lang="en-US" sz="1400" b="0">
                <a:solidFill>
                  <a:srgbClr val="FFFFFF"/>
                </a:solidFill>
                <a:ea typeface="+mn-ea"/>
              </a:rPr>
              <a:t>Bullets level 2-5</a:t>
            </a:r>
          </a:p>
          <a:p>
            <a:pPr algn="r">
              <a:defRPr/>
            </a:pPr>
            <a:r>
              <a:rPr lang="en-US" sz="1400" b="0">
                <a:solidFill>
                  <a:srgbClr val="FFFFFF"/>
                </a:solidFill>
                <a:ea typeface="+mn-ea"/>
              </a:rPr>
              <a:t>20 pt</a:t>
            </a:r>
          </a:p>
        </p:txBody>
      </p:sp>
      <p:sp>
        <p:nvSpPr>
          <p:cNvPr id="1037" name="txtfooterCopy"/>
          <p:cNvSpPr txBox="1">
            <a:spLocks noChangeArrowheads="1"/>
          </p:cNvSpPr>
          <p:nvPr/>
        </p:nvSpPr>
        <p:spPr bwMode="auto">
          <a:xfrm>
            <a:off x="76200" y="6623050"/>
            <a:ext cx="2540000" cy="179388"/>
          </a:xfrm>
          <a:prstGeom prst="rect">
            <a:avLst/>
          </a:prstGeom>
          <a:noFill/>
          <a:ln>
            <a:noFill/>
          </a:ln>
          <a:effec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defRPr/>
            </a:pPr>
            <a:endParaRPr lang="en-US" b="0">
              <a:ea typeface="+mn-ea"/>
            </a:endParaRPr>
          </a:p>
        </p:txBody>
      </p:sp>
      <p:sp>
        <p:nvSpPr>
          <p:cNvPr id="1038" name="txtfooterTitle"/>
          <p:cNvSpPr txBox="1">
            <a:spLocks noChangeArrowheads="1"/>
          </p:cNvSpPr>
          <p:nvPr/>
        </p:nvSpPr>
        <p:spPr bwMode="auto">
          <a:xfrm>
            <a:off x="3530600" y="6623050"/>
            <a:ext cx="4445000" cy="179388"/>
          </a:xfrm>
          <a:prstGeom prst="rect">
            <a:avLst/>
          </a:prstGeom>
          <a:noFill/>
          <a:ln>
            <a:noFill/>
          </a:ln>
          <a:effec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defRPr/>
            </a:pPr>
            <a:endParaRPr lang="en-US" b="0">
              <a:ea typeface="+mn-ea"/>
            </a:endParaRPr>
          </a:p>
        </p:txBody>
      </p:sp>
      <p:sp>
        <p:nvSpPr>
          <p:cNvPr id="1039" name="txtfooterCVLPage"/>
          <p:cNvSpPr txBox="1">
            <a:spLocks noChangeArrowheads="1"/>
          </p:cNvSpPr>
          <p:nvPr/>
        </p:nvSpPr>
        <p:spPr bwMode="auto">
          <a:xfrm>
            <a:off x="4413250" y="6623050"/>
            <a:ext cx="307975" cy="214313"/>
          </a:xfrm>
          <a:prstGeom prst="rect">
            <a:avLst/>
          </a:prstGeom>
          <a:noFill/>
          <a:ln>
            <a:noFill/>
          </a:ln>
          <a:effectLst/>
        </p:spPr>
        <p:txBody>
          <a:bodyPr wrap="none">
            <a:spAutoFit/>
          </a:bodyPr>
          <a:lstStyle/>
          <a:p>
            <a:fld id="{03E5E088-6A8C-4B2C-AA0B-B2F0213E0384}" type="slidenum">
              <a:rPr lang="en-US" sz="800" b="0">
                <a:solidFill>
                  <a:srgbClr val="000000"/>
                </a:solidFill>
              </a:rPr>
              <a:pPr/>
              <a:t>‹#›</a:t>
            </a:fld>
            <a:endParaRPr lang="en-US" sz="800" b="0">
              <a:solidFill>
                <a:srgbClr val="000000"/>
              </a:solidFill>
            </a:endParaRPr>
          </a:p>
        </p:txBody>
      </p:sp>
    </p:spTree>
  </p:cSld>
  <p:clrMap bg1="lt1" tx1="dk1" bg2="lt2" tx2="dk2" accent1="accent1" accent2="accent2" accent3="accent3" accent4="accent4" accent5="accent5" accent6="accent6" hlink="hlink" folHlink="folHlink"/>
  <p:sldLayoutIdLst>
    <p:sldLayoutId id="2147484382" r:id="rId1"/>
    <p:sldLayoutId id="2147484370" r:id="rId2"/>
    <p:sldLayoutId id="2147484371" r:id="rId3"/>
    <p:sldLayoutId id="2147484372" r:id="rId4"/>
    <p:sldLayoutId id="2147484373" r:id="rId5"/>
    <p:sldLayoutId id="2147484374" r:id="rId6"/>
    <p:sldLayoutId id="2147484375" r:id="rId7"/>
    <p:sldLayoutId id="2147484376" r:id="rId8"/>
    <p:sldLayoutId id="2147484377" r:id="rId9"/>
    <p:sldLayoutId id="2147484378" r:id="rId10"/>
    <p:sldLayoutId id="2147484379" r:id="rId11"/>
    <p:sldLayoutId id="2147484380" r:id="rId12"/>
    <p:sldLayoutId id="2147484394" r:id="rId13"/>
    <p:sldLayoutId id="2147484396" r:id="rId14"/>
    <p:sldLayoutId id="2147484397" r:id="rId15"/>
    <p:sldLayoutId id="2147484398" r:id="rId16"/>
    <p:sldLayoutId id="2147484399" r:id="rId17"/>
  </p:sldLayoutIdLst>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000">
          <a:solidFill>
            <a:schemeClr val="tx2"/>
          </a:solidFill>
          <a:latin typeface="Arial" charset="0"/>
        </a:defRPr>
      </a:lvl6pPr>
      <a:lvl7pPr marL="914400" algn="l" rtl="0" eaLnBrk="0" fontAlgn="base" hangingPunct="0">
        <a:spcBef>
          <a:spcPct val="0"/>
        </a:spcBef>
        <a:spcAft>
          <a:spcPct val="0"/>
        </a:spcAft>
        <a:defRPr sz="4000">
          <a:solidFill>
            <a:schemeClr val="tx2"/>
          </a:solidFill>
          <a:latin typeface="Arial" charset="0"/>
        </a:defRPr>
      </a:lvl7pPr>
      <a:lvl8pPr marL="1371600" algn="l" rtl="0" eaLnBrk="0" fontAlgn="base" hangingPunct="0">
        <a:spcBef>
          <a:spcPct val="0"/>
        </a:spcBef>
        <a:spcAft>
          <a:spcPct val="0"/>
        </a:spcAft>
        <a:defRPr sz="4000">
          <a:solidFill>
            <a:schemeClr val="tx2"/>
          </a:solidFill>
          <a:latin typeface="Arial" charset="0"/>
        </a:defRPr>
      </a:lvl8pPr>
      <a:lvl9pPr marL="1828800" algn="l" rtl="0" eaLnBrk="0" fontAlgn="base" hangingPunct="0">
        <a:spcBef>
          <a:spcPct val="0"/>
        </a:spcBef>
        <a:spcAft>
          <a:spcPct val="0"/>
        </a:spcAft>
        <a:defRPr sz="4000">
          <a:solidFill>
            <a:schemeClr val="tx2"/>
          </a:solidFill>
          <a:latin typeface="Arial" charset="0"/>
        </a:defRPr>
      </a:lvl9pPr>
    </p:titleStyle>
    <p:bodyStyle>
      <a:lvl1pPr marL="381000" indent="-381000" algn="l" rtl="0" eaLnBrk="0" fontAlgn="base" hangingPunct="0">
        <a:spcBef>
          <a:spcPct val="20000"/>
        </a:spcBef>
        <a:spcAft>
          <a:spcPct val="0"/>
        </a:spcAft>
        <a:buClr>
          <a:srgbClr val="0094D2"/>
        </a:buClr>
        <a:buFont typeface="Wingdings" pitchFamily="2" charset="2"/>
        <a:buChar char="§"/>
        <a:defRPr sz="2400">
          <a:solidFill>
            <a:schemeClr val="tx1"/>
          </a:solidFill>
          <a:latin typeface="+mn-lt"/>
          <a:ea typeface="ＭＳ Ｐゴシック" charset="0"/>
          <a:cs typeface="ＭＳ Ｐゴシック" charset="0"/>
        </a:defRPr>
      </a:lvl1pPr>
      <a:lvl2pPr marL="1147763" indent="-390525" algn="l" rtl="0" eaLnBrk="0" fontAlgn="base" hangingPunct="0">
        <a:spcBef>
          <a:spcPct val="10000"/>
        </a:spcBef>
        <a:spcAft>
          <a:spcPct val="0"/>
        </a:spcAft>
        <a:buChar char="–"/>
        <a:defRPr sz="2000">
          <a:solidFill>
            <a:schemeClr val="tx1"/>
          </a:solidFill>
          <a:latin typeface="+mn-lt"/>
          <a:ea typeface="ＭＳ Ｐゴシック" charset="0"/>
        </a:defRPr>
      </a:lvl2pPr>
      <a:lvl3pPr marL="1905000" indent="-377825" algn="l" rtl="0" eaLnBrk="0" fontAlgn="base" hangingPunct="0">
        <a:spcBef>
          <a:spcPct val="0"/>
        </a:spcBef>
        <a:spcAft>
          <a:spcPct val="0"/>
        </a:spcAft>
        <a:buFont typeface="Wingdings" pitchFamily="2" charset="2"/>
        <a:buChar char="§"/>
        <a:defRPr sz="2000">
          <a:solidFill>
            <a:schemeClr val="tx1"/>
          </a:solidFill>
          <a:latin typeface="+mn-lt"/>
          <a:ea typeface="ＭＳ Ｐゴシック" charset="0"/>
        </a:defRPr>
      </a:lvl3pPr>
      <a:lvl4pPr marL="2662238" indent="-379413" algn="l" rtl="0" eaLnBrk="0" fontAlgn="base" hangingPunct="0">
        <a:spcBef>
          <a:spcPct val="0"/>
        </a:spcBef>
        <a:spcAft>
          <a:spcPct val="0"/>
        </a:spcAft>
        <a:buFont typeface="Times New Roman" pitchFamily="18" charset="0"/>
        <a:buChar char="-"/>
        <a:defRPr sz="2000">
          <a:solidFill>
            <a:schemeClr val="tx1"/>
          </a:solidFill>
          <a:latin typeface="+mn-lt"/>
          <a:ea typeface="ＭＳ Ｐゴシック" charset="0"/>
        </a:defRPr>
      </a:lvl4pPr>
      <a:lvl5pPr marL="3432175" indent="-379413" algn="l" rtl="0" eaLnBrk="0" fontAlgn="base" hangingPunct="0">
        <a:spcBef>
          <a:spcPct val="0"/>
        </a:spcBef>
        <a:spcAft>
          <a:spcPct val="0"/>
        </a:spcAft>
        <a:buFont typeface="Times New Roman" pitchFamily="18" charset="0"/>
        <a:buChar char="›"/>
        <a:defRPr sz="2000">
          <a:solidFill>
            <a:schemeClr val="tx1"/>
          </a:solidFill>
          <a:latin typeface="+mn-lt"/>
          <a:ea typeface="ＭＳ Ｐゴシック" charset="0"/>
        </a:defRPr>
      </a:lvl5pPr>
      <a:lvl6pPr marL="3889375" indent="-379413" algn="l" rtl="0" eaLnBrk="0" fontAlgn="base" hangingPunct="0">
        <a:spcBef>
          <a:spcPct val="0"/>
        </a:spcBef>
        <a:spcAft>
          <a:spcPct val="0"/>
        </a:spcAft>
        <a:buFont typeface="Times New Roman" pitchFamily="18" charset="0"/>
        <a:buChar char="›"/>
        <a:defRPr sz="2000">
          <a:solidFill>
            <a:schemeClr val="tx1"/>
          </a:solidFill>
          <a:latin typeface="+mn-lt"/>
        </a:defRPr>
      </a:lvl6pPr>
      <a:lvl7pPr marL="4346575" indent="-379413" algn="l" rtl="0" eaLnBrk="0" fontAlgn="base" hangingPunct="0">
        <a:spcBef>
          <a:spcPct val="0"/>
        </a:spcBef>
        <a:spcAft>
          <a:spcPct val="0"/>
        </a:spcAft>
        <a:buFont typeface="Times New Roman" pitchFamily="18" charset="0"/>
        <a:buChar char="›"/>
        <a:defRPr sz="2000">
          <a:solidFill>
            <a:schemeClr val="tx1"/>
          </a:solidFill>
          <a:latin typeface="+mn-lt"/>
        </a:defRPr>
      </a:lvl7pPr>
      <a:lvl8pPr marL="4803775" indent="-379413" algn="l" rtl="0" eaLnBrk="0" fontAlgn="base" hangingPunct="0">
        <a:spcBef>
          <a:spcPct val="0"/>
        </a:spcBef>
        <a:spcAft>
          <a:spcPct val="0"/>
        </a:spcAft>
        <a:buFont typeface="Times New Roman" pitchFamily="18" charset="0"/>
        <a:buChar char="›"/>
        <a:defRPr sz="2000">
          <a:solidFill>
            <a:schemeClr val="tx1"/>
          </a:solidFill>
          <a:latin typeface="+mn-lt"/>
        </a:defRPr>
      </a:lvl8pPr>
      <a:lvl9pPr marL="5260975" indent="-379413" algn="l" rtl="0" eaLnBrk="0" fontAlgn="base" hangingPunct="0">
        <a:spcBef>
          <a:spcPct val="0"/>
        </a:spcBef>
        <a:spcAft>
          <a:spcPct val="0"/>
        </a:spcAft>
        <a:buFont typeface="Times New Roman" pitchFamily="18" charset="0"/>
        <a:buChar char="›"/>
        <a:defRPr sz="20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6.tiff"/></Relationships>
</file>

<file path=ppt/slides/_rels/slide1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2" Type="http://schemas.openxmlformats.org/officeDocument/2006/relationships/image" Target="../media/image23.t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26.tif"/></Relationships>
</file>

<file path=ppt/slides/_rels/slide21.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44.jpg"/><Relationship Id="rId21" Type="http://schemas.openxmlformats.org/officeDocument/2006/relationships/image" Target="../media/image62.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notesSlide" Target="../notesSlides/notesSlide40.xml"/><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23" Type="http://schemas.openxmlformats.org/officeDocument/2006/relationships/image" Target="../media/image64.png"/><Relationship Id="rId10" Type="http://schemas.openxmlformats.org/officeDocument/2006/relationships/image" Target="../media/image51.png"/><Relationship Id="rId19" Type="http://schemas.openxmlformats.org/officeDocument/2006/relationships/image" Target="../media/image60.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 Id="rId22" Type="http://schemas.openxmlformats.org/officeDocument/2006/relationships/image" Target="../media/image63.png"/></Relationships>
</file>

<file path=ppt/slides/_rels/slide42.xml.rels><?xml version="1.0" encoding="UTF-8" standalone="yes"?>
<Relationships xmlns="http://schemas.openxmlformats.org/package/2006/relationships"><Relationship Id="rId8" Type="http://schemas.openxmlformats.org/officeDocument/2006/relationships/image" Target="../media/image70.jpg"/><Relationship Id="rId13" Type="http://schemas.openxmlformats.org/officeDocument/2006/relationships/image" Target="../media/image75.png"/><Relationship Id="rId18" Type="http://schemas.openxmlformats.org/officeDocument/2006/relationships/image" Target="../media/image80.png"/><Relationship Id="rId3" Type="http://schemas.openxmlformats.org/officeDocument/2006/relationships/image" Target="../media/image65.jpg"/><Relationship Id="rId7" Type="http://schemas.openxmlformats.org/officeDocument/2006/relationships/image" Target="../media/image69.jpg"/><Relationship Id="rId12" Type="http://schemas.openxmlformats.org/officeDocument/2006/relationships/image" Target="../media/image74.png"/><Relationship Id="rId17" Type="http://schemas.openxmlformats.org/officeDocument/2006/relationships/image" Target="../media/image79.png"/><Relationship Id="rId2" Type="http://schemas.openxmlformats.org/officeDocument/2006/relationships/notesSlide" Target="../notesSlides/notesSlide41.xml"/><Relationship Id="rId16" Type="http://schemas.openxmlformats.org/officeDocument/2006/relationships/image" Target="../media/image78.png"/><Relationship Id="rId20"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68.jpg"/><Relationship Id="rId11" Type="http://schemas.openxmlformats.org/officeDocument/2006/relationships/image" Target="../media/image73.jpg"/><Relationship Id="rId5" Type="http://schemas.openxmlformats.org/officeDocument/2006/relationships/image" Target="../media/image67.jpg"/><Relationship Id="rId15" Type="http://schemas.openxmlformats.org/officeDocument/2006/relationships/image" Target="../media/image77.png"/><Relationship Id="rId10" Type="http://schemas.openxmlformats.org/officeDocument/2006/relationships/image" Target="../media/image72.jpg"/><Relationship Id="rId19" Type="http://schemas.openxmlformats.org/officeDocument/2006/relationships/image" Target="../media/image81.png"/><Relationship Id="rId4" Type="http://schemas.openxmlformats.org/officeDocument/2006/relationships/image" Target="../media/image66.png"/><Relationship Id="rId9" Type="http://schemas.openxmlformats.org/officeDocument/2006/relationships/image" Target="../media/image71.jpg"/><Relationship Id="rId14" Type="http://schemas.openxmlformats.org/officeDocument/2006/relationships/image" Target="../media/image76.png"/></Relationships>
</file>

<file path=ppt/slides/_rels/slide43.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image" Target="../media/image66.png"/><Relationship Id="rId7" Type="http://schemas.openxmlformats.org/officeDocument/2006/relationships/image" Target="../media/image70.jp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9.jpg"/><Relationship Id="rId5" Type="http://schemas.openxmlformats.org/officeDocument/2006/relationships/image" Target="../media/image68.jpg"/><Relationship Id="rId10" Type="http://schemas.openxmlformats.org/officeDocument/2006/relationships/image" Target="../media/image73.jpg"/><Relationship Id="rId4" Type="http://schemas.openxmlformats.org/officeDocument/2006/relationships/image" Target="../media/image67.jpg"/><Relationship Id="rId9" Type="http://schemas.openxmlformats.org/officeDocument/2006/relationships/image" Target="../media/image72.jpg"/></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6.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7.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8.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8.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hyperlink" Target="https://www.propublica.org/article/how-we-analyzed-the-compas-recidivism-algorithm" TargetMode="External"/><Relationship Id="rId1" Type="http://schemas.openxmlformats.org/officeDocument/2006/relationships/slideLayout" Target="../slideLayouts/slideLayout2.xml"/><Relationship Id="rId5" Type="http://schemas.openxmlformats.org/officeDocument/2006/relationships/image" Target="../media/image102.jpg"/><Relationship Id="rId4" Type="http://schemas.openxmlformats.org/officeDocument/2006/relationships/image" Target="../media/image101.jpg"/></Relationships>
</file>

<file path=ppt/slides/_rels/slide6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 Id="rId9" Type="http://schemas.openxmlformats.org/officeDocument/2006/relationships/image" Target="../media/image116.png"/></Relationships>
</file>

<file path=ppt/slides/_rels/slide74.xml.rels><?xml version="1.0" encoding="UTF-8" standalone="yes"?>
<Relationships xmlns="http://schemas.openxmlformats.org/package/2006/relationships"><Relationship Id="rId3" Type="http://schemas.openxmlformats.org/officeDocument/2006/relationships/hyperlink" Target="https://arxiv.org/pdf/1602.04938.pdf" TargetMode="External"/><Relationship Id="rId2" Type="http://schemas.openxmlformats.org/officeDocument/2006/relationships/image" Target="../media/image117.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hyperlink" Target="https://arxiv.org/pdf/1602.04938.pdf" TargetMode="External"/><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hyperlink" Target="https://www.europarl.europa.eu/RegData/etudes/STUD/2020/641530/EPRS_STU(2020)641530_EN.pdf" TargetMode="External"/><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png"/><Relationship Id="rId1" Type="http://schemas.openxmlformats.org/officeDocument/2006/relationships/slideLayout" Target="../slideLayouts/slideLayout16.xml"/><Relationship Id="rId4" Type="http://schemas.openxmlformats.org/officeDocument/2006/relationships/image" Target="../media/image123.jpg"/></Relationships>
</file>

<file path=ppt/slides/_rels/slide79.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hyperlink" Target="https://arxiv.org/abs/1412.1897" TargetMode="External"/><Relationship Id="rId2" Type="http://schemas.openxmlformats.org/officeDocument/2006/relationships/notesSlide" Target="../notesSlides/notesSlide47.xml"/><Relationship Id="rId1" Type="http://schemas.openxmlformats.org/officeDocument/2006/relationships/slideLayout" Target="../slideLayouts/slideLayout17.xml"/><Relationship Id="rId4" Type="http://schemas.openxmlformats.org/officeDocument/2006/relationships/image" Target="../media/image128.png"/></Relationships>
</file>

<file path=ppt/slides/_rels/slide8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8.xml"/><Relationship Id="rId1" Type="http://schemas.openxmlformats.org/officeDocument/2006/relationships/slideLayout" Target="../slideLayouts/slideLayout17.xml"/><Relationship Id="rId4" Type="http://schemas.openxmlformats.org/officeDocument/2006/relationships/image" Target="../media/image130.png"/></Relationships>
</file>

<file path=ppt/slides/_rels/slide8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9.xml"/><Relationship Id="rId1" Type="http://schemas.openxmlformats.org/officeDocument/2006/relationships/slideLayout" Target="../slideLayouts/slideLayout17.xml"/><Relationship Id="rId4" Type="http://schemas.openxmlformats.org/officeDocument/2006/relationships/hyperlink" Target="https://openreview.net/forum?id=rJl8BhRqF7" TargetMode="External"/></Relationships>
</file>

<file path=ppt/slides/_rels/slide8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hyperlink" Target="https://www.esmartsystems.com/" TargetMode="External"/><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135.png"/></Relationships>
</file>

<file path=ppt/slides/_rels/slide9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hyperlink" Target="https://deepvision.no/" TargetMode="Externa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4B3D4418-F501-2849-9059-47A3580DD54A}"/>
              </a:ext>
            </a:extLst>
          </p:cNvPr>
          <p:cNvSpPr>
            <a:spLocks noGrp="1" noChangeArrowheads="1"/>
          </p:cNvSpPr>
          <p:nvPr>
            <p:ph type="ctrTitle"/>
          </p:nvPr>
        </p:nvSpPr>
        <p:spPr>
          <a:xfrm>
            <a:off x="306388" y="1062764"/>
            <a:ext cx="8531225" cy="1754324"/>
          </a:xfrm>
        </p:spPr>
        <p:txBody>
          <a:bodyPr/>
          <a:lstStyle/>
          <a:p>
            <a:pPr>
              <a:defRPr/>
            </a:pPr>
            <a:r>
              <a:rPr lang="nb-NO" sz="3600" b="0" i="0" dirty="0">
                <a:effectLst/>
                <a:latin typeface="Arial" panose="020B0604020202020204" pitchFamily="34" charset="0"/>
              </a:rPr>
              <a:t>AI </a:t>
            </a:r>
            <a:r>
              <a:rPr lang="nb-NO" sz="3600" b="0" i="0" dirty="0" err="1">
                <a:effectLst/>
                <a:latin typeface="Arial" panose="020B0604020202020204" pitchFamily="34" charset="0"/>
              </a:rPr>
              <a:t>opportunities</a:t>
            </a:r>
            <a:r>
              <a:rPr lang="nb-NO" sz="3600" b="0" i="0" dirty="0">
                <a:effectLst/>
                <a:latin typeface="Arial" panose="020B0604020202020204" pitchFamily="34" charset="0"/>
              </a:rPr>
              <a:t> and </a:t>
            </a:r>
            <a:r>
              <a:rPr lang="nb-NO" sz="3600" b="0" i="0" dirty="0" err="1">
                <a:effectLst/>
                <a:latin typeface="Arial" panose="020B0604020202020204" pitchFamily="34" charset="0"/>
              </a:rPr>
              <a:t>challenges</a:t>
            </a:r>
            <a:r>
              <a:rPr lang="nb-NO" sz="3600" b="0" i="0" dirty="0">
                <a:effectLst/>
                <a:latin typeface="Arial" panose="020B0604020202020204" pitchFamily="34" charset="0"/>
              </a:rPr>
              <a:t> in </a:t>
            </a:r>
            <a:r>
              <a:rPr lang="nb-NO" sz="3600" b="0" i="0" dirty="0" err="1">
                <a:effectLst/>
                <a:latin typeface="Arial" panose="020B0604020202020204" pitchFamily="34" charset="0"/>
              </a:rPr>
              <a:t>the</a:t>
            </a:r>
            <a:r>
              <a:rPr lang="nb-NO" sz="3600" b="0" i="0" dirty="0">
                <a:effectLst/>
                <a:latin typeface="Arial" panose="020B0604020202020204" pitchFamily="34" charset="0"/>
              </a:rPr>
              <a:t> </a:t>
            </a:r>
            <a:r>
              <a:rPr lang="nb-NO" sz="3600" b="0" i="0" dirty="0" err="1">
                <a:effectLst/>
                <a:latin typeface="Arial" panose="020B0604020202020204" pitchFamily="34" charset="0"/>
              </a:rPr>
              <a:t>context</a:t>
            </a:r>
            <a:r>
              <a:rPr lang="nb-NO" sz="3600" b="0" i="0" dirty="0">
                <a:effectLst/>
                <a:latin typeface="Arial" panose="020B0604020202020204" pitchFamily="34" charset="0"/>
              </a:rPr>
              <a:t> </a:t>
            </a:r>
            <a:r>
              <a:rPr lang="nb-NO" sz="3600" b="0" i="0" dirty="0" err="1">
                <a:effectLst/>
                <a:latin typeface="Arial" panose="020B0604020202020204" pitchFamily="34" charset="0"/>
              </a:rPr>
              <a:t>of</a:t>
            </a:r>
            <a:r>
              <a:rPr lang="nb-NO" sz="3600" b="0" i="0" dirty="0">
                <a:effectLst/>
                <a:latin typeface="Arial" panose="020B0604020202020204" pitchFamily="34" charset="0"/>
              </a:rPr>
              <a:t> Knowledge Transfer support in  Norway</a:t>
            </a:r>
            <a:endParaRPr lang="en-US" altLang="nb-NO" sz="3600" dirty="0"/>
          </a:p>
        </p:txBody>
      </p:sp>
      <p:sp>
        <p:nvSpPr>
          <p:cNvPr id="2" name="Rectangle 2">
            <a:extLst>
              <a:ext uri="{FF2B5EF4-FFF2-40B4-BE49-F238E27FC236}">
                <a16:creationId xmlns:a16="http://schemas.microsoft.com/office/drawing/2014/main" id="{BECB4F0C-BC5B-64B7-16E1-5894CC436268}"/>
              </a:ext>
            </a:extLst>
          </p:cNvPr>
          <p:cNvSpPr txBox="1">
            <a:spLocks noChangeArrowheads="1"/>
          </p:cNvSpPr>
          <p:nvPr/>
        </p:nvSpPr>
        <p:spPr bwMode="auto">
          <a:xfrm>
            <a:off x="236847" y="4339541"/>
            <a:ext cx="8531225" cy="707884"/>
          </a:xfrm>
          <a:prstGeom prst="rect">
            <a:avLst/>
          </a:prstGeom>
          <a:noFill/>
          <a:ln w="9525">
            <a:noFill/>
            <a:miter lim="800000"/>
            <a:headEnd/>
            <a:tailEnd/>
          </a:ln>
        </p:spPr>
        <p:txBody>
          <a:bodyPr vert="horz" wrap="square" lIns="91436" tIns="45719" rIns="91436" bIns="45719" numCol="1" anchor="ctr" anchorCtr="0" compatLnSpc="1">
            <a:prstTxWarp prst="textNoShape">
              <a:avLst/>
            </a:prstTxWarp>
            <a:spAutoFit/>
          </a:bodyPr>
          <a:lstStyle>
            <a:lvl1pPr algn="ctr" rtl="0" eaLnBrk="0" fontAlgn="base" hangingPunct="0">
              <a:spcBef>
                <a:spcPct val="0"/>
              </a:spcBef>
              <a:spcAft>
                <a:spcPct val="0"/>
              </a:spcAft>
              <a:defRPr sz="5000">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000">
                <a:solidFill>
                  <a:schemeClr val="tx2"/>
                </a:solidFill>
                <a:latin typeface="Arial" charset="0"/>
              </a:defRPr>
            </a:lvl6pPr>
            <a:lvl7pPr marL="914400" algn="l" rtl="0" eaLnBrk="0" fontAlgn="base" hangingPunct="0">
              <a:spcBef>
                <a:spcPct val="0"/>
              </a:spcBef>
              <a:spcAft>
                <a:spcPct val="0"/>
              </a:spcAft>
              <a:defRPr sz="4000">
                <a:solidFill>
                  <a:schemeClr val="tx2"/>
                </a:solidFill>
                <a:latin typeface="Arial" charset="0"/>
              </a:defRPr>
            </a:lvl7pPr>
            <a:lvl8pPr marL="1371600" algn="l" rtl="0" eaLnBrk="0" fontAlgn="base" hangingPunct="0">
              <a:spcBef>
                <a:spcPct val="0"/>
              </a:spcBef>
              <a:spcAft>
                <a:spcPct val="0"/>
              </a:spcAft>
              <a:defRPr sz="4000">
                <a:solidFill>
                  <a:schemeClr val="tx2"/>
                </a:solidFill>
                <a:latin typeface="Arial" charset="0"/>
              </a:defRPr>
            </a:lvl8pPr>
            <a:lvl9pPr marL="1828800" algn="l" rtl="0" eaLnBrk="0" fontAlgn="base" hangingPunct="0">
              <a:spcBef>
                <a:spcPct val="0"/>
              </a:spcBef>
              <a:spcAft>
                <a:spcPct val="0"/>
              </a:spcAft>
              <a:defRPr sz="4000">
                <a:solidFill>
                  <a:schemeClr val="tx2"/>
                </a:solidFill>
                <a:latin typeface="Arial" charset="0"/>
              </a:defRPr>
            </a:lvl9pPr>
          </a:lstStyle>
          <a:p>
            <a:pPr>
              <a:defRPr/>
            </a:pPr>
            <a:r>
              <a:rPr lang="en-US" altLang="nb-NO" sz="2000" b="0" kern="0" dirty="0"/>
              <a:t>Anis Yazidi</a:t>
            </a:r>
          </a:p>
          <a:p>
            <a:pPr>
              <a:defRPr/>
            </a:pPr>
            <a:r>
              <a:rPr lang="en-US" altLang="nb-NO" sz="2000" b="0" kern="0" dirty="0">
                <a:solidFill>
                  <a:srgbClr val="00FF00"/>
                </a:solidFill>
              </a:rPr>
              <a:t>Hradec Spring Tech 4TTCAMP 2023</a:t>
            </a:r>
          </a:p>
        </p:txBody>
      </p:sp>
    </p:spTree>
    <p:extLst>
      <p:ext uri="{BB962C8B-B14F-4D97-AF65-F5344CB8AC3E}">
        <p14:creationId xmlns:p14="http://schemas.microsoft.com/office/powerpoint/2010/main" val="3888739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87A12828-6363-0E45-8AA3-BC5E7CAC714C}"/>
              </a:ext>
            </a:extLst>
          </p:cNvPr>
          <p:cNvSpPr>
            <a:spLocks noGrp="1" noChangeArrowheads="1"/>
          </p:cNvSpPr>
          <p:nvPr>
            <p:ph type="title"/>
          </p:nvPr>
        </p:nvSpPr>
        <p:spPr>
          <a:xfrm>
            <a:off x="457200" y="198438"/>
            <a:ext cx="8229600" cy="615950"/>
          </a:xfrm>
        </p:spPr>
        <p:txBody>
          <a:bodyPr/>
          <a:lstStyle/>
          <a:p>
            <a:pPr>
              <a:defRPr/>
            </a:pPr>
            <a:r>
              <a:rPr lang="en-AU" altLang="nb-NO" dirty="0"/>
              <a:t>Why Machine Learning?</a:t>
            </a:r>
          </a:p>
        </p:txBody>
      </p:sp>
      <p:sp>
        <p:nvSpPr>
          <p:cNvPr id="171011" name="Rectangle 3">
            <a:extLst>
              <a:ext uri="{FF2B5EF4-FFF2-40B4-BE49-F238E27FC236}">
                <a16:creationId xmlns:a16="http://schemas.microsoft.com/office/drawing/2014/main" id="{0776E352-79DB-244D-A411-06FB3B2E2089}"/>
              </a:ext>
            </a:extLst>
          </p:cNvPr>
          <p:cNvSpPr>
            <a:spLocks noGrp="1" noChangeArrowheads="1"/>
          </p:cNvSpPr>
          <p:nvPr>
            <p:ph type="body" idx="1"/>
          </p:nvPr>
        </p:nvSpPr>
        <p:spPr>
          <a:xfrm>
            <a:off x="250825" y="1555750"/>
            <a:ext cx="5060950" cy="5257800"/>
          </a:xfrm>
        </p:spPr>
        <p:txBody>
          <a:bodyPr/>
          <a:lstStyle/>
          <a:p>
            <a:pPr>
              <a:lnSpc>
                <a:spcPct val="80000"/>
              </a:lnSpc>
              <a:defRPr/>
            </a:pPr>
            <a:r>
              <a:rPr lang="en-US" altLang="nb-NO" dirty="0"/>
              <a:t>It is very hard to write programs that solve problems like recognizing a face.</a:t>
            </a:r>
          </a:p>
          <a:p>
            <a:pPr lvl="1">
              <a:lnSpc>
                <a:spcPct val="80000"/>
              </a:lnSpc>
              <a:defRPr/>
            </a:pPr>
            <a:r>
              <a:rPr lang="en-US" altLang="nb-NO" sz="2400" dirty="0"/>
              <a:t>We don’t know what program to write because we don’t know how our brain does it.</a:t>
            </a:r>
          </a:p>
          <a:p>
            <a:pPr>
              <a:lnSpc>
                <a:spcPct val="80000"/>
              </a:lnSpc>
              <a:defRPr/>
            </a:pPr>
            <a:endParaRPr lang="en-US" altLang="nb-NO" dirty="0"/>
          </a:p>
          <a:p>
            <a:pPr>
              <a:lnSpc>
                <a:spcPct val="80000"/>
              </a:lnSpc>
              <a:defRPr/>
            </a:pPr>
            <a:r>
              <a:rPr lang="en-US" altLang="nb-NO" dirty="0"/>
              <a:t>Instead of writing a program by hand, we collect lots of examples that specify the correct output for a given input.</a:t>
            </a:r>
          </a:p>
        </p:txBody>
      </p:sp>
      <p:pic>
        <p:nvPicPr>
          <p:cNvPr id="23555" name="Picture 5" descr="Relatert bilde">
            <a:extLst>
              <a:ext uri="{FF2B5EF4-FFF2-40B4-BE49-F238E27FC236}">
                <a16:creationId xmlns:a16="http://schemas.microsoft.com/office/drawing/2014/main" id="{15D42784-67B4-5843-8E95-03D1F196B2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8138" y="1798638"/>
            <a:ext cx="3543300" cy="2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1063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91407E-BB20-A4C8-38C2-2535529B0B09}"/>
              </a:ext>
            </a:extLst>
          </p:cNvPr>
          <p:cNvSpPr>
            <a:spLocks noGrp="1"/>
          </p:cNvSpPr>
          <p:nvPr>
            <p:ph type="title"/>
          </p:nvPr>
        </p:nvSpPr>
        <p:spPr>
          <a:xfrm>
            <a:off x="814087" y="1959980"/>
            <a:ext cx="7351776" cy="2462213"/>
          </a:xfrm>
        </p:spPr>
        <p:txBody>
          <a:bodyPr/>
          <a:lstStyle/>
          <a:p>
            <a:pPr algn="ctr"/>
            <a:r>
              <a:rPr lang="en-AU" sz="8000" dirty="0"/>
              <a:t>Some History of AI</a:t>
            </a:r>
          </a:p>
        </p:txBody>
      </p:sp>
    </p:spTree>
    <p:extLst>
      <p:ext uri="{BB962C8B-B14F-4D97-AF65-F5344CB8AC3E}">
        <p14:creationId xmlns:p14="http://schemas.microsoft.com/office/powerpoint/2010/main" val="3110504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Title 5"/>
          <p:cNvSpPr txBox="1">
            <a:spLocks noGrp="1"/>
          </p:cNvSpPr>
          <p:nvPr>
            <p:ph type="title" idx="4294967295"/>
          </p:nvPr>
        </p:nvSpPr>
        <p:spPr>
          <a:xfrm>
            <a:off x="202929" y="937621"/>
            <a:ext cx="8760125" cy="622535"/>
          </a:xfrm>
          <a:prstGeom prst="rect">
            <a:avLst/>
          </a:prstGeom>
        </p:spPr>
        <p:txBody>
          <a:bodyPr anchor="ctr">
            <a:normAutofit fontScale="90000"/>
          </a:bodyPr>
          <a:lstStyle>
            <a:lvl1pPr>
              <a:defRPr sz="4200" cap="none"/>
            </a:lvl1pPr>
          </a:lstStyle>
          <a:p>
            <a:r>
              <a:rPr lang="nb-NO" dirty="0"/>
              <a:t>1960s: </a:t>
            </a:r>
            <a:r>
              <a:rPr dirty="0"/>
              <a:t>Alexey G. </a:t>
            </a:r>
            <a:r>
              <a:rPr dirty="0" err="1"/>
              <a:t>Ivakhnenko</a:t>
            </a:r>
            <a:r>
              <a:rPr dirty="0"/>
              <a:t> and multilayered neural networks</a:t>
            </a:r>
          </a:p>
        </p:txBody>
      </p:sp>
      <p:pic>
        <p:nvPicPr>
          <p:cNvPr id="838" name="Imagem" descr="Imagem"/>
          <p:cNvPicPr>
            <a:picLocks noChangeAspect="1"/>
          </p:cNvPicPr>
          <p:nvPr/>
        </p:nvPicPr>
        <p:blipFill>
          <a:blip r:embed="rId3"/>
          <a:stretch>
            <a:fillRect/>
          </a:stretch>
        </p:blipFill>
        <p:spPr>
          <a:xfrm>
            <a:off x="202929" y="1950490"/>
            <a:ext cx="2816399" cy="4290608"/>
          </a:xfrm>
          <a:prstGeom prst="rect">
            <a:avLst/>
          </a:prstGeom>
          <a:ln w="12700">
            <a:miter lim="400000"/>
          </a:ln>
        </p:spPr>
      </p:pic>
      <p:pic>
        <p:nvPicPr>
          <p:cNvPr id="839" name="Imagem" descr="Imagem"/>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261764" y="1775940"/>
            <a:ext cx="5512868" cy="4222090"/>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 name="Title 5"/>
          <p:cNvSpPr txBox="1">
            <a:spLocks noGrp="1"/>
          </p:cNvSpPr>
          <p:nvPr>
            <p:ph type="title" idx="4294967295"/>
          </p:nvPr>
        </p:nvSpPr>
        <p:spPr>
          <a:xfrm>
            <a:off x="946170" y="349970"/>
            <a:ext cx="7785236" cy="1292662"/>
          </a:xfrm>
          <a:prstGeom prst="rect">
            <a:avLst/>
          </a:prstGeom>
        </p:spPr>
        <p:txBody>
          <a:bodyPr anchor="ctr"/>
          <a:lstStyle>
            <a:lvl1pPr>
              <a:defRPr sz="4200" cap="none"/>
            </a:lvl1pPr>
          </a:lstStyle>
          <a:p>
            <a:pPr algn="ctr"/>
            <a:r>
              <a:rPr dirty="0"/>
              <a:t>1980s</a:t>
            </a:r>
            <a:r>
              <a:rPr lang="nb-NO" dirty="0"/>
              <a:t>:</a:t>
            </a:r>
            <a:r>
              <a:rPr dirty="0"/>
              <a:t> </a:t>
            </a:r>
            <a:br>
              <a:rPr lang="nb-NO" dirty="0"/>
            </a:br>
            <a:r>
              <a:rPr dirty="0"/>
              <a:t>The age of expert systems</a:t>
            </a:r>
          </a:p>
        </p:txBody>
      </p:sp>
      <p:pic>
        <p:nvPicPr>
          <p:cNvPr id="871" name="Imagem" descr="Imagem"/>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177818" y="1642632"/>
            <a:ext cx="6767605" cy="2090991"/>
          </a:xfrm>
          <a:prstGeom prst="rect">
            <a:avLst/>
          </a:prstGeom>
          <a:ln w="12700">
            <a:miter lim="400000"/>
          </a:ln>
        </p:spPr>
      </p:pic>
      <p:sp>
        <p:nvSpPr>
          <p:cNvPr id="872" name="Subtitle 7"/>
          <p:cNvSpPr txBox="1">
            <a:spLocks noGrp="1"/>
          </p:cNvSpPr>
          <p:nvPr>
            <p:ph type="body" sz="half" idx="4294967295"/>
          </p:nvPr>
        </p:nvSpPr>
        <p:spPr>
          <a:xfrm>
            <a:off x="1015619" y="3827579"/>
            <a:ext cx="6999213" cy="2862588"/>
          </a:xfrm>
          <a:prstGeom prst="rect">
            <a:avLst/>
          </a:prstGeom>
        </p:spPr>
        <p:txBody>
          <a:bodyPr anchor="ctr">
            <a:normAutofit/>
          </a:bodyPr>
          <a:lstStyle/>
          <a:p>
            <a:pPr>
              <a:buClr>
                <a:schemeClr val="accent1"/>
              </a:buClr>
              <a:buSzPct val="150000"/>
              <a:defRPr sz="2500"/>
            </a:pPr>
            <a:r>
              <a:rPr dirty="0"/>
              <a:t>1980 Revival of the AI research with the narrow focus of managing knowledge</a:t>
            </a:r>
            <a:endParaRPr lang="nb-NO" dirty="0"/>
          </a:p>
          <a:p>
            <a:pPr>
              <a:buClr>
                <a:schemeClr val="accent1"/>
              </a:buClr>
              <a:buSzPct val="150000"/>
              <a:defRPr sz="2500"/>
            </a:pPr>
            <a:endParaRPr dirty="0"/>
          </a:p>
          <a:p>
            <a:pPr marL="0" indent="0">
              <a:buClr>
                <a:schemeClr val="accent1"/>
              </a:buClr>
              <a:buSzPct val="150000"/>
              <a:buNone/>
              <a:defRPr sz="2500"/>
            </a:pPr>
            <a:endParaRPr dirty="0"/>
          </a:p>
          <a:p>
            <a:pPr marL="0" indent="0">
              <a:buClr>
                <a:schemeClr val="accent1"/>
              </a:buClr>
              <a:buSzPct val="150000"/>
              <a:buNone/>
              <a:defRPr sz="2500"/>
            </a:pPr>
            <a:endParaRPr dirty="0"/>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5" name="Imagem" descr="Imagem"/>
          <p:cNvPicPr>
            <a:picLocks noChangeAspect="1"/>
          </p:cNvPicPr>
          <p:nvPr/>
        </p:nvPicPr>
        <p:blipFill>
          <a:blip r:embed="rId3"/>
          <a:stretch>
            <a:fillRect/>
          </a:stretch>
        </p:blipFill>
        <p:spPr>
          <a:xfrm>
            <a:off x="0" y="1229303"/>
            <a:ext cx="9174161" cy="5169647"/>
          </a:xfrm>
          <a:prstGeom prst="rect">
            <a:avLst/>
          </a:prstGeom>
          <a:ln w="12700">
            <a:miter lim="400000"/>
          </a:ln>
        </p:spPr>
      </p:pic>
      <p:sp>
        <p:nvSpPr>
          <p:cNvPr id="3" name="TekstSylinder 2">
            <a:extLst>
              <a:ext uri="{FF2B5EF4-FFF2-40B4-BE49-F238E27FC236}">
                <a16:creationId xmlns:a16="http://schemas.microsoft.com/office/drawing/2014/main" id="{B76412F9-8E95-51BF-B25D-746FC5DB43D6}"/>
              </a:ext>
            </a:extLst>
          </p:cNvPr>
          <p:cNvSpPr txBox="1"/>
          <p:nvPr/>
        </p:nvSpPr>
        <p:spPr>
          <a:xfrm>
            <a:off x="361707" y="28974"/>
            <a:ext cx="8863315" cy="1200329"/>
          </a:xfrm>
          <a:prstGeom prst="rect">
            <a:avLst/>
          </a:prstGeom>
          <a:noFill/>
        </p:spPr>
        <p:txBody>
          <a:bodyPr wrap="square">
            <a:spAutoFit/>
          </a:bodyPr>
          <a:lstStyle/>
          <a:p>
            <a:r>
              <a:rPr lang="nb-NO" sz="3600" b="0" dirty="0">
                <a:solidFill>
                  <a:schemeClr val="tx2"/>
                </a:solidFill>
              </a:rPr>
              <a:t>1997 Deep Blue beats Garry Kasparov in </a:t>
            </a:r>
            <a:r>
              <a:rPr lang="nb-NO" sz="3600" b="0" dirty="0" err="1">
                <a:solidFill>
                  <a:schemeClr val="tx2"/>
                </a:solidFill>
              </a:rPr>
              <a:t>Chess</a:t>
            </a:r>
            <a:endParaRPr lang="nb-NO" sz="3600" b="0" dirty="0">
              <a:solidFill>
                <a:schemeClr val="tx2"/>
              </a:solidFill>
            </a:endParaRPr>
          </a:p>
        </p:txBody>
      </p:sp>
    </p:spTree>
    <p:extLst>
      <p:ext uri="{BB962C8B-B14F-4D97-AF65-F5344CB8AC3E}">
        <p14:creationId xmlns:p14="http://schemas.microsoft.com/office/powerpoint/2010/main" val="195627940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 name="Title 5"/>
          <p:cNvSpPr txBox="1">
            <a:spLocks noGrp="1"/>
          </p:cNvSpPr>
          <p:nvPr>
            <p:ph type="title"/>
          </p:nvPr>
        </p:nvSpPr>
        <p:spPr>
          <a:xfrm>
            <a:off x="1792288" y="4800600"/>
            <a:ext cx="5486400" cy="566738"/>
          </a:xfrm>
        </p:spPr>
        <p:txBody>
          <a:bodyPr vert="horz" wrap="square" lIns="90000" tIns="0" rIns="0" bIns="0" numCol="1" anchor="b" anchorCtr="0" compatLnSpc="1">
            <a:prstTxWarp prst="textNoShape">
              <a:avLst/>
            </a:prstTxWarp>
            <a:normAutofit/>
          </a:bodyPr>
          <a:lstStyle>
            <a:lvl1pPr>
              <a:defRPr sz="4200" cap="none"/>
            </a:lvl1pPr>
          </a:lstStyle>
          <a:p>
            <a:pPr>
              <a:lnSpc>
                <a:spcPct val="90000"/>
              </a:lnSpc>
            </a:pPr>
            <a:r>
              <a:rPr lang="nb-NO" sz="2000" b="1">
                <a:latin typeface="+mj-lt"/>
                <a:ea typeface="ＭＳ Ｐゴシック" charset="0"/>
                <a:cs typeface="ＭＳ Ｐゴシック" charset="0"/>
              </a:rPr>
              <a:t>1999 Aibo and MIT </a:t>
            </a:r>
            <a:br>
              <a:rPr lang="nb-NO" sz="2000" b="1">
                <a:latin typeface="+mj-lt"/>
                <a:ea typeface="ＭＳ Ｐゴシック" charset="0"/>
                <a:cs typeface="ＭＳ Ｐゴシック" charset="0"/>
              </a:rPr>
            </a:br>
            <a:r>
              <a:rPr lang="nb-NO" sz="2000" b="1">
                <a:latin typeface="+mj-lt"/>
                <a:ea typeface="ＭＳ Ｐゴシック" charset="0"/>
                <a:cs typeface="ＭＳ Ｐゴシック" charset="0"/>
              </a:rPr>
              <a:t>Emotional AI Lab</a:t>
            </a:r>
          </a:p>
        </p:txBody>
      </p:sp>
      <p:pic>
        <p:nvPicPr>
          <p:cNvPr id="894" name="Imagem" descr="Imagem"/>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2288" y="1559179"/>
            <a:ext cx="5486400" cy="2221992"/>
          </a:xfrm>
          <a:prstGeom prst="rect">
            <a:avLst/>
          </a:prstGeom>
          <a:noFill/>
          <a:ln w="12700">
            <a:miter lim="400000"/>
          </a:ln>
        </p:spPr>
      </p:pic>
      <p:sp>
        <p:nvSpPr>
          <p:cNvPr id="3" name="TekstSylinder 2">
            <a:extLst>
              <a:ext uri="{FF2B5EF4-FFF2-40B4-BE49-F238E27FC236}">
                <a16:creationId xmlns:a16="http://schemas.microsoft.com/office/drawing/2014/main" id="{F700FB6B-EE96-CAD6-98AF-DEAB963F894F}"/>
              </a:ext>
            </a:extLst>
          </p:cNvPr>
          <p:cNvSpPr txBox="1"/>
          <p:nvPr/>
        </p:nvSpPr>
        <p:spPr bwMode="auto">
          <a:xfrm>
            <a:off x="1792288" y="5367338"/>
            <a:ext cx="5486400" cy="8048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a:spcBef>
                <a:spcPct val="20000"/>
              </a:spcBef>
              <a:buClr>
                <a:srgbClr val="0094D2"/>
              </a:buClr>
            </a:pPr>
            <a:r>
              <a:rPr lang="nb-NO" sz="1400" b="0" i="0">
                <a:effectLst/>
                <a:latin typeface="+mn-lt"/>
                <a:ea typeface="ＭＳ Ｐゴシック" charset="0"/>
                <a:cs typeface="ＭＳ Ｐゴシック" charset="0"/>
              </a:rPr>
              <a:t>New artificial intelligence technologies are learning and recognizing human emotions, and using that knowledge to improve everything from marketing campaigns to health care.</a:t>
            </a:r>
            <a:endParaRPr lang="nb-NO" sz="1400">
              <a:latin typeface="+mn-lt"/>
              <a:ea typeface="ＭＳ Ｐゴシック" charset="0"/>
              <a:cs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 name="Title 5"/>
          <p:cNvSpPr txBox="1">
            <a:spLocks noGrp="1"/>
          </p:cNvSpPr>
          <p:nvPr>
            <p:ph type="title" idx="4294967295"/>
          </p:nvPr>
        </p:nvSpPr>
        <p:spPr>
          <a:xfrm>
            <a:off x="772704" y="614133"/>
            <a:ext cx="7785236" cy="1292662"/>
          </a:xfrm>
          <a:prstGeom prst="rect">
            <a:avLst/>
          </a:prstGeom>
        </p:spPr>
        <p:txBody>
          <a:bodyPr anchor="ctr"/>
          <a:lstStyle>
            <a:lvl1pPr>
              <a:defRPr sz="4200" cap="none"/>
            </a:lvl1pPr>
          </a:lstStyle>
          <a:p>
            <a:pPr algn="ctr"/>
            <a:r>
              <a:rPr dirty="0"/>
              <a:t>Honda P-series continues evolving </a:t>
            </a:r>
          </a:p>
        </p:txBody>
      </p:sp>
      <p:pic>
        <p:nvPicPr>
          <p:cNvPr id="901" name="Imagem" descr="Imagem"/>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82446" y="2549561"/>
            <a:ext cx="6179096" cy="2160884"/>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 name="Title 5"/>
          <p:cNvSpPr txBox="1">
            <a:spLocks noGrp="1"/>
          </p:cNvSpPr>
          <p:nvPr>
            <p:ph type="title" idx="4294967295"/>
          </p:nvPr>
        </p:nvSpPr>
        <p:spPr>
          <a:xfrm>
            <a:off x="1177818" y="925723"/>
            <a:ext cx="7785236" cy="646331"/>
          </a:xfrm>
          <a:prstGeom prst="rect">
            <a:avLst/>
          </a:prstGeom>
        </p:spPr>
        <p:txBody>
          <a:bodyPr anchor="ctr"/>
          <a:lstStyle>
            <a:lvl1pPr>
              <a:defRPr sz="4200" cap="none"/>
            </a:lvl1pPr>
          </a:lstStyle>
          <a:p>
            <a:r>
              <a:rPr lang="nb-NO" dirty="0"/>
              <a:t>2002  </a:t>
            </a:r>
            <a:r>
              <a:rPr dirty="0"/>
              <a:t>First anti-spam</a:t>
            </a:r>
          </a:p>
        </p:txBody>
      </p:sp>
      <p:grpSp>
        <p:nvGrpSpPr>
          <p:cNvPr id="934" name="Grupo"/>
          <p:cNvGrpSpPr/>
          <p:nvPr/>
        </p:nvGrpSpPr>
        <p:grpSpPr>
          <a:xfrm>
            <a:off x="-9239" y="1642633"/>
            <a:ext cx="9119119" cy="2593175"/>
            <a:chOff x="0" y="0"/>
            <a:chExt cx="17288327" cy="4916227"/>
          </a:xfrm>
        </p:grpSpPr>
        <p:pic>
          <p:nvPicPr>
            <p:cNvPr id="932" name="Imagem" descr="Imagem"/>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68726"/>
              <a:ext cx="17288328" cy="4847502"/>
            </a:xfrm>
            <a:prstGeom prst="rect">
              <a:avLst/>
            </a:prstGeom>
            <a:ln w="12700" cap="flat">
              <a:noFill/>
              <a:miter lim="400000"/>
            </a:ln>
            <a:effectLst/>
          </p:spPr>
        </p:pic>
        <p:sp>
          <p:nvSpPr>
            <p:cNvPr id="933" name="Retângulo"/>
            <p:cNvSpPr/>
            <p:nvPr/>
          </p:nvSpPr>
          <p:spPr>
            <a:xfrm>
              <a:off x="7008956" y="0"/>
              <a:ext cx="4035868" cy="1864612"/>
            </a:xfrm>
            <a:prstGeom prst="rect">
              <a:avLst/>
            </a:prstGeom>
            <a:solidFill>
              <a:srgbClr val="FFFFFF"/>
            </a:solidFill>
            <a:ln w="12700" cap="flat">
              <a:noFill/>
              <a:miter lim="400000"/>
            </a:ln>
            <a:effectLst/>
          </p:spPr>
          <p:txBody>
            <a:bodyPr wrap="square" lIns="24116" tIns="24116" rIns="24116" bIns="24116" numCol="1" anchor="ctr">
              <a:noAutofit/>
            </a:bodyPr>
            <a:lstStyle/>
            <a:p>
              <a:pPr defTabSz="686057"/>
              <a:endParaRPr sz="1319" kern="0">
                <a:solidFill>
                  <a:srgbClr val="000000"/>
                </a:solidFill>
                <a:latin typeface="Arial"/>
                <a:cs typeface="Arial"/>
                <a:sym typeface="Arial"/>
              </a:endParaRPr>
            </a:p>
          </p:txBody>
        </p:sp>
      </p:grpSp>
      <p:sp>
        <p:nvSpPr>
          <p:cNvPr id="935" name="HAM"/>
          <p:cNvSpPr txBox="1"/>
          <p:nvPr/>
        </p:nvSpPr>
        <p:spPr>
          <a:xfrm>
            <a:off x="5854816" y="2610738"/>
            <a:ext cx="433424" cy="2953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4116" rIns="24116">
            <a:spAutoFit/>
          </a:bodyPr>
          <a:lstStyle>
            <a:lvl1pPr>
              <a:defRPr b="1">
                <a:solidFill>
                  <a:srgbClr val="49CB01"/>
                </a:solidFill>
              </a:defRPr>
            </a:lvl1pPr>
          </a:lstStyle>
          <a:p>
            <a:pPr defTabSz="686057"/>
            <a:r>
              <a:rPr sz="1319" kern="0">
                <a:latin typeface="Arial"/>
                <a:cs typeface="Arial"/>
                <a:sym typeface="Arial"/>
              </a:rPr>
              <a:t>HAM</a:t>
            </a:r>
          </a:p>
        </p:txBody>
      </p:sp>
      <p:sp>
        <p:nvSpPr>
          <p:cNvPr id="936" name="SPAM"/>
          <p:cNvSpPr txBox="1"/>
          <p:nvPr/>
        </p:nvSpPr>
        <p:spPr>
          <a:xfrm>
            <a:off x="3175583" y="2610738"/>
            <a:ext cx="536016" cy="2953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4116" rIns="24116">
            <a:spAutoFit/>
          </a:bodyPr>
          <a:lstStyle>
            <a:lvl1pPr>
              <a:defRPr b="1">
                <a:solidFill>
                  <a:srgbClr val="C71003"/>
                </a:solidFill>
              </a:defRPr>
            </a:lvl1pPr>
          </a:lstStyle>
          <a:p>
            <a:pPr defTabSz="686057"/>
            <a:r>
              <a:rPr sz="1319" kern="0">
                <a:latin typeface="Arial"/>
                <a:cs typeface="Arial"/>
                <a:sym typeface="Arial"/>
              </a:rPr>
              <a:t>SPAM</a:t>
            </a:r>
          </a:p>
        </p:txBody>
      </p:sp>
      <p:sp>
        <p:nvSpPr>
          <p:cNvPr id="938" name="Paul Graham"/>
          <p:cNvSpPr txBox="1"/>
          <p:nvPr/>
        </p:nvSpPr>
        <p:spPr>
          <a:xfrm>
            <a:off x="7123997" y="6482585"/>
            <a:ext cx="1090655" cy="2953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4116" rIns="24116">
            <a:spAutoFit/>
          </a:bodyPr>
          <a:lstStyle>
            <a:lvl1pPr>
              <a:defRPr b="1"/>
            </a:lvl1pPr>
          </a:lstStyle>
          <a:p>
            <a:pPr defTabSz="686057"/>
            <a:r>
              <a:rPr sz="1319" kern="0">
                <a:solidFill>
                  <a:srgbClr val="000000"/>
                </a:solidFill>
                <a:latin typeface="Arial"/>
                <a:cs typeface="Arial"/>
                <a:sym typeface="Arial"/>
              </a:rPr>
              <a:t>Paul Graham</a:t>
            </a:r>
          </a:p>
        </p:txBody>
      </p:sp>
      <p:pic>
        <p:nvPicPr>
          <p:cNvPr id="9218" name="Picture 2" descr="Paul Graham">
            <a:extLst>
              <a:ext uri="{FF2B5EF4-FFF2-40B4-BE49-F238E27FC236}">
                <a16:creationId xmlns:a16="http://schemas.microsoft.com/office/drawing/2014/main" id="{81AA9460-922C-5701-6203-4E7907A909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6574" y="3818831"/>
            <a:ext cx="1985499" cy="2600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A0B5028-80F6-8FDE-6D9F-6E81494F85AB}"/>
              </a:ext>
            </a:extLst>
          </p:cNvPr>
          <p:cNvSpPr>
            <a:spLocks noGrp="1"/>
          </p:cNvSpPr>
          <p:nvPr>
            <p:ph type="title"/>
          </p:nvPr>
        </p:nvSpPr>
        <p:spPr>
          <a:xfrm>
            <a:off x="304800" y="304800"/>
            <a:ext cx="8070850" cy="609600"/>
          </a:xfrm>
        </p:spPr>
        <p:txBody>
          <a:bodyPr wrap="square" anchor="t">
            <a:normAutofit/>
          </a:bodyPr>
          <a:lstStyle/>
          <a:p>
            <a:pPr>
              <a:lnSpc>
                <a:spcPct val="90000"/>
              </a:lnSpc>
            </a:pPr>
            <a:r>
              <a:rPr lang="nb-NO" sz="3100"/>
              <a:t>2004 </a:t>
            </a:r>
            <a:r>
              <a:rPr lang="nb-NO" sz="3100" err="1"/>
              <a:t>Darpa</a:t>
            </a:r>
            <a:r>
              <a:rPr lang="nb-NO" sz="3100"/>
              <a:t> </a:t>
            </a:r>
            <a:r>
              <a:rPr lang="nb-NO" sz="3100" err="1"/>
              <a:t>Autonomous</a:t>
            </a:r>
            <a:r>
              <a:rPr lang="nb-NO" sz="3100"/>
              <a:t> </a:t>
            </a:r>
            <a:r>
              <a:rPr lang="nb-NO" sz="3100" err="1"/>
              <a:t>Vehicle</a:t>
            </a:r>
            <a:r>
              <a:rPr lang="nb-NO" sz="3100"/>
              <a:t> Challenge</a:t>
            </a:r>
          </a:p>
        </p:txBody>
      </p:sp>
      <p:sp>
        <p:nvSpPr>
          <p:cNvPr id="3" name="Plassholder for tekst 2">
            <a:extLst>
              <a:ext uri="{FF2B5EF4-FFF2-40B4-BE49-F238E27FC236}">
                <a16:creationId xmlns:a16="http://schemas.microsoft.com/office/drawing/2014/main" id="{2CDDA57B-19DC-F34B-FB8B-3D2A2A813A08}"/>
              </a:ext>
            </a:extLst>
          </p:cNvPr>
          <p:cNvSpPr>
            <a:spLocks noGrp="1"/>
          </p:cNvSpPr>
          <p:nvPr>
            <p:ph idx="1"/>
          </p:nvPr>
        </p:nvSpPr>
        <p:spPr>
          <a:xfrm>
            <a:off x="306388" y="1600200"/>
            <a:ext cx="4018869" cy="4572000"/>
          </a:xfrm>
        </p:spPr>
        <p:txBody>
          <a:bodyPr wrap="square" anchor="t">
            <a:normAutofit fontScale="77500" lnSpcReduction="20000"/>
          </a:bodyPr>
          <a:lstStyle/>
          <a:p>
            <a:pPr>
              <a:lnSpc>
                <a:spcPct val="90000"/>
              </a:lnSpc>
            </a:pPr>
            <a:r>
              <a:rPr lang="en-CA" dirty="0"/>
              <a:t>The first competition of the DARPA Grand Challenge was held on March 13, 2004 in the Mojave Desert region of the United States, along a 150-mile (240 km).</a:t>
            </a:r>
          </a:p>
          <a:p>
            <a:pPr>
              <a:lnSpc>
                <a:spcPct val="90000"/>
              </a:lnSpc>
            </a:pPr>
            <a:r>
              <a:rPr lang="en-CA" dirty="0"/>
              <a:t>None of the robot vehicles finished the route. Carnegie Mellon University's Red Team traveled the farthest distance, completing 11.78 km (7.32 mi).</a:t>
            </a:r>
          </a:p>
          <a:p>
            <a:pPr>
              <a:lnSpc>
                <a:spcPct val="90000"/>
              </a:lnSpc>
            </a:pPr>
            <a:endParaRPr lang="en-CA" dirty="0"/>
          </a:p>
          <a:p>
            <a:pPr>
              <a:lnSpc>
                <a:spcPct val="90000"/>
              </a:lnSpc>
            </a:pPr>
            <a:r>
              <a:rPr lang="en-CA" dirty="0"/>
              <a:t>Therefore, a second DARPA Grand Challenge event was scheduled for 2005.</a:t>
            </a:r>
          </a:p>
          <a:p>
            <a:pPr>
              <a:lnSpc>
                <a:spcPct val="90000"/>
              </a:lnSpc>
            </a:pPr>
            <a:r>
              <a:rPr lang="en-CA" dirty="0"/>
              <a:t>Just one year later 5 vehicles completed the course and almost all of the 23 competitors did better than the best entry of the 2004 competition. </a:t>
            </a:r>
          </a:p>
          <a:p>
            <a:pPr>
              <a:lnSpc>
                <a:spcPct val="90000"/>
              </a:lnSpc>
            </a:pPr>
            <a:endParaRPr lang="en-CA" dirty="0"/>
          </a:p>
        </p:txBody>
      </p:sp>
      <p:pic>
        <p:nvPicPr>
          <p:cNvPr id="8" name="Imagem" descr="Imagem">
            <a:extLst>
              <a:ext uri="{FF2B5EF4-FFF2-40B4-BE49-F238E27FC236}">
                <a16:creationId xmlns:a16="http://schemas.microsoft.com/office/drawing/2014/main" id="{DD2E899D-6B55-9153-F21F-A0B3832557AC}"/>
              </a:ext>
            </a:extLst>
          </p:cNvPr>
          <p:cNvPicPr>
            <a:picLocks noChangeAspect="1"/>
          </p:cNvPicPr>
          <p:nvPr/>
        </p:nvPicPr>
        <p:blipFill>
          <a:blip r:embed="rId2"/>
          <a:stretch>
            <a:fillRect/>
          </a:stretch>
        </p:blipFill>
        <p:spPr>
          <a:xfrm>
            <a:off x="4622041" y="1971562"/>
            <a:ext cx="4573529" cy="3442267"/>
          </a:xfrm>
          <a:prstGeom prst="rect">
            <a:avLst/>
          </a:prstGeom>
          <a:ln w="12700">
            <a:miter lim="400000"/>
          </a:ln>
        </p:spPr>
      </p:pic>
    </p:spTree>
    <p:extLst>
      <p:ext uri="{BB962C8B-B14F-4D97-AF65-F5344CB8AC3E}">
        <p14:creationId xmlns:p14="http://schemas.microsoft.com/office/powerpoint/2010/main" val="2746764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 name="Title 5"/>
          <p:cNvSpPr txBox="1">
            <a:spLocks noGrp="1"/>
          </p:cNvSpPr>
          <p:nvPr>
            <p:ph type="title" idx="4294967295"/>
          </p:nvPr>
        </p:nvSpPr>
        <p:spPr>
          <a:xfrm>
            <a:off x="1177818" y="925723"/>
            <a:ext cx="7785236" cy="646331"/>
          </a:xfrm>
          <a:prstGeom prst="rect">
            <a:avLst/>
          </a:prstGeom>
        </p:spPr>
        <p:txBody>
          <a:bodyPr anchor="ctr"/>
          <a:lstStyle>
            <a:lvl1pPr>
              <a:defRPr sz="4200" cap="none"/>
            </a:lvl1pPr>
          </a:lstStyle>
          <a:p>
            <a:r>
              <a:t>2008 IBM Watson Jeopardy</a:t>
            </a:r>
          </a:p>
        </p:txBody>
      </p:sp>
      <p:pic>
        <p:nvPicPr>
          <p:cNvPr id="954" name="Imagem" descr="Imagem"/>
          <p:cNvPicPr>
            <a:picLocks noChangeAspect="1"/>
          </p:cNvPicPr>
          <p:nvPr/>
        </p:nvPicPr>
        <p:blipFill>
          <a:blip r:embed="rId3"/>
          <a:stretch>
            <a:fillRect/>
          </a:stretch>
        </p:blipFill>
        <p:spPr>
          <a:xfrm>
            <a:off x="700537" y="1642633"/>
            <a:ext cx="7742927" cy="4355396"/>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tel 1">
            <a:extLst>
              <a:ext uri="{FF2B5EF4-FFF2-40B4-BE49-F238E27FC236}">
                <a16:creationId xmlns:a16="http://schemas.microsoft.com/office/drawing/2014/main" id="{E810A0B8-7C5F-A3B0-6575-C386276DE20E}"/>
              </a:ext>
            </a:extLst>
          </p:cNvPr>
          <p:cNvSpPr>
            <a:spLocks noGrp="1" noChangeArrowheads="1"/>
          </p:cNvSpPr>
          <p:nvPr>
            <p:ph type="title"/>
          </p:nvPr>
        </p:nvSpPr>
        <p:spPr>
          <a:xfrm>
            <a:off x="952982" y="296863"/>
            <a:ext cx="8070850" cy="615950"/>
          </a:xfrm>
        </p:spPr>
        <p:txBody>
          <a:bodyPr/>
          <a:lstStyle/>
          <a:p>
            <a:r>
              <a:rPr lang="nb-NO" altLang="nb-NO"/>
              <a:t>AI and ML: part of our dailylife</a:t>
            </a:r>
          </a:p>
        </p:txBody>
      </p:sp>
      <p:pic>
        <p:nvPicPr>
          <p:cNvPr id="28674" name="Picture 2" descr="C:\Users\tk-aya\Desktop\pagerank.jpg">
            <a:extLst>
              <a:ext uri="{FF2B5EF4-FFF2-40B4-BE49-F238E27FC236}">
                <a16:creationId xmlns:a16="http://schemas.microsoft.com/office/drawing/2014/main" id="{02A73D3B-FD9D-8E92-96CB-BCC6D0DD036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49263" y="1820863"/>
            <a:ext cx="2263775" cy="2263775"/>
          </a:xfrm>
        </p:spPr>
      </p:pic>
      <p:pic>
        <p:nvPicPr>
          <p:cNvPr id="28675" name="Picture 3" descr="C:\Users\tk-aya\Desktop\kinect-adventures.jpg">
            <a:extLst>
              <a:ext uri="{FF2B5EF4-FFF2-40B4-BE49-F238E27FC236}">
                <a16:creationId xmlns:a16="http://schemas.microsoft.com/office/drawing/2014/main" id="{5BBB79E4-8074-D065-42A0-9D8F533065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6238" y="958850"/>
            <a:ext cx="38735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8" descr="C:\Users\tk-aya\Desktop\Moved\page-rank.gif">
            <a:extLst>
              <a:ext uri="{FF2B5EF4-FFF2-40B4-BE49-F238E27FC236}">
                <a16:creationId xmlns:a16="http://schemas.microsoft.com/office/drawing/2014/main" id="{B8F4F8D4-08D8-B66E-1DD8-2536C9A292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2975" y="2232025"/>
            <a:ext cx="2127250"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10" descr="Bilderesultat for face recognition facebook">
            <a:extLst>
              <a:ext uri="{FF2B5EF4-FFF2-40B4-BE49-F238E27FC236}">
                <a16:creationId xmlns:a16="http://schemas.microsoft.com/office/drawing/2014/main" id="{3519618A-8351-3673-29C7-C19CB933C8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9875" y="3746500"/>
            <a:ext cx="3209925"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10" descr="Bilderesultat for netflix artificial intelligence">
            <a:extLst>
              <a:ext uri="{FF2B5EF4-FFF2-40B4-BE49-F238E27FC236}">
                <a16:creationId xmlns:a16="http://schemas.microsoft.com/office/drawing/2014/main" id="{8A696232-81E9-E79E-217F-DC7D77C2F4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263" y="3987800"/>
            <a:ext cx="4259262"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 name="Title 5"/>
          <p:cNvSpPr txBox="1">
            <a:spLocks noGrp="1"/>
          </p:cNvSpPr>
          <p:nvPr>
            <p:ph type="title" idx="4294967295"/>
          </p:nvPr>
        </p:nvSpPr>
        <p:spPr>
          <a:xfrm>
            <a:off x="1177818" y="937621"/>
            <a:ext cx="7785236" cy="622535"/>
          </a:xfrm>
          <a:prstGeom prst="rect">
            <a:avLst/>
          </a:prstGeom>
        </p:spPr>
        <p:txBody>
          <a:bodyPr anchor="ctr">
            <a:normAutofit fontScale="90000"/>
          </a:bodyPr>
          <a:lstStyle>
            <a:lvl1pPr>
              <a:defRPr sz="4200" cap="none"/>
            </a:lvl1pPr>
          </a:lstStyle>
          <a:p>
            <a:r>
              <a:rPr lang="nb-NO" dirty="0"/>
              <a:t>2009 </a:t>
            </a:r>
            <a:r>
              <a:rPr dirty="0"/>
              <a:t>Deep Learning revolution powered by GPUs</a:t>
            </a:r>
          </a:p>
        </p:txBody>
      </p:sp>
      <p:pic>
        <p:nvPicPr>
          <p:cNvPr id="968" name="Imagem" descr="Imagem"/>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6111" y="2688461"/>
            <a:ext cx="3166943" cy="2375207"/>
          </a:xfrm>
          <a:prstGeom prst="rect">
            <a:avLst/>
          </a:prstGeom>
          <a:ln w="12700">
            <a:miter lim="400000"/>
          </a:ln>
        </p:spPr>
      </p:pic>
      <p:pic>
        <p:nvPicPr>
          <p:cNvPr id="969" name="Imagem" descr="Imagem"/>
          <p:cNvPicPr>
            <a:picLocks noChangeAspect="1"/>
          </p:cNvPicPr>
          <p:nvPr/>
        </p:nvPicPr>
        <p:blipFill>
          <a:blip r:embed="rId4"/>
          <a:stretch>
            <a:fillRect/>
          </a:stretch>
        </p:blipFill>
        <p:spPr>
          <a:xfrm>
            <a:off x="233950" y="3183591"/>
            <a:ext cx="5285434" cy="1393372"/>
          </a:xfrm>
          <a:prstGeom prst="rect">
            <a:avLst/>
          </a:prstGeom>
          <a:ln w="12700">
            <a:miter lim="400000"/>
          </a:ln>
        </p:spPr>
      </p:pic>
      <p:sp>
        <p:nvSpPr>
          <p:cNvPr id="970" name="2009"/>
          <p:cNvSpPr txBox="1"/>
          <p:nvPr/>
        </p:nvSpPr>
        <p:spPr>
          <a:xfrm>
            <a:off x="8507841" y="5761007"/>
            <a:ext cx="427012" cy="2953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4116" rIns="24116">
            <a:spAutoFit/>
          </a:bodyPr>
          <a:lstStyle>
            <a:lvl1pPr>
              <a:defRPr b="1"/>
            </a:lvl1pPr>
          </a:lstStyle>
          <a:p>
            <a:pPr defTabSz="686057"/>
            <a:r>
              <a:rPr sz="1319" kern="0">
                <a:solidFill>
                  <a:srgbClr val="000000"/>
                </a:solidFill>
                <a:latin typeface="Arial"/>
                <a:cs typeface="Arial"/>
                <a:sym typeface="Arial"/>
              </a:rPr>
              <a:t>2009</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 name="Title 5"/>
          <p:cNvSpPr txBox="1">
            <a:spLocks noGrp="1"/>
          </p:cNvSpPr>
          <p:nvPr>
            <p:ph type="title" idx="4294967295"/>
          </p:nvPr>
        </p:nvSpPr>
        <p:spPr>
          <a:xfrm>
            <a:off x="1104666" y="781158"/>
            <a:ext cx="7785236" cy="622535"/>
          </a:xfrm>
          <a:prstGeom prst="rect">
            <a:avLst/>
          </a:prstGeom>
        </p:spPr>
        <p:txBody>
          <a:bodyPr anchor="ctr">
            <a:normAutofit fontScale="90000"/>
          </a:bodyPr>
          <a:lstStyle>
            <a:lvl1pPr>
              <a:defRPr sz="4200" cap="none"/>
            </a:lvl1pPr>
          </a:lstStyle>
          <a:p>
            <a:r>
              <a:rPr lang="nb-NO" dirty="0"/>
              <a:t>2010 </a:t>
            </a:r>
            <a:r>
              <a:rPr dirty="0"/>
              <a:t>Natural Language Generation: Writing reports</a:t>
            </a:r>
          </a:p>
        </p:txBody>
      </p:sp>
      <p:pic>
        <p:nvPicPr>
          <p:cNvPr id="961" name="Imagem" descr="Imagem"/>
          <p:cNvPicPr>
            <a:picLocks noChangeAspect="1"/>
          </p:cNvPicPr>
          <p:nvPr/>
        </p:nvPicPr>
        <p:blipFill>
          <a:blip r:embed="rId3"/>
          <a:stretch>
            <a:fillRect/>
          </a:stretch>
        </p:blipFill>
        <p:spPr>
          <a:xfrm>
            <a:off x="1670982" y="1642633"/>
            <a:ext cx="5802038" cy="4355396"/>
          </a:xfrm>
          <a:prstGeom prst="rect">
            <a:avLst/>
          </a:prstGeom>
          <a:ln w="12700">
            <a:miter lim="400000"/>
          </a:ln>
        </p:spPr>
      </p:pic>
    </p:spTree>
    <p:extLst>
      <p:ext uri="{BB962C8B-B14F-4D97-AF65-F5344CB8AC3E}">
        <p14:creationId xmlns:p14="http://schemas.microsoft.com/office/powerpoint/2010/main" val="236459921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 name="Imagem" descr="Imagem"/>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 y="949473"/>
            <a:ext cx="7774796" cy="4348425"/>
          </a:xfrm>
          <a:custGeom>
            <a:avLst/>
            <a:gdLst/>
            <a:ahLst/>
            <a:cxnLst>
              <a:cxn ang="0">
                <a:pos x="wd2" y="hd2"/>
              </a:cxn>
              <a:cxn ang="5400000">
                <a:pos x="wd2" y="hd2"/>
              </a:cxn>
              <a:cxn ang="10800000">
                <a:pos x="wd2" y="hd2"/>
              </a:cxn>
              <a:cxn ang="16200000">
                <a:pos x="wd2" y="hd2"/>
              </a:cxn>
            </a:cxnLst>
            <a:rect l="0" t="0" r="r" b="b"/>
            <a:pathLst>
              <a:path w="21600" h="21600" extrusionOk="0">
                <a:moveTo>
                  <a:pt x="8399" y="0"/>
                </a:moveTo>
                <a:cubicBezTo>
                  <a:pt x="7856" y="12"/>
                  <a:pt x="7668" y="30"/>
                  <a:pt x="7626" y="61"/>
                </a:cubicBezTo>
                <a:lnTo>
                  <a:pt x="7685" y="168"/>
                </a:lnTo>
                <a:cubicBezTo>
                  <a:pt x="7749" y="287"/>
                  <a:pt x="7774" y="373"/>
                  <a:pt x="7753" y="396"/>
                </a:cubicBezTo>
                <a:cubicBezTo>
                  <a:pt x="7734" y="417"/>
                  <a:pt x="7703" y="416"/>
                  <a:pt x="7683" y="394"/>
                </a:cubicBezTo>
                <a:cubicBezTo>
                  <a:pt x="7658" y="367"/>
                  <a:pt x="7652" y="391"/>
                  <a:pt x="7664" y="474"/>
                </a:cubicBezTo>
                <a:cubicBezTo>
                  <a:pt x="7688" y="635"/>
                  <a:pt x="7635" y="685"/>
                  <a:pt x="7563" y="569"/>
                </a:cubicBezTo>
                <a:cubicBezTo>
                  <a:pt x="7539" y="530"/>
                  <a:pt x="7523" y="510"/>
                  <a:pt x="7505" y="506"/>
                </a:cubicBezTo>
                <a:cubicBezTo>
                  <a:pt x="7505" y="506"/>
                  <a:pt x="7505" y="506"/>
                  <a:pt x="7504" y="506"/>
                </a:cubicBezTo>
                <a:cubicBezTo>
                  <a:pt x="7488" y="504"/>
                  <a:pt x="7469" y="520"/>
                  <a:pt x="7444" y="547"/>
                </a:cubicBezTo>
                <a:cubicBezTo>
                  <a:pt x="7443" y="549"/>
                  <a:pt x="7442" y="546"/>
                  <a:pt x="7441" y="548"/>
                </a:cubicBezTo>
                <a:cubicBezTo>
                  <a:pt x="7431" y="560"/>
                  <a:pt x="7421" y="569"/>
                  <a:pt x="7414" y="568"/>
                </a:cubicBezTo>
                <a:cubicBezTo>
                  <a:pt x="7383" y="592"/>
                  <a:pt x="7360" y="594"/>
                  <a:pt x="7337" y="552"/>
                </a:cubicBezTo>
                <a:cubicBezTo>
                  <a:pt x="7322" y="526"/>
                  <a:pt x="7300" y="507"/>
                  <a:pt x="7278" y="496"/>
                </a:cubicBezTo>
                <a:cubicBezTo>
                  <a:pt x="7267" y="500"/>
                  <a:pt x="7255" y="507"/>
                  <a:pt x="7244" y="514"/>
                </a:cubicBezTo>
                <a:cubicBezTo>
                  <a:pt x="7251" y="526"/>
                  <a:pt x="7260" y="538"/>
                  <a:pt x="7280" y="555"/>
                </a:cubicBezTo>
                <a:cubicBezTo>
                  <a:pt x="7376" y="642"/>
                  <a:pt x="7387" y="847"/>
                  <a:pt x="7295" y="847"/>
                </a:cubicBezTo>
                <a:cubicBezTo>
                  <a:pt x="7261" y="847"/>
                  <a:pt x="7218" y="883"/>
                  <a:pt x="7199" y="927"/>
                </a:cubicBezTo>
                <a:cubicBezTo>
                  <a:pt x="7179" y="972"/>
                  <a:pt x="7141" y="991"/>
                  <a:pt x="7111" y="970"/>
                </a:cubicBezTo>
                <a:cubicBezTo>
                  <a:pt x="7079" y="948"/>
                  <a:pt x="7065" y="957"/>
                  <a:pt x="7076" y="990"/>
                </a:cubicBezTo>
                <a:cubicBezTo>
                  <a:pt x="7106" y="1075"/>
                  <a:pt x="7003" y="1122"/>
                  <a:pt x="6952" y="1046"/>
                </a:cubicBezTo>
                <a:cubicBezTo>
                  <a:pt x="6927" y="1010"/>
                  <a:pt x="6915" y="945"/>
                  <a:pt x="6924" y="902"/>
                </a:cubicBezTo>
                <a:cubicBezTo>
                  <a:pt x="6934" y="858"/>
                  <a:pt x="6888" y="911"/>
                  <a:pt x="6823" y="1018"/>
                </a:cubicBezTo>
                <a:cubicBezTo>
                  <a:pt x="6757" y="1125"/>
                  <a:pt x="6691" y="1212"/>
                  <a:pt x="6675" y="1212"/>
                </a:cubicBezTo>
                <a:cubicBezTo>
                  <a:pt x="6660" y="1212"/>
                  <a:pt x="6621" y="1269"/>
                  <a:pt x="6588" y="1338"/>
                </a:cubicBezTo>
                <a:lnTo>
                  <a:pt x="6528" y="1464"/>
                </a:lnTo>
                <a:lnTo>
                  <a:pt x="6457" y="1300"/>
                </a:lnTo>
                <a:cubicBezTo>
                  <a:pt x="6444" y="1268"/>
                  <a:pt x="6438" y="1237"/>
                  <a:pt x="6425" y="1200"/>
                </a:cubicBezTo>
                <a:cubicBezTo>
                  <a:pt x="6397" y="1167"/>
                  <a:pt x="6376" y="1114"/>
                  <a:pt x="6373" y="1041"/>
                </a:cubicBezTo>
                <a:cubicBezTo>
                  <a:pt x="6372" y="1035"/>
                  <a:pt x="6367" y="1024"/>
                  <a:pt x="6366" y="1019"/>
                </a:cubicBezTo>
                <a:cubicBezTo>
                  <a:pt x="6360" y="982"/>
                  <a:pt x="6356" y="977"/>
                  <a:pt x="6352" y="977"/>
                </a:cubicBezTo>
                <a:cubicBezTo>
                  <a:pt x="6351" y="980"/>
                  <a:pt x="6350" y="985"/>
                  <a:pt x="6349" y="988"/>
                </a:cubicBezTo>
                <a:cubicBezTo>
                  <a:pt x="6346" y="1005"/>
                  <a:pt x="6344" y="1030"/>
                  <a:pt x="6343" y="1090"/>
                </a:cubicBezTo>
                <a:cubicBezTo>
                  <a:pt x="6341" y="1172"/>
                  <a:pt x="6333" y="1239"/>
                  <a:pt x="6323" y="1298"/>
                </a:cubicBezTo>
                <a:cubicBezTo>
                  <a:pt x="6323" y="1309"/>
                  <a:pt x="6320" y="1317"/>
                  <a:pt x="6317" y="1326"/>
                </a:cubicBezTo>
                <a:cubicBezTo>
                  <a:pt x="6295" y="1431"/>
                  <a:pt x="6261" y="1490"/>
                  <a:pt x="6218" y="1466"/>
                </a:cubicBezTo>
                <a:cubicBezTo>
                  <a:pt x="6182" y="1445"/>
                  <a:pt x="6141" y="1491"/>
                  <a:pt x="6094" y="1605"/>
                </a:cubicBezTo>
                <a:cubicBezTo>
                  <a:pt x="6011" y="1806"/>
                  <a:pt x="5970" y="1816"/>
                  <a:pt x="5934" y="1646"/>
                </a:cubicBezTo>
                <a:cubicBezTo>
                  <a:pt x="5907" y="1521"/>
                  <a:pt x="5907" y="1521"/>
                  <a:pt x="5873" y="1674"/>
                </a:cubicBezTo>
                <a:cubicBezTo>
                  <a:pt x="5873" y="1675"/>
                  <a:pt x="5873" y="1677"/>
                  <a:pt x="5872" y="1678"/>
                </a:cubicBezTo>
                <a:cubicBezTo>
                  <a:pt x="5858" y="1755"/>
                  <a:pt x="5840" y="1797"/>
                  <a:pt x="5818" y="1806"/>
                </a:cubicBezTo>
                <a:cubicBezTo>
                  <a:pt x="5809" y="1818"/>
                  <a:pt x="5800" y="1834"/>
                  <a:pt x="5792" y="1835"/>
                </a:cubicBezTo>
                <a:cubicBezTo>
                  <a:pt x="5766" y="1839"/>
                  <a:pt x="5733" y="1849"/>
                  <a:pt x="5721" y="1856"/>
                </a:cubicBezTo>
                <a:cubicBezTo>
                  <a:pt x="5708" y="1863"/>
                  <a:pt x="5649" y="1888"/>
                  <a:pt x="5591" y="1912"/>
                </a:cubicBezTo>
                <a:cubicBezTo>
                  <a:pt x="5507" y="1948"/>
                  <a:pt x="5497" y="1966"/>
                  <a:pt x="5537" y="2007"/>
                </a:cubicBezTo>
                <a:cubicBezTo>
                  <a:pt x="5610" y="2080"/>
                  <a:pt x="5544" y="2295"/>
                  <a:pt x="5463" y="2249"/>
                </a:cubicBezTo>
                <a:cubicBezTo>
                  <a:pt x="5431" y="2231"/>
                  <a:pt x="5395" y="2243"/>
                  <a:pt x="5384" y="2275"/>
                </a:cubicBezTo>
                <a:cubicBezTo>
                  <a:pt x="5381" y="2285"/>
                  <a:pt x="5371" y="2290"/>
                  <a:pt x="5364" y="2298"/>
                </a:cubicBezTo>
                <a:cubicBezTo>
                  <a:pt x="5347" y="2316"/>
                  <a:pt x="5325" y="2333"/>
                  <a:pt x="5300" y="2333"/>
                </a:cubicBezTo>
                <a:cubicBezTo>
                  <a:pt x="5277" y="2333"/>
                  <a:pt x="5264" y="2346"/>
                  <a:pt x="5257" y="2365"/>
                </a:cubicBezTo>
                <a:cubicBezTo>
                  <a:pt x="5259" y="2375"/>
                  <a:pt x="5258" y="2383"/>
                  <a:pt x="5268" y="2400"/>
                </a:cubicBezTo>
                <a:cubicBezTo>
                  <a:pt x="5347" y="2540"/>
                  <a:pt x="5309" y="2746"/>
                  <a:pt x="5156" y="3012"/>
                </a:cubicBezTo>
                <a:cubicBezTo>
                  <a:pt x="5075" y="3156"/>
                  <a:pt x="4975" y="3344"/>
                  <a:pt x="4937" y="3433"/>
                </a:cubicBezTo>
                <a:cubicBezTo>
                  <a:pt x="4898" y="3521"/>
                  <a:pt x="4825" y="3684"/>
                  <a:pt x="4774" y="3793"/>
                </a:cubicBezTo>
                <a:cubicBezTo>
                  <a:pt x="4724" y="3903"/>
                  <a:pt x="4672" y="4062"/>
                  <a:pt x="4660" y="4148"/>
                </a:cubicBezTo>
                <a:cubicBezTo>
                  <a:pt x="4648" y="4234"/>
                  <a:pt x="4619" y="4317"/>
                  <a:pt x="4596" y="4333"/>
                </a:cubicBezTo>
                <a:cubicBezTo>
                  <a:pt x="4595" y="4334"/>
                  <a:pt x="4596" y="4335"/>
                  <a:pt x="4595" y="4335"/>
                </a:cubicBezTo>
                <a:cubicBezTo>
                  <a:pt x="4593" y="4338"/>
                  <a:pt x="4592" y="4345"/>
                  <a:pt x="4589" y="4348"/>
                </a:cubicBezTo>
                <a:cubicBezTo>
                  <a:pt x="4565" y="4371"/>
                  <a:pt x="4559" y="4401"/>
                  <a:pt x="4563" y="4428"/>
                </a:cubicBezTo>
                <a:cubicBezTo>
                  <a:pt x="4571" y="4448"/>
                  <a:pt x="4587" y="4465"/>
                  <a:pt x="4616" y="4479"/>
                </a:cubicBezTo>
                <a:cubicBezTo>
                  <a:pt x="4619" y="4481"/>
                  <a:pt x="4622" y="4488"/>
                  <a:pt x="4625" y="4491"/>
                </a:cubicBezTo>
                <a:cubicBezTo>
                  <a:pt x="4627" y="4491"/>
                  <a:pt x="4627" y="4494"/>
                  <a:pt x="4628" y="4494"/>
                </a:cubicBezTo>
                <a:cubicBezTo>
                  <a:pt x="4653" y="4497"/>
                  <a:pt x="4663" y="4528"/>
                  <a:pt x="4667" y="4570"/>
                </a:cubicBezTo>
                <a:cubicBezTo>
                  <a:pt x="4683" y="4635"/>
                  <a:pt x="4683" y="4715"/>
                  <a:pt x="4655" y="4766"/>
                </a:cubicBezTo>
                <a:cubicBezTo>
                  <a:pt x="4642" y="4789"/>
                  <a:pt x="4629" y="4832"/>
                  <a:pt x="4627" y="4860"/>
                </a:cubicBezTo>
                <a:cubicBezTo>
                  <a:pt x="4625" y="4889"/>
                  <a:pt x="4620" y="4930"/>
                  <a:pt x="4616" y="4953"/>
                </a:cubicBezTo>
                <a:cubicBezTo>
                  <a:pt x="4611" y="4976"/>
                  <a:pt x="4602" y="5121"/>
                  <a:pt x="4597" y="5275"/>
                </a:cubicBezTo>
                <a:cubicBezTo>
                  <a:pt x="4595" y="5326"/>
                  <a:pt x="4591" y="5372"/>
                  <a:pt x="4589" y="5423"/>
                </a:cubicBezTo>
                <a:cubicBezTo>
                  <a:pt x="4591" y="5436"/>
                  <a:pt x="4593" y="5452"/>
                  <a:pt x="4596" y="5461"/>
                </a:cubicBezTo>
                <a:cubicBezTo>
                  <a:pt x="4608" y="5496"/>
                  <a:pt x="4600" y="5520"/>
                  <a:pt x="4582" y="5540"/>
                </a:cubicBezTo>
                <a:cubicBezTo>
                  <a:pt x="4575" y="5653"/>
                  <a:pt x="4568" y="5719"/>
                  <a:pt x="4561" y="5766"/>
                </a:cubicBezTo>
                <a:cubicBezTo>
                  <a:pt x="4568" y="5795"/>
                  <a:pt x="4569" y="5820"/>
                  <a:pt x="4555" y="5835"/>
                </a:cubicBezTo>
                <a:cubicBezTo>
                  <a:pt x="4554" y="5836"/>
                  <a:pt x="4554" y="5839"/>
                  <a:pt x="4553" y="5840"/>
                </a:cubicBezTo>
                <a:cubicBezTo>
                  <a:pt x="4535" y="5846"/>
                  <a:pt x="4530" y="6177"/>
                  <a:pt x="4547" y="6225"/>
                </a:cubicBezTo>
                <a:cubicBezTo>
                  <a:pt x="4549" y="6229"/>
                  <a:pt x="4549" y="6252"/>
                  <a:pt x="4551" y="6260"/>
                </a:cubicBezTo>
                <a:cubicBezTo>
                  <a:pt x="4563" y="6289"/>
                  <a:pt x="4567" y="6330"/>
                  <a:pt x="4563" y="6368"/>
                </a:cubicBezTo>
                <a:cubicBezTo>
                  <a:pt x="4577" y="6605"/>
                  <a:pt x="4574" y="7047"/>
                  <a:pt x="4549" y="7074"/>
                </a:cubicBezTo>
                <a:cubicBezTo>
                  <a:pt x="4505" y="7122"/>
                  <a:pt x="4516" y="7198"/>
                  <a:pt x="4583" y="7309"/>
                </a:cubicBezTo>
                <a:cubicBezTo>
                  <a:pt x="4642" y="7407"/>
                  <a:pt x="4643" y="7418"/>
                  <a:pt x="4593" y="7545"/>
                </a:cubicBezTo>
                <a:cubicBezTo>
                  <a:pt x="4564" y="7619"/>
                  <a:pt x="4536" y="7806"/>
                  <a:pt x="4531" y="7959"/>
                </a:cubicBezTo>
                <a:cubicBezTo>
                  <a:pt x="4526" y="8112"/>
                  <a:pt x="4510" y="8314"/>
                  <a:pt x="4496" y="8409"/>
                </a:cubicBezTo>
                <a:cubicBezTo>
                  <a:pt x="4455" y="8680"/>
                  <a:pt x="4503" y="9290"/>
                  <a:pt x="4595" y="9679"/>
                </a:cubicBezTo>
                <a:cubicBezTo>
                  <a:pt x="4629" y="9820"/>
                  <a:pt x="4631" y="9890"/>
                  <a:pt x="4611" y="9979"/>
                </a:cubicBezTo>
                <a:cubicBezTo>
                  <a:pt x="4615" y="10002"/>
                  <a:pt x="4604" y="10039"/>
                  <a:pt x="4587" y="10091"/>
                </a:cubicBezTo>
                <a:cubicBezTo>
                  <a:pt x="4578" y="10153"/>
                  <a:pt x="4596" y="10180"/>
                  <a:pt x="4661" y="10243"/>
                </a:cubicBezTo>
                <a:cubicBezTo>
                  <a:pt x="4714" y="10293"/>
                  <a:pt x="4757" y="10381"/>
                  <a:pt x="4757" y="10439"/>
                </a:cubicBezTo>
                <a:cubicBezTo>
                  <a:pt x="4758" y="10497"/>
                  <a:pt x="4769" y="10573"/>
                  <a:pt x="4781" y="10608"/>
                </a:cubicBezTo>
                <a:cubicBezTo>
                  <a:pt x="4793" y="10642"/>
                  <a:pt x="4769" y="10782"/>
                  <a:pt x="4729" y="10918"/>
                </a:cubicBezTo>
                <a:lnTo>
                  <a:pt x="4657" y="11162"/>
                </a:lnTo>
                <a:lnTo>
                  <a:pt x="4726" y="11256"/>
                </a:lnTo>
                <a:cubicBezTo>
                  <a:pt x="4728" y="11257"/>
                  <a:pt x="4728" y="11261"/>
                  <a:pt x="4730" y="11262"/>
                </a:cubicBezTo>
                <a:cubicBezTo>
                  <a:pt x="4741" y="11270"/>
                  <a:pt x="4749" y="11284"/>
                  <a:pt x="4752" y="11304"/>
                </a:cubicBezTo>
                <a:cubicBezTo>
                  <a:pt x="4784" y="11363"/>
                  <a:pt x="4797" y="11419"/>
                  <a:pt x="4785" y="11514"/>
                </a:cubicBezTo>
                <a:cubicBezTo>
                  <a:pt x="4774" y="11598"/>
                  <a:pt x="4738" y="11700"/>
                  <a:pt x="4706" y="11742"/>
                </a:cubicBezTo>
                <a:cubicBezTo>
                  <a:pt x="4635" y="11834"/>
                  <a:pt x="4629" y="11917"/>
                  <a:pt x="4692" y="11917"/>
                </a:cubicBezTo>
                <a:cubicBezTo>
                  <a:pt x="4733" y="11917"/>
                  <a:pt x="4752" y="11949"/>
                  <a:pt x="4753" y="12017"/>
                </a:cubicBezTo>
                <a:cubicBezTo>
                  <a:pt x="4754" y="12024"/>
                  <a:pt x="4753" y="12036"/>
                  <a:pt x="4753" y="12045"/>
                </a:cubicBezTo>
                <a:cubicBezTo>
                  <a:pt x="4751" y="12097"/>
                  <a:pt x="4744" y="12162"/>
                  <a:pt x="4725" y="12256"/>
                </a:cubicBezTo>
                <a:cubicBezTo>
                  <a:pt x="4662" y="12578"/>
                  <a:pt x="4662" y="12711"/>
                  <a:pt x="4727" y="12546"/>
                </a:cubicBezTo>
                <a:cubicBezTo>
                  <a:pt x="4785" y="12399"/>
                  <a:pt x="4847" y="12437"/>
                  <a:pt x="4817" y="12602"/>
                </a:cubicBezTo>
                <a:cubicBezTo>
                  <a:pt x="4804" y="12679"/>
                  <a:pt x="4808" y="12703"/>
                  <a:pt x="4832" y="12677"/>
                </a:cubicBezTo>
                <a:cubicBezTo>
                  <a:pt x="4905" y="12596"/>
                  <a:pt x="4899" y="12844"/>
                  <a:pt x="4855" y="13086"/>
                </a:cubicBezTo>
                <a:lnTo>
                  <a:pt x="4873" y="13103"/>
                </a:lnTo>
                <a:lnTo>
                  <a:pt x="4843" y="13159"/>
                </a:lnTo>
                <a:cubicBezTo>
                  <a:pt x="4821" y="13260"/>
                  <a:pt x="4793" y="13353"/>
                  <a:pt x="4760" y="13413"/>
                </a:cubicBezTo>
                <a:cubicBezTo>
                  <a:pt x="4722" y="13480"/>
                  <a:pt x="4671" y="13606"/>
                  <a:pt x="4647" y="13693"/>
                </a:cubicBezTo>
                <a:cubicBezTo>
                  <a:pt x="4641" y="13715"/>
                  <a:pt x="4626" y="13743"/>
                  <a:pt x="4617" y="13770"/>
                </a:cubicBezTo>
                <a:cubicBezTo>
                  <a:pt x="4606" y="13847"/>
                  <a:pt x="4589" y="13893"/>
                  <a:pt x="4561" y="13914"/>
                </a:cubicBezTo>
                <a:cubicBezTo>
                  <a:pt x="4549" y="13942"/>
                  <a:pt x="4540" y="13975"/>
                  <a:pt x="4529" y="13997"/>
                </a:cubicBezTo>
                <a:cubicBezTo>
                  <a:pt x="4489" y="14077"/>
                  <a:pt x="4459" y="14164"/>
                  <a:pt x="4464" y="14192"/>
                </a:cubicBezTo>
                <a:cubicBezTo>
                  <a:pt x="4487" y="14344"/>
                  <a:pt x="4409" y="14517"/>
                  <a:pt x="4260" y="14641"/>
                </a:cubicBezTo>
                <a:cubicBezTo>
                  <a:pt x="4171" y="14715"/>
                  <a:pt x="4110" y="14775"/>
                  <a:pt x="4123" y="14775"/>
                </a:cubicBezTo>
                <a:cubicBezTo>
                  <a:pt x="4136" y="14776"/>
                  <a:pt x="4125" y="14853"/>
                  <a:pt x="4099" y="14946"/>
                </a:cubicBezTo>
                <a:cubicBezTo>
                  <a:pt x="4072" y="15039"/>
                  <a:pt x="4053" y="15181"/>
                  <a:pt x="4058" y="15264"/>
                </a:cubicBezTo>
                <a:cubicBezTo>
                  <a:pt x="4067" y="15408"/>
                  <a:pt x="4061" y="15414"/>
                  <a:pt x="3937" y="15399"/>
                </a:cubicBezTo>
                <a:cubicBezTo>
                  <a:pt x="3865" y="15391"/>
                  <a:pt x="3797" y="15412"/>
                  <a:pt x="3786" y="15445"/>
                </a:cubicBezTo>
                <a:cubicBezTo>
                  <a:pt x="3774" y="15478"/>
                  <a:pt x="3741" y="15504"/>
                  <a:pt x="3711" y="15504"/>
                </a:cubicBezTo>
                <a:cubicBezTo>
                  <a:pt x="3681" y="15504"/>
                  <a:pt x="3601" y="15555"/>
                  <a:pt x="3534" y="15617"/>
                </a:cubicBezTo>
                <a:cubicBezTo>
                  <a:pt x="3466" y="15678"/>
                  <a:pt x="3380" y="15729"/>
                  <a:pt x="3341" y="15729"/>
                </a:cubicBezTo>
                <a:cubicBezTo>
                  <a:pt x="3303" y="15729"/>
                  <a:pt x="3235" y="15758"/>
                  <a:pt x="3191" y="15793"/>
                </a:cubicBezTo>
                <a:cubicBezTo>
                  <a:pt x="3132" y="15842"/>
                  <a:pt x="3102" y="15840"/>
                  <a:pt x="3069" y="15791"/>
                </a:cubicBezTo>
                <a:cubicBezTo>
                  <a:pt x="3035" y="15741"/>
                  <a:pt x="3016" y="15747"/>
                  <a:pt x="2985" y="15812"/>
                </a:cubicBezTo>
                <a:cubicBezTo>
                  <a:pt x="2964" y="15859"/>
                  <a:pt x="2928" y="15896"/>
                  <a:pt x="2907" y="15896"/>
                </a:cubicBezTo>
                <a:cubicBezTo>
                  <a:pt x="2885" y="15896"/>
                  <a:pt x="2852" y="15932"/>
                  <a:pt x="2832" y="15975"/>
                </a:cubicBezTo>
                <a:cubicBezTo>
                  <a:pt x="2819" y="16004"/>
                  <a:pt x="2768" y="16038"/>
                  <a:pt x="2706" y="16073"/>
                </a:cubicBezTo>
                <a:cubicBezTo>
                  <a:pt x="2688" y="16093"/>
                  <a:pt x="2671" y="16103"/>
                  <a:pt x="2659" y="16098"/>
                </a:cubicBezTo>
                <a:cubicBezTo>
                  <a:pt x="2657" y="16098"/>
                  <a:pt x="2655" y="16101"/>
                  <a:pt x="2654" y="16100"/>
                </a:cubicBezTo>
                <a:cubicBezTo>
                  <a:pt x="2526" y="16164"/>
                  <a:pt x="2362" y="16220"/>
                  <a:pt x="2258" y="16223"/>
                </a:cubicBezTo>
                <a:cubicBezTo>
                  <a:pt x="2195" y="16225"/>
                  <a:pt x="2101" y="16265"/>
                  <a:pt x="2049" y="16313"/>
                </a:cubicBezTo>
                <a:cubicBezTo>
                  <a:pt x="1997" y="16362"/>
                  <a:pt x="1933" y="16401"/>
                  <a:pt x="1908" y="16401"/>
                </a:cubicBezTo>
                <a:cubicBezTo>
                  <a:pt x="1882" y="16401"/>
                  <a:pt x="1772" y="16476"/>
                  <a:pt x="1663" y="16566"/>
                </a:cubicBezTo>
                <a:cubicBezTo>
                  <a:pt x="1525" y="16681"/>
                  <a:pt x="1418" y="16729"/>
                  <a:pt x="1309" y="16727"/>
                </a:cubicBezTo>
                <a:cubicBezTo>
                  <a:pt x="1104" y="16724"/>
                  <a:pt x="515" y="16790"/>
                  <a:pt x="415" y="16828"/>
                </a:cubicBezTo>
                <a:cubicBezTo>
                  <a:pt x="372" y="16844"/>
                  <a:pt x="330" y="16859"/>
                  <a:pt x="321" y="16860"/>
                </a:cubicBezTo>
                <a:cubicBezTo>
                  <a:pt x="313" y="16861"/>
                  <a:pt x="263" y="16917"/>
                  <a:pt x="211" y="16983"/>
                </a:cubicBezTo>
                <a:cubicBezTo>
                  <a:pt x="160" y="17049"/>
                  <a:pt x="90" y="17102"/>
                  <a:pt x="57" y="17102"/>
                </a:cubicBezTo>
                <a:cubicBezTo>
                  <a:pt x="18" y="17102"/>
                  <a:pt x="3" y="17121"/>
                  <a:pt x="1" y="17211"/>
                </a:cubicBezTo>
                <a:cubicBezTo>
                  <a:pt x="0" y="17241"/>
                  <a:pt x="1" y="17279"/>
                  <a:pt x="2" y="17326"/>
                </a:cubicBezTo>
                <a:cubicBezTo>
                  <a:pt x="14" y="17646"/>
                  <a:pt x="24" y="18637"/>
                  <a:pt x="32" y="20142"/>
                </a:cubicBezTo>
                <a:lnTo>
                  <a:pt x="39" y="21445"/>
                </a:lnTo>
                <a:lnTo>
                  <a:pt x="413" y="21445"/>
                </a:lnTo>
                <a:lnTo>
                  <a:pt x="787" y="21445"/>
                </a:lnTo>
                <a:lnTo>
                  <a:pt x="797" y="21235"/>
                </a:lnTo>
                <a:cubicBezTo>
                  <a:pt x="805" y="21068"/>
                  <a:pt x="820" y="21025"/>
                  <a:pt x="870" y="21025"/>
                </a:cubicBezTo>
                <a:cubicBezTo>
                  <a:pt x="911" y="21025"/>
                  <a:pt x="936" y="21068"/>
                  <a:pt x="942" y="21151"/>
                </a:cubicBezTo>
                <a:cubicBezTo>
                  <a:pt x="949" y="21233"/>
                  <a:pt x="974" y="21278"/>
                  <a:pt x="1014" y="21278"/>
                </a:cubicBezTo>
                <a:cubicBezTo>
                  <a:pt x="1048" y="21278"/>
                  <a:pt x="1083" y="21316"/>
                  <a:pt x="1093" y="21362"/>
                </a:cubicBezTo>
                <a:cubicBezTo>
                  <a:pt x="1109" y="21435"/>
                  <a:pt x="1355" y="21445"/>
                  <a:pt x="3045" y="21445"/>
                </a:cubicBezTo>
                <a:cubicBezTo>
                  <a:pt x="4697" y="21445"/>
                  <a:pt x="4989" y="21458"/>
                  <a:pt x="5041" y="21528"/>
                </a:cubicBezTo>
                <a:cubicBezTo>
                  <a:pt x="5076" y="21577"/>
                  <a:pt x="6542" y="21592"/>
                  <a:pt x="9246" y="21600"/>
                </a:cubicBezTo>
                <a:lnTo>
                  <a:pt x="9299" y="21600"/>
                </a:lnTo>
                <a:cubicBezTo>
                  <a:pt x="9883" y="21594"/>
                  <a:pt x="9971" y="21583"/>
                  <a:pt x="10185" y="21573"/>
                </a:cubicBezTo>
                <a:lnTo>
                  <a:pt x="10182" y="21422"/>
                </a:lnTo>
                <a:cubicBezTo>
                  <a:pt x="10181" y="21317"/>
                  <a:pt x="10156" y="21187"/>
                  <a:pt x="10127" y="21129"/>
                </a:cubicBezTo>
                <a:cubicBezTo>
                  <a:pt x="10056" y="20991"/>
                  <a:pt x="10033" y="20625"/>
                  <a:pt x="10089" y="20541"/>
                </a:cubicBezTo>
                <a:cubicBezTo>
                  <a:pt x="10113" y="20507"/>
                  <a:pt x="10132" y="20498"/>
                  <a:pt x="10132" y="20521"/>
                </a:cubicBezTo>
                <a:cubicBezTo>
                  <a:pt x="10132" y="20544"/>
                  <a:pt x="10152" y="20535"/>
                  <a:pt x="10175" y="20500"/>
                </a:cubicBezTo>
                <a:cubicBezTo>
                  <a:pt x="10208" y="20452"/>
                  <a:pt x="10227" y="20455"/>
                  <a:pt x="10253" y="20512"/>
                </a:cubicBezTo>
                <a:cubicBezTo>
                  <a:pt x="10273" y="20554"/>
                  <a:pt x="10278" y="20605"/>
                  <a:pt x="10266" y="20628"/>
                </a:cubicBezTo>
                <a:cubicBezTo>
                  <a:pt x="10253" y="20650"/>
                  <a:pt x="10274" y="20710"/>
                  <a:pt x="10313" y="20762"/>
                </a:cubicBezTo>
                <a:cubicBezTo>
                  <a:pt x="10352" y="20816"/>
                  <a:pt x="10387" y="20933"/>
                  <a:pt x="10393" y="21035"/>
                </a:cubicBezTo>
                <a:cubicBezTo>
                  <a:pt x="10399" y="21134"/>
                  <a:pt x="10420" y="21250"/>
                  <a:pt x="10440" y="21293"/>
                </a:cubicBezTo>
                <a:cubicBezTo>
                  <a:pt x="10460" y="21336"/>
                  <a:pt x="10467" y="21388"/>
                  <a:pt x="10456" y="21409"/>
                </a:cubicBezTo>
                <a:cubicBezTo>
                  <a:pt x="10444" y="21429"/>
                  <a:pt x="10498" y="21450"/>
                  <a:pt x="10574" y="21454"/>
                </a:cubicBezTo>
                <a:cubicBezTo>
                  <a:pt x="10915" y="21475"/>
                  <a:pt x="11167" y="21471"/>
                  <a:pt x="11170" y="21445"/>
                </a:cubicBezTo>
                <a:cubicBezTo>
                  <a:pt x="11171" y="21430"/>
                  <a:pt x="11176" y="21361"/>
                  <a:pt x="11180" y="21291"/>
                </a:cubicBezTo>
                <a:cubicBezTo>
                  <a:pt x="11184" y="21222"/>
                  <a:pt x="11220" y="21104"/>
                  <a:pt x="11259" y="21029"/>
                </a:cubicBezTo>
                <a:cubicBezTo>
                  <a:pt x="11319" y="20916"/>
                  <a:pt x="11343" y="20902"/>
                  <a:pt x="11399" y="20953"/>
                </a:cubicBezTo>
                <a:cubicBezTo>
                  <a:pt x="11435" y="20987"/>
                  <a:pt x="11486" y="21031"/>
                  <a:pt x="11512" y="21053"/>
                </a:cubicBezTo>
                <a:cubicBezTo>
                  <a:pt x="11538" y="21075"/>
                  <a:pt x="11559" y="21120"/>
                  <a:pt x="11559" y="21153"/>
                </a:cubicBezTo>
                <a:cubicBezTo>
                  <a:pt x="11559" y="21185"/>
                  <a:pt x="11570" y="21230"/>
                  <a:pt x="11582" y="21253"/>
                </a:cubicBezTo>
                <a:cubicBezTo>
                  <a:pt x="11595" y="21276"/>
                  <a:pt x="11592" y="21325"/>
                  <a:pt x="11575" y="21362"/>
                </a:cubicBezTo>
                <a:cubicBezTo>
                  <a:pt x="11551" y="21413"/>
                  <a:pt x="11620" y="21438"/>
                  <a:pt x="11864" y="21468"/>
                </a:cubicBezTo>
                <a:cubicBezTo>
                  <a:pt x="12079" y="21494"/>
                  <a:pt x="12147" y="21493"/>
                  <a:pt x="12187" y="21454"/>
                </a:cubicBezTo>
                <a:lnTo>
                  <a:pt x="12139" y="21334"/>
                </a:lnTo>
                <a:cubicBezTo>
                  <a:pt x="12033" y="21069"/>
                  <a:pt x="11750" y="20668"/>
                  <a:pt x="11386" y="20272"/>
                </a:cubicBezTo>
                <a:cubicBezTo>
                  <a:pt x="11205" y="20076"/>
                  <a:pt x="11024" y="19874"/>
                  <a:pt x="10983" y="19825"/>
                </a:cubicBezTo>
                <a:cubicBezTo>
                  <a:pt x="10941" y="19776"/>
                  <a:pt x="10885" y="19711"/>
                  <a:pt x="10858" y="19680"/>
                </a:cubicBezTo>
                <a:cubicBezTo>
                  <a:pt x="10829" y="19648"/>
                  <a:pt x="10830" y="19645"/>
                  <a:pt x="10805" y="19617"/>
                </a:cubicBezTo>
                <a:cubicBezTo>
                  <a:pt x="10790" y="19612"/>
                  <a:pt x="10773" y="19598"/>
                  <a:pt x="10759" y="19568"/>
                </a:cubicBezTo>
                <a:cubicBezTo>
                  <a:pt x="10757" y="19563"/>
                  <a:pt x="10758" y="19560"/>
                  <a:pt x="10756" y="19556"/>
                </a:cubicBezTo>
                <a:cubicBezTo>
                  <a:pt x="10664" y="19449"/>
                  <a:pt x="10568" y="19341"/>
                  <a:pt x="10531" y="19284"/>
                </a:cubicBezTo>
                <a:cubicBezTo>
                  <a:pt x="10509" y="19270"/>
                  <a:pt x="10491" y="19248"/>
                  <a:pt x="10478" y="19207"/>
                </a:cubicBezTo>
                <a:cubicBezTo>
                  <a:pt x="10474" y="19192"/>
                  <a:pt x="10473" y="19175"/>
                  <a:pt x="10470" y="19158"/>
                </a:cubicBezTo>
                <a:cubicBezTo>
                  <a:pt x="10469" y="19156"/>
                  <a:pt x="10469" y="19152"/>
                  <a:pt x="10469" y="19149"/>
                </a:cubicBezTo>
                <a:cubicBezTo>
                  <a:pt x="10461" y="19098"/>
                  <a:pt x="10458" y="19047"/>
                  <a:pt x="10467" y="19020"/>
                </a:cubicBezTo>
                <a:cubicBezTo>
                  <a:pt x="10471" y="19010"/>
                  <a:pt x="10472" y="19001"/>
                  <a:pt x="10476" y="18990"/>
                </a:cubicBezTo>
                <a:cubicBezTo>
                  <a:pt x="10502" y="18744"/>
                  <a:pt x="10488" y="18536"/>
                  <a:pt x="10437" y="18384"/>
                </a:cubicBezTo>
                <a:cubicBezTo>
                  <a:pt x="10423" y="18351"/>
                  <a:pt x="10413" y="18324"/>
                  <a:pt x="10407" y="18299"/>
                </a:cubicBezTo>
                <a:cubicBezTo>
                  <a:pt x="9990" y="17333"/>
                  <a:pt x="9485" y="16212"/>
                  <a:pt x="9338" y="15930"/>
                </a:cubicBezTo>
                <a:cubicBezTo>
                  <a:pt x="9335" y="15924"/>
                  <a:pt x="9336" y="15922"/>
                  <a:pt x="9333" y="15916"/>
                </a:cubicBezTo>
                <a:cubicBezTo>
                  <a:pt x="9323" y="15897"/>
                  <a:pt x="9313" y="15890"/>
                  <a:pt x="9303" y="15863"/>
                </a:cubicBezTo>
                <a:cubicBezTo>
                  <a:pt x="9288" y="15821"/>
                  <a:pt x="9285" y="15801"/>
                  <a:pt x="9279" y="15776"/>
                </a:cubicBezTo>
                <a:cubicBezTo>
                  <a:pt x="9270" y="15735"/>
                  <a:pt x="9273" y="15693"/>
                  <a:pt x="9289" y="15655"/>
                </a:cubicBezTo>
                <a:cubicBezTo>
                  <a:pt x="9292" y="15640"/>
                  <a:pt x="9288" y="15631"/>
                  <a:pt x="9292" y="15612"/>
                </a:cubicBezTo>
                <a:cubicBezTo>
                  <a:pt x="9305" y="15548"/>
                  <a:pt x="9331" y="15476"/>
                  <a:pt x="9359" y="15417"/>
                </a:cubicBezTo>
                <a:cubicBezTo>
                  <a:pt x="9379" y="15363"/>
                  <a:pt x="9423" y="15279"/>
                  <a:pt x="9479" y="15189"/>
                </a:cubicBezTo>
                <a:cubicBezTo>
                  <a:pt x="9540" y="15078"/>
                  <a:pt x="9613" y="14937"/>
                  <a:pt x="9703" y="14755"/>
                </a:cubicBezTo>
                <a:cubicBezTo>
                  <a:pt x="9712" y="14728"/>
                  <a:pt x="9722" y="14712"/>
                  <a:pt x="9734" y="14693"/>
                </a:cubicBezTo>
                <a:cubicBezTo>
                  <a:pt x="9767" y="14626"/>
                  <a:pt x="9795" y="14569"/>
                  <a:pt x="9828" y="14501"/>
                </a:cubicBezTo>
                <a:cubicBezTo>
                  <a:pt x="9839" y="14451"/>
                  <a:pt x="9864" y="14386"/>
                  <a:pt x="9922" y="14273"/>
                </a:cubicBezTo>
                <a:cubicBezTo>
                  <a:pt x="9996" y="14128"/>
                  <a:pt x="10049" y="14014"/>
                  <a:pt x="10101" y="13904"/>
                </a:cubicBezTo>
                <a:cubicBezTo>
                  <a:pt x="10126" y="13845"/>
                  <a:pt x="10164" y="13763"/>
                  <a:pt x="10171" y="13739"/>
                </a:cubicBezTo>
                <a:cubicBezTo>
                  <a:pt x="10197" y="13646"/>
                  <a:pt x="10275" y="13389"/>
                  <a:pt x="10344" y="13168"/>
                </a:cubicBezTo>
                <a:cubicBezTo>
                  <a:pt x="10413" y="12946"/>
                  <a:pt x="10464" y="12754"/>
                  <a:pt x="10457" y="12740"/>
                </a:cubicBezTo>
                <a:cubicBezTo>
                  <a:pt x="10455" y="12737"/>
                  <a:pt x="10468" y="12668"/>
                  <a:pt x="10470" y="12646"/>
                </a:cubicBezTo>
                <a:cubicBezTo>
                  <a:pt x="10471" y="12627"/>
                  <a:pt x="10474" y="12611"/>
                  <a:pt x="10477" y="12592"/>
                </a:cubicBezTo>
                <a:cubicBezTo>
                  <a:pt x="10481" y="12559"/>
                  <a:pt x="10483" y="12535"/>
                  <a:pt x="10490" y="12490"/>
                </a:cubicBezTo>
                <a:cubicBezTo>
                  <a:pt x="10490" y="12472"/>
                  <a:pt x="10492" y="12454"/>
                  <a:pt x="10497" y="12434"/>
                </a:cubicBezTo>
                <a:cubicBezTo>
                  <a:pt x="10501" y="12410"/>
                  <a:pt x="10500" y="12411"/>
                  <a:pt x="10504" y="12387"/>
                </a:cubicBezTo>
                <a:cubicBezTo>
                  <a:pt x="10509" y="12359"/>
                  <a:pt x="10514" y="12317"/>
                  <a:pt x="10520" y="12285"/>
                </a:cubicBezTo>
                <a:cubicBezTo>
                  <a:pt x="10550" y="12105"/>
                  <a:pt x="10585" y="11878"/>
                  <a:pt x="10603" y="11721"/>
                </a:cubicBezTo>
                <a:cubicBezTo>
                  <a:pt x="10609" y="11665"/>
                  <a:pt x="10613" y="11646"/>
                  <a:pt x="10619" y="11593"/>
                </a:cubicBezTo>
                <a:cubicBezTo>
                  <a:pt x="10620" y="11548"/>
                  <a:pt x="10623" y="11510"/>
                  <a:pt x="10631" y="11501"/>
                </a:cubicBezTo>
                <a:cubicBezTo>
                  <a:pt x="10641" y="11430"/>
                  <a:pt x="10653" y="11323"/>
                  <a:pt x="10658" y="11301"/>
                </a:cubicBezTo>
                <a:cubicBezTo>
                  <a:pt x="10667" y="11255"/>
                  <a:pt x="10680" y="11179"/>
                  <a:pt x="10688" y="11133"/>
                </a:cubicBezTo>
                <a:cubicBezTo>
                  <a:pt x="10708" y="11008"/>
                  <a:pt x="10750" y="9150"/>
                  <a:pt x="10734" y="9094"/>
                </a:cubicBezTo>
                <a:cubicBezTo>
                  <a:pt x="10734" y="9092"/>
                  <a:pt x="10734" y="9077"/>
                  <a:pt x="10733" y="9075"/>
                </a:cubicBezTo>
                <a:cubicBezTo>
                  <a:pt x="10712" y="9012"/>
                  <a:pt x="10696" y="8916"/>
                  <a:pt x="10697" y="8798"/>
                </a:cubicBezTo>
                <a:cubicBezTo>
                  <a:pt x="10698" y="8679"/>
                  <a:pt x="10690" y="8479"/>
                  <a:pt x="10679" y="8354"/>
                </a:cubicBezTo>
                <a:cubicBezTo>
                  <a:pt x="10669" y="8234"/>
                  <a:pt x="10675" y="8157"/>
                  <a:pt x="10698" y="8103"/>
                </a:cubicBezTo>
                <a:cubicBezTo>
                  <a:pt x="10702" y="8082"/>
                  <a:pt x="10704" y="8059"/>
                  <a:pt x="10709" y="8041"/>
                </a:cubicBezTo>
                <a:cubicBezTo>
                  <a:pt x="10736" y="7950"/>
                  <a:pt x="10741" y="7866"/>
                  <a:pt x="10723" y="7810"/>
                </a:cubicBezTo>
                <a:cubicBezTo>
                  <a:pt x="10707" y="7757"/>
                  <a:pt x="10709" y="7707"/>
                  <a:pt x="10728" y="7686"/>
                </a:cubicBezTo>
                <a:cubicBezTo>
                  <a:pt x="10745" y="7666"/>
                  <a:pt x="10759" y="7563"/>
                  <a:pt x="10759" y="7456"/>
                </a:cubicBezTo>
                <a:cubicBezTo>
                  <a:pt x="10759" y="7408"/>
                  <a:pt x="10765" y="7384"/>
                  <a:pt x="10769" y="7353"/>
                </a:cubicBezTo>
                <a:cubicBezTo>
                  <a:pt x="10770" y="7342"/>
                  <a:pt x="10772" y="7326"/>
                  <a:pt x="10773" y="7316"/>
                </a:cubicBezTo>
                <a:cubicBezTo>
                  <a:pt x="10776" y="7306"/>
                  <a:pt x="10777" y="7292"/>
                  <a:pt x="10780" y="7283"/>
                </a:cubicBezTo>
                <a:cubicBezTo>
                  <a:pt x="10789" y="7252"/>
                  <a:pt x="10801" y="7228"/>
                  <a:pt x="10821" y="7209"/>
                </a:cubicBezTo>
                <a:cubicBezTo>
                  <a:pt x="10827" y="7204"/>
                  <a:pt x="10833" y="7203"/>
                  <a:pt x="10839" y="7199"/>
                </a:cubicBezTo>
                <a:lnTo>
                  <a:pt x="10845" y="7194"/>
                </a:lnTo>
                <a:lnTo>
                  <a:pt x="10909" y="7141"/>
                </a:lnTo>
                <a:cubicBezTo>
                  <a:pt x="10908" y="7137"/>
                  <a:pt x="10908" y="7138"/>
                  <a:pt x="10906" y="7132"/>
                </a:cubicBezTo>
                <a:cubicBezTo>
                  <a:pt x="10902" y="7119"/>
                  <a:pt x="10899" y="7107"/>
                  <a:pt x="10895" y="7094"/>
                </a:cubicBezTo>
                <a:lnTo>
                  <a:pt x="10852" y="7010"/>
                </a:lnTo>
                <a:lnTo>
                  <a:pt x="10786" y="6885"/>
                </a:lnTo>
                <a:lnTo>
                  <a:pt x="10856" y="6798"/>
                </a:lnTo>
                <a:cubicBezTo>
                  <a:pt x="10879" y="6769"/>
                  <a:pt x="10888" y="6749"/>
                  <a:pt x="10895" y="6729"/>
                </a:cubicBezTo>
                <a:cubicBezTo>
                  <a:pt x="10895" y="6728"/>
                  <a:pt x="10895" y="6729"/>
                  <a:pt x="10895" y="6728"/>
                </a:cubicBezTo>
                <a:cubicBezTo>
                  <a:pt x="10893" y="6679"/>
                  <a:pt x="10889" y="6629"/>
                  <a:pt x="10881" y="6593"/>
                </a:cubicBezTo>
                <a:cubicBezTo>
                  <a:pt x="10858" y="6510"/>
                  <a:pt x="10876" y="6407"/>
                  <a:pt x="10909" y="6368"/>
                </a:cubicBezTo>
                <a:cubicBezTo>
                  <a:pt x="10921" y="6343"/>
                  <a:pt x="10938" y="6339"/>
                  <a:pt x="10962" y="6370"/>
                </a:cubicBezTo>
                <a:cubicBezTo>
                  <a:pt x="10963" y="6371"/>
                  <a:pt x="10963" y="6369"/>
                  <a:pt x="10964" y="6370"/>
                </a:cubicBezTo>
                <a:cubicBezTo>
                  <a:pt x="10968" y="6376"/>
                  <a:pt x="10967" y="6369"/>
                  <a:pt x="10970" y="6373"/>
                </a:cubicBezTo>
                <a:cubicBezTo>
                  <a:pt x="10975" y="6368"/>
                  <a:pt x="10979" y="6364"/>
                  <a:pt x="10983" y="6360"/>
                </a:cubicBezTo>
                <a:cubicBezTo>
                  <a:pt x="10979" y="6338"/>
                  <a:pt x="10975" y="6314"/>
                  <a:pt x="10959" y="6260"/>
                </a:cubicBezTo>
                <a:cubicBezTo>
                  <a:pt x="10952" y="6233"/>
                  <a:pt x="10948" y="6216"/>
                  <a:pt x="10943" y="6195"/>
                </a:cubicBezTo>
                <a:cubicBezTo>
                  <a:pt x="10898" y="6127"/>
                  <a:pt x="10894" y="6035"/>
                  <a:pt x="10948" y="5968"/>
                </a:cubicBezTo>
                <a:cubicBezTo>
                  <a:pt x="11001" y="5901"/>
                  <a:pt x="11035" y="5576"/>
                  <a:pt x="11008" y="5388"/>
                </a:cubicBezTo>
                <a:cubicBezTo>
                  <a:pt x="11004" y="5357"/>
                  <a:pt x="10998" y="5306"/>
                  <a:pt x="10995" y="5275"/>
                </a:cubicBezTo>
                <a:cubicBezTo>
                  <a:pt x="10992" y="5244"/>
                  <a:pt x="10974" y="5120"/>
                  <a:pt x="10954" y="4998"/>
                </a:cubicBezTo>
                <a:cubicBezTo>
                  <a:pt x="10936" y="4888"/>
                  <a:pt x="10933" y="4828"/>
                  <a:pt x="10939" y="4780"/>
                </a:cubicBezTo>
                <a:cubicBezTo>
                  <a:pt x="10941" y="4747"/>
                  <a:pt x="10949" y="4722"/>
                  <a:pt x="10966" y="4691"/>
                </a:cubicBezTo>
                <a:cubicBezTo>
                  <a:pt x="10967" y="4690"/>
                  <a:pt x="10966" y="4689"/>
                  <a:pt x="10966" y="4689"/>
                </a:cubicBezTo>
                <a:cubicBezTo>
                  <a:pt x="10967" y="4688"/>
                  <a:pt x="10967" y="4687"/>
                  <a:pt x="10967" y="4687"/>
                </a:cubicBezTo>
                <a:cubicBezTo>
                  <a:pt x="11008" y="4612"/>
                  <a:pt x="11023" y="4619"/>
                  <a:pt x="11088" y="4753"/>
                </a:cubicBezTo>
                <a:cubicBezTo>
                  <a:pt x="11142" y="4865"/>
                  <a:pt x="11157" y="4886"/>
                  <a:pt x="11168" y="4840"/>
                </a:cubicBezTo>
                <a:lnTo>
                  <a:pt x="11172" y="4796"/>
                </a:lnTo>
                <a:cubicBezTo>
                  <a:pt x="11178" y="4712"/>
                  <a:pt x="11210" y="4652"/>
                  <a:pt x="11255" y="4633"/>
                </a:cubicBezTo>
                <a:cubicBezTo>
                  <a:pt x="11344" y="4596"/>
                  <a:pt x="11351" y="4562"/>
                  <a:pt x="11298" y="4449"/>
                </a:cubicBezTo>
                <a:cubicBezTo>
                  <a:pt x="11236" y="4313"/>
                  <a:pt x="11314" y="4264"/>
                  <a:pt x="11396" y="4387"/>
                </a:cubicBezTo>
                <a:cubicBezTo>
                  <a:pt x="11461" y="4485"/>
                  <a:pt x="11461" y="4483"/>
                  <a:pt x="11393" y="4346"/>
                </a:cubicBezTo>
                <a:cubicBezTo>
                  <a:pt x="11331" y="4220"/>
                  <a:pt x="11328" y="4190"/>
                  <a:pt x="11368" y="4131"/>
                </a:cubicBezTo>
                <a:cubicBezTo>
                  <a:pt x="11424" y="4048"/>
                  <a:pt x="11420" y="3839"/>
                  <a:pt x="11361" y="3759"/>
                </a:cubicBezTo>
                <a:cubicBezTo>
                  <a:pt x="11336" y="3725"/>
                  <a:pt x="11336" y="3700"/>
                  <a:pt x="11347" y="3671"/>
                </a:cubicBezTo>
                <a:cubicBezTo>
                  <a:pt x="11342" y="3642"/>
                  <a:pt x="11344" y="3617"/>
                  <a:pt x="11357" y="3589"/>
                </a:cubicBezTo>
                <a:cubicBezTo>
                  <a:pt x="11381" y="3537"/>
                  <a:pt x="11376" y="3477"/>
                  <a:pt x="11337" y="3371"/>
                </a:cubicBezTo>
                <a:cubicBezTo>
                  <a:pt x="11309" y="3295"/>
                  <a:pt x="11300" y="3252"/>
                  <a:pt x="11307" y="3210"/>
                </a:cubicBezTo>
                <a:cubicBezTo>
                  <a:pt x="11307" y="3180"/>
                  <a:pt x="11325" y="3135"/>
                  <a:pt x="11361" y="3044"/>
                </a:cubicBezTo>
                <a:lnTo>
                  <a:pt x="11428" y="2874"/>
                </a:lnTo>
                <a:cubicBezTo>
                  <a:pt x="11427" y="2873"/>
                  <a:pt x="11427" y="2873"/>
                  <a:pt x="11426" y="2872"/>
                </a:cubicBezTo>
                <a:lnTo>
                  <a:pt x="11327" y="3022"/>
                </a:lnTo>
                <a:cubicBezTo>
                  <a:pt x="11320" y="3033"/>
                  <a:pt x="11313" y="3039"/>
                  <a:pt x="11305" y="3048"/>
                </a:cubicBezTo>
                <a:cubicBezTo>
                  <a:pt x="11278" y="3148"/>
                  <a:pt x="11244" y="3230"/>
                  <a:pt x="11229" y="3230"/>
                </a:cubicBezTo>
                <a:cubicBezTo>
                  <a:pt x="11224" y="3230"/>
                  <a:pt x="11216" y="3208"/>
                  <a:pt x="11210" y="3199"/>
                </a:cubicBezTo>
                <a:cubicBezTo>
                  <a:pt x="11193" y="3195"/>
                  <a:pt x="11180" y="3168"/>
                  <a:pt x="11173" y="3118"/>
                </a:cubicBezTo>
                <a:cubicBezTo>
                  <a:pt x="11171" y="3114"/>
                  <a:pt x="11170" y="3101"/>
                  <a:pt x="11168" y="3097"/>
                </a:cubicBezTo>
                <a:cubicBezTo>
                  <a:pt x="11143" y="3017"/>
                  <a:pt x="11119" y="2920"/>
                  <a:pt x="11100" y="2822"/>
                </a:cubicBezTo>
                <a:cubicBezTo>
                  <a:pt x="11088" y="2786"/>
                  <a:pt x="11079" y="2738"/>
                  <a:pt x="11080" y="2672"/>
                </a:cubicBezTo>
                <a:cubicBezTo>
                  <a:pt x="11080" y="2667"/>
                  <a:pt x="11078" y="2662"/>
                  <a:pt x="11078" y="2657"/>
                </a:cubicBezTo>
                <a:cubicBezTo>
                  <a:pt x="11059" y="2561"/>
                  <a:pt x="11039" y="2482"/>
                  <a:pt x="11022" y="2445"/>
                </a:cubicBezTo>
                <a:cubicBezTo>
                  <a:pt x="11016" y="2439"/>
                  <a:pt x="11013" y="2430"/>
                  <a:pt x="11005" y="2426"/>
                </a:cubicBezTo>
                <a:lnTo>
                  <a:pt x="10938" y="2395"/>
                </a:lnTo>
                <a:lnTo>
                  <a:pt x="11016" y="2211"/>
                </a:lnTo>
                <a:cubicBezTo>
                  <a:pt x="11058" y="2112"/>
                  <a:pt x="11101" y="1973"/>
                  <a:pt x="11116" y="1895"/>
                </a:cubicBezTo>
                <a:cubicBezTo>
                  <a:pt x="11114" y="1853"/>
                  <a:pt x="11109" y="1829"/>
                  <a:pt x="11098" y="1848"/>
                </a:cubicBezTo>
                <a:cubicBezTo>
                  <a:pt x="11098" y="1849"/>
                  <a:pt x="11097" y="1849"/>
                  <a:pt x="11097" y="1851"/>
                </a:cubicBezTo>
                <a:cubicBezTo>
                  <a:pt x="11096" y="1853"/>
                  <a:pt x="11097" y="1852"/>
                  <a:pt x="11096" y="1855"/>
                </a:cubicBezTo>
                <a:cubicBezTo>
                  <a:pt x="11091" y="1880"/>
                  <a:pt x="11082" y="1892"/>
                  <a:pt x="11068" y="1897"/>
                </a:cubicBezTo>
                <a:cubicBezTo>
                  <a:pt x="11047" y="1926"/>
                  <a:pt x="11027" y="1936"/>
                  <a:pt x="11005" y="1907"/>
                </a:cubicBezTo>
                <a:cubicBezTo>
                  <a:pt x="11000" y="1900"/>
                  <a:pt x="10983" y="1895"/>
                  <a:pt x="10972" y="1889"/>
                </a:cubicBezTo>
                <a:cubicBezTo>
                  <a:pt x="10963" y="1886"/>
                  <a:pt x="10961" y="1892"/>
                  <a:pt x="10951" y="1886"/>
                </a:cubicBezTo>
                <a:cubicBezTo>
                  <a:pt x="10918" y="1869"/>
                  <a:pt x="10898" y="1867"/>
                  <a:pt x="10879" y="1866"/>
                </a:cubicBezTo>
                <a:cubicBezTo>
                  <a:pt x="10871" y="1865"/>
                  <a:pt x="10864" y="1863"/>
                  <a:pt x="10855" y="1863"/>
                </a:cubicBezTo>
                <a:cubicBezTo>
                  <a:pt x="10836" y="1869"/>
                  <a:pt x="10822" y="1885"/>
                  <a:pt x="10809" y="1918"/>
                </a:cubicBezTo>
                <a:cubicBezTo>
                  <a:pt x="10778" y="1993"/>
                  <a:pt x="10762" y="1987"/>
                  <a:pt x="10688" y="1863"/>
                </a:cubicBezTo>
                <a:cubicBezTo>
                  <a:pt x="10641" y="1786"/>
                  <a:pt x="10603" y="1737"/>
                  <a:pt x="10603" y="1755"/>
                </a:cubicBezTo>
                <a:cubicBezTo>
                  <a:pt x="10603" y="1774"/>
                  <a:pt x="10573" y="1743"/>
                  <a:pt x="10537" y="1685"/>
                </a:cubicBezTo>
                <a:cubicBezTo>
                  <a:pt x="10493" y="1612"/>
                  <a:pt x="10477" y="1529"/>
                  <a:pt x="10485" y="1424"/>
                </a:cubicBezTo>
                <a:cubicBezTo>
                  <a:pt x="10489" y="1380"/>
                  <a:pt x="10487" y="1362"/>
                  <a:pt x="10486" y="1344"/>
                </a:cubicBezTo>
                <a:cubicBezTo>
                  <a:pt x="10485" y="1333"/>
                  <a:pt x="10484" y="1328"/>
                  <a:pt x="10483" y="1318"/>
                </a:cubicBezTo>
                <a:cubicBezTo>
                  <a:pt x="10478" y="1308"/>
                  <a:pt x="10472" y="1308"/>
                  <a:pt x="10459" y="1328"/>
                </a:cubicBezTo>
                <a:cubicBezTo>
                  <a:pt x="10432" y="1367"/>
                  <a:pt x="10413" y="1366"/>
                  <a:pt x="10399" y="1324"/>
                </a:cubicBezTo>
                <a:cubicBezTo>
                  <a:pt x="10391" y="1302"/>
                  <a:pt x="10382" y="1291"/>
                  <a:pt x="10371" y="1293"/>
                </a:cubicBezTo>
                <a:cubicBezTo>
                  <a:pt x="10360" y="1310"/>
                  <a:pt x="10352" y="1333"/>
                  <a:pt x="10352" y="1356"/>
                </a:cubicBezTo>
                <a:cubicBezTo>
                  <a:pt x="10352" y="1508"/>
                  <a:pt x="10291" y="1490"/>
                  <a:pt x="10243" y="1326"/>
                </a:cubicBezTo>
                <a:cubicBezTo>
                  <a:pt x="10238" y="1306"/>
                  <a:pt x="10230" y="1294"/>
                  <a:pt x="10224" y="1277"/>
                </a:cubicBezTo>
                <a:cubicBezTo>
                  <a:pt x="10203" y="1243"/>
                  <a:pt x="10178" y="1217"/>
                  <a:pt x="10160" y="1224"/>
                </a:cubicBezTo>
                <a:cubicBezTo>
                  <a:pt x="10136" y="1233"/>
                  <a:pt x="10116" y="1203"/>
                  <a:pt x="10113" y="1156"/>
                </a:cubicBezTo>
                <a:cubicBezTo>
                  <a:pt x="10105" y="996"/>
                  <a:pt x="10101" y="974"/>
                  <a:pt x="10078" y="1011"/>
                </a:cubicBezTo>
                <a:cubicBezTo>
                  <a:pt x="10077" y="1016"/>
                  <a:pt x="10077" y="1017"/>
                  <a:pt x="10077" y="1023"/>
                </a:cubicBezTo>
                <a:cubicBezTo>
                  <a:pt x="10066" y="1257"/>
                  <a:pt x="10039" y="1278"/>
                  <a:pt x="9940" y="1129"/>
                </a:cubicBezTo>
                <a:cubicBezTo>
                  <a:pt x="9914" y="1090"/>
                  <a:pt x="9883" y="1054"/>
                  <a:pt x="9853" y="1026"/>
                </a:cubicBezTo>
                <a:cubicBezTo>
                  <a:pt x="9770" y="1001"/>
                  <a:pt x="9678" y="976"/>
                  <a:pt x="9647" y="970"/>
                </a:cubicBezTo>
                <a:cubicBezTo>
                  <a:pt x="9623" y="966"/>
                  <a:pt x="9609" y="953"/>
                  <a:pt x="9601" y="929"/>
                </a:cubicBezTo>
                <a:cubicBezTo>
                  <a:pt x="9592" y="908"/>
                  <a:pt x="9589" y="876"/>
                  <a:pt x="9592" y="830"/>
                </a:cubicBezTo>
                <a:cubicBezTo>
                  <a:pt x="9595" y="789"/>
                  <a:pt x="9589" y="765"/>
                  <a:pt x="9581" y="742"/>
                </a:cubicBezTo>
                <a:cubicBezTo>
                  <a:pt x="9574" y="738"/>
                  <a:pt x="9568" y="733"/>
                  <a:pt x="9555" y="742"/>
                </a:cubicBezTo>
                <a:cubicBezTo>
                  <a:pt x="9505" y="776"/>
                  <a:pt x="9421" y="683"/>
                  <a:pt x="9428" y="614"/>
                </a:cubicBezTo>
                <a:cubicBezTo>
                  <a:pt x="9419" y="604"/>
                  <a:pt x="9397" y="597"/>
                  <a:pt x="9394" y="589"/>
                </a:cubicBezTo>
                <a:cubicBezTo>
                  <a:pt x="9379" y="545"/>
                  <a:pt x="9372" y="491"/>
                  <a:pt x="9369" y="435"/>
                </a:cubicBezTo>
                <a:cubicBezTo>
                  <a:pt x="9328" y="364"/>
                  <a:pt x="9331" y="337"/>
                  <a:pt x="9386" y="169"/>
                </a:cubicBezTo>
                <a:lnTo>
                  <a:pt x="9415" y="79"/>
                </a:lnTo>
                <a:lnTo>
                  <a:pt x="9429" y="31"/>
                </a:lnTo>
                <a:cubicBezTo>
                  <a:pt x="9421" y="18"/>
                  <a:pt x="8937" y="9"/>
                  <a:pt x="8399" y="0"/>
                </a:cubicBezTo>
                <a:close/>
                <a:moveTo>
                  <a:pt x="361" y="2017"/>
                </a:moveTo>
                <a:cubicBezTo>
                  <a:pt x="358" y="2023"/>
                  <a:pt x="356" y="2043"/>
                  <a:pt x="355" y="2076"/>
                </a:cubicBezTo>
                <a:cubicBezTo>
                  <a:pt x="354" y="2135"/>
                  <a:pt x="361" y="2168"/>
                  <a:pt x="371" y="2149"/>
                </a:cubicBezTo>
                <a:cubicBezTo>
                  <a:pt x="382" y="2131"/>
                  <a:pt x="383" y="2083"/>
                  <a:pt x="374" y="2042"/>
                </a:cubicBezTo>
                <a:cubicBezTo>
                  <a:pt x="369" y="2020"/>
                  <a:pt x="365" y="2011"/>
                  <a:pt x="361" y="2017"/>
                </a:cubicBezTo>
                <a:close/>
                <a:moveTo>
                  <a:pt x="12007" y="7838"/>
                </a:moveTo>
                <a:cubicBezTo>
                  <a:pt x="11944" y="7850"/>
                  <a:pt x="11881" y="7876"/>
                  <a:pt x="11817" y="7915"/>
                </a:cubicBezTo>
                <a:cubicBezTo>
                  <a:pt x="11801" y="7925"/>
                  <a:pt x="11786" y="7940"/>
                  <a:pt x="11771" y="7952"/>
                </a:cubicBezTo>
                <a:cubicBezTo>
                  <a:pt x="11735" y="7995"/>
                  <a:pt x="11711" y="8015"/>
                  <a:pt x="11685" y="8038"/>
                </a:cubicBezTo>
                <a:cubicBezTo>
                  <a:pt x="11637" y="8098"/>
                  <a:pt x="11591" y="8172"/>
                  <a:pt x="11540" y="8281"/>
                </a:cubicBezTo>
                <a:cubicBezTo>
                  <a:pt x="11525" y="8318"/>
                  <a:pt x="11509" y="8352"/>
                  <a:pt x="11494" y="8392"/>
                </a:cubicBezTo>
                <a:cubicBezTo>
                  <a:pt x="11494" y="8393"/>
                  <a:pt x="11493" y="8395"/>
                  <a:pt x="11492" y="8397"/>
                </a:cubicBezTo>
                <a:cubicBezTo>
                  <a:pt x="11475" y="8438"/>
                  <a:pt x="11459" y="8472"/>
                  <a:pt x="11440" y="8520"/>
                </a:cubicBezTo>
                <a:cubicBezTo>
                  <a:pt x="11433" y="8539"/>
                  <a:pt x="11418" y="8561"/>
                  <a:pt x="11406" y="8582"/>
                </a:cubicBezTo>
                <a:cubicBezTo>
                  <a:pt x="11405" y="8595"/>
                  <a:pt x="11403" y="8611"/>
                  <a:pt x="11405" y="8617"/>
                </a:cubicBezTo>
                <a:cubicBezTo>
                  <a:pt x="11422" y="8667"/>
                  <a:pt x="11360" y="8718"/>
                  <a:pt x="11300" y="8730"/>
                </a:cubicBezTo>
                <a:cubicBezTo>
                  <a:pt x="11295" y="8735"/>
                  <a:pt x="11289" y="8744"/>
                  <a:pt x="11283" y="8748"/>
                </a:cubicBezTo>
                <a:cubicBezTo>
                  <a:pt x="11267" y="8763"/>
                  <a:pt x="11253" y="8782"/>
                  <a:pt x="11237" y="8798"/>
                </a:cubicBezTo>
                <a:cubicBezTo>
                  <a:pt x="11199" y="8841"/>
                  <a:pt x="11161" y="8884"/>
                  <a:pt x="11129" y="8931"/>
                </a:cubicBezTo>
                <a:cubicBezTo>
                  <a:pt x="11119" y="8946"/>
                  <a:pt x="11109" y="8961"/>
                  <a:pt x="11100" y="8976"/>
                </a:cubicBezTo>
                <a:cubicBezTo>
                  <a:pt x="11073" y="9021"/>
                  <a:pt x="11051" y="9070"/>
                  <a:pt x="11029" y="9119"/>
                </a:cubicBezTo>
                <a:cubicBezTo>
                  <a:pt x="10876" y="9472"/>
                  <a:pt x="10838" y="9954"/>
                  <a:pt x="10955" y="10393"/>
                </a:cubicBezTo>
                <a:cubicBezTo>
                  <a:pt x="10970" y="10450"/>
                  <a:pt x="10978" y="10509"/>
                  <a:pt x="10988" y="10568"/>
                </a:cubicBezTo>
                <a:cubicBezTo>
                  <a:pt x="10992" y="10572"/>
                  <a:pt x="10995" y="10573"/>
                  <a:pt x="10998" y="10577"/>
                </a:cubicBezTo>
                <a:cubicBezTo>
                  <a:pt x="11010" y="10595"/>
                  <a:pt x="11016" y="10639"/>
                  <a:pt x="11020" y="10695"/>
                </a:cubicBezTo>
                <a:cubicBezTo>
                  <a:pt x="11026" y="10713"/>
                  <a:pt x="11026" y="10731"/>
                  <a:pt x="11021" y="10742"/>
                </a:cubicBezTo>
                <a:cubicBezTo>
                  <a:pt x="11022" y="10776"/>
                  <a:pt x="11019" y="10813"/>
                  <a:pt x="11018" y="10849"/>
                </a:cubicBezTo>
                <a:cubicBezTo>
                  <a:pt x="11020" y="10897"/>
                  <a:pt x="11026" y="10940"/>
                  <a:pt x="11026" y="10992"/>
                </a:cubicBezTo>
                <a:cubicBezTo>
                  <a:pt x="11026" y="11262"/>
                  <a:pt x="11066" y="11507"/>
                  <a:pt x="11136" y="11706"/>
                </a:cubicBezTo>
                <a:cubicBezTo>
                  <a:pt x="11144" y="11723"/>
                  <a:pt x="11151" y="11736"/>
                  <a:pt x="11160" y="11760"/>
                </a:cubicBezTo>
                <a:cubicBezTo>
                  <a:pt x="11174" y="11799"/>
                  <a:pt x="11189" y="11829"/>
                  <a:pt x="11204" y="11863"/>
                </a:cubicBezTo>
                <a:cubicBezTo>
                  <a:pt x="11210" y="11873"/>
                  <a:pt x="11213" y="11886"/>
                  <a:pt x="11219" y="11896"/>
                </a:cubicBezTo>
                <a:cubicBezTo>
                  <a:pt x="11248" y="11949"/>
                  <a:pt x="11280" y="11997"/>
                  <a:pt x="11314" y="12040"/>
                </a:cubicBezTo>
                <a:cubicBezTo>
                  <a:pt x="11337" y="12055"/>
                  <a:pt x="11364" y="12074"/>
                  <a:pt x="11382" y="12101"/>
                </a:cubicBezTo>
                <a:cubicBezTo>
                  <a:pt x="11384" y="12104"/>
                  <a:pt x="11383" y="12107"/>
                  <a:pt x="11385" y="12110"/>
                </a:cubicBezTo>
                <a:cubicBezTo>
                  <a:pt x="11479" y="12199"/>
                  <a:pt x="11586" y="12254"/>
                  <a:pt x="11706" y="12254"/>
                </a:cubicBezTo>
                <a:cubicBezTo>
                  <a:pt x="11716" y="12254"/>
                  <a:pt x="11728" y="12260"/>
                  <a:pt x="11739" y="12262"/>
                </a:cubicBezTo>
                <a:cubicBezTo>
                  <a:pt x="11793" y="12261"/>
                  <a:pt x="11836" y="12291"/>
                  <a:pt x="11878" y="12338"/>
                </a:cubicBezTo>
                <a:cubicBezTo>
                  <a:pt x="11890" y="12349"/>
                  <a:pt x="11905" y="12356"/>
                  <a:pt x="11916" y="12369"/>
                </a:cubicBezTo>
                <a:cubicBezTo>
                  <a:pt x="11963" y="12433"/>
                  <a:pt x="12057" y="12518"/>
                  <a:pt x="12125" y="12562"/>
                </a:cubicBezTo>
                <a:cubicBezTo>
                  <a:pt x="12284" y="12663"/>
                  <a:pt x="12375" y="12665"/>
                  <a:pt x="12565" y="12564"/>
                </a:cubicBezTo>
                <a:cubicBezTo>
                  <a:pt x="12731" y="12475"/>
                  <a:pt x="12879" y="12242"/>
                  <a:pt x="12966" y="11931"/>
                </a:cubicBezTo>
                <a:cubicBezTo>
                  <a:pt x="12995" y="11831"/>
                  <a:pt x="13042" y="11749"/>
                  <a:pt x="13071" y="11749"/>
                </a:cubicBezTo>
                <a:cubicBezTo>
                  <a:pt x="13160" y="11749"/>
                  <a:pt x="13362" y="11459"/>
                  <a:pt x="13439" y="11220"/>
                </a:cubicBezTo>
                <a:cubicBezTo>
                  <a:pt x="13544" y="10893"/>
                  <a:pt x="13565" y="10583"/>
                  <a:pt x="13503" y="10257"/>
                </a:cubicBezTo>
                <a:cubicBezTo>
                  <a:pt x="13474" y="10109"/>
                  <a:pt x="13436" y="9951"/>
                  <a:pt x="13415" y="9908"/>
                </a:cubicBezTo>
                <a:cubicBezTo>
                  <a:pt x="13412" y="9901"/>
                  <a:pt x="13411" y="9877"/>
                  <a:pt x="13408" y="9866"/>
                </a:cubicBezTo>
                <a:cubicBezTo>
                  <a:pt x="13404" y="9849"/>
                  <a:pt x="13400" y="9825"/>
                  <a:pt x="13397" y="9797"/>
                </a:cubicBezTo>
                <a:cubicBezTo>
                  <a:pt x="13390" y="9728"/>
                  <a:pt x="13386" y="9643"/>
                  <a:pt x="13388" y="9544"/>
                </a:cubicBezTo>
                <a:cubicBezTo>
                  <a:pt x="13387" y="9497"/>
                  <a:pt x="13383" y="9481"/>
                  <a:pt x="13383" y="9423"/>
                </a:cubicBezTo>
                <a:cubicBezTo>
                  <a:pt x="13383" y="9410"/>
                  <a:pt x="13384" y="9404"/>
                  <a:pt x="13384" y="9395"/>
                </a:cubicBezTo>
                <a:cubicBezTo>
                  <a:pt x="13378" y="9051"/>
                  <a:pt x="13308" y="8755"/>
                  <a:pt x="13190" y="8546"/>
                </a:cubicBezTo>
                <a:cubicBezTo>
                  <a:pt x="13186" y="8541"/>
                  <a:pt x="13183" y="8536"/>
                  <a:pt x="13180" y="8530"/>
                </a:cubicBezTo>
                <a:cubicBezTo>
                  <a:pt x="13066" y="8336"/>
                  <a:pt x="12913" y="8218"/>
                  <a:pt x="12736" y="8218"/>
                </a:cubicBezTo>
                <a:cubicBezTo>
                  <a:pt x="12600" y="8218"/>
                  <a:pt x="12549" y="8191"/>
                  <a:pt x="12485" y="8085"/>
                </a:cubicBezTo>
                <a:cubicBezTo>
                  <a:pt x="12485" y="8084"/>
                  <a:pt x="12485" y="8083"/>
                  <a:pt x="12484" y="8083"/>
                </a:cubicBezTo>
                <a:cubicBezTo>
                  <a:pt x="12454" y="8034"/>
                  <a:pt x="12418" y="7999"/>
                  <a:pt x="12382" y="7964"/>
                </a:cubicBezTo>
                <a:cubicBezTo>
                  <a:pt x="12356" y="7940"/>
                  <a:pt x="12326" y="7919"/>
                  <a:pt x="12296" y="7899"/>
                </a:cubicBezTo>
                <a:cubicBezTo>
                  <a:pt x="12208" y="7845"/>
                  <a:pt x="12111" y="7819"/>
                  <a:pt x="12007" y="7838"/>
                </a:cubicBezTo>
                <a:close/>
                <a:moveTo>
                  <a:pt x="14518" y="9031"/>
                </a:moveTo>
                <a:cubicBezTo>
                  <a:pt x="14467" y="9031"/>
                  <a:pt x="14430" y="9032"/>
                  <a:pt x="14395" y="9034"/>
                </a:cubicBezTo>
                <a:cubicBezTo>
                  <a:pt x="14187" y="9086"/>
                  <a:pt x="14050" y="9226"/>
                  <a:pt x="13953" y="9500"/>
                </a:cubicBezTo>
                <a:cubicBezTo>
                  <a:pt x="13868" y="9740"/>
                  <a:pt x="13863" y="9786"/>
                  <a:pt x="13863" y="10385"/>
                </a:cubicBezTo>
                <a:cubicBezTo>
                  <a:pt x="13863" y="10890"/>
                  <a:pt x="13874" y="11045"/>
                  <a:pt x="13923" y="11235"/>
                </a:cubicBezTo>
                <a:cubicBezTo>
                  <a:pt x="13925" y="11243"/>
                  <a:pt x="13926" y="11252"/>
                  <a:pt x="13928" y="11261"/>
                </a:cubicBezTo>
                <a:cubicBezTo>
                  <a:pt x="13966" y="11399"/>
                  <a:pt x="14019" y="11512"/>
                  <a:pt x="14084" y="11602"/>
                </a:cubicBezTo>
                <a:cubicBezTo>
                  <a:pt x="14088" y="11607"/>
                  <a:pt x="14091" y="11613"/>
                  <a:pt x="14094" y="11617"/>
                </a:cubicBezTo>
                <a:cubicBezTo>
                  <a:pt x="14162" y="11706"/>
                  <a:pt x="14243" y="11768"/>
                  <a:pt x="14336" y="11800"/>
                </a:cubicBezTo>
                <a:cubicBezTo>
                  <a:pt x="14402" y="11824"/>
                  <a:pt x="14443" y="11826"/>
                  <a:pt x="14490" y="11834"/>
                </a:cubicBezTo>
                <a:cubicBezTo>
                  <a:pt x="14558" y="11839"/>
                  <a:pt x="14627" y="11834"/>
                  <a:pt x="14691" y="11822"/>
                </a:cubicBezTo>
                <a:cubicBezTo>
                  <a:pt x="14722" y="11811"/>
                  <a:pt x="14753" y="11798"/>
                  <a:pt x="14790" y="11779"/>
                </a:cubicBezTo>
                <a:cubicBezTo>
                  <a:pt x="14968" y="11684"/>
                  <a:pt x="15090" y="11485"/>
                  <a:pt x="15166" y="11161"/>
                </a:cubicBezTo>
                <a:cubicBezTo>
                  <a:pt x="15242" y="10837"/>
                  <a:pt x="15231" y="9953"/>
                  <a:pt x="15149" y="9616"/>
                </a:cubicBezTo>
                <a:cubicBezTo>
                  <a:pt x="15147" y="9607"/>
                  <a:pt x="15146" y="9596"/>
                  <a:pt x="15143" y="9588"/>
                </a:cubicBezTo>
                <a:cubicBezTo>
                  <a:pt x="15062" y="9285"/>
                  <a:pt x="14917" y="9102"/>
                  <a:pt x="14720" y="9037"/>
                </a:cubicBezTo>
                <a:cubicBezTo>
                  <a:pt x="14665" y="9032"/>
                  <a:pt x="14602" y="9031"/>
                  <a:pt x="14518" y="9031"/>
                </a:cubicBezTo>
                <a:close/>
                <a:moveTo>
                  <a:pt x="19697" y="9059"/>
                </a:moveTo>
                <a:cubicBezTo>
                  <a:pt x="19654" y="9081"/>
                  <a:pt x="19635" y="9124"/>
                  <a:pt x="19609" y="9234"/>
                </a:cubicBezTo>
                <a:cubicBezTo>
                  <a:pt x="19608" y="9240"/>
                  <a:pt x="19605" y="9246"/>
                  <a:pt x="19603" y="9252"/>
                </a:cubicBezTo>
                <a:lnTo>
                  <a:pt x="19558" y="9493"/>
                </a:lnTo>
                <a:cubicBezTo>
                  <a:pt x="19456" y="10047"/>
                  <a:pt x="19246" y="11097"/>
                  <a:pt x="19180" y="11378"/>
                </a:cubicBezTo>
                <a:cubicBezTo>
                  <a:pt x="19152" y="11498"/>
                  <a:pt x="19129" y="11643"/>
                  <a:pt x="19129" y="11701"/>
                </a:cubicBezTo>
                <a:cubicBezTo>
                  <a:pt x="19129" y="11722"/>
                  <a:pt x="19131" y="11739"/>
                  <a:pt x="19135" y="11753"/>
                </a:cubicBezTo>
                <a:cubicBezTo>
                  <a:pt x="19136" y="11756"/>
                  <a:pt x="19139" y="11759"/>
                  <a:pt x="19140" y="11762"/>
                </a:cubicBezTo>
                <a:cubicBezTo>
                  <a:pt x="19156" y="11781"/>
                  <a:pt x="19191" y="11790"/>
                  <a:pt x="19239" y="11800"/>
                </a:cubicBezTo>
                <a:cubicBezTo>
                  <a:pt x="19250" y="11801"/>
                  <a:pt x="19252" y="11806"/>
                  <a:pt x="19266" y="11806"/>
                </a:cubicBezTo>
                <a:cubicBezTo>
                  <a:pt x="19329" y="11806"/>
                  <a:pt x="19362" y="11802"/>
                  <a:pt x="19385" y="11775"/>
                </a:cubicBezTo>
                <a:cubicBezTo>
                  <a:pt x="19386" y="11775"/>
                  <a:pt x="19388" y="11774"/>
                  <a:pt x="19389" y="11773"/>
                </a:cubicBezTo>
                <a:cubicBezTo>
                  <a:pt x="19389" y="11773"/>
                  <a:pt x="19390" y="11773"/>
                  <a:pt x="19390" y="11772"/>
                </a:cubicBezTo>
                <a:cubicBezTo>
                  <a:pt x="19412" y="11741"/>
                  <a:pt x="19422" y="11682"/>
                  <a:pt x="19441" y="11567"/>
                </a:cubicBezTo>
                <a:cubicBezTo>
                  <a:pt x="19443" y="11551"/>
                  <a:pt x="19446" y="11546"/>
                  <a:pt x="19449" y="11530"/>
                </a:cubicBezTo>
                <a:cubicBezTo>
                  <a:pt x="19451" y="11511"/>
                  <a:pt x="19453" y="11485"/>
                  <a:pt x="19455" y="11469"/>
                </a:cubicBezTo>
                <a:cubicBezTo>
                  <a:pt x="19455" y="11463"/>
                  <a:pt x="19456" y="11456"/>
                  <a:pt x="19457" y="11450"/>
                </a:cubicBezTo>
                <a:cubicBezTo>
                  <a:pt x="19458" y="11448"/>
                  <a:pt x="19458" y="11447"/>
                  <a:pt x="19459" y="11446"/>
                </a:cubicBezTo>
                <a:cubicBezTo>
                  <a:pt x="19466" y="11403"/>
                  <a:pt x="19476" y="11373"/>
                  <a:pt x="19489" y="11348"/>
                </a:cubicBezTo>
                <a:cubicBezTo>
                  <a:pt x="19495" y="11327"/>
                  <a:pt x="19504" y="11278"/>
                  <a:pt x="19507" y="11269"/>
                </a:cubicBezTo>
                <a:cubicBezTo>
                  <a:pt x="19522" y="11237"/>
                  <a:pt x="19652" y="11203"/>
                  <a:pt x="19797" y="11195"/>
                </a:cubicBezTo>
                <a:cubicBezTo>
                  <a:pt x="19884" y="11190"/>
                  <a:pt x="19942" y="11193"/>
                  <a:pt x="19988" y="11202"/>
                </a:cubicBezTo>
                <a:cubicBezTo>
                  <a:pt x="20072" y="11209"/>
                  <a:pt x="20113" y="11233"/>
                  <a:pt x="20130" y="11313"/>
                </a:cubicBezTo>
                <a:cubicBezTo>
                  <a:pt x="20138" y="11350"/>
                  <a:pt x="20139" y="11378"/>
                  <a:pt x="20138" y="11404"/>
                </a:cubicBezTo>
                <a:cubicBezTo>
                  <a:pt x="20148" y="11449"/>
                  <a:pt x="20159" y="11491"/>
                  <a:pt x="20170" y="11556"/>
                </a:cubicBezTo>
                <a:cubicBezTo>
                  <a:pt x="20188" y="11651"/>
                  <a:pt x="20201" y="11704"/>
                  <a:pt x="20220" y="11737"/>
                </a:cubicBezTo>
                <a:cubicBezTo>
                  <a:pt x="20234" y="11747"/>
                  <a:pt x="20245" y="11758"/>
                  <a:pt x="20257" y="11772"/>
                </a:cubicBezTo>
                <a:cubicBezTo>
                  <a:pt x="20276" y="11783"/>
                  <a:pt x="20299" y="11790"/>
                  <a:pt x="20332" y="11795"/>
                </a:cubicBezTo>
                <a:cubicBezTo>
                  <a:pt x="20399" y="11805"/>
                  <a:pt x="20466" y="11792"/>
                  <a:pt x="20479" y="11767"/>
                </a:cubicBezTo>
                <a:cubicBezTo>
                  <a:pt x="20500" y="11728"/>
                  <a:pt x="20408" y="11226"/>
                  <a:pt x="20130" y="9871"/>
                </a:cubicBezTo>
                <a:cubicBezTo>
                  <a:pt x="20099" y="9717"/>
                  <a:pt x="20049" y="9472"/>
                  <a:pt x="20020" y="9325"/>
                </a:cubicBezTo>
                <a:lnTo>
                  <a:pt x="19992" y="9188"/>
                </a:lnTo>
                <a:cubicBezTo>
                  <a:pt x="19971" y="9122"/>
                  <a:pt x="19947" y="9078"/>
                  <a:pt x="19917" y="9059"/>
                </a:cubicBezTo>
                <a:lnTo>
                  <a:pt x="19803" y="9059"/>
                </a:lnTo>
                <a:lnTo>
                  <a:pt x="19697" y="9059"/>
                </a:lnTo>
                <a:close/>
                <a:moveTo>
                  <a:pt x="20725" y="9059"/>
                </a:moveTo>
                <a:cubicBezTo>
                  <a:pt x="20701" y="9070"/>
                  <a:pt x="20684" y="9084"/>
                  <a:pt x="20674" y="9104"/>
                </a:cubicBezTo>
                <a:cubicBezTo>
                  <a:pt x="20673" y="9132"/>
                  <a:pt x="20670" y="9138"/>
                  <a:pt x="20669" y="9175"/>
                </a:cubicBezTo>
                <a:cubicBezTo>
                  <a:pt x="20667" y="9291"/>
                  <a:pt x="20668" y="9351"/>
                  <a:pt x="20678" y="9392"/>
                </a:cubicBezTo>
                <a:cubicBezTo>
                  <a:pt x="20703" y="9426"/>
                  <a:pt x="20736" y="9451"/>
                  <a:pt x="20785" y="9451"/>
                </a:cubicBezTo>
                <a:cubicBezTo>
                  <a:pt x="20785" y="9451"/>
                  <a:pt x="20786" y="9451"/>
                  <a:pt x="20787" y="9451"/>
                </a:cubicBezTo>
                <a:cubicBezTo>
                  <a:pt x="20791" y="9451"/>
                  <a:pt x="20795" y="9454"/>
                  <a:pt x="20799" y="9454"/>
                </a:cubicBezTo>
                <a:cubicBezTo>
                  <a:pt x="20829" y="9456"/>
                  <a:pt x="20858" y="9463"/>
                  <a:pt x="20883" y="9474"/>
                </a:cubicBezTo>
                <a:cubicBezTo>
                  <a:pt x="20885" y="9474"/>
                  <a:pt x="20885" y="9475"/>
                  <a:pt x="20886" y="9475"/>
                </a:cubicBezTo>
                <a:cubicBezTo>
                  <a:pt x="20958" y="9485"/>
                  <a:pt x="20994" y="9604"/>
                  <a:pt x="20959" y="9672"/>
                </a:cubicBezTo>
                <a:cubicBezTo>
                  <a:pt x="20959" y="9673"/>
                  <a:pt x="20959" y="9678"/>
                  <a:pt x="20959" y="9679"/>
                </a:cubicBezTo>
                <a:cubicBezTo>
                  <a:pt x="20969" y="9800"/>
                  <a:pt x="20975" y="10001"/>
                  <a:pt x="20977" y="10320"/>
                </a:cubicBezTo>
                <a:cubicBezTo>
                  <a:pt x="20977" y="10348"/>
                  <a:pt x="20979" y="10347"/>
                  <a:pt x="20979" y="10378"/>
                </a:cubicBezTo>
                <a:cubicBezTo>
                  <a:pt x="20979" y="10391"/>
                  <a:pt x="20979" y="10395"/>
                  <a:pt x="20979" y="10408"/>
                </a:cubicBezTo>
                <a:cubicBezTo>
                  <a:pt x="20979" y="10422"/>
                  <a:pt x="20979" y="10427"/>
                  <a:pt x="20979" y="10441"/>
                </a:cubicBezTo>
                <a:cubicBezTo>
                  <a:pt x="20979" y="10945"/>
                  <a:pt x="20976" y="11172"/>
                  <a:pt x="20949" y="11281"/>
                </a:cubicBezTo>
                <a:cubicBezTo>
                  <a:pt x="21008" y="11337"/>
                  <a:pt x="20932" y="11412"/>
                  <a:pt x="20804" y="11412"/>
                </a:cubicBezTo>
                <a:cubicBezTo>
                  <a:pt x="20672" y="11412"/>
                  <a:pt x="20665" y="11422"/>
                  <a:pt x="20665" y="11573"/>
                </a:cubicBezTo>
                <a:cubicBezTo>
                  <a:pt x="20665" y="11660"/>
                  <a:pt x="20676" y="11749"/>
                  <a:pt x="20689" y="11772"/>
                </a:cubicBezTo>
                <a:cubicBezTo>
                  <a:pt x="20691" y="11776"/>
                  <a:pt x="20691" y="11782"/>
                  <a:pt x="20693" y="11786"/>
                </a:cubicBezTo>
                <a:cubicBezTo>
                  <a:pt x="20708" y="11795"/>
                  <a:pt x="20738" y="11799"/>
                  <a:pt x="20759" y="11806"/>
                </a:cubicBezTo>
                <a:lnTo>
                  <a:pt x="21139" y="11806"/>
                </a:lnTo>
                <a:lnTo>
                  <a:pt x="21553" y="11806"/>
                </a:lnTo>
                <a:cubicBezTo>
                  <a:pt x="21589" y="11747"/>
                  <a:pt x="21600" y="11651"/>
                  <a:pt x="21600" y="11520"/>
                </a:cubicBezTo>
                <a:cubicBezTo>
                  <a:pt x="21587" y="11395"/>
                  <a:pt x="21543" y="11364"/>
                  <a:pt x="21426" y="11389"/>
                </a:cubicBezTo>
                <a:cubicBezTo>
                  <a:pt x="21269" y="11421"/>
                  <a:pt x="21258" y="11349"/>
                  <a:pt x="21268" y="10368"/>
                </a:cubicBezTo>
                <a:lnTo>
                  <a:pt x="21277" y="9479"/>
                </a:lnTo>
                <a:lnTo>
                  <a:pt x="21441" y="9462"/>
                </a:lnTo>
                <a:lnTo>
                  <a:pt x="21594" y="9447"/>
                </a:lnTo>
                <a:cubicBezTo>
                  <a:pt x="21598" y="9245"/>
                  <a:pt x="21591" y="9103"/>
                  <a:pt x="21577" y="9059"/>
                </a:cubicBezTo>
                <a:lnTo>
                  <a:pt x="21135" y="9059"/>
                </a:lnTo>
                <a:lnTo>
                  <a:pt x="20725" y="9059"/>
                </a:lnTo>
                <a:close/>
                <a:moveTo>
                  <a:pt x="17219" y="9731"/>
                </a:moveTo>
                <a:cubicBezTo>
                  <a:pt x="17059" y="9731"/>
                  <a:pt x="16943" y="9795"/>
                  <a:pt x="16858" y="9928"/>
                </a:cubicBezTo>
                <a:cubicBezTo>
                  <a:pt x="16856" y="9930"/>
                  <a:pt x="16854" y="9932"/>
                  <a:pt x="16853" y="9935"/>
                </a:cubicBezTo>
                <a:cubicBezTo>
                  <a:pt x="16825" y="9979"/>
                  <a:pt x="16801" y="10031"/>
                  <a:pt x="16780" y="10091"/>
                </a:cubicBezTo>
                <a:cubicBezTo>
                  <a:pt x="16720" y="10263"/>
                  <a:pt x="16710" y="10369"/>
                  <a:pt x="16712" y="10772"/>
                </a:cubicBezTo>
                <a:cubicBezTo>
                  <a:pt x="16716" y="11320"/>
                  <a:pt x="16762" y="11530"/>
                  <a:pt x="16914" y="11695"/>
                </a:cubicBezTo>
                <a:cubicBezTo>
                  <a:pt x="17101" y="11899"/>
                  <a:pt x="17517" y="11816"/>
                  <a:pt x="17634" y="11571"/>
                </a:cubicBezTo>
                <a:cubicBezTo>
                  <a:pt x="17646" y="11544"/>
                  <a:pt x="17653" y="11519"/>
                  <a:pt x="17663" y="11492"/>
                </a:cubicBezTo>
                <a:cubicBezTo>
                  <a:pt x="17678" y="11423"/>
                  <a:pt x="17675" y="11366"/>
                  <a:pt x="17658" y="11325"/>
                </a:cubicBezTo>
                <a:cubicBezTo>
                  <a:pt x="17651" y="11320"/>
                  <a:pt x="17644" y="11314"/>
                  <a:pt x="17640" y="11302"/>
                </a:cubicBezTo>
                <a:cubicBezTo>
                  <a:pt x="17635" y="11287"/>
                  <a:pt x="17623" y="11278"/>
                  <a:pt x="17612" y="11269"/>
                </a:cubicBezTo>
                <a:cubicBezTo>
                  <a:pt x="17560" y="11238"/>
                  <a:pt x="17484" y="11257"/>
                  <a:pt x="17414" y="11356"/>
                </a:cubicBezTo>
                <a:cubicBezTo>
                  <a:pt x="17404" y="11370"/>
                  <a:pt x="17391" y="11378"/>
                  <a:pt x="17379" y="11390"/>
                </a:cubicBezTo>
                <a:cubicBezTo>
                  <a:pt x="17338" y="11431"/>
                  <a:pt x="17291" y="11458"/>
                  <a:pt x="17242" y="11463"/>
                </a:cubicBezTo>
                <a:cubicBezTo>
                  <a:pt x="17237" y="11464"/>
                  <a:pt x="17232" y="11462"/>
                  <a:pt x="17226" y="11461"/>
                </a:cubicBezTo>
                <a:cubicBezTo>
                  <a:pt x="17178" y="11462"/>
                  <a:pt x="17131" y="11451"/>
                  <a:pt x="17093" y="11415"/>
                </a:cubicBezTo>
                <a:cubicBezTo>
                  <a:pt x="17023" y="11348"/>
                  <a:pt x="16956" y="11038"/>
                  <a:pt x="17000" y="10989"/>
                </a:cubicBezTo>
                <a:cubicBezTo>
                  <a:pt x="17017" y="10971"/>
                  <a:pt x="17186" y="10956"/>
                  <a:pt x="17375" y="10956"/>
                </a:cubicBezTo>
                <a:lnTo>
                  <a:pt x="17669" y="10956"/>
                </a:lnTo>
                <a:cubicBezTo>
                  <a:pt x="17692" y="10942"/>
                  <a:pt x="17709" y="10885"/>
                  <a:pt x="17719" y="10800"/>
                </a:cubicBezTo>
                <a:lnTo>
                  <a:pt x="17719" y="10611"/>
                </a:lnTo>
                <a:cubicBezTo>
                  <a:pt x="17718" y="10532"/>
                  <a:pt x="17713" y="10446"/>
                  <a:pt x="17706" y="10367"/>
                </a:cubicBezTo>
                <a:cubicBezTo>
                  <a:pt x="17706" y="10366"/>
                  <a:pt x="17706" y="10364"/>
                  <a:pt x="17706" y="10362"/>
                </a:cubicBezTo>
                <a:cubicBezTo>
                  <a:pt x="17705" y="10357"/>
                  <a:pt x="17705" y="10355"/>
                  <a:pt x="17704" y="10350"/>
                </a:cubicBezTo>
                <a:cubicBezTo>
                  <a:pt x="17696" y="10279"/>
                  <a:pt x="17686" y="10217"/>
                  <a:pt x="17675" y="10178"/>
                </a:cubicBezTo>
                <a:cubicBezTo>
                  <a:pt x="17675" y="10176"/>
                  <a:pt x="17675" y="10173"/>
                  <a:pt x="17674" y="10171"/>
                </a:cubicBezTo>
                <a:cubicBezTo>
                  <a:pt x="17606" y="9878"/>
                  <a:pt x="17456" y="9731"/>
                  <a:pt x="17219" y="9731"/>
                </a:cubicBezTo>
                <a:close/>
                <a:moveTo>
                  <a:pt x="18479" y="9736"/>
                </a:moveTo>
                <a:cubicBezTo>
                  <a:pt x="18398" y="9746"/>
                  <a:pt x="18325" y="9773"/>
                  <a:pt x="18291" y="9815"/>
                </a:cubicBezTo>
                <a:cubicBezTo>
                  <a:pt x="18281" y="9829"/>
                  <a:pt x="18273" y="9830"/>
                  <a:pt x="18264" y="9838"/>
                </a:cubicBezTo>
                <a:cubicBezTo>
                  <a:pt x="18251" y="9889"/>
                  <a:pt x="18238" y="9893"/>
                  <a:pt x="18205" y="9843"/>
                </a:cubicBezTo>
                <a:cubicBezTo>
                  <a:pt x="18194" y="9827"/>
                  <a:pt x="18171" y="9816"/>
                  <a:pt x="18149" y="9805"/>
                </a:cubicBezTo>
                <a:cubicBezTo>
                  <a:pt x="18121" y="9795"/>
                  <a:pt x="18084" y="9787"/>
                  <a:pt x="18046" y="9787"/>
                </a:cubicBezTo>
                <a:lnTo>
                  <a:pt x="17932" y="9787"/>
                </a:lnTo>
                <a:cubicBezTo>
                  <a:pt x="17920" y="9794"/>
                  <a:pt x="17908" y="9801"/>
                  <a:pt x="17906" y="9812"/>
                </a:cubicBezTo>
                <a:lnTo>
                  <a:pt x="17906" y="10796"/>
                </a:lnTo>
                <a:lnTo>
                  <a:pt x="17906" y="11306"/>
                </a:lnTo>
                <a:cubicBezTo>
                  <a:pt x="17909" y="11490"/>
                  <a:pt x="17911" y="11776"/>
                  <a:pt x="17915" y="11783"/>
                </a:cubicBezTo>
                <a:cubicBezTo>
                  <a:pt x="17920" y="11792"/>
                  <a:pt x="17935" y="11799"/>
                  <a:pt x="17948" y="11806"/>
                </a:cubicBezTo>
                <a:lnTo>
                  <a:pt x="18048" y="11806"/>
                </a:lnTo>
                <a:lnTo>
                  <a:pt x="18161" y="11806"/>
                </a:lnTo>
                <a:cubicBezTo>
                  <a:pt x="18165" y="11802"/>
                  <a:pt x="18175" y="11800"/>
                  <a:pt x="18177" y="11795"/>
                </a:cubicBezTo>
                <a:cubicBezTo>
                  <a:pt x="18186" y="11769"/>
                  <a:pt x="18190" y="11506"/>
                  <a:pt x="18189" y="11241"/>
                </a:cubicBezTo>
                <a:lnTo>
                  <a:pt x="18189" y="11122"/>
                </a:lnTo>
                <a:cubicBezTo>
                  <a:pt x="18189" y="10931"/>
                  <a:pt x="18193" y="10862"/>
                  <a:pt x="18195" y="10757"/>
                </a:cubicBezTo>
                <a:cubicBezTo>
                  <a:pt x="18197" y="10728"/>
                  <a:pt x="18196" y="10670"/>
                  <a:pt x="18198" y="10647"/>
                </a:cubicBezTo>
                <a:cubicBezTo>
                  <a:pt x="18205" y="10480"/>
                  <a:pt x="18220" y="10380"/>
                  <a:pt x="18257" y="10309"/>
                </a:cubicBezTo>
                <a:cubicBezTo>
                  <a:pt x="18262" y="10300"/>
                  <a:pt x="18269" y="10297"/>
                  <a:pt x="18274" y="10288"/>
                </a:cubicBezTo>
                <a:cubicBezTo>
                  <a:pt x="18277" y="10280"/>
                  <a:pt x="18278" y="10273"/>
                  <a:pt x="18283" y="10263"/>
                </a:cubicBezTo>
                <a:cubicBezTo>
                  <a:pt x="18302" y="10222"/>
                  <a:pt x="18357" y="10192"/>
                  <a:pt x="18409" y="10185"/>
                </a:cubicBezTo>
                <a:cubicBezTo>
                  <a:pt x="18445" y="10180"/>
                  <a:pt x="18479" y="10183"/>
                  <a:pt x="18510" y="10206"/>
                </a:cubicBezTo>
                <a:cubicBezTo>
                  <a:pt x="18511" y="10207"/>
                  <a:pt x="18512" y="10207"/>
                  <a:pt x="18513" y="10207"/>
                </a:cubicBezTo>
                <a:cubicBezTo>
                  <a:pt x="18539" y="10225"/>
                  <a:pt x="18560" y="10254"/>
                  <a:pt x="18576" y="10301"/>
                </a:cubicBezTo>
                <a:cubicBezTo>
                  <a:pt x="18576" y="10303"/>
                  <a:pt x="18578" y="10302"/>
                  <a:pt x="18579" y="10304"/>
                </a:cubicBezTo>
                <a:cubicBezTo>
                  <a:pt x="18581" y="10309"/>
                  <a:pt x="18582" y="10318"/>
                  <a:pt x="18583" y="10324"/>
                </a:cubicBezTo>
                <a:cubicBezTo>
                  <a:pt x="18586" y="10335"/>
                  <a:pt x="18590" y="10345"/>
                  <a:pt x="18593" y="10358"/>
                </a:cubicBezTo>
                <a:cubicBezTo>
                  <a:pt x="18605" y="10411"/>
                  <a:pt x="18614" y="10502"/>
                  <a:pt x="18619" y="10616"/>
                </a:cubicBezTo>
                <a:cubicBezTo>
                  <a:pt x="18625" y="10745"/>
                  <a:pt x="18628" y="10905"/>
                  <a:pt x="18628" y="11117"/>
                </a:cubicBezTo>
                <a:cubicBezTo>
                  <a:pt x="18628" y="11664"/>
                  <a:pt x="18636" y="11806"/>
                  <a:pt x="18671" y="11806"/>
                </a:cubicBezTo>
                <a:lnTo>
                  <a:pt x="18769" y="11806"/>
                </a:lnTo>
                <a:lnTo>
                  <a:pt x="18888" y="11806"/>
                </a:lnTo>
                <a:cubicBezTo>
                  <a:pt x="18899" y="11678"/>
                  <a:pt x="18906" y="11485"/>
                  <a:pt x="18908" y="11120"/>
                </a:cubicBezTo>
                <a:cubicBezTo>
                  <a:pt x="18908" y="11080"/>
                  <a:pt x="18909" y="11082"/>
                  <a:pt x="18910" y="11043"/>
                </a:cubicBezTo>
                <a:lnTo>
                  <a:pt x="18910" y="10985"/>
                </a:lnTo>
                <a:cubicBezTo>
                  <a:pt x="18910" y="10261"/>
                  <a:pt x="18902" y="10143"/>
                  <a:pt x="18847" y="9982"/>
                </a:cubicBezTo>
                <a:cubicBezTo>
                  <a:pt x="18812" y="9881"/>
                  <a:pt x="18752" y="9785"/>
                  <a:pt x="18714" y="9766"/>
                </a:cubicBezTo>
                <a:cubicBezTo>
                  <a:pt x="18649" y="9735"/>
                  <a:pt x="18560" y="9727"/>
                  <a:pt x="18480" y="9736"/>
                </a:cubicBezTo>
                <a:cubicBezTo>
                  <a:pt x="18479" y="9736"/>
                  <a:pt x="18479" y="9736"/>
                  <a:pt x="18479" y="9736"/>
                </a:cubicBezTo>
                <a:close/>
                <a:moveTo>
                  <a:pt x="15929" y="9741"/>
                </a:moveTo>
                <a:cubicBezTo>
                  <a:pt x="15898" y="9748"/>
                  <a:pt x="15877" y="9770"/>
                  <a:pt x="15855" y="9789"/>
                </a:cubicBezTo>
                <a:cubicBezTo>
                  <a:pt x="15844" y="9799"/>
                  <a:pt x="15830" y="9801"/>
                  <a:pt x="15820" y="9812"/>
                </a:cubicBezTo>
                <a:cubicBezTo>
                  <a:pt x="15799" y="9836"/>
                  <a:pt x="15778" y="9853"/>
                  <a:pt x="15762" y="9859"/>
                </a:cubicBezTo>
                <a:cubicBezTo>
                  <a:pt x="15746" y="9865"/>
                  <a:pt x="15734" y="9861"/>
                  <a:pt x="15728" y="9843"/>
                </a:cubicBezTo>
                <a:cubicBezTo>
                  <a:pt x="15717" y="9813"/>
                  <a:pt x="15646" y="9787"/>
                  <a:pt x="15570" y="9787"/>
                </a:cubicBezTo>
                <a:lnTo>
                  <a:pt x="15430" y="9787"/>
                </a:lnTo>
                <a:lnTo>
                  <a:pt x="15430" y="11133"/>
                </a:lnTo>
                <a:lnTo>
                  <a:pt x="15430" y="12477"/>
                </a:lnTo>
                <a:lnTo>
                  <a:pt x="15570" y="12477"/>
                </a:lnTo>
                <a:lnTo>
                  <a:pt x="15571" y="12477"/>
                </a:lnTo>
                <a:lnTo>
                  <a:pt x="15709" y="12477"/>
                </a:lnTo>
                <a:lnTo>
                  <a:pt x="15712" y="12364"/>
                </a:lnTo>
                <a:lnTo>
                  <a:pt x="15712" y="12116"/>
                </a:lnTo>
                <a:cubicBezTo>
                  <a:pt x="15712" y="11918"/>
                  <a:pt x="15725" y="11741"/>
                  <a:pt x="15741" y="11724"/>
                </a:cubicBezTo>
                <a:cubicBezTo>
                  <a:pt x="15756" y="11707"/>
                  <a:pt x="15823" y="11734"/>
                  <a:pt x="15889" y="11784"/>
                </a:cubicBezTo>
                <a:cubicBezTo>
                  <a:pt x="15971" y="11845"/>
                  <a:pt x="16064" y="11850"/>
                  <a:pt x="16154" y="11819"/>
                </a:cubicBezTo>
                <a:cubicBezTo>
                  <a:pt x="16166" y="11814"/>
                  <a:pt x="16173" y="11815"/>
                  <a:pt x="16187" y="11809"/>
                </a:cubicBezTo>
                <a:cubicBezTo>
                  <a:pt x="16281" y="11764"/>
                  <a:pt x="16369" y="11676"/>
                  <a:pt x="16429" y="11546"/>
                </a:cubicBezTo>
                <a:cubicBezTo>
                  <a:pt x="16449" y="11500"/>
                  <a:pt x="16466" y="11463"/>
                  <a:pt x="16479" y="11425"/>
                </a:cubicBezTo>
                <a:cubicBezTo>
                  <a:pt x="16516" y="11312"/>
                  <a:pt x="16521" y="11197"/>
                  <a:pt x="16525" y="10859"/>
                </a:cubicBezTo>
                <a:cubicBezTo>
                  <a:pt x="16526" y="10742"/>
                  <a:pt x="16525" y="10650"/>
                  <a:pt x="16523" y="10565"/>
                </a:cubicBezTo>
                <a:cubicBezTo>
                  <a:pt x="16523" y="10543"/>
                  <a:pt x="16523" y="10516"/>
                  <a:pt x="16522" y="10495"/>
                </a:cubicBezTo>
                <a:cubicBezTo>
                  <a:pt x="16520" y="10442"/>
                  <a:pt x="16515" y="10400"/>
                  <a:pt x="16511" y="10357"/>
                </a:cubicBezTo>
                <a:cubicBezTo>
                  <a:pt x="16508" y="10326"/>
                  <a:pt x="16505" y="10292"/>
                  <a:pt x="16501" y="10266"/>
                </a:cubicBezTo>
                <a:cubicBezTo>
                  <a:pt x="16493" y="10215"/>
                  <a:pt x="16481" y="10170"/>
                  <a:pt x="16468" y="10127"/>
                </a:cubicBezTo>
                <a:cubicBezTo>
                  <a:pt x="16464" y="10117"/>
                  <a:pt x="16462" y="10104"/>
                  <a:pt x="16459" y="10094"/>
                </a:cubicBezTo>
                <a:cubicBezTo>
                  <a:pt x="16443" y="10048"/>
                  <a:pt x="16421" y="10003"/>
                  <a:pt x="16397" y="9956"/>
                </a:cubicBezTo>
                <a:cubicBezTo>
                  <a:pt x="16394" y="9949"/>
                  <a:pt x="16392" y="9942"/>
                  <a:pt x="16388" y="9935"/>
                </a:cubicBezTo>
                <a:cubicBezTo>
                  <a:pt x="16387" y="9932"/>
                  <a:pt x="16386" y="9930"/>
                  <a:pt x="16384" y="9928"/>
                </a:cubicBezTo>
                <a:cubicBezTo>
                  <a:pt x="16379" y="9918"/>
                  <a:pt x="16374" y="9911"/>
                  <a:pt x="16369" y="9903"/>
                </a:cubicBezTo>
                <a:cubicBezTo>
                  <a:pt x="16343" y="9859"/>
                  <a:pt x="16310" y="9826"/>
                  <a:pt x="16274" y="9797"/>
                </a:cubicBezTo>
                <a:cubicBezTo>
                  <a:pt x="16234" y="9771"/>
                  <a:pt x="16185" y="9757"/>
                  <a:pt x="16103" y="9746"/>
                </a:cubicBezTo>
                <a:cubicBezTo>
                  <a:pt x="16027" y="9735"/>
                  <a:pt x="15972" y="9732"/>
                  <a:pt x="15929" y="9741"/>
                </a:cubicBezTo>
                <a:close/>
                <a:moveTo>
                  <a:pt x="11351" y="21221"/>
                </a:moveTo>
                <a:cubicBezTo>
                  <a:pt x="11336" y="21221"/>
                  <a:pt x="11340" y="21270"/>
                  <a:pt x="11361" y="21330"/>
                </a:cubicBezTo>
                <a:cubicBezTo>
                  <a:pt x="11370" y="21355"/>
                  <a:pt x="11380" y="21373"/>
                  <a:pt x="11390" y="21388"/>
                </a:cubicBezTo>
                <a:cubicBezTo>
                  <a:pt x="11396" y="21392"/>
                  <a:pt x="11415" y="21396"/>
                  <a:pt x="11426" y="21400"/>
                </a:cubicBezTo>
                <a:cubicBezTo>
                  <a:pt x="11447" y="21358"/>
                  <a:pt x="11392" y="21221"/>
                  <a:pt x="11351" y="21221"/>
                </a:cubicBezTo>
                <a:close/>
              </a:path>
            </a:pathLst>
          </a:custGeom>
          <a:ln w="12700">
            <a:miter lim="400000"/>
          </a:ln>
        </p:spPr>
      </p:pic>
      <p:sp>
        <p:nvSpPr>
          <p:cNvPr id="1006" name="Title 5"/>
          <p:cNvSpPr txBox="1">
            <a:spLocks noGrp="1"/>
          </p:cNvSpPr>
          <p:nvPr>
            <p:ph type="title" idx="4294967295"/>
          </p:nvPr>
        </p:nvSpPr>
        <p:spPr>
          <a:xfrm>
            <a:off x="1187057" y="5488089"/>
            <a:ext cx="7785236" cy="622535"/>
          </a:xfrm>
          <a:prstGeom prst="rect">
            <a:avLst/>
          </a:prstGeom>
        </p:spPr>
        <p:txBody>
          <a:bodyPr anchor="ctr">
            <a:normAutofit fontScale="90000"/>
          </a:bodyPr>
          <a:lstStyle>
            <a:lvl1pPr>
              <a:defRPr sz="4200" cap="none"/>
            </a:lvl1pPr>
          </a:lstStyle>
          <a:p>
            <a:r>
              <a:rPr lang="nb-NO" dirty="0"/>
              <a:t>2015 </a:t>
            </a:r>
            <a:r>
              <a:rPr dirty="0"/>
              <a:t>Open source AI projects receive massive investment</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500"/>
            <a:ext cx="8686800" cy="1143000"/>
          </a:xfrm>
        </p:spPr>
        <p:txBody>
          <a:bodyPr wrap="square" anchor="t">
            <a:normAutofit/>
          </a:bodyPr>
          <a:lstStyle/>
          <a:p>
            <a:r>
              <a:rPr lang="nb-NO" sz="3700" dirty="0"/>
              <a:t>2016 </a:t>
            </a:r>
            <a:r>
              <a:rPr lang="nb-NO" sz="3700" dirty="0" err="1"/>
              <a:t>Google’s</a:t>
            </a:r>
            <a:r>
              <a:rPr lang="nb-NO" sz="3700" dirty="0"/>
              <a:t> Alpha Go </a:t>
            </a:r>
            <a:r>
              <a:rPr lang="nb-NO" sz="3700" dirty="0" err="1"/>
              <a:t>defeats</a:t>
            </a:r>
            <a:r>
              <a:rPr lang="nb-NO" sz="3700" dirty="0"/>
              <a:t> Lee </a:t>
            </a:r>
            <a:r>
              <a:rPr lang="nb-NO" sz="3700" dirty="0" err="1"/>
              <a:t>Sedol</a:t>
            </a:r>
            <a:r>
              <a:rPr lang="nb-NO" sz="3700" dirty="0"/>
              <a:t> in a game </a:t>
            </a:r>
            <a:r>
              <a:rPr lang="nb-NO" sz="3700" dirty="0" err="1"/>
              <a:t>of</a:t>
            </a:r>
            <a:r>
              <a:rPr lang="nb-NO" sz="3700" dirty="0"/>
              <a:t> Go</a:t>
            </a:r>
          </a:p>
        </p:txBody>
      </p:sp>
      <p:sp>
        <p:nvSpPr>
          <p:cNvPr id="3" name="Content Placeholder 2"/>
          <p:cNvSpPr>
            <a:spLocks noGrp="1"/>
          </p:cNvSpPr>
          <p:nvPr>
            <p:ph type="body" sz="half" idx="1"/>
          </p:nvPr>
        </p:nvSpPr>
        <p:spPr>
          <a:xfrm>
            <a:off x="457200" y="1600200"/>
            <a:ext cx="8229600" cy="2185988"/>
          </a:xfrm>
        </p:spPr>
        <p:txBody>
          <a:bodyPr wrap="square" anchor="t">
            <a:normAutofit/>
          </a:bodyPr>
          <a:lstStyle/>
          <a:p>
            <a:pPr fontAlgn="auto">
              <a:lnSpc>
                <a:spcPct val="90000"/>
              </a:lnSpc>
            </a:pPr>
            <a:endParaRPr lang="nb-NO" sz="1500" b="1" i="1" dirty="0"/>
          </a:p>
          <a:p>
            <a:pPr fontAlgn="auto">
              <a:lnSpc>
                <a:spcPct val="90000"/>
              </a:lnSpc>
            </a:pPr>
            <a:r>
              <a:rPr lang="nb-NO" sz="1500" i="1" dirty="0" err="1"/>
              <a:t>About</a:t>
            </a:r>
            <a:r>
              <a:rPr lang="nb-NO" sz="1500" i="1" dirty="0"/>
              <a:t> an </a:t>
            </a:r>
            <a:r>
              <a:rPr lang="nb-NO" sz="1500" i="1" dirty="0" err="1"/>
              <a:t>hour</a:t>
            </a:r>
            <a:r>
              <a:rPr lang="nb-NO" sz="1500" i="1" dirty="0"/>
              <a:t> </a:t>
            </a:r>
            <a:r>
              <a:rPr lang="nb-NO" sz="1500" i="1" dirty="0" err="1"/>
              <a:t>into</a:t>
            </a:r>
            <a:r>
              <a:rPr lang="nb-NO" sz="1500" i="1" dirty="0"/>
              <a:t> </a:t>
            </a:r>
            <a:r>
              <a:rPr lang="nb-NO" sz="1500" i="1" dirty="0" err="1"/>
              <a:t>the</a:t>
            </a:r>
            <a:r>
              <a:rPr lang="nb-NO" sz="1500" i="1" dirty="0"/>
              <a:t> match, </a:t>
            </a:r>
            <a:r>
              <a:rPr lang="nb-NO" sz="1500" i="1" dirty="0" err="1"/>
              <a:t>AlphaGo</a:t>
            </a:r>
            <a:r>
              <a:rPr lang="nb-NO" sz="1500" i="1" dirty="0"/>
              <a:t> </a:t>
            </a:r>
            <a:r>
              <a:rPr lang="nb-NO" sz="1500" i="1" dirty="0" err="1"/>
              <a:t>placed</a:t>
            </a:r>
            <a:r>
              <a:rPr lang="nb-NO" sz="1500" i="1" dirty="0"/>
              <a:t> </a:t>
            </a:r>
            <a:r>
              <a:rPr lang="nb-NO" sz="1500" i="1" dirty="0" err="1"/>
              <a:t>one</a:t>
            </a:r>
            <a:r>
              <a:rPr lang="nb-NO" sz="1500" i="1" dirty="0"/>
              <a:t> </a:t>
            </a:r>
            <a:r>
              <a:rPr lang="nb-NO" sz="1500" i="1" dirty="0" err="1"/>
              <a:t>of</a:t>
            </a:r>
            <a:r>
              <a:rPr lang="nb-NO" sz="1500" i="1" dirty="0"/>
              <a:t> </a:t>
            </a:r>
            <a:r>
              <a:rPr lang="nb-NO" sz="1500" i="1" dirty="0" err="1"/>
              <a:t>its</a:t>
            </a:r>
            <a:r>
              <a:rPr lang="nb-NO" sz="1500" i="1" dirty="0"/>
              <a:t> </a:t>
            </a:r>
            <a:r>
              <a:rPr lang="nb-NO" sz="1500" i="1" dirty="0" err="1"/>
              <a:t>stones</a:t>
            </a:r>
            <a:r>
              <a:rPr lang="nb-NO" sz="1500" i="1" dirty="0"/>
              <a:t> in a </a:t>
            </a:r>
            <a:r>
              <a:rPr lang="nb-NO" sz="1500" i="1" dirty="0" err="1"/>
              <a:t>nontraditional</a:t>
            </a:r>
            <a:r>
              <a:rPr lang="nb-NO" sz="1500" i="1" dirty="0"/>
              <a:t> spot </a:t>
            </a:r>
            <a:r>
              <a:rPr lang="nb-NO" sz="1500" i="1" dirty="0" err="1"/>
              <a:t>on</a:t>
            </a:r>
            <a:r>
              <a:rPr lang="nb-NO" sz="1500" i="1" dirty="0"/>
              <a:t> </a:t>
            </a:r>
            <a:r>
              <a:rPr lang="nb-NO" sz="1500" i="1" dirty="0" err="1"/>
              <a:t>the</a:t>
            </a:r>
            <a:r>
              <a:rPr lang="nb-NO" sz="1500" i="1" dirty="0"/>
              <a:t> </a:t>
            </a:r>
            <a:r>
              <a:rPr lang="nb-NO" sz="1500" i="1" dirty="0" err="1"/>
              <a:t>board</a:t>
            </a:r>
            <a:r>
              <a:rPr lang="nb-NO" sz="1500" i="1" dirty="0"/>
              <a:t> </a:t>
            </a:r>
            <a:r>
              <a:rPr lang="nb-NO" sz="1500" i="1" dirty="0" err="1"/>
              <a:t>that</a:t>
            </a:r>
            <a:r>
              <a:rPr lang="nb-NO" sz="1500" i="1" dirty="0"/>
              <a:t> </a:t>
            </a:r>
            <a:r>
              <a:rPr lang="nb-NO" sz="1500" i="1" dirty="0" err="1"/>
              <a:t>surprised</a:t>
            </a:r>
            <a:r>
              <a:rPr lang="nb-NO" sz="1500" i="1" dirty="0"/>
              <a:t> </a:t>
            </a:r>
            <a:r>
              <a:rPr lang="nb-NO" sz="1500" i="1" dirty="0" err="1"/>
              <a:t>those</a:t>
            </a:r>
            <a:r>
              <a:rPr lang="nb-NO" sz="1500" i="1" dirty="0"/>
              <a:t> </a:t>
            </a:r>
            <a:r>
              <a:rPr lang="nb-NO" sz="1500" i="1" dirty="0" err="1"/>
              <a:t>watching</a:t>
            </a:r>
            <a:r>
              <a:rPr lang="nb-NO" sz="1500" i="1" dirty="0"/>
              <a:t>.</a:t>
            </a:r>
          </a:p>
          <a:p>
            <a:pPr fontAlgn="auto">
              <a:lnSpc>
                <a:spcPct val="90000"/>
              </a:lnSpc>
            </a:pPr>
            <a:endParaRPr lang="nb-NO" sz="1500" b="1" i="1" dirty="0"/>
          </a:p>
          <a:p>
            <a:pPr fontAlgn="auto">
              <a:lnSpc>
                <a:spcPct val="90000"/>
              </a:lnSpc>
            </a:pPr>
            <a:r>
              <a:rPr lang="nb-NO" sz="1500" b="1" i="1" dirty="0"/>
              <a:t>«T</a:t>
            </a:r>
            <a:r>
              <a:rPr lang="nb-NO" sz="1500" b="1" i="1" dirty="0">
                <a:effectLst/>
              </a:rPr>
              <a:t>his </a:t>
            </a:r>
            <a:r>
              <a:rPr lang="nb-NO" sz="1500" b="1" i="1" dirty="0" err="1">
                <a:effectLst/>
              </a:rPr>
              <a:t>technology</a:t>
            </a:r>
            <a:r>
              <a:rPr lang="nb-NO" sz="1500" b="1" i="1" dirty="0">
                <a:effectLst/>
              </a:rPr>
              <a:t> is </a:t>
            </a:r>
            <a:r>
              <a:rPr lang="nb-NO" sz="1500" b="1" i="1" dirty="0" err="1">
                <a:effectLst/>
              </a:rPr>
              <a:t>going</a:t>
            </a:r>
            <a:r>
              <a:rPr lang="nb-NO" sz="1500" b="1" i="1" dirty="0">
                <a:effectLst/>
              </a:rPr>
              <a:t> to </a:t>
            </a:r>
            <a:r>
              <a:rPr lang="nb-NO" sz="1500" b="1" i="1" dirty="0" err="1">
                <a:effectLst/>
              </a:rPr>
              <a:t>cut</a:t>
            </a:r>
            <a:r>
              <a:rPr lang="nb-NO" sz="1500" b="1" i="1" dirty="0">
                <a:effectLst/>
              </a:rPr>
              <a:t> </a:t>
            </a:r>
            <a:r>
              <a:rPr lang="nb-NO" sz="1500" b="1" i="1" dirty="0" err="1">
                <a:effectLst/>
              </a:rPr>
              <a:t>through</a:t>
            </a:r>
            <a:r>
              <a:rPr lang="nb-NO" sz="1500" b="1" i="1" dirty="0">
                <a:effectLst/>
              </a:rPr>
              <a:t> </a:t>
            </a:r>
            <a:r>
              <a:rPr lang="nb-NO" sz="1500" b="1" i="1" dirty="0" err="1">
                <a:effectLst/>
              </a:rPr>
              <a:t>the</a:t>
            </a:r>
            <a:r>
              <a:rPr lang="nb-NO" sz="1500" b="1" i="1" dirty="0">
                <a:effectLst/>
              </a:rPr>
              <a:t> global </a:t>
            </a:r>
            <a:r>
              <a:rPr lang="nb-NO" sz="1500" b="1" i="1" dirty="0" err="1">
                <a:effectLst/>
              </a:rPr>
              <a:t>economy</a:t>
            </a:r>
            <a:r>
              <a:rPr lang="nb-NO" sz="1500" b="1" i="1" dirty="0">
                <a:effectLst/>
              </a:rPr>
              <a:t> like a hot </a:t>
            </a:r>
            <a:r>
              <a:rPr lang="nb-NO" sz="1500" b="1" i="1" dirty="0" err="1">
                <a:effectLst/>
              </a:rPr>
              <a:t>knife</a:t>
            </a:r>
            <a:r>
              <a:rPr lang="nb-NO" sz="1500" b="1" i="1" dirty="0">
                <a:effectLst/>
              </a:rPr>
              <a:t> </a:t>
            </a:r>
            <a:r>
              <a:rPr lang="nb-NO" sz="1500" b="1" i="1" dirty="0" err="1">
                <a:effectLst/>
              </a:rPr>
              <a:t>through</a:t>
            </a:r>
            <a:r>
              <a:rPr lang="nb-NO" sz="1500" b="1" i="1" dirty="0">
                <a:effectLst/>
              </a:rPr>
              <a:t> butter.  It </a:t>
            </a:r>
            <a:r>
              <a:rPr lang="nb-NO" sz="1500" b="1" i="1" dirty="0" err="1">
                <a:effectLst/>
              </a:rPr>
              <a:t>learns</a:t>
            </a:r>
            <a:r>
              <a:rPr lang="nb-NO" sz="1500" b="1" i="1" dirty="0">
                <a:effectLst/>
              </a:rPr>
              <a:t> fast and </a:t>
            </a:r>
            <a:r>
              <a:rPr lang="nb-NO" sz="1500" b="1" i="1" dirty="0" err="1">
                <a:effectLst/>
              </a:rPr>
              <a:t>largely</a:t>
            </a:r>
            <a:r>
              <a:rPr lang="nb-NO" sz="1500" b="1" i="1" dirty="0">
                <a:effectLst/>
              </a:rPr>
              <a:t> </a:t>
            </a:r>
            <a:r>
              <a:rPr lang="nb-NO" sz="1500" b="1" i="1" dirty="0" err="1">
                <a:effectLst/>
              </a:rPr>
              <a:t>on</a:t>
            </a:r>
            <a:r>
              <a:rPr lang="nb-NO" sz="1500" b="1" i="1" dirty="0">
                <a:effectLst/>
              </a:rPr>
              <a:t> </a:t>
            </a:r>
            <a:r>
              <a:rPr lang="nb-NO" sz="1500" b="1" i="1" dirty="0" err="1">
                <a:effectLst/>
              </a:rPr>
              <a:t>its</a:t>
            </a:r>
            <a:r>
              <a:rPr lang="nb-NO" sz="1500" b="1" i="1" dirty="0">
                <a:effectLst/>
              </a:rPr>
              <a:t> </a:t>
            </a:r>
            <a:r>
              <a:rPr lang="nb-NO" sz="1500" b="1" i="1" dirty="0" err="1">
                <a:effectLst/>
              </a:rPr>
              <a:t>own</a:t>
            </a:r>
            <a:r>
              <a:rPr lang="nb-NO" sz="1500" b="1" i="1" dirty="0">
                <a:effectLst/>
              </a:rPr>
              <a:t>.  It's </a:t>
            </a:r>
            <a:r>
              <a:rPr lang="nb-NO" sz="1500" b="1" i="1" dirty="0" err="1">
                <a:effectLst/>
              </a:rPr>
              <a:t>widely</a:t>
            </a:r>
            <a:r>
              <a:rPr lang="nb-NO" sz="1500" b="1" i="1" dirty="0">
                <a:effectLst/>
              </a:rPr>
              <a:t> </a:t>
            </a:r>
            <a:r>
              <a:rPr lang="nb-NO" sz="1500" b="1" i="1" dirty="0" err="1">
                <a:effectLst/>
              </a:rPr>
              <a:t>applicable</a:t>
            </a:r>
            <a:r>
              <a:rPr lang="nb-NO" sz="1500" b="1" i="1" dirty="0">
                <a:effectLst/>
              </a:rPr>
              <a:t>.  It </a:t>
            </a:r>
            <a:r>
              <a:rPr lang="nb-NO" sz="1500" b="1" i="1" dirty="0" err="1">
                <a:effectLst/>
              </a:rPr>
              <a:t>doesn't</a:t>
            </a:r>
            <a:r>
              <a:rPr lang="nb-NO" sz="1500" b="1" i="1" dirty="0">
                <a:effectLst/>
              </a:rPr>
              <a:t> </a:t>
            </a:r>
            <a:r>
              <a:rPr lang="nb-NO" sz="1500" b="1" i="1" dirty="0" err="1">
                <a:effectLst/>
              </a:rPr>
              <a:t>only</a:t>
            </a:r>
            <a:r>
              <a:rPr lang="nb-NO" sz="1500" b="1" i="1" dirty="0">
                <a:effectLst/>
              </a:rPr>
              <a:t> master </a:t>
            </a:r>
            <a:r>
              <a:rPr lang="nb-NO" sz="1500" b="1" i="1" dirty="0" err="1">
                <a:effectLst/>
              </a:rPr>
              <a:t>what</a:t>
            </a:r>
            <a:r>
              <a:rPr lang="nb-NO" sz="1500" b="1" i="1" dirty="0">
                <a:effectLst/>
              </a:rPr>
              <a:t> it has </a:t>
            </a:r>
            <a:r>
              <a:rPr lang="nb-NO" sz="1500" b="1" i="1" dirty="0" err="1">
                <a:effectLst/>
              </a:rPr>
              <a:t>seen</a:t>
            </a:r>
            <a:r>
              <a:rPr lang="nb-NO" sz="1500" b="1" i="1" dirty="0">
                <a:effectLst/>
              </a:rPr>
              <a:t>, it </a:t>
            </a:r>
            <a:r>
              <a:rPr lang="nb-NO" sz="1500" b="1" i="1" dirty="0" err="1">
                <a:effectLst/>
              </a:rPr>
              <a:t>can</a:t>
            </a:r>
            <a:r>
              <a:rPr lang="nb-NO" sz="1500" b="1" i="1" dirty="0">
                <a:effectLst/>
              </a:rPr>
              <a:t> </a:t>
            </a:r>
            <a:r>
              <a:rPr lang="nb-NO" sz="1500" b="1" i="1" dirty="0" err="1">
                <a:effectLst/>
              </a:rPr>
              <a:t>innovate</a:t>
            </a:r>
            <a:r>
              <a:rPr lang="nb-NO" sz="1500" b="1" i="1" dirty="0">
                <a:effectLst/>
              </a:rPr>
              <a:t>.  For </a:t>
            </a:r>
            <a:r>
              <a:rPr lang="nb-NO" sz="1500" b="1" i="1" dirty="0" err="1">
                <a:effectLst/>
              </a:rPr>
              <a:t>example</a:t>
            </a:r>
            <a:r>
              <a:rPr lang="nb-NO" sz="1500" b="1" i="1" dirty="0">
                <a:effectLst/>
              </a:rPr>
              <a:t>: </a:t>
            </a:r>
            <a:r>
              <a:rPr lang="nb-NO" sz="1500" b="1" i="1" dirty="0" err="1">
                <a:effectLst/>
              </a:rPr>
              <a:t>some</a:t>
            </a:r>
            <a:r>
              <a:rPr lang="nb-NO" sz="1500" b="1" i="1" dirty="0">
                <a:effectLst/>
              </a:rPr>
              <a:t> </a:t>
            </a:r>
            <a:r>
              <a:rPr lang="nb-NO" sz="1500" b="1" i="1" dirty="0" err="1">
                <a:effectLst/>
              </a:rPr>
              <a:t>of</a:t>
            </a:r>
            <a:r>
              <a:rPr lang="nb-NO" sz="1500" b="1" i="1" dirty="0">
                <a:effectLst/>
              </a:rPr>
              <a:t> </a:t>
            </a:r>
            <a:r>
              <a:rPr lang="nb-NO" sz="1500" b="1" i="1" dirty="0" err="1">
                <a:effectLst/>
              </a:rPr>
              <a:t>the</a:t>
            </a:r>
            <a:r>
              <a:rPr lang="nb-NO" sz="1500" b="1" i="1" dirty="0">
                <a:effectLst/>
              </a:rPr>
              <a:t> </a:t>
            </a:r>
            <a:r>
              <a:rPr lang="nb-NO" sz="1500" b="1" i="1" dirty="0" err="1">
                <a:effectLst/>
              </a:rPr>
              <a:t>unheard</a:t>
            </a:r>
            <a:r>
              <a:rPr lang="nb-NO" sz="1500" b="1" i="1" dirty="0">
                <a:effectLst/>
              </a:rPr>
              <a:t> </a:t>
            </a:r>
            <a:r>
              <a:rPr lang="nb-NO" sz="1500" b="1" i="1" dirty="0" err="1">
                <a:effectLst/>
              </a:rPr>
              <a:t>of</a:t>
            </a:r>
            <a:r>
              <a:rPr lang="nb-NO" sz="1500" b="1" i="1" dirty="0">
                <a:effectLst/>
              </a:rPr>
              <a:t> </a:t>
            </a:r>
            <a:r>
              <a:rPr lang="nb-NO" sz="1500" b="1" i="1" dirty="0" err="1">
                <a:effectLst/>
              </a:rPr>
              <a:t>moves</a:t>
            </a:r>
            <a:r>
              <a:rPr lang="nb-NO" sz="1500" b="1" i="1" dirty="0">
                <a:effectLst/>
              </a:rPr>
              <a:t> </a:t>
            </a:r>
            <a:r>
              <a:rPr lang="nb-NO" sz="1500" b="1" i="1" dirty="0" err="1">
                <a:effectLst/>
              </a:rPr>
              <a:t>made</a:t>
            </a:r>
            <a:r>
              <a:rPr lang="nb-NO" sz="1500" b="1" i="1" dirty="0">
                <a:effectLst/>
              </a:rPr>
              <a:t> by </a:t>
            </a:r>
            <a:r>
              <a:rPr lang="nb-NO" sz="1500" b="1" i="1" dirty="0" err="1">
                <a:effectLst/>
              </a:rPr>
              <a:t>AlphaGo</a:t>
            </a:r>
            <a:r>
              <a:rPr lang="nb-NO" sz="1500" b="1" i="1" dirty="0">
                <a:effectLst/>
              </a:rPr>
              <a:t> </a:t>
            </a:r>
            <a:r>
              <a:rPr lang="nb-NO" sz="1500" b="1" i="1" dirty="0" err="1">
                <a:effectLst/>
              </a:rPr>
              <a:t>were</a:t>
            </a:r>
            <a:r>
              <a:rPr lang="nb-NO" sz="1500" b="1" i="1" dirty="0">
                <a:effectLst/>
              </a:rPr>
              <a:t> </a:t>
            </a:r>
            <a:r>
              <a:rPr lang="nb-NO" sz="1500" b="1" i="1" dirty="0" err="1">
                <a:effectLst/>
              </a:rPr>
              <a:t>considered</a:t>
            </a:r>
            <a:r>
              <a:rPr lang="nb-NO" sz="1500" b="1" i="1" dirty="0">
                <a:effectLst/>
              </a:rPr>
              <a:t> "</a:t>
            </a:r>
            <a:r>
              <a:rPr lang="nb-NO" sz="1500" b="1" i="1" dirty="0" err="1">
                <a:effectLst/>
              </a:rPr>
              <a:t>beautiful</a:t>
            </a:r>
            <a:r>
              <a:rPr lang="nb-NO" sz="1500" b="1" i="1" dirty="0">
                <a:effectLst/>
              </a:rPr>
              <a:t>" by </a:t>
            </a:r>
            <a:r>
              <a:rPr lang="nb-NO" sz="1500" b="1" i="1" dirty="0" err="1">
                <a:effectLst/>
              </a:rPr>
              <a:t>the</a:t>
            </a:r>
            <a:r>
              <a:rPr lang="nb-NO" sz="1500" b="1" i="1" dirty="0">
                <a:effectLst/>
              </a:rPr>
              <a:t> Grandmaster it beat.»  John Robb</a:t>
            </a:r>
          </a:p>
        </p:txBody>
      </p:sp>
      <p:pic>
        <p:nvPicPr>
          <p:cNvPr id="4" name="Imagem" descr="Imagem">
            <a:extLst>
              <a:ext uri="{FF2B5EF4-FFF2-40B4-BE49-F238E27FC236}">
                <a16:creationId xmlns:a16="http://schemas.microsoft.com/office/drawing/2014/main" id="{83451515-88B2-12BA-1D6B-781A627715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8465" b="24278"/>
          <a:stretch/>
        </p:blipFill>
        <p:spPr>
          <a:xfrm>
            <a:off x="457200" y="3938588"/>
            <a:ext cx="8229600" cy="2187575"/>
          </a:xfrm>
          <a:prstGeom prst="rect">
            <a:avLst/>
          </a:prstGeom>
          <a:noFill/>
          <a:ln w="12700">
            <a:miter lim="400000"/>
          </a:ln>
        </p:spPr>
      </p:pic>
    </p:spTree>
    <p:extLst>
      <p:ext uri="{BB962C8B-B14F-4D97-AF65-F5344CB8AC3E}">
        <p14:creationId xmlns:p14="http://schemas.microsoft.com/office/powerpoint/2010/main" val="2607854897"/>
      </p:ext>
    </p:extLst>
  </p:cSld>
  <p:clrMapOvr>
    <a:masterClrMapping/>
  </p:clrMapOvr>
  <p:transition spd="med">
    <p:wipe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D061AE1-9550-4911-AC99-037E1C9AF42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241" y="1975487"/>
            <a:ext cx="5122541" cy="37267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B95962C-A3F3-42D0-BF21-2C0BA311B193}"/>
              </a:ext>
            </a:extLst>
          </p:cNvPr>
          <p:cNvSpPr txBox="1"/>
          <p:nvPr/>
        </p:nvSpPr>
        <p:spPr>
          <a:xfrm>
            <a:off x="122464" y="5702224"/>
            <a:ext cx="4679576" cy="507831"/>
          </a:xfrm>
          <a:prstGeom prst="rect">
            <a:avLst/>
          </a:prstGeom>
          <a:noFill/>
        </p:spPr>
        <p:txBody>
          <a:bodyPr wrap="square">
            <a:spAutoFit/>
          </a:bodyPr>
          <a:lstStyle/>
          <a:p>
            <a:r>
              <a:rPr lang="nb-NO" sz="1350" dirty="0"/>
              <a:t>https://www.deepmind.com/publications/a-generalist-agent</a:t>
            </a:r>
          </a:p>
        </p:txBody>
      </p:sp>
      <p:sp>
        <p:nvSpPr>
          <p:cNvPr id="13" name="Title 5">
            <a:extLst>
              <a:ext uri="{FF2B5EF4-FFF2-40B4-BE49-F238E27FC236}">
                <a16:creationId xmlns:a16="http://schemas.microsoft.com/office/drawing/2014/main" id="{94C4918B-24A6-4105-BC16-3FFF7DD0C8DF}"/>
              </a:ext>
            </a:extLst>
          </p:cNvPr>
          <p:cNvSpPr txBox="1">
            <a:spLocks/>
          </p:cNvSpPr>
          <p:nvPr/>
        </p:nvSpPr>
        <p:spPr>
          <a:xfrm>
            <a:off x="1177818" y="937621"/>
            <a:ext cx="7785236" cy="6225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fontScale="97500"/>
          </a:bodyPr>
          <a:lstStyle>
            <a:lvl1pPr marL="0" marR="0" indent="0" algn="l" defTabSz="914485" rtl="0" eaLnBrk="1" latinLnBrk="0" hangingPunct="1">
              <a:lnSpc>
                <a:spcPct val="90000"/>
              </a:lnSpc>
              <a:spcBef>
                <a:spcPts val="0"/>
              </a:spcBef>
              <a:spcAft>
                <a:spcPts val="0"/>
              </a:spcAft>
              <a:buClrTx/>
              <a:buSzTx/>
              <a:buFontTx/>
              <a:buNone/>
              <a:tabLst/>
              <a:defRPr sz="4200" b="1" i="0" u="none" strike="noStrike" cap="none" spc="0" baseline="0">
                <a:solidFill>
                  <a:srgbClr val="000000"/>
                </a:solidFill>
                <a:uFillTx/>
                <a:latin typeface="Arial"/>
                <a:ea typeface="Arial"/>
                <a:cs typeface="Arial"/>
                <a:sym typeface="Arial"/>
              </a:defRPr>
            </a:lvl1pPr>
            <a:lvl2pPr marL="0" marR="0" indent="0" algn="l" defTabSz="914485" rtl="0" eaLnBrk="1" latinLnBrk="0" hangingPunct="1">
              <a:lnSpc>
                <a:spcPct val="90000"/>
              </a:lnSpc>
              <a:spcBef>
                <a:spcPts val="0"/>
              </a:spcBef>
              <a:spcAft>
                <a:spcPts val="0"/>
              </a:spcAft>
              <a:buClrTx/>
              <a:buSzTx/>
              <a:buFontTx/>
              <a:buNone/>
              <a:tabLst/>
              <a:defRPr sz="8440" b="1" i="0" u="none" strike="noStrike" cap="all" spc="0" baseline="0">
                <a:solidFill>
                  <a:srgbClr val="000000"/>
                </a:solidFill>
                <a:uFillTx/>
                <a:latin typeface="Arial"/>
                <a:ea typeface="Arial"/>
                <a:cs typeface="Arial"/>
                <a:sym typeface="Arial"/>
              </a:defRPr>
            </a:lvl2pPr>
            <a:lvl3pPr marL="0" marR="0" indent="0" algn="l" defTabSz="914485" rtl="0" eaLnBrk="1" latinLnBrk="0" hangingPunct="1">
              <a:lnSpc>
                <a:spcPct val="90000"/>
              </a:lnSpc>
              <a:spcBef>
                <a:spcPts val="0"/>
              </a:spcBef>
              <a:spcAft>
                <a:spcPts val="0"/>
              </a:spcAft>
              <a:buClrTx/>
              <a:buSzTx/>
              <a:buFontTx/>
              <a:buNone/>
              <a:tabLst/>
              <a:defRPr sz="8440" b="1" i="0" u="none" strike="noStrike" cap="all" spc="0" baseline="0">
                <a:solidFill>
                  <a:srgbClr val="000000"/>
                </a:solidFill>
                <a:uFillTx/>
                <a:latin typeface="Arial"/>
                <a:ea typeface="Arial"/>
                <a:cs typeface="Arial"/>
                <a:sym typeface="Arial"/>
              </a:defRPr>
            </a:lvl3pPr>
            <a:lvl4pPr marL="0" marR="0" indent="0" algn="l" defTabSz="914485" rtl="0" eaLnBrk="1" latinLnBrk="0" hangingPunct="1">
              <a:lnSpc>
                <a:spcPct val="90000"/>
              </a:lnSpc>
              <a:spcBef>
                <a:spcPts val="0"/>
              </a:spcBef>
              <a:spcAft>
                <a:spcPts val="0"/>
              </a:spcAft>
              <a:buClrTx/>
              <a:buSzTx/>
              <a:buFontTx/>
              <a:buNone/>
              <a:tabLst/>
              <a:defRPr sz="8440" b="1" i="0" u="none" strike="noStrike" cap="all" spc="0" baseline="0">
                <a:solidFill>
                  <a:srgbClr val="000000"/>
                </a:solidFill>
                <a:uFillTx/>
                <a:latin typeface="Arial"/>
                <a:ea typeface="Arial"/>
                <a:cs typeface="Arial"/>
                <a:sym typeface="Arial"/>
              </a:defRPr>
            </a:lvl4pPr>
            <a:lvl5pPr marL="0" marR="0" indent="0" algn="l" defTabSz="914485" rtl="0" eaLnBrk="1" latinLnBrk="0" hangingPunct="1">
              <a:lnSpc>
                <a:spcPct val="90000"/>
              </a:lnSpc>
              <a:spcBef>
                <a:spcPts val="0"/>
              </a:spcBef>
              <a:spcAft>
                <a:spcPts val="0"/>
              </a:spcAft>
              <a:buClrTx/>
              <a:buSzTx/>
              <a:buFontTx/>
              <a:buNone/>
              <a:tabLst/>
              <a:defRPr sz="8440" b="1" i="0" u="none" strike="noStrike" cap="all" spc="0" baseline="0">
                <a:solidFill>
                  <a:srgbClr val="000000"/>
                </a:solidFill>
                <a:uFillTx/>
                <a:latin typeface="Arial"/>
                <a:ea typeface="Arial"/>
                <a:cs typeface="Arial"/>
                <a:sym typeface="Arial"/>
              </a:defRPr>
            </a:lvl5pPr>
            <a:lvl6pPr marL="0" marR="0" indent="0" algn="l" defTabSz="914485" rtl="0" eaLnBrk="1" latinLnBrk="0" hangingPunct="1">
              <a:lnSpc>
                <a:spcPct val="90000"/>
              </a:lnSpc>
              <a:spcBef>
                <a:spcPts val="0"/>
              </a:spcBef>
              <a:spcAft>
                <a:spcPts val="0"/>
              </a:spcAft>
              <a:buClrTx/>
              <a:buSzTx/>
              <a:buFontTx/>
              <a:buNone/>
              <a:tabLst/>
              <a:defRPr sz="8440" b="1" i="0" u="none" strike="noStrike" cap="all" spc="0" baseline="0">
                <a:solidFill>
                  <a:srgbClr val="000000"/>
                </a:solidFill>
                <a:uFillTx/>
                <a:latin typeface="Arial"/>
                <a:ea typeface="Arial"/>
                <a:cs typeface="Arial"/>
                <a:sym typeface="Arial"/>
              </a:defRPr>
            </a:lvl6pPr>
            <a:lvl7pPr marL="0" marR="0" indent="0" algn="l" defTabSz="914485" rtl="0" eaLnBrk="1" latinLnBrk="0" hangingPunct="1">
              <a:lnSpc>
                <a:spcPct val="90000"/>
              </a:lnSpc>
              <a:spcBef>
                <a:spcPts val="0"/>
              </a:spcBef>
              <a:spcAft>
                <a:spcPts val="0"/>
              </a:spcAft>
              <a:buClrTx/>
              <a:buSzTx/>
              <a:buFontTx/>
              <a:buNone/>
              <a:tabLst/>
              <a:defRPr sz="8440" b="1" i="0" u="none" strike="noStrike" cap="all" spc="0" baseline="0">
                <a:solidFill>
                  <a:srgbClr val="000000"/>
                </a:solidFill>
                <a:uFillTx/>
                <a:latin typeface="Arial"/>
                <a:ea typeface="Arial"/>
                <a:cs typeface="Arial"/>
                <a:sym typeface="Arial"/>
              </a:defRPr>
            </a:lvl7pPr>
            <a:lvl8pPr marL="0" marR="0" indent="0" algn="l" defTabSz="914485" rtl="0" eaLnBrk="1" latinLnBrk="0" hangingPunct="1">
              <a:lnSpc>
                <a:spcPct val="90000"/>
              </a:lnSpc>
              <a:spcBef>
                <a:spcPts val="0"/>
              </a:spcBef>
              <a:spcAft>
                <a:spcPts val="0"/>
              </a:spcAft>
              <a:buClrTx/>
              <a:buSzTx/>
              <a:buFontTx/>
              <a:buNone/>
              <a:tabLst/>
              <a:defRPr sz="8440" b="1" i="0" u="none" strike="noStrike" cap="all" spc="0" baseline="0">
                <a:solidFill>
                  <a:srgbClr val="000000"/>
                </a:solidFill>
                <a:uFillTx/>
                <a:latin typeface="Arial"/>
                <a:ea typeface="Arial"/>
                <a:cs typeface="Arial"/>
                <a:sym typeface="Arial"/>
              </a:defRPr>
            </a:lvl8pPr>
            <a:lvl9pPr marL="0" marR="0" indent="0" algn="l" defTabSz="914485" rtl="0" eaLnBrk="1" latinLnBrk="0" hangingPunct="1">
              <a:lnSpc>
                <a:spcPct val="90000"/>
              </a:lnSpc>
              <a:spcBef>
                <a:spcPts val="0"/>
              </a:spcBef>
              <a:spcAft>
                <a:spcPts val="0"/>
              </a:spcAft>
              <a:buClrTx/>
              <a:buSzTx/>
              <a:buFontTx/>
              <a:buNone/>
              <a:tabLst/>
              <a:defRPr sz="8440" b="1" i="0" u="none" strike="noStrike" cap="all" spc="0" baseline="0">
                <a:solidFill>
                  <a:srgbClr val="000000"/>
                </a:solidFill>
                <a:uFillTx/>
                <a:latin typeface="Arial"/>
                <a:ea typeface="Arial"/>
                <a:cs typeface="Arial"/>
                <a:sym typeface="Arial"/>
              </a:defRPr>
            </a:lvl9pPr>
          </a:lstStyle>
          <a:p>
            <a:r>
              <a:rPr lang="en-US" sz="3800" dirty="0">
                <a:solidFill>
                  <a:schemeClr val="tx2"/>
                </a:solidFill>
                <a:latin typeface="+mj-lt"/>
                <a:ea typeface="ＭＳ Ｐゴシック" charset="0"/>
              </a:rPr>
              <a:t>Current state of the art models</a:t>
            </a:r>
          </a:p>
        </p:txBody>
      </p:sp>
      <p:pic>
        <p:nvPicPr>
          <p:cNvPr id="2" name="Picture 2" descr="Google's Imagen vs OpenAI's DALLE-2 | AIGuys">
            <a:extLst>
              <a:ext uri="{FF2B5EF4-FFF2-40B4-BE49-F238E27FC236}">
                <a16:creationId xmlns:a16="http://schemas.microsoft.com/office/drawing/2014/main" id="{5CE7D473-7D73-46FE-AA13-D221C72D53C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97649" y="2199872"/>
            <a:ext cx="3297128" cy="37267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34B5A3D-FBE8-4DDA-ADB3-44D7848EEE7F}"/>
              </a:ext>
            </a:extLst>
          </p:cNvPr>
          <p:cNvSpPr txBox="1"/>
          <p:nvPr/>
        </p:nvSpPr>
        <p:spPr>
          <a:xfrm>
            <a:off x="5228217" y="1759606"/>
            <a:ext cx="3645548" cy="3577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975482" fontAlgn="auto">
              <a:spcBef>
                <a:spcPts val="0"/>
              </a:spcBef>
              <a:spcAft>
                <a:spcPts val="0"/>
              </a:spcAft>
            </a:pPr>
            <a:r>
              <a:rPr lang="nb-NO" sz="1875" b="0" dirty="0">
                <a:solidFill>
                  <a:srgbClr val="000000"/>
                </a:solidFill>
                <a:latin typeface="Arial"/>
                <a:ea typeface="Arial"/>
                <a:cs typeface="Arial"/>
                <a:sym typeface="Arial"/>
              </a:rPr>
              <a:t>Digital artists (DALL-E 2, Imagen)</a:t>
            </a:r>
          </a:p>
        </p:txBody>
      </p:sp>
      <p:sp>
        <p:nvSpPr>
          <p:cNvPr id="14" name="TextBox 13">
            <a:extLst>
              <a:ext uri="{FF2B5EF4-FFF2-40B4-BE49-F238E27FC236}">
                <a16:creationId xmlns:a16="http://schemas.microsoft.com/office/drawing/2014/main" id="{B7AF5723-8FF2-46DF-A3AF-42368C79D98C}"/>
              </a:ext>
            </a:extLst>
          </p:cNvPr>
          <p:cNvSpPr txBox="1"/>
          <p:nvPr/>
        </p:nvSpPr>
        <p:spPr>
          <a:xfrm>
            <a:off x="695807" y="1759606"/>
            <a:ext cx="3528080" cy="3577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975482" fontAlgn="auto">
              <a:spcBef>
                <a:spcPts val="0"/>
              </a:spcBef>
              <a:spcAft>
                <a:spcPts val="0"/>
              </a:spcAft>
            </a:pPr>
            <a:r>
              <a:rPr lang="nb-NO" sz="1875" b="0" dirty="0">
                <a:solidFill>
                  <a:srgbClr val="000000"/>
                </a:solidFill>
                <a:latin typeface="Arial"/>
                <a:ea typeface="Arial"/>
                <a:cs typeface="Arial"/>
                <a:sym typeface="Arial"/>
              </a:rPr>
              <a:t>Generalist agents (</a:t>
            </a:r>
            <a:r>
              <a:rPr lang="nb-NO" sz="1875" b="0" dirty="0" err="1">
                <a:solidFill>
                  <a:srgbClr val="000000"/>
                </a:solidFill>
                <a:latin typeface="Arial"/>
                <a:ea typeface="Arial"/>
                <a:cs typeface="Arial"/>
                <a:sym typeface="Arial"/>
              </a:rPr>
              <a:t>Gato</a:t>
            </a:r>
            <a:r>
              <a:rPr lang="nb-NO" sz="1875" b="0" dirty="0">
                <a:solidFill>
                  <a:srgbClr val="000000"/>
                </a:solidFill>
                <a:latin typeface="Arial"/>
                <a:ea typeface="Arial"/>
                <a:cs typeface="Arial"/>
                <a:sym typeface="Arial"/>
              </a:rPr>
              <a:t>, GPT-3)</a:t>
            </a:r>
          </a:p>
        </p:txBody>
      </p:sp>
    </p:spTree>
    <p:extLst>
      <p:ext uri="{BB962C8B-B14F-4D97-AF65-F5344CB8AC3E}">
        <p14:creationId xmlns:p14="http://schemas.microsoft.com/office/powerpoint/2010/main" val="140243293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96516" y="708301"/>
            <a:ext cx="7217866" cy="778459"/>
          </a:xfrm>
          <a:prstGeom prst="rect">
            <a:avLst/>
          </a:prstGeom>
        </p:spPr>
        <p:txBody>
          <a:bodyPr vert="horz" wrap="square" lIns="0" tIns="8930" rIns="0" bIns="0" numCol="1" rtlCol="0" anchor="t" anchorCtr="0" compatLnSpc="1">
            <a:prstTxWarp prst="textNoShape">
              <a:avLst/>
            </a:prstTxWarp>
            <a:spAutoFit/>
          </a:bodyPr>
          <a:lstStyle/>
          <a:p>
            <a:pPr marL="8929">
              <a:spcBef>
                <a:spcPts val="70"/>
              </a:spcBef>
            </a:pPr>
            <a:r>
              <a:rPr spc="-257" dirty="0"/>
              <a:t>AI </a:t>
            </a:r>
            <a:r>
              <a:rPr spc="-105" dirty="0"/>
              <a:t>is </a:t>
            </a:r>
            <a:r>
              <a:rPr spc="-95" dirty="0"/>
              <a:t>inc</a:t>
            </a:r>
            <a:r>
              <a:rPr spc="-112" dirty="0"/>
              <a:t>r</a:t>
            </a:r>
            <a:r>
              <a:rPr spc="-120" dirty="0"/>
              <a:t>easingly</a:t>
            </a:r>
            <a:r>
              <a:rPr dirty="0"/>
              <a:t> </a:t>
            </a:r>
            <a:r>
              <a:rPr spc="-67" dirty="0"/>
              <a:t>used</a:t>
            </a:r>
            <a:r>
              <a:rPr dirty="0"/>
              <a:t> </a:t>
            </a:r>
            <a:r>
              <a:rPr spc="-130" dirty="0"/>
              <a:t>in</a:t>
            </a:r>
            <a:r>
              <a:rPr dirty="0"/>
              <a:t> </a:t>
            </a:r>
            <a:r>
              <a:rPr spc="-134" dirty="0"/>
              <a:t>many</a:t>
            </a:r>
            <a:r>
              <a:rPr dirty="0"/>
              <a:t> </a:t>
            </a:r>
            <a:r>
              <a:rPr spc="-80" dirty="0"/>
              <a:t>high-sta</a:t>
            </a:r>
            <a:r>
              <a:rPr spc="-127" dirty="0"/>
              <a:t>k</a:t>
            </a:r>
            <a:r>
              <a:rPr spc="-80" dirty="0"/>
              <a:t>es</a:t>
            </a:r>
            <a:r>
              <a:rPr dirty="0"/>
              <a:t> </a:t>
            </a:r>
            <a:r>
              <a:rPr spc="-84" dirty="0"/>
              <a:t>tasks</a:t>
            </a:r>
          </a:p>
        </p:txBody>
      </p:sp>
      <p:grpSp>
        <p:nvGrpSpPr>
          <p:cNvPr id="3" name="object 3"/>
          <p:cNvGrpSpPr/>
          <p:nvPr/>
        </p:nvGrpSpPr>
        <p:grpSpPr>
          <a:xfrm>
            <a:off x="33345" y="1578980"/>
            <a:ext cx="9077474" cy="4172843"/>
            <a:chOff x="47423" y="2245660"/>
            <a:chExt cx="12910185" cy="5934710"/>
          </a:xfrm>
        </p:grpSpPr>
        <p:pic>
          <p:nvPicPr>
            <p:cNvPr id="4" name="object 4"/>
            <p:cNvPicPr/>
            <p:nvPr/>
          </p:nvPicPr>
          <p:blipFill>
            <a:blip r:embed="rId3" cstate="print"/>
            <a:stretch>
              <a:fillRect/>
            </a:stretch>
          </p:blipFill>
          <p:spPr>
            <a:xfrm>
              <a:off x="47423" y="2245660"/>
              <a:ext cx="4454542" cy="2943872"/>
            </a:xfrm>
            <a:prstGeom prst="rect">
              <a:avLst/>
            </a:prstGeom>
          </p:spPr>
        </p:pic>
        <p:pic>
          <p:nvPicPr>
            <p:cNvPr id="5" name="object 5"/>
            <p:cNvPicPr/>
            <p:nvPr/>
          </p:nvPicPr>
          <p:blipFill>
            <a:blip r:embed="rId4" cstate="print"/>
            <a:stretch>
              <a:fillRect/>
            </a:stretch>
          </p:blipFill>
          <p:spPr>
            <a:xfrm>
              <a:off x="4543256" y="2245660"/>
              <a:ext cx="4358460" cy="2943872"/>
            </a:xfrm>
            <a:prstGeom prst="rect">
              <a:avLst/>
            </a:prstGeom>
          </p:spPr>
        </p:pic>
        <p:pic>
          <p:nvPicPr>
            <p:cNvPr id="6" name="object 6"/>
            <p:cNvPicPr/>
            <p:nvPr/>
          </p:nvPicPr>
          <p:blipFill>
            <a:blip r:embed="rId5" cstate="print"/>
            <a:stretch>
              <a:fillRect/>
            </a:stretch>
          </p:blipFill>
          <p:spPr>
            <a:xfrm>
              <a:off x="8943005" y="2245660"/>
              <a:ext cx="4014370" cy="2943872"/>
            </a:xfrm>
            <a:prstGeom prst="rect">
              <a:avLst/>
            </a:prstGeom>
          </p:spPr>
        </p:pic>
        <p:pic>
          <p:nvPicPr>
            <p:cNvPr id="7" name="object 7"/>
            <p:cNvPicPr/>
            <p:nvPr/>
          </p:nvPicPr>
          <p:blipFill>
            <a:blip r:embed="rId6" cstate="print"/>
            <a:stretch>
              <a:fillRect/>
            </a:stretch>
          </p:blipFill>
          <p:spPr>
            <a:xfrm>
              <a:off x="71900" y="5222996"/>
              <a:ext cx="4454542" cy="2956895"/>
            </a:xfrm>
            <a:prstGeom prst="rect">
              <a:avLst/>
            </a:prstGeom>
          </p:spPr>
        </p:pic>
        <p:pic>
          <p:nvPicPr>
            <p:cNvPr id="8" name="object 8"/>
            <p:cNvPicPr/>
            <p:nvPr/>
          </p:nvPicPr>
          <p:blipFill>
            <a:blip r:embed="rId7" cstate="print"/>
            <a:stretch>
              <a:fillRect/>
            </a:stretch>
          </p:blipFill>
          <p:spPr>
            <a:xfrm>
              <a:off x="4579434" y="5228663"/>
              <a:ext cx="8352209" cy="2945560"/>
            </a:xfrm>
            <a:prstGeom prst="rect">
              <a:avLst/>
            </a:prstGeom>
          </p:spPr>
        </p:pic>
      </p:grpSp>
      <p:sp>
        <p:nvSpPr>
          <p:cNvPr id="9" name="object 9"/>
          <p:cNvSpPr txBox="1">
            <a:spLocks noGrp="1"/>
          </p:cNvSpPr>
          <p:nvPr>
            <p:ph type="sldNum" sz="quarter" idx="7"/>
          </p:nvPr>
        </p:nvSpPr>
        <p:spPr>
          <a:xfrm>
            <a:off x="0" y="0"/>
            <a:ext cx="0" cy="373389"/>
          </a:xfrm>
          <a:prstGeom prst="rect">
            <a:avLst/>
          </a:prstGeom>
        </p:spPr>
        <p:txBody>
          <a:bodyPr vert="horz" wrap="square" lIns="0" tIns="4018" rIns="0" bIns="0" rtlCol="0">
            <a:spAutoFit/>
          </a:bodyPr>
          <a:lstStyle/>
          <a:p>
            <a:pPr marL="26788">
              <a:spcBef>
                <a:spcPts val="32"/>
              </a:spcBef>
            </a:pPr>
            <a:endParaRPr spc="-4" dirty="0"/>
          </a:p>
        </p:txBody>
      </p:sp>
    </p:spTree>
    <p:extLst>
      <p:ext uri="{BB962C8B-B14F-4D97-AF65-F5344CB8AC3E}">
        <p14:creationId xmlns:p14="http://schemas.microsoft.com/office/powerpoint/2010/main" val="37596251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174BEDAD-DEFD-47ED-6B75-4F069AA69F84}"/>
              </a:ext>
            </a:extLst>
          </p:cNvPr>
          <p:cNvSpPr>
            <a:spLocks noGrp="1" noChangeArrowheads="1"/>
          </p:cNvSpPr>
          <p:nvPr>
            <p:ph type="title"/>
          </p:nvPr>
        </p:nvSpPr>
        <p:spPr>
          <a:xfrm>
            <a:off x="536575" y="741745"/>
            <a:ext cx="8070850" cy="3693319"/>
          </a:xfrm>
        </p:spPr>
        <p:txBody>
          <a:bodyPr/>
          <a:lstStyle/>
          <a:p>
            <a:pPr algn="ctr"/>
            <a:r>
              <a:rPr lang="nb-NO" altLang="nb-NO" dirty="0"/>
              <a:t>AI BASICS TAILORMADE</a:t>
            </a:r>
            <a:br>
              <a:rPr lang="nb-NO" altLang="nb-NO" dirty="0"/>
            </a:br>
            <a:br>
              <a:rPr lang="nb-NO" altLang="nb-NO" dirty="0"/>
            </a:br>
            <a:r>
              <a:rPr lang="nb-NO" altLang="nb-NO" dirty="0"/>
              <a:t>WHAT SHOULD WE ALL KNOW TO BE ABLE TO HAVE AN INTERESTING AI TALK WITH YOUR COLLEAGES? </a:t>
            </a:r>
          </a:p>
        </p:txBody>
      </p:sp>
    </p:spTree>
    <p:extLst>
      <p:ext uri="{BB962C8B-B14F-4D97-AF65-F5344CB8AC3E}">
        <p14:creationId xmlns:p14="http://schemas.microsoft.com/office/powerpoint/2010/main" val="40390287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D55B0-8977-3246-84D8-B3720125A126}"/>
              </a:ext>
            </a:extLst>
          </p:cNvPr>
          <p:cNvSpPr>
            <a:spLocks noGrp="1"/>
          </p:cNvSpPr>
          <p:nvPr>
            <p:ph type="title"/>
          </p:nvPr>
        </p:nvSpPr>
        <p:spPr/>
        <p:txBody>
          <a:bodyPr/>
          <a:lstStyle/>
          <a:p>
            <a:r>
              <a:rPr lang="en-GB" dirty="0"/>
              <a:t>Types of Machine Learning</a:t>
            </a:r>
          </a:p>
        </p:txBody>
      </p:sp>
      <p:sp>
        <p:nvSpPr>
          <p:cNvPr id="3" name="Content Placeholder 2">
            <a:extLst>
              <a:ext uri="{FF2B5EF4-FFF2-40B4-BE49-F238E27FC236}">
                <a16:creationId xmlns:a16="http://schemas.microsoft.com/office/drawing/2014/main" id="{F0DD460A-A761-4743-A6BF-E36D125FB329}"/>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3B5EE0DF-EA58-C247-B8C1-DB8F961F51C8}"/>
              </a:ext>
            </a:extLst>
          </p:cNvPr>
          <p:cNvPicPr>
            <a:picLocks noChangeAspect="1"/>
          </p:cNvPicPr>
          <p:nvPr/>
        </p:nvPicPr>
        <p:blipFill rotWithShape="1">
          <a:blip r:embed="rId3"/>
          <a:srcRect t="13172"/>
          <a:stretch/>
        </p:blipFill>
        <p:spPr>
          <a:xfrm>
            <a:off x="701675" y="1828800"/>
            <a:ext cx="7273926" cy="4343400"/>
          </a:xfrm>
          <a:prstGeom prst="rect">
            <a:avLst/>
          </a:prstGeom>
        </p:spPr>
      </p:pic>
    </p:spTree>
    <p:extLst>
      <p:ext uri="{BB962C8B-B14F-4D97-AF65-F5344CB8AC3E}">
        <p14:creationId xmlns:p14="http://schemas.microsoft.com/office/powerpoint/2010/main" val="37355684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91A368B1-6818-B5B8-C913-3E2273D27B18}"/>
              </a:ext>
            </a:extLst>
          </p:cNvPr>
          <p:cNvSpPr txBox="1">
            <a:spLocks noGrp="1"/>
          </p:cNvSpPr>
          <p:nvPr>
            <p:ph type="title"/>
          </p:nvPr>
        </p:nvSpPr>
        <p:spPr>
          <a:xfrm>
            <a:off x="2363788" y="327025"/>
            <a:ext cx="6042024" cy="628377"/>
          </a:xfrm>
        </p:spPr>
        <p:txBody>
          <a:bodyPr wrap="square" lIns="0" tIns="12700" rIns="0" bIns="0" rtlCol="0">
            <a:spAutoFit/>
          </a:bodyPr>
          <a:lstStyle/>
          <a:p>
            <a:pPr marL="12700">
              <a:spcBef>
                <a:spcPts val="100"/>
              </a:spcBef>
              <a:defRPr/>
            </a:pPr>
            <a:r>
              <a:rPr lang="en-AU" dirty="0"/>
              <a:t>Reinforcement Learning</a:t>
            </a:r>
            <a:endParaRPr dirty="0"/>
          </a:p>
        </p:txBody>
      </p:sp>
      <p:sp>
        <p:nvSpPr>
          <p:cNvPr id="3" name="object 3">
            <a:extLst>
              <a:ext uri="{FF2B5EF4-FFF2-40B4-BE49-F238E27FC236}">
                <a16:creationId xmlns:a16="http://schemas.microsoft.com/office/drawing/2014/main" id="{E7D6AFF9-8BA3-5F80-7484-1263E82F8E7B}"/>
              </a:ext>
            </a:extLst>
          </p:cNvPr>
          <p:cNvSpPr txBox="1"/>
          <p:nvPr/>
        </p:nvSpPr>
        <p:spPr>
          <a:xfrm>
            <a:off x="738188" y="1387475"/>
            <a:ext cx="5400675" cy="3760788"/>
          </a:xfrm>
          <a:prstGeom prst="rect">
            <a:avLst/>
          </a:prstGeom>
        </p:spPr>
        <p:txBody>
          <a:bodyPr lIns="0" tIns="104775" rIns="0" bIns="0">
            <a:spAutoFit/>
          </a:bodyPr>
          <a:lstStyle/>
          <a:p>
            <a:pPr marL="152400" indent="-140335">
              <a:spcBef>
                <a:spcPts val="825"/>
              </a:spcBef>
              <a:buFont typeface="Arial"/>
              <a:buChar char="•"/>
              <a:tabLst>
                <a:tab pos="153035" algn="l"/>
              </a:tabLst>
              <a:defRPr/>
            </a:pPr>
            <a:r>
              <a:rPr lang="nb-NO" sz="2800" spc="-10" dirty="0" err="1">
                <a:latin typeface="Carlito"/>
                <a:cs typeface="Carlito"/>
              </a:rPr>
              <a:t>Familiar</a:t>
            </a:r>
            <a:r>
              <a:rPr lang="nb-NO" sz="2800" spc="-10" dirty="0">
                <a:latin typeface="Carlito"/>
                <a:cs typeface="Carlito"/>
              </a:rPr>
              <a:t> </a:t>
            </a:r>
            <a:r>
              <a:rPr lang="nb-NO" sz="2800" spc="-10" dirty="0" err="1">
                <a:latin typeface="Carlito"/>
                <a:cs typeface="Carlito"/>
              </a:rPr>
              <a:t>models</a:t>
            </a:r>
            <a:r>
              <a:rPr lang="nb-NO" sz="2800" spc="-10" dirty="0">
                <a:latin typeface="Carlito"/>
                <a:cs typeface="Carlito"/>
              </a:rPr>
              <a:t> </a:t>
            </a:r>
            <a:r>
              <a:rPr lang="nb-NO" sz="2800" spc="-5" dirty="0" err="1">
                <a:latin typeface="Carlito"/>
                <a:cs typeface="Carlito"/>
              </a:rPr>
              <a:t>of</a:t>
            </a:r>
            <a:r>
              <a:rPr lang="nb-NO" sz="2800" spc="-5" dirty="0">
                <a:latin typeface="Carlito"/>
                <a:cs typeface="Carlito"/>
              </a:rPr>
              <a:t> </a:t>
            </a:r>
            <a:r>
              <a:rPr lang="nb-NO" sz="2800" spc="-10" dirty="0" err="1">
                <a:latin typeface="Carlito"/>
                <a:cs typeface="Carlito"/>
              </a:rPr>
              <a:t>machine</a:t>
            </a:r>
            <a:r>
              <a:rPr lang="nb-NO" sz="2800" spc="75" dirty="0">
                <a:latin typeface="Carlito"/>
                <a:cs typeface="Carlito"/>
              </a:rPr>
              <a:t> </a:t>
            </a:r>
            <a:r>
              <a:rPr lang="nb-NO" sz="2800" spc="-10" dirty="0" err="1">
                <a:latin typeface="Carlito"/>
                <a:cs typeface="Carlito"/>
              </a:rPr>
              <a:t>learning</a:t>
            </a:r>
            <a:endParaRPr lang="nb-NO" sz="2800" dirty="0">
              <a:latin typeface="Carlito"/>
              <a:cs typeface="Carlito"/>
            </a:endParaRPr>
          </a:p>
          <a:p>
            <a:pPr marL="431165">
              <a:spcBef>
                <a:spcPts val="630"/>
              </a:spcBef>
              <a:defRPr/>
            </a:pPr>
            <a:r>
              <a:rPr lang="nb-NO" sz="2400" dirty="0">
                <a:latin typeface="Arial"/>
                <a:cs typeface="Arial"/>
              </a:rPr>
              <a:t>–</a:t>
            </a:r>
            <a:r>
              <a:rPr lang="nb-NO" sz="2400" dirty="0">
                <a:latin typeface="Carlito"/>
                <a:cs typeface="Carlito"/>
              </a:rPr>
              <a:t>Learning </a:t>
            </a:r>
            <a:r>
              <a:rPr lang="nb-NO" sz="2400" spc="-5" dirty="0">
                <a:latin typeface="Carlito"/>
                <a:cs typeface="Carlito"/>
              </a:rPr>
              <a:t>from</a:t>
            </a:r>
            <a:r>
              <a:rPr lang="nb-NO" sz="2400" spc="-25" dirty="0">
                <a:latin typeface="Carlito"/>
                <a:cs typeface="Carlito"/>
              </a:rPr>
              <a:t> </a:t>
            </a:r>
            <a:r>
              <a:rPr lang="nb-NO" sz="2400" spc="-5" dirty="0">
                <a:latin typeface="Carlito"/>
                <a:cs typeface="Carlito"/>
              </a:rPr>
              <a:t>data.</a:t>
            </a:r>
            <a:endParaRPr lang="nb-NO" sz="2400" dirty="0">
              <a:latin typeface="Carlito"/>
              <a:cs typeface="Carlito"/>
            </a:endParaRPr>
          </a:p>
          <a:p>
            <a:pPr>
              <a:spcBef>
                <a:spcPts val="25"/>
              </a:spcBef>
              <a:defRPr/>
            </a:pPr>
            <a:endParaRPr sz="3300" dirty="0">
              <a:latin typeface="Carlito"/>
              <a:cs typeface="Carlito"/>
            </a:endParaRPr>
          </a:p>
          <a:p>
            <a:pPr marL="152400" indent="-140335">
              <a:buFont typeface="Arial"/>
              <a:buChar char="•"/>
              <a:tabLst>
                <a:tab pos="153035" algn="l"/>
              </a:tabLst>
              <a:defRPr/>
            </a:pPr>
            <a:r>
              <a:rPr sz="2800" spc="-5" dirty="0">
                <a:latin typeface="Carlito"/>
                <a:cs typeface="Carlito"/>
              </a:rPr>
              <a:t>How </a:t>
            </a:r>
            <a:r>
              <a:rPr sz="2800" spc="-10" dirty="0">
                <a:latin typeface="Carlito"/>
                <a:cs typeface="Carlito"/>
              </a:rPr>
              <a:t>did </a:t>
            </a:r>
            <a:r>
              <a:rPr sz="2800" spc="-5" dirty="0">
                <a:latin typeface="Carlito"/>
                <a:cs typeface="Carlito"/>
              </a:rPr>
              <a:t>you </a:t>
            </a:r>
            <a:r>
              <a:rPr sz="2800" spc="-10" dirty="0">
                <a:latin typeface="Carlito"/>
                <a:cs typeface="Carlito"/>
              </a:rPr>
              <a:t>learn </a:t>
            </a:r>
            <a:r>
              <a:rPr sz="2800" spc="-5" dirty="0">
                <a:latin typeface="Carlito"/>
                <a:cs typeface="Carlito"/>
              </a:rPr>
              <a:t>to</a:t>
            </a:r>
            <a:r>
              <a:rPr sz="2800" spc="55" dirty="0">
                <a:latin typeface="Carlito"/>
                <a:cs typeface="Carlito"/>
              </a:rPr>
              <a:t> </a:t>
            </a:r>
            <a:r>
              <a:rPr sz="2800" spc="-5" dirty="0">
                <a:latin typeface="Carlito"/>
                <a:cs typeface="Carlito"/>
              </a:rPr>
              <a:t>cycle?</a:t>
            </a:r>
            <a:endParaRPr sz="2800" dirty="0">
              <a:latin typeface="Carlito"/>
              <a:cs typeface="Carlito"/>
            </a:endParaRPr>
          </a:p>
          <a:p>
            <a:pPr marL="431165">
              <a:spcBef>
                <a:spcPts val="625"/>
              </a:spcBef>
              <a:defRPr/>
            </a:pPr>
            <a:r>
              <a:rPr sz="2400" spc="-5" dirty="0">
                <a:latin typeface="Arial"/>
                <a:cs typeface="Arial"/>
              </a:rPr>
              <a:t>–</a:t>
            </a:r>
            <a:r>
              <a:rPr sz="2400" spc="-5" dirty="0">
                <a:latin typeface="Carlito"/>
                <a:cs typeface="Carlito"/>
              </a:rPr>
              <a:t>Not from</a:t>
            </a:r>
            <a:r>
              <a:rPr sz="2400" spc="-85" dirty="0">
                <a:latin typeface="Carlito"/>
                <a:cs typeface="Carlito"/>
              </a:rPr>
              <a:t> </a:t>
            </a:r>
            <a:r>
              <a:rPr sz="2400" spc="-5" dirty="0">
                <a:latin typeface="Carlito"/>
                <a:cs typeface="Carlito"/>
              </a:rPr>
              <a:t>Data!</a:t>
            </a:r>
            <a:endParaRPr sz="2400" dirty="0">
              <a:latin typeface="Carlito"/>
              <a:cs typeface="Carlito"/>
            </a:endParaRPr>
          </a:p>
          <a:p>
            <a:pPr marL="431165">
              <a:spcBef>
                <a:spcPts val="600"/>
              </a:spcBef>
              <a:defRPr/>
            </a:pPr>
            <a:r>
              <a:rPr sz="2400" spc="-5" dirty="0">
                <a:latin typeface="Arial"/>
                <a:cs typeface="Arial"/>
              </a:rPr>
              <a:t>–</a:t>
            </a:r>
            <a:r>
              <a:rPr sz="2400" spc="-5" dirty="0">
                <a:latin typeface="Carlito"/>
                <a:cs typeface="Carlito"/>
              </a:rPr>
              <a:t>Trial and</a:t>
            </a:r>
            <a:r>
              <a:rPr sz="2400" spc="-70" dirty="0">
                <a:latin typeface="Carlito"/>
                <a:cs typeface="Carlito"/>
              </a:rPr>
              <a:t> </a:t>
            </a:r>
            <a:r>
              <a:rPr sz="2400" dirty="0">
                <a:latin typeface="Carlito"/>
                <a:cs typeface="Carlito"/>
              </a:rPr>
              <a:t>error!</a:t>
            </a:r>
          </a:p>
          <a:p>
            <a:pPr marL="431165">
              <a:spcBef>
                <a:spcPts val="600"/>
              </a:spcBef>
              <a:defRPr/>
            </a:pPr>
            <a:r>
              <a:rPr sz="2400" dirty="0">
                <a:latin typeface="Arial"/>
                <a:cs typeface="Arial"/>
              </a:rPr>
              <a:t>–</a:t>
            </a:r>
            <a:r>
              <a:rPr sz="2400" dirty="0">
                <a:latin typeface="Carlito"/>
                <a:cs typeface="Carlito"/>
              </a:rPr>
              <a:t>Falling </a:t>
            </a:r>
            <a:r>
              <a:rPr sz="2400" spc="-5" dirty="0">
                <a:latin typeface="Carlito"/>
                <a:cs typeface="Carlito"/>
              </a:rPr>
              <a:t>down</a:t>
            </a:r>
            <a:r>
              <a:rPr sz="2400" spc="-30" dirty="0">
                <a:latin typeface="Carlito"/>
                <a:cs typeface="Carlito"/>
              </a:rPr>
              <a:t> </a:t>
            </a:r>
            <a:r>
              <a:rPr sz="2400" spc="-5" dirty="0">
                <a:latin typeface="Carlito"/>
                <a:cs typeface="Carlito"/>
              </a:rPr>
              <a:t>hurts!</a:t>
            </a:r>
            <a:endParaRPr sz="2400" dirty="0">
              <a:latin typeface="Carlito"/>
              <a:cs typeface="Carlito"/>
            </a:endParaRPr>
          </a:p>
          <a:p>
            <a:pPr marL="152400" indent="-140335">
              <a:spcBef>
                <a:spcPts val="575"/>
              </a:spcBef>
              <a:buFont typeface="Arial"/>
              <a:buChar char="•"/>
              <a:tabLst>
                <a:tab pos="153035" algn="l"/>
              </a:tabLst>
              <a:defRPr/>
            </a:pPr>
            <a:r>
              <a:rPr sz="2800" spc="-10" dirty="0">
                <a:latin typeface="Carlito"/>
                <a:cs typeface="Carlito"/>
              </a:rPr>
              <a:t>Walking, Talking,</a:t>
            </a:r>
            <a:r>
              <a:rPr sz="2800" spc="15" dirty="0">
                <a:latin typeface="Carlito"/>
                <a:cs typeface="Carlito"/>
              </a:rPr>
              <a:t> </a:t>
            </a:r>
            <a:r>
              <a:rPr sz="2800" dirty="0">
                <a:latin typeface="Carlito"/>
                <a:cs typeface="Carlito"/>
              </a:rPr>
              <a:t>etc.</a:t>
            </a:r>
          </a:p>
        </p:txBody>
      </p:sp>
      <p:sp>
        <p:nvSpPr>
          <p:cNvPr id="22531" name="object 4">
            <a:extLst>
              <a:ext uri="{FF2B5EF4-FFF2-40B4-BE49-F238E27FC236}">
                <a16:creationId xmlns:a16="http://schemas.microsoft.com/office/drawing/2014/main" id="{5DA0F456-858E-5AEF-B32F-DFFA1C6F9063}"/>
              </a:ext>
            </a:extLst>
          </p:cNvPr>
          <p:cNvSpPr>
            <a:spLocks noChangeArrowheads="1"/>
          </p:cNvSpPr>
          <p:nvPr/>
        </p:nvSpPr>
        <p:spPr bwMode="auto">
          <a:xfrm>
            <a:off x="5730875" y="2862263"/>
            <a:ext cx="2955925" cy="311785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rgbClr val="0066FF"/>
                </a:solidFill>
                <a:latin typeface="Trebuchet MS" panose="020B070302020209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703020202090204" pitchFamily="34" charset="0"/>
                <a:cs typeface="Arial" panose="020B0604020202020204" pitchFamily="34" charset="0"/>
              </a:defRPr>
            </a:lvl2pPr>
            <a:lvl3pPr marL="1143000" indent="-228600">
              <a:spcBef>
                <a:spcPct val="20000"/>
              </a:spcBef>
              <a:buChar char="•"/>
              <a:defRPr sz="2400">
                <a:solidFill>
                  <a:schemeClr val="tx1"/>
                </a:solidFill>
                <a:latin typeface="Trebuchet MS" panose="020B070302020209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703020202090204" pitchFamily="34" charset="0"/>
                <a:cs typeface="Arial" panose="020B0604020202020204" pitchFamily="34" charset="0"/>
              </a:defRPr>
            </a:lvl4pPr>
            <a:lvl5pPr marL="2057400" indent="-228600">
              <a:spcBef>
                <a:spcPct val="20000"/>
              </a:spcBef>
              <a:buChar char="»"/>
              <a:defRPr sz="1600">
                <a:solidFill>
                  <a:schemeClr val="tx1"/>
                </a:solidFill>
                <a:latin typeface="Trebuchet MS" panose="020B070302020209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70302020209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70302020209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70302020209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703020202090204" pitchFamily="34" charset="0"/>
                <a:cs typeface="Arial" panose="020B0604020202020204" pitchFamily="34" charset="0"/>
              </a:defRPr>
            </a:lvl9pPr>
          </a:lstStyle>
          <a:p>
            <a:pPr>
              <a:spcBef>
                <a:spcPct val="0"/>
              </a:spcBef>
              <a:buFontTx/>
              <a:buNone/>
            </a:pPr>
            <a:endParaRPr lang="nb-NO" altLang="nb-NO" sz="1600">
              <a:solidFill>
                <a:schemeClr val="tx1"/>
              </a:solidFill>
              <a:latin typeface="Arial" panose="020B0604020202020204" pitchFamily="34" charset="0"/>
            </a:endParaRPr>
          </a:p>
        </p:txBody>
      </p:sp>
    </p:spTree>
    <p:extLst>
      <p:ext uri="{BB962C8B-B14F-4D97-AF65-F5344CB8AC3E}">
        <p14:creationId xmlns:p14="http://schemas.microsoft.com/office/powerpoint/2010/main" val="467366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174BEDAD-DEFD-47ED-6B75-4F069AA69F84}"/>
              </a:ext>
            </a:extLst>
          </p:cNvPr>
          <p:cNvSpPr>
            <a:spLocks noGrp="1" noChangeArrowheads="1"/>
          </p:cNvSpPr>
          <p:nvPr>
            <p:ph type="title"/>
          </p:nvPr>
        </p:nvSpPr>
        <p:spPr>
          <a:xfrm>
            <a:off x="536575" y="3276600"/>
            <a:ext cx="8070850" cy="609600"/>
          </a:xfrm>
        </p:spPr>
        <p:txBody>
          <a:bodyPr/>
          <a:lstStyle/>
          <a:p>
            <a:r>
              <a:rPr lang="nb-NO" altLang="nb-NO"/>
              <a:t>Unsupervised Learning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4AB2FE1F-F307-D940-A4B6-FEB3CCD0F017}"/>
              </a:ext>
            </a:extLst>
          </p:cNvPr>
          <p:cNvSpPr>
            <a:spLocks noGrp="1" noChangeArrowheads="1"/>
          </p:cNvSpPr>
          <p:nvPr>
            <p:ph type="title"/>
          </p:nvPr>
        </p:nvSpPr>
        <p:spPr/>
        <p:txBody>
          <a:bodyPr/>
          <a:lstStyle/>
          <a:p>
            <a:r>
              <a:rPr lang="en-US" altLang="en-US" dirty="0"/>
              <a:t>AI part of our future</a:t>
            </a:r>
          </a:p>
        </p:txBody>
      </p:sp>
      <p:graphicFrame>
        <p:nvGraphicFramePr>
          <p:cNvPr id="4" name="Content Placeholder 3">
            <a:extLst>
              <a:ext uri="{FF2B5EF4-FFF2-40B4-BE49-F238E27FC236}">
                <a16:creationId xmlns:a16="http://schemas.microsoft.com/office/drawing/2014/main" id="{62937FE2-BCCD-4298-8614-7DDEA2E040DC}"/>
              </a:ext>
            </a:extLst>
          </p:cNvPr>
          <p:cNvGraphicFramePr>
            <a:graphicFrameLocks noGrp="1"/>
          </p:cNvGraphicFramePr>
          <p:nvPr>
            <p:ph idx="1"/>
          </p:nvPr>
        </p:nvGraphicFramePr>
        <p:xfrm>
          <a:off x="1289957" y="3186127"/>
          <a:ext cx="6564086" cy="3432387"/>
        </p:xfrm>
        <a:graphic>
          <a:graphicData uri="http://schemas.openxmlformats.org/drawingml/2006/table">
            <a:tbl>
              <a:tblPr/>
              <a:tblGrid>
                <a:gridCol w="6564086">
                  <a:extLst>
                    <a:ext uri="{9D8B030D-6E8A-4147-A177-3AD203B41FA5}">
                      <a16:colId xmlns:a16="http://schemas.microsoft.com/office/drawing/2014/main" val="3522266688"/>
                    </a:ext>
                  </a:extLst>
                </a:gridCol>
              </a:tblGrid>
              <a:tr h="296333">
                <a:tc>
                  <a:txBody>
                    <a:bodyPr/>
                    <a:lstStyle/>
                    <a:p>
                      <a:br>
                        <a:rPr lang="en-US" sz="1600">
                          <a:effectLst/>
                          <a:latin typeface="arial" panose="020B0604020202020204" pitchFamily="34" charset="0"/>
                        </a:rPr>
                      </a:br>
                      <a:endParaRPr lang="en-US" sz="1600"/>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249774752"/>
                  </a:ext>
                </a:extLst>
              </a:tr>
              <a:tr h="148167">
                <a:tc>
                  <a:txBody>
                    <a:bodyPr/>
                    <a:lstStyle/>
                    <a:p>
                      <a:endParaRPr lang="en-US" sz="1600"/>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794186718"/>
                  </a:ext>
                </a:extLst>
              </a:tr>
              <a:tr h="148167">
                <a:tc>
                  <a:txBody>
                    <a:bodyPr/>
                    <a:lstStyle/>
                    <a:p>
                      <a:pPr algn="ctr"/>
                      <a:endParaRPr lang="en-US" sz="1600">
                        <a:effectLst/>
                        <a:latin typeface="arial" panose="020B0604020202020204" pitchFamily="34" charset="0"/>
                      </a:endParaRP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782669143"/>
                  </a:ext>
                </a:extLst>
              </a:tr>
              <a:tr h="148167">
                <a:tc>
                  <a:txBody>
                    <a:bodyPr/>
                    <a:lstStyle/>
                    <a:p>
                      <a:pPr algn="ctr"/>
                      <a:endParaRPr lang="en-US" sz="1600">
                        <a:effectLst/>
                        <a:latin typeface="arial" panose="020B0604020202020204" pitchFamily="34" charset="0"/>
                      </a:endParaRP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4164944307"/>
                  </a:ext>
                </a:extLst>
              </a:tr>
              <a:tr h="148167">
                <a:tc>
                  <a:txBody>
                    <a:bodyPr/>
                    <a:lstStyle/>
                    <a:p>
                      <a:pPr algn="ctr"/>
                      <a:r>
                        <a:rPr lang="en-US" sz="1600">
                          <a:effectLst/>
                          <a:latin typeface="arial" panose="020B0604020202020204" pitchFamily="34" charset="0"/>
                        </a:rPr>
                        <a:t>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741098412"/>
                  </a:ext>
                </a:extLst>
              </a:tr>
              <a:tr h="148167">
                <a:tc>
                  <a:txBody>
                    <a:bodyPr/>
                    <a:lstStyle/>
                    <a:p>
                      <a:endParaRPr lang="en-US" sz="1600"/>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045058069"/>
                  </a:ext>
                </a:extLst>
              </a:tr>
              <a:tr h="444500">
                <a:tc>
                  <a:txBody>
                    <a:bodyPr/>
                    <a:lstStyle/>
                    <a:p>
                      <a:pPr algn="l"/>
                      <a:r>
                        <a:rPr lang="en-US" sz="1600" b="0" cap="all" dirty="0">
                          <a:solidFill>
                            <a:srgbClr val="76B900"/>
                          </a:solidFill>
                          <a:effectLst/>
                          <a:latin typeface="DINPro-bold"/>
                        </a:rPr>
                        <a:t>‘MIND-READING’ ALGORITHM DECODES THE PICTURES IN YOUR HEAD</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08136544"/>
                  </a:ext>
                </a:extLst>
              </a:tr>
              <a:tr h="148167">
                <a:tc>
                  <a:txBody>
                    <a:bodyPr/>
                    <a:lstStyle/>
                    <a:p>
                      <a:pPr algn="ctr"/>
                      <a:endParaRPr lang="en-US" sz="1600" dirty="0">
                        <a:effectLst/>
                        <a:latin typeface="arial" panose="020B0604020202020204" pitchFamily="34" charset="0"/>
                      </a:endParaRP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899147898"/>
                  </a:ext>
                </a:extLst>
              </a:tr>
              <a:tr h="1037167">
                <a:tc>
                  <a:txBody>
                    <a:bodyPr/>
                    <a:lstStyle/>
                    <a:p>
                      <a:pPr algn="ctr"/>
                      <a:r>
                        <a:rPr lang="en-US" sz="1600" dirty="0">
                          <a:solidFill>
                            <a:srgbClr val="000000"/>
                          </a:solidFill>
                          <a:effectLst/>
                          <a:latin typeface="DINPro-Regular"/>
                        </a:rPr>
                        <a:t>Researchers from ATR Computational Neuroscience Laboratories and Kyoto University in Japan developed a deep learning-based algorithm that can generate images from brain activity.</a:t>
                      </a:r>
                      <a:endParaRPr lang="en-US" sz="1600" dirty="0">
                        <a:effectLst/>
                        <a:latin typeface="arial" panose="020B0604020202020204" pitchFamily="34" charset="0"/>
                      </a:endParaRP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360907772"/>
                  </a:ext>
                </a:extLst>
              </a:tr>
            </a:tbl>
          </a:graphicData>
        </a:graphic>
      </p:graphicFrame>
      <p:pic>
        <p:nvPicPr>
          <p:cNvPr id="20493" name="Picture 1" descr="https://ci4.googleusercontent.com/proxy/OJjy0NNVXrACcpJKBbcx57CDfvJ_rQ1HYWgOt0s8bZCP6O9icIwcRyyhyR6Ni2O51TSi-19s2rOZu8M1o5BhjPzACJkyRud7LQERkblolQFvvrfxS8LHixnhG0kCCvE9cwT93Dv3tDMZpJRqX3bYHD720rSCiM3bXkDJKoD1i9ZeRI4-byQyUg=s0-d-e1-ft#http://images.nvidia.com/content/newsletters/email/images-new/2018/NALA/Accelerated-computing/jan-23/Feature-3.png">
            <a:extLst>
              <a:ext uri="{FF2B5EF4-FFF2-40B4-BE49-F238E27FC236}">
                <a16:creationId xmlns:a16="http://schemas.microsoft.com/office/drawing/2014/main" id="{84A9E05B-F5D7-784F-8B3B-16BE6B34B8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2623" y="1049564"/>
            <a:ext cx="4595204" cy="325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81693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60CD96A1-CF65-7A85-0FD6-3CB9CBAF3E41}"/>
              </a:ext>
            </a:extLst>
          </p:cNvPr>
          <p:cNvSpPr>
            <a:spLocks noGrp="1"/>
          </p:cNvSpPr>
          <p:nvPr>
            <p:ph type="title"/>
          </p:nvPr>
        </p:nvSpPr>
        <p:spPr/>
        <p:txBody>
          <a:bodyPr/>
          <a:lstStyle/>
          <a:p>
            <a:pPr eaLnBrk="1" fontAlgn="auto" hangingPunct="1">
              <a:spcAft>
                <a:spcPts val="0"/>
              </a:spcAft>
              <a:defRPr/>
            </a:pPr>
            <a:r>
              <a:rPr lang="en-US" dirty="0">
                <a:solidFill>
                  <a:schemeClr val="tx2">
                    <a:satMod val="200000"/>
                  </a:schemeClr>
                </a:solidFill>
              </a:rPr>
              <a:t>What is Clustering ?</a:t>
            </a:r>
          </a:p>
        </p:txBody>
      </p:sp>
      <p:pic>
        <p:nvPicPr>
          <p:cNvPr id="45058" name="Picture 2">
            <a:extLst>
              <a:ext uri="{FF2B5EF4-FFF2-40B4-BE49-F238E27FC236}">
                <a16:creationId xmlns:a16="http://schemas.microsoft.com/office/drawing/2014/main" id="{C6227877-EB64-7357-7E66-40284B8FFE6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43100" y="2641600"/>
            <a:ext cx="5715000" cy="2857500"/>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Footer Placeholder 5">
            <a:extLst>
              <a:ext uri="{FF2B5EF4-FFF2-40B4-BE49-F238E27FC236}">
                <a16:creationId xmlns:a16="http://schemas.microsoft.com/office/drawing/2014/main" id="{DAF8CF56-23F6-47ED-6F87-A6A001F799B3}"/>
              </a:ext>
            </a:extLst>
          </p:cNvPr>
          <p:cNvSpPr>
            <a:spLocks noGrp="1" noChangeArrowheads="1"/>
          </p:cNvSpPr>
          <p:nvPr>
            <p:ph type="ftr" sz="quarter" idx="11"/>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endParaRPr lang="en-US" altLang="nb-NO" sz="1400"/>
          </a:p>
        </p:txBody>
      </p:sp>
      <p:sp>
        <p:nvSpPr>
          <p:cNvPr id="46082" name="Slide Number Placeholder 6">
            <a:extLst>
              <a:ext uri="{FF2B5EF4-FFF2-40B4-BE49-F238E27FC236}">
                <a16:creationId xmlns:a16="http://schemas.microsoft.com/office/drawing/2014/main" id="{EAC4F7DF-1504-42B1-2190-832F04E8578A}"/>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fld id="{5DAEE236-1388-D941-A6D9-5483DCFC0249}" type="slidenum">
              <a:rPr lang="en-US" altLang="nb-NO" sz="1400" smtClean="0"/>
              <a:pPr/>
              <a:t>31</a:t>
            </a:fld>
            <a:endParaRPr lang="en-US" altLang="nb-NO" sz="1400"/>
          </a:p>
        </p:txBody>
      </p:sp>
      <p:sp>
        <p:nvSpPr>
          <p:cNvPr id="46083" name="Rectangle 2">
            <a:extLst>
              <a:ext uri="{FF2B5EF4-FFF2-40B4-BE49-F238E27FC236}">
                <a16:creationId xmlns:a16="http://schemas.microsoft.com/office/drawing/2014/main" id="{DF4FBCE4-2AC2-5F0A-F5EB-379A6B430A66}"/>
              </a:ext>
            </a:extLst>
          </p:cNvPr>
          <p:cNvSpPr>
            <a:spLocks noGrp="1" noChangeArrowheads="1"/>
          </p:cNvSpPr>
          <p:nvPr>
            <p:ph type="title"/>
          </p:nvPr>
        </p:nvSpPr>
        <p:spPr>
          <a:xfrm>
            <a:off x="1447800" y="274638"/>
            <a:ext cx="7239000" cy="615950"/>
          </a:xfrm>
        </p:spPr>
        <p:txBody>
          <a:bodyPr/>
          <a:lstStyle/>
          <a:p>
            <a:pPr eaLnBrk="1" hangingPunct="1"/>
            <a:r>
              <a:rPr lang="en-US" altLang="nb-NO"/>
              <a:t>What is Clustering?</a:t>
            </a:r>
          </a:p>
        </p:txBody>
      </p:sp>
      <p:sp>
        <p:nvSpPr>
          <p:cNvPr id="46084" name="Rectangle 3">
            <a:extLst>
              <a:ext uri="{FF2B5EF4-FFF2-40B4-BE49-F238E27FC236}">
                <a16:creationId xmlns:a16="http://schemas.microsoft.com/office/drawing/2014/main" id="{128FB15E-0090-B734-A0A1-EB93496F8EC9}"/>
              </a:ext>
            </a:extLst>
          </p:cNvPr>
          <p:cNvSpPr>
            <a:spLocks noGrp="1" noChangeArrowheads="1"/>
          </p:cNvSpPr>
          <p:nvPr>
            <p:ph type="body" sz="half" idx="1"/>
          </p:nvPr>
        </p:nvSpPr>
        <p:spPr/>
        <p:txBody>
          <a:bodyPr/>
          <a:lstStyle/>
          <a:p>
            <a:pPr eaLnBrk="1" hangingPunct="1"/>
            <a:r>
              <a:rPr lang="en-US" altLang="nb-NO"/>
              <a:t>Finding groups of objects such that the objects in a group will be similar (or related) to one another and different from (or unrelated to) the objects in other groups</a:t>
            </a:r>
          </a:p>
        </p:txBody>
      </p:sp>
      <p:grpSp>
        <p:nvGrpSpPr>
          <p:cNvPr id="46085" name="Group 4">
            <a:extLst>
              <a:ext uri="{FF2B5EF4-FFF2-40B4-BE49-F238E27FC236}">
                <a16:creationId xmlns:a16="http://schemas.microsoft.com/office/drawing/2014/main" id="{7D803E3C-DFC8-01AF-AFBF-D17772D0E304}"/>
              </a:ext>
            </a:extLst>
          </p:cNvPr>
          <p:cNvGrpSpPr>
            <a:grpSpLocks/>
          </p:cNvGrpSpPr>
          <p:nvPr/>
        </p:nvGrpSpPr>
        <p:grpSpPr bwMode="auto">
          <a:xfrm>
            <a:off x="3276600" y="3875088"/>
            <a:ext cx="3048000" cy="2678112"/>
            <a:chOff x="2160" y="2544"/>
            <a:chExt cx="1920" cy="1687"/>
          </a:xfrm>
        </p:grpSpPr>
        <p:sp>
          <p:nvSpPr>
            <p:cNvPr id="46096" name="Line 5">
              <a:extLst>
                <a:ext uri="{FF2B5EF4-FFF2-40B4-BE49-F238E27FC236}">
                  <a16:creationId xmlns:a16="http://schemas.microsoft.com/office/drawing/2014/main" id="{579965CE-4260-4FFC-1218-920C93B1F2A8}"/>
                </a:ext>
              </a:extLst>
            </p:cNvPr>
            <p:cNvSpPr>
              <a:spLocks noChangeShapeType="1"/>
            </p:cNvSpPr>
            <p:nvPr/>
          </p:nvSpPr>
          <p:spPr bwMode="auto">
            <a:xfrm>
              <a:off x="2736" y="2544"/>
              <a:ext cx="0" cy="11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sp>
          <p:nvSpPr>
            <p:cNvPr id="46097" name="Line 6">
              <a:extLst>
                <a:ext uri="{FF2B5EF4-FFF2-40B4-BE49-F238E27FC236}">
                  <a16:creationId xmlns:a16="http://schemas.microsoft.com/office/drawing/2014/main" id="{7DF9BE29-0C28-B950-E9B0-FE52F88FB565}"/>
                </a:ext>
              </a:extLst>
            </p:cNvPr>
            <p:cNvSpPr>
              <a:spLocks noChangeShapeType="1"/>
            </p:cNvSpPr>
            <p:nvPr/>
          </p:nvSpPr>
          <p:spPr bwMode="auto">
            <a:xfrm>
              <a:off x="2736" y="3696"/>
              <a:ext cx="13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sp>
          <p:nvSpPr>
            <p:cNvPr id="46098" name="Freeform 7">
              <a:extLst>
                <a:ext uri="{FF2B5EF4-FFF2-40B4-BE49-F238E27FC236}">
                  <a16:creationId xmlns:a16="http://schemas.microsoft.com/office/drawing/2014/main" id="{55E0E78E-B1A2-FF2B-D9A6-7DA8EDCB1513}"/>
                </a:ext>
              </a:extLst>
            </p:cNvPr>
            <p:cNvSpPr>
              <a:spLocks/>
            </p:cNvSpPr>
            <p:nvPr/>
          </p:nvSpPr>
          <p:spPr bwMode="auto">
            <a:xfrm>
              <a:off x="2226" y="3696"/>
              <a:ext cx="510" cy="535"/>
            </a:xfrm>
            <a:custGeom>
              <a:avLst/>
              <a:gdLst>
                <a:gd name="T0" fmla="*/ 510 w 510"/>
                <a:gd name="T1" fmla="*/ 0 h 535"/>
                <a:gd name="T2" fmla="*/ 0 w 510"/>
                <a:gd name="T3" fmla="*/ 535 h 535"/>
                <a:gd name="T4" fmla="*/ 0 60000 65536"/>
                <a:gd name="T5" fmla="*/ 0 60000 65536"/>
              </a:gdLst>
              <a:ahLst/>
              <a:cxnLst>
                <a:cxn ang="T4">
                  <a:pos x="T0" y="T1"/>
                </a:cxn>
                <a:cxn ang="T5">
                  <a:pos x="T2" y="T3"/>
                </a:cxn>
              </a:cxnLst>
              <a:rect l="0" t="0" r="r" b="b"/>
              <a:pathLst>
                <a:path w="510" h="535">
                  <a:moveTo>
                    <a:pt x="510" y="0"/>
                  </a:moveTo>
                  <a:lnTo>
                    <a:pt x="0" y="535"/>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sp>
          <p:nvSpPr>
            <p:cNvPr id="46099" name="AutoShape 8">
              <a:extLst>
                <a:ext uri="{FF2B5EF4-FFF2-40B4-BE49-F238E27FC236}">
                  <a16:creationId xmlns:a16="http://schemas.microsoft.com/office/drawing/2014/main" id="{8C0E77AB-B10A-5539-7145-86D4EABCBD38}"/>
                </a:ext>
              </a:extLst>
            </p:cNvPr>
            <p:cNvSpPr>
              <a:spLocks noChangeArrowheads="1"/>
            </p:cNvSpPr>
            <p:nvPr/>
          </p:nvSpPr>
          <p:spPr bwMode="auto">
            <a:xfrm>
              <a:off x="3264" y="2880"/>
              <a:ext cx="96" cy="96"/>
            </a:xfrm>
            <a:prstGeom prst="octagon">
              <a:avLst>
                <a:gd name="adj" fmla="val 2928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eaLnBrk="1" hangingPunct="1"/>
              <a:endParaRPr lang="en-GB" altLang="nb-NO" sz="1800"/>
            </a:p>
          </p:txBody>
        </p:sp>
        <p:sp>
          <p:nvSpPr>
            <p:cNvPr id="46100" name="AutoShape 9">
              <a:extLst>
                <a:ext uri="{FF2B5EF4-FFF2-40B4-BE49-F238E27FC236}">
                  <a16:creationId xmlns:a16="http://schemas.microsoft.com/office/drawing/2014/main" id="{C1003D1E-72A7-38CD-8297-CD81E827CF61}"/>
                </a:ext>
              </a:extLst>
            </p:cNvPr>
            <p:cNvSpPr>
              <a:spLocks noChangeArrowheads="1"/>
            </p:cNvSpPr>
            <p:nvPr/>
          </p:nvSpPr>
          <p:spPr bwMode="auto">
            <a:xfrm>
              <a:off x="3408" y="2880"/>
              <a:ext cx="96" cy="96"/>
            </a:xfrm>
            <a:prstGeom prst="octagon">
              <a:avLst>
                <a:gd name="adj" fmla="val 2928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eaLnBrk="1" hangingPunct="1"/>
              <a:endParaRPr lang="en-GB" altLang="nb-NO" sz="1800"/>
            </a:p>
          </p:txBody>
        </p:sp>
        <p:sp>
          <p:nvSpPr>
            <p:cNvPr id="46101" name="AutoShape 10">
              <a:extLst>
                <a:ext uri="{FF2B5EF4-FFF2-40B4-BE49-F238E27FC236}">
                  <a16:creationId xmlns:a16="http://schemas.microsoft.com/office/drawing/2014/main" id="{229E3665-95E0-D900-6153-33FA4B74E99B}"/>
                </a:ext>
              </a:extLst>
            </p:cNvPr>
            <p:cNvSpPr>
              <a:spLocks noChangeArrowheads="1"/>
            </p:cNvSpPr>
            <p:nvPr/>
          </p:nvSpPr>
          <p:spPr bwMode="auto">
            <a:xfrm>
              <a:off x="3360" y="2736"/>
              <a:ext cx="96" cy="96"/>
            </a:xfrm>
            <a:prstGeom prst="octagon">
              <a:avLst>
                <a:gd name="adj" fmla="val 2928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eaLnBrk="1" hangingPunct="1"/>
              <a:endParaRPr lang="en-GB" altLang="nb-NO" sz="1800"/>
            </a:p>
          </p:txBody>
        </p:sp>
        <p:sp>
          <p:nvSpPr>
            <p:cNvPr id="46102" name="AutoShape 11">
              <a:extLst>
                <a:ext uri="{FF2B5EF4-FFF2-40B4-BE49-F238E27FC236}">
                  <a16:creationId xmlns:a16="http://schemas.microsoft.com/office/drawing/2014/main" id="{C6829E82-5D2D-A849-A606-D5736436673E}"/>
                </a:ext>
              </a:extLst>
            </p:cNvPr>
            <p:cNvSpPr>
              <a:spLocks noChangeArrowheads="1"/>
            </p:cNvSpPr>
            <p:nvPr/>
          </p:nvSpPr>
          <p:spPr bwMode="auto">
            <a:xfrm>
              <a:off x="3360" y="3024"/>
              <a:ext cx="96" cy="96"/>
            </a:xfrm>
            <a:prstGeom prst="octagon">
              <a:avLst>
                <a:gd name="adj" fmla="val 2928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eaLnBrk="1" hangingPunct="1"/>
              <a:endParaRPr lang="en-GB" altLang="nb-NO" sz="1800"/>
            </a:p>
          </p:txBody>
        </p:sp>
        <p:sp>
          <p:nvSpPr>
            <p:cNvPr id="46103" name="AutoShape 12">
              <a:extLst>
                <a:ext uri="{FF2B5EF4-FFF2-40B4-BE49-F238E27FC236}">
                  <a16:creationId xmlns:a16="http://schemas.microsoft.com/office/drawing/2014/main" id="{0D595402-A5DA-D93F-9571-CEF6E91EA9B5}"/>
                </a:ext>
              </a:extLst>
            </p:cNvPr>
            <p:cNvSpPr>
              <a:spLocks noChangeArrowheads="1"/>
            </p:cNvSpPr>
            <p:nvPr/>
          </p:nvSpPr>
          <p:spPr bwMode="auto">
            <a:xfrm>
              <a:off x="3600" y="2880"/>
              <a:ext cx="96" cy="96"/>
            </a:xfrm>
            <a:prstGeom prst="octagon">
              <a:avLst>
                <a:gd name="adj" fmla="val 2928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eaLnBrk="1" hangingPunct="1"/>
              <a:endParaRPr lang="en-GB" altLang="nb-NO" sz="1800"/>
            </a:p>
          </p:txBody>
        </p:sp>
        <p:sp>
          <p:nvSpPr>
            <p:cNvPr id="46104" name="AutoShape 13">
              <a:extLst>
                <a:ext uri="{FF2B5EF4-FFF2-40B4-BE49-F238E27FC236}">
                  <a16:creationId xmlns:a16="http://schemas.microsoft.com/office/drawing/2014/main" id="{CA957538-11C7-CC6A-6738-BB7F3E2F26C1}"/>
                </a:ext>
              </a:extLst>
            </p:cNvPr>
            <p:cNvSpPr>
              <a:spLocks noChangeArrowheads="1"/>
            </p:cNvSpPr>
            <p:nvPr/>
          </p:nvSpPr>
          <p:spPr bwMode="auto">
            <a:xfrm>
              <a:off x="3504" y="2784"/>
              <a:ext cx="96" cy="96"/>
            </a:xfrm>
            <a:prstGeom prst="octagon">
              <a:avLst>
                <a:gd name="adj" fmla="val 2928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eaLnBrk="1" hangingPunct="1"/>
              <a:endParaRPr lang="en-GB" altLang="nb-NO" sz="1800"/>
            </a:p>
          </p:txBody>
        </p:sp>
        <p:sp>
          <p:nvSpPr>
            <p:cNvPr id="46105" name="AutoShape 14">
              <a:extLst>
                <a:ext uri="{FF2B5EF4-FFF2-40B4-BE49-F238E27FC236}">
                  <a16:creationId xmlns:a16="http://schemas.microsoft.com/office/drawing/2014/main" id="{B810FB98-BC0E-3AAE-2D4A-FD24E6F3B2DC}"/>
                </a:ext>
              </a:extLst>
            </p:cNvPr>
            <p:cNvSpPr>
              <a:spLocks noChangeArrowheads="1"/>
            </p:cNvSpPr>
            <p:nvPr/>
          </p:nvSpPr>
          <p:spPr bwMode="auto">
            <a:xfrm>
              <a:off x="3168" y="2736"/>
              <a:ext cx="96" cy="96"/>
            </a:xfrm>
            <a:prstGeom prst="octagon">
              <a:avLst>
                <a:gd name="adj" fmla="val 2928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eaLnBrk="1" hangingPunct="1"/>
              <a:endParaRPr lang="en-GB" altLang="nb-NO" sz="1800"/>
            </a:p>
          </p:txBody>
        </p:sp>
        <p:sp>
          <p:nvSpPr>
            <p:cNvPr id="46106" name="AutoShape 15">
              <a:extLst>
                <a:ext uri="{FF2B5EF4-FFF2-40B4-BE49-F238E27FC236}">
                  <a16:creationId xmlns:a16="http://schemas.microsoft.com/office/drawing/2014/main" id="{702C58FB-04BF-56F6-BD34-B66D5FDBDA41}"/>
                </a:ext>
              </a:extLst>
            </p:cNvPr>
            <p:cNvSpPr>
              <a:spLocks noChangeArrowheads="1"/>
            </p:cNvSpPr>
            <p:nvPr/>
          </p:nvSpPr>
          <p:spPr bwMode="auto">
            <a:xfrm>
              <a:off x="3504" y="2976"/>
              <a:ext cx="96" cy="96"/>
            </a:xfrm>
            <a:prstGeom prst="octagon">
              <a:avLst>
                <a:gd name="adj" fmla="val 2928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eaLnBrk="1" hangingPunct="1"/>
              <a:endParaRPr lang="en-GB" altLang="nb-NO" sz="1800"/>
            </a:p>
          </p:txBody>
        </p:sp>
        <p:sp>
          <p:nvSpPr>
            <p:cNvPr id="46107" name="AutoShape 16">
              <a:extLst>
                <a:ext uri="{FF2B5EF4-FFF2-40B4-BE49-F238E27FC236}">
                  <a16:creationId xmlns:a16="http://schemas.microsoft.com/office/drawing/2014/main" id="{DF2D5E3F-ABAC-6323-E8CF-0853A9D07F4B}"/>
                </a:ext>
              </a:extLst>
            </p:cNvPr>
            <p:cNvSpPr>
              <a:spLocks noChangeArrowheads="1"/>
            </p:cNvSpPr>
            <p:nvPr/>
          </p:nvSpPr>
          <p:spPr bwMode="auto">
            <a:xfrm>
              <a:off x="3168" y="2976"/>
              <a:ext cx="96" cy="96"/>
            </a:xfrm>
            <a:prstGeom prst="octagon">
              <a:avLst>
                <a:gd name="adj" fmla="val 2928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eaLnBrk="1" hangingPunct="1"/>
              <a:endParaRPr lang="en-GB" altLang="nb-NO" sz="1800"/>
            </a:p>
          </p:txBody>
        </p:sp>
        <p:sp>
          <p:nvSpPr>
            <p:cNvPr id="46108" name="AutoShape 17">
              <a:extLst>
                <a:ext uri="{FF2B5EF4-FFF2-40B4-BE49-F238E27FC236}">
                  <a16:creationId xmlns:a16="http://schemas.microsoft.com/office/drawing/2014/main" id="{A042275B-2059-9F91-FBF0-618175651F19}"/>
                </a:ext>
              </a:extLst>
            </p:cNvPr>
            <p:cNvSpPr>
              <a:spLocks noChangeArrowheads="1"/>
            </p:cNvSpPr>
            <p:nvPr/>
          </p:nvSpPr>
          <p:spPr bwMode="auto">
            <a:xfrm>
              <a:off x="2160" y="3264"/>
              <a:ext cx="96" cy="96"/>
            </a:xfrm>
            <a:prstGeom prst="octagon">
              <a:avLst>
                <a:gd name="adj" fmla="val 29287"/>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eaLnBrk="1" hangingPunct="1"/>
              <a:endParaRPr lang="en-GB" altLang="nb-NO" sz="1800"/>
            </a:p>
          </p:txBody>
        </p:sp>
        <p:sp>
          <p:nvSpPr>
            <p:cNvPr id="46109" name="AutoShape 18">
              <a:extLst>
                <a:ext uri="{FF2B5EF4-FFF2-40B4-BE49-F238E27FC236}">
                  <a16:creationId xmlns:a16="http://schemas.microsoft.com/office/drawing/2014/main" id="{3EE8022C-ADC6-8B2B-C0AC-ADEA5FF45B23}"/>
                </a:ext>
              </a:extLst>
            </p:cNvPr>
            <p:cNvSpPr>
              <a:spLocks noChangeArrowheads="1"/>
            </p:cNvSpPr>
            <p:nvPr/>
          </p:nvSpPr>
          <p:spPr bwMode="auto">
            <a:xfrm>
              <a:off x="2304" y="3312"/>
              <a:ext cx="96" cy="96"/>
            </a:xfrm>
            <a:prstGeom prst="octagon">
              <a:avLst>
                <a:gd name="adj" fmla="val 29287"/>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eaLnBrk="1" hangingPunct="1"/>
              <a:endParaRPr lang="en-GB" altLang="nb-NO" sz="1800"/>
            </a:p>
          </p:txBody>
        </p:sp>
        <p:sp>
          <p:nvSpPr>
            <p:cNvPr id="46110" name="AutoShape 19">
              <a:extLst>
                <a:ext uri="{FF2B5EF4-FFF2-40B4-BE49-F238E27FC236}">
                  <a16:creationId xmlns:a16="http://schemas.microsoft.com/office/drawing/2014/main" id="{12DE6543-78CD-83BD-F196-4987FD1DFDC9}"/>
                </a:ext>
              </a:extLst>
            </p:cNvPr>
            <p:cNvSpPr>
              <a:spLocks noChangeArrowheads="1"/>
            </p:cNvSpPr>
            <p:nvPr/>
          </p:nvSpPr>
          <p:spPr bwMode="auto">
            <a:xfrm>
              <a:off x="2304" y="3456"/>
              <a:ext cx="96" cy="96"/>
            </a:xfrm>
            <a:prstGeom prst="octagon">
              <a:avLst>
                <a:gd name="adj" fmla="val 29287"/>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eaLnBrk="1" hangingPunct="1"/>
              <a:endParaRPr lang="en-GB" altLang="nb-NO" sz="1800"/>
            </a:p>
          </p:txBody>
        </p:sp>
        <p:sp>
          <p:nvSpPr>
            <p:cNvPr id="46111" name="AutoShape 20">
              <a:extLst>
                <a:ext uri="{FF2B5EF4-FFF2-40B4-BE49-F238E27FC236}">
                  <a16:creationId xmlns:a16="http://schemas.microsoft.com/office/drawing/2014/main" id="{9B5C276B-38CA-DCF9-161A-B36DC531DC3E}"/>
                </a:ext>
              </a:extLst>
            </p:cNvPr>
            <p:cNvSpPr>
              <a:spLocks noChangeArrowheads="1"/>
            </p:cNvSpPr>
            <p:nvPr/>
          </p:nvSpPr>
          <p:spPr bwMode="auto">
            <a:xfrm>
              <a:off x="2448" y="3312"/>
              <a:ext cx="96" cy="96"/>
            </a:xfrm>
            <a:prstGeom prst="octagon">
              <a:avLst>
                <a:gd name="adj" fmla="val 29287"/>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eaLnBrk="1" hangingPunct="1"/>
              <a:endParaRPr lang="en-GB" altLang="nb-NO" sz="1800"/>
            </a:p>
          </p:txBody>
        </p:sp>
        <p:sp>
          <p:nvSpPr>
            <p:cNvPr id="46112" name="AutoShape 21">
              <a:extLst>
                <a:ext uri="{FF2B5EF4-FFF2-40B4-BE49-F238E27FC236}">
                  <a16:creationId xmlns:a16="http://schemas.microsoft.com/office/drawing/2014/main" id="{F6388F87-9279-D635-0AEB-7E526149D82F}"/>
                </a:ext>
              </a:extLst>
            </p:cNvPr>
            <p:cNvSpPr>
              <a:spLocks noChangeArrowheads="1"/>
            </p:cNvSpPr>
            <p:nvPr/>
          </p:nvSpPr>
          <p:spPr bwMode="auto">
            <a:xfrm>
              <a:off x="2352" y="3168"/>
              <a:ext cx="96" cy="96"/>
            </a:xfrm>
            <a:prstGeom prst="octagon">
              <a:avLst>
                <a:gd name="adj" fmla="val 29287"/>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eaLnBrk="1" hangingPunct="1"/>
              <a:endParaRPr lang="en-GB" altLang="nb-NO" sz="1800"/>
            </a:p>
          </p:txBody>
        </p:sp>
        <p:sp>
          <p:nvSpPr>
            <p:cNvPr id="46113" name="AutoShape 22">
              <a:extLst>
                <a:ext uri="{FF2B5EF4-FFF2-40B4-BE49-F238E27FC236}">
                  <a16:creationId xmlns:a16="http://schemas.microsoft.com/office/drawing/2014/main" id="{2CF7BC60-80BF-7734-00FE-6AC23A24E760}"/>
                </a:ext>
              </a:extLst>
            </p:cNvPr>
            <p:cNvSpPr>
              <a:spLocks noChangeArrowheads="1"/>
            </p:cNvSpPr>
            <p:nvPr/>
          </p:nvSpPr>
          <p:spPr bwMode="auto">
            <a:xfrm>
              <a:off x="2448" y="3456"/>
              <a:ext cx="96" cy="96"/>
            </a:xfrm>
            <a:prstGeom prst="octagon">
              <a:avLst>
                <a:gd name="adj" fmla="val 29287"/>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eaLnBrk="1" hangingPunct="1"/>
              <a:endParaRPr lang="en-GB" altLang="nb-NO" sz="1800"/>
            </a:p>
          </p:txBody>
        </p:sp>
        <p:sp>
          <p:nvSpPr>
            <p:cNvPr id="46114" name="AutoShape 23">
              <a:extLst>
                <a:ext uri="{FF2B5EF4-FFF2-40B4-BE49-F238E27FC236}">
                  <a16:creationId xmlns:a16="http://schemas.microsoft.com/office/drawing/2014/main" id="{B2FDBAE5-69AE-B1A8-48EE-E2B9D940110E}"/>
                </a:ext>
              </a:extLst>
            </p:cNvPr>
            <p:cNvSpPr>
              <a:spLocks noChangeArrowheads="1"/>
            </p:cNvSpPr>
            <p:nvPr/>
          </p:nvSpPr>
          <p:spPr bwMode="auto">
            <a:xfrm>
              <a:off x="2160" y="3408"/>
              <a:ext cx="96" cy="96"/>
            </a:xfrm>
            <a:prstGeom prst="octagon">
              <a:avLst>
                <a:gd name="adj" fmla="val 29287"/>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eaLnBrk="1" hangingPunct="1"/>
              <a:endParaRPr lang="en-GB" altLang="nb-NO" sz="1800"/>
            </a:p>
          </p:txBody>
        </p:sp>
        <p:sp>
          <p:nvSpPr>
            <p:cNvPr id="46115" name="AutoShape 24">
              <a:extLst>
                <a:ext uri="{FF2B5EF4-FFF2-40B4-BE49-F238E27FC236}">
                  <a16:creationId xmlns:a16="http://schemas.microsoft.com/office/drawing/2014/main" id="{108FF49A-DD59-003D-6B25-E02BBAB18905}"/>
                </a:ext>
              </a:extLst>
            </p:cNvPr>
            <p:cNvSpPr>
              <a:spLocks noChangeArrowheads="1"/>
            </p:cNvSpPr>
            <p:nvPr/>
          </p:nvSpPr>
          <p:spPr bwMode="auto">
            <a:xfrm>
              <a:off x="3504" y="3552"/>
              <a:ext cx="96" cy="96"/>
            </a:xfrm>
            <a:prstGeom prst="octagon">
              <a:avLst>
                <a:gd name="adj" fmla="val 29287"/>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eaLnBrk="1" hangingPunct="1"/>
              <a:endParaRPr lang="en-GB" altLang="nb-NO" sz="1800"/>
            </a:p>
          </p:txBody>
        </p:sp>
        <p:sp>
          <p:nvSpPr>
            <p:cNvPr id="46116" name="AutoShape 25">
              <a:extLst>
                <a:ext uri="{FF2B5EF4-FFF2-40B4-BE49-F238E27FC236}">
                  <a16:creationId xmlns:a16="http://schemas.microsoft.com/office/drawing/2014/main" id="{38BC26BE-DF80-5939-365C-AFA236BF19A4}"/>
                </a:ext>
              </a:extLst>
            </p:cNvPr>
            <p:cNvSpPr>
              <a:spLocks noChangeArrowheads="1"/>
            </p:cNvSpPr>
            <p:nvPr/>
          </p:nvSpPr>
          <p:spPr bwMode="auto">
            <a:xfrm>
              <a:off x="3792" y="3600"/>
              <a:ext cx="96" cy="96"/>
            </a:xfrm>
            <a:prstGeom prst="octagon">
              <a:avLst>
                <a:gd name="adj" fmla="val 29287"/>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eaLnBrk="1" hangingPunct="1"/>
              <a:endParaRPr lang="en-GB" altLang="nb-NO" sz="1800"/>
            </a:p>
          </p:txBody>
        </p:sp>
        <p:sp>
          <p:nvSpPr>
            <p:cNvPr id="46117" name="AutoShape 26">
              <a:extLst>
                <a:ext uri="{FF2B5EF4-FFF2-40B4-BE49-F238E27FC236}">
                  <a16:creationId xmlns:a16="http://schemas.microsoft.com/office/drawing/2014/main" id="{6A0BA1AA-374A-307F-C253-55D15B474AF2}"/>
                </a:ext>
              </a:extLst>
            </p:cNvPr>
            <p:cNvSpPr>
              <a:spLocks noChangeArrowheads="1"/>
            </p:cNvSpPr>
            <p:nvPr/>
          </p:nvSpPr>
          <p:spPr bwMode="auto">
            <a:xfrm>
              <a:off x="3648" y="3696"/>
              <a:ext cx="96" cy="96"/>
            </a:xfrm>
            <a:prstGeom prst="octagon">
              <a:avLst>
                <a:gd name="adj" fmla="val 29287"/>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eaLnBrk="1" hangingPunct="1"/>
              <a:endParaRPr lang="en-GB" altLang="nb-NO" sz="1800"/>
            </a:p>
          </p:txBody>
        </p:sp>
        <p:sp>
          <p:nvSpPr>
            <p:cNvPr id="46118" name="AutoShape 27">
              <a:extLst>
                <a:ext uri="{FF2B5EF4-FFF2-40B4-BE49-F238E27FC236}">
                  <a16:creationId xmlns:a16="http://schemas.microsoft.com/office/drawing/2014/main" id="{396261CF-5074-5A31-E2C7-9D73169ABDB6}"/>
                </a:ext>
              </a:extLst>
            </p:cNvPr>
            <p:cNvSpPr>
              <a:spLocks noChangeArrowheads="1"/>
            </p:cNvSpPr>
            <p:nvPr/>
          </p:nvSpPr>
          <p:spPr bwMode="auto">
            <a:xfrm>
              <a:off x="3504" y="3792"/>
              <a:ext cx="96" cy="96"/>
            </a:xfrm>
            <a:prstGeom prst="octagon">
              <a:avLst>
                <a:gd name="adj" fmla="val 29287"/>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eaLnBrk="1" hangingPunct="1"/>
              <a:endParaRPr lang="en-GB" altLang="nb-NO" sz="1800"/>
            </a:p>
          </p:txBody>
        </p:sp>
        <p:sp>
          <p:nvSpPr>
            <p:cNvPr id="46119" name="AutoShape 28">
              <a:extLst>
                <a:ext uri="{FF2B5EF4-FFF2-40B4-BE49-F238E27FC236}">
                  <a16:creationId xmlns:a16="http://schemas.microsoft.com/office/drawing/2014/main" id="{A9D5750E-211C-6FE5-9335-FFAAF86449CB}"/>
                </a:ext>
              </a:extLst>
            </p:cNvPr>
            <p:cNvSpPr>
              <a:spLocks noChangeArrowheads="1"/>
            </p:cNvSpPr>
            <p:nvPr/>
          </p:nvSpPr>
          <p:spPr bwMode="auto">
            <a:xfrm>
              <a:off x="3696" y="3792"/>
              <a:ext cx="96" cy="96"/>
            </a:xfrm>
            <a:prstGeom prst="octagon">
              <a:avLst>
                <a:gd name="adj" fmla="val 29287"/>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eaLnBrk="1" hangingPunct="1"/>
              <a:endParaRPr lang="en-GB" altLang="nb-NO" sz="1800"/>
            </a:p>
          </p:txBody>
        </p:sp>
        <p:sp>
          <p:nvSpPr>
            <p:cNvPr id="46120" name="AutoShape 29">
              <a:extLst>
                <a:ext uri="{FF2B5EF4-FFF2-40B4-BE49-F238E27FC236}">
                  <a16:creationId xmlns:a16="http://schemas.microsoft.com/office/drawing/2014/main" id="{756C95CB-B6BD-2A59-F986-3A490818E6C8}"/>
                </a:ext>
              </a:extLst>
            </p:cNvPr>
            <p:cNvSpPr>
              <a:spLocks noChangeArrowheads="1"/>
            </p:cNvSpPr>
            <p:nvPr/>
          </p:nvSpPr>
          <p:spPr bwMode="auto">
            <a:xfrm flipV="1">
              <a:off x="3504" y="3648"/>
              <a:ext cx="96" cy="96"/>
            </a:xfrm>
            <a:prstGeom prst="octagon">
              <a:avLst>
                <a:gd name="adj" fmla="val 29287"/>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eaLnBrk="1" hangingPunct="1"/>
              <a:endParaRPr lang="en-GB" altLang="nb-NO" sz="1800"/>
            </a:p>
          </p:txBody>
        </p:sp>
        <p:sp>
          <p:nvSpPr>
            <p:cNvPr id="46121" name="AutoShape 30">
              <a:extLst>
                <a:ext uri="{FF2B5EF4-FFF2-40B4-BE49-F238E27FC236}">
                  <a16:creationId xmlns:a16="http://schemas.microsoft.com/office/drawing/2014/main" id="{FBD2C331-59BC-1834-97F7-834805BC760D}"/>
                </a:ext>
              </a:extLst>
            </p:cNvPr>
            <p:cNvSpPr>
              <a:spLocks noChangeArrowheads="1"/>
            </p:cNvSpPr>
            <p:nvPr/>
          </p:nvSpPr>
          <p:spPr bwMode="auto">
            <a:xfrm>
              <a:off x="3696" y="3504"/>
              <a:ext cx="96" cy="96"/>
            </a:xfrm>
            <a:prstGeom prst="octagon">
              <a:avLst>
                <a:gd name="adj" fmla="val 29287"/>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eaLnBrk="1" hangingPunct="1"/>
              <a:endParaRPr lang="en-GB" altLang="nb-NO" sz="1800"/>
            </a:p>
          </p:txBody>
        </p:sp>
      </p:grpSp>
      <p:grpSp>
        <p:nvGrpSpPr>
          <p:cNvPr id="1884191" name="Group 31">
            <a:extLst>
              <a:ext uri="{FF2B5EF4-FFF2-40B4-BE49-F238E27FC236}">
                <a16:creationId xmlns:a16="http://schemas.microsoft.com/office/drawing/2014/main" id="{8CBC1A21-1B61-7D0A-F9FD-8022C1DE7843}"/>
              </a:ext>
            </a:extLst>
          </p:cNvPr>
          <p:cNvGrpSpPr>
            <a:grpSpLocks/>
          </p:cNvGrpSpPr>
          <p:nvPr/>
        </p:nvGrpSpPr>
        <p:grpSpPr bwMode="auto">
          <a:xfrm>
            <a:off x="5257800" y="2971800"/>
            <a:ext cx="3048000" cy="2514600"/>
            <a:chOff x="3312" y="1584"/>
            <a:chExt cx="1920" cy="1584"/>
          </a:xfrm>
        </p:grpSpPr>
        <p:sp>
          <p:nvSpPr>
            <p:cNvPr id="46094" name="Line 32">
              <a:extLst>
                <a:ext uri="{FF2B5EF4-FFF2-40B4-BE49-F238E27FC236}">
                  <a16:creationId xmlns:a16="http://schemas.microsoft.com/office/drawing/2014/main" id="{5D1E09A0-C01B-C3FB-FDDC-76AC6BB8928C}"/>
                </a:ext>
              </a:extLst>
            </p:cNvPr>
            <p:cNvSpPr>
              <a:spLocks noChangeShapeType="1"/>
            </p:cNvSpPr>
            <p:nvPr/>
          </p:nvSpPr>
          <p:spPr bwMode="auto">
            <a:xfrm flipH="1" flipV="1">
              <a:off x="3312" y="2736"/>
              <a:ext cx="144" cy="432"/>
            </a:xfrm>
            <a:prstGeom prst="line">
              <a:avLst/>
            </a:prstGeom>
            <a:noFill/>
            <a:ln w="25400">
              <a:solidFill>
                <a:srgbClr val="CC66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46095" name="AutoShape 33">
              <a:extLst>
                <a:ext uri="{FF2B5EF4-FFF2-40B4-BE49-F238E27FC236}">
                  <a16:creationId xmlns:a16="http://schemas.microsoft.com/office/drawing/2014/main" id="{DFC82A7C-FEF5-D7E8-5AE4-9570F6AF57EB}"/>
                </a:ext>
              </a:extLst>
            </p:cNvPr>
            <p:cNvSpPr>
              <a:spLocks noChangeArrowheads="1"/>
            </p:cNvSpPr>
            <p:nvPr/>
          </p:nvSpPr>
          <p:spPr bwMode="auto">
            <a:xfrm>
              <a:off x="3984" y="1584"/>
              <a:ext cx="1248" cy="672"/>
            </a:xfrm>
            <a:prstGeom prst="wedgeRectCallout">
              <a:avLst>
                <a:gd name="adj1" fmla="val -93509"/>
                <a:gd name="adj2" fmla="val 150894"/>
              </a:avLst>
            </a:prstGeom>
            <a:solidFill>
              <a:srgbClr val="00FF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nb-NO" sz="2000">
                  <a:latin typeface="Tahoma" panose="020B0604030504040204" pitchFamily="34" charset="0"/>
                </a:rPr>
                <a:t>Inter-cluster distances are maximized</a:t>
              </a:r>
            </a:p>
          </p:txBody>
        </p:sp>
      </p:grpSp>
      <p:grpSp>
        <p:nvGrpSpPr>
          <p:cNvPr id="1884194" name="Group 34">
            <a:extLst>
              <a:ext uri="{FF2B5EF4-FFF2-40B4-BE49-F238E27FC236}">
                <a16:creationId xmlns:a16="http://schemas.microsoft.com/office/drawing/2014/main" id="{7A4362E0-4B1F-9C88-7DE9-2556F9EC5C73}"/>
              </a:ext>
            </a:extLst>
          </p:cNvPr>
          <p:cNvGrpSpPr>
            <a:grpSpLocks/>
          </p:cNvGrpSpPr>
          <p:nvPr/>
        </p:nvGrpSpPr>
        <p:grpSpPr bwMode="auto">
          <a:xfrm>
            <a:off x="2895600" y="3962400"/>
            <a:ext cx="3276600" cy="2286000"/>
            <a:chOff x="1824" y="2208"/>
            <a:chExt cx="2064" cy="1440"/>
          </a:xfrm>
        </p:grpSpPr>
        <p:sp>
          <p:nvSpPr>
            <p:cNvPr id="46091" name="Oval 35">
              <a:extLst>
                <a:ext uri="{FF2B5EF4-FFF2-40B4-BE49-F238E27FC236}">
                  <a16:creationId xmlns:a16="http://schemas.microsoft.com/office/drawing/2014/main" id="{E78B3899-9952-7FFB-88F9-08BE49A5160C}"/>
                </a:ext>
              </a:extLst>
            </p:cNvPr>
            <p:cNvSpPr>
              <a:spLocks noChangeArrowheads="1"/>
            </p:cNvSpPr>
            <p:nvPr/>
          </p:nvSpPr>
          <p:spPr bwMode="auto">
            <a:xfrm>
              <a:off x="1824" y="2592"/>
              <a:ext cx="816" cy="720"/>
            </a:xfrm>
            <a:prstGeom prst="ellipse">
              <a:avLst/>
            </a:prstGeom>
            <a:noFill/>
            <a:ln w="254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eaLnBrk="1" hangingPunct="1"/>
              <a:endParaRPr lang="en-GB" altLang="nb-NO" sz="1800"/>
            </a:p>
          </p:txBody>
        </p:sp>
        <p:sp>
          <p:nvSpPr>
            <p:cNvPr id="46092" name="Oval 36">
              <a:extLst>
                <a:ext uri="{FF2B5EF4-FFF2-40B4-BE49-F238E27FC236}">
                  <a16:creationId xmlns:a16="http://schemas.microsoft.com/office/drawing/2014/main" id="{B19188BF-339E-75D1-EA3B-115950E7C466}"/>
                </a:ext>
              </a:extLst>
            </p:cNvPr>
            <p:cNvSpPr>
              <a:spLocks noChangeArrowheads="1"/>
            </p:cNvSpPr>
            <p:nvPr/>
          </p:nvSpPr>
          <p:spPr bwMode="auto">
            <a:xfrm>
              <a:off x="2928" y="2208"/>
              <a:ext cx="720" cy="624"/>
            </a:xfrm>
            <a:prstGeom prst="ellipse">
              <a:avLst/>
            </a:prstGeom>
            <a:noFill/>
            <a:ln w="254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eaLnBrk="1" hangingPunct="1"/>
              <a:endParaRPr lang="en-GB" altLang="nb-NO" sz="1800"/>
            </a:p>
          </p:txBody>
        </p:sp>
        <p:sp>
          <p:nvSpPr>
            <p:cNvPr id="46093" name="Oval 37">
              <a:extLst>
                <a:ext uri="{FF2B5EF4-FFF2-40B4-BE49-F238E27FC236}">
                  <a16:creationId xmlns:a16="http://schemas.microsoft.com/office/drawing/2014/main" id="{8C50E28E-1419-EA10-F179-4F38EDF7FAF6}"/>
                </a:ext>
              </a:extLst>
            </p:cNvPr>
            <p:cNvSpPr>
              <a:spLocks noChangeArrowheads="1"/>
            </p:cNvSpPr>
            <p:nvPr/>
          </p:nvSpPr>
          <p:spPr bwMode="auto">
            <a:xfrm>
              <a:off x="3216" y="3024"/>
              <a:ext cx="672" cy="624"/>
            </a:xfrm>
            <a:prstGeom prst="ellipse">
              <a:avLst/>
            </a:prstGeom>
            <a:noFill/>
            <a:ln w="254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eaLnBrk="1" hangingPunct="1"/>
              <a:endParaRPr lang="en-GB" altLang="nb-NO" sz="1800"/>
            </a:p>
          </p:txBody>
        </p:sp>
      </p:grpSp>
      <p:grpSp>
        <p:nvGrpSpPr>
          <p:cNvPr id="1884198" name="Group 38">
            <a:extLst>
              <a:ext uri="{FF2B5EF4-FFF2-40B4-BE49-F238E27FC236}">
                <a16:creationId xmlns:a16="http://schemas.microsoft.com/office/drawing/2014/main" id="{2A19B548-3440-A174-7E25-642E87F2E766}"/>
              </a:ext>
            </a:extLst>
          </p:cNvPr>
          <p:cNvGrpSpPr>
            <a:grpSpLocks/>
          </p:cNvGrpSpPr>
          <p:nvPr/>
        </p:nvGrpSpPr>
        <p:grpSpPr bwMode="auto">
          <a:xfrm>
            <a:off x="1295400" y="3276600"/>
            <a:ext cx="2286000" cy="1676400"/>
            <a:chOff x="816" y="1776"/>
            <a:chExt cx="1440" cy="1056"/>
          </a:xfrm>
        </p:grpSpPr>
        <p:sp>
          <p:nvSpPr>
            <p:cNvPr id="46089" name="Line 39">
              <a:extLst>
                <a:ext uri="{FF2B5EF4-FFF2-40B4-BE49-F238E27FC236}">
                  <a16:creationId xmlns:a16="http://schemas.microsoft.com/office/drawing/2014/main" id="{1A0F2DCC-FC14-A555-5DFA-25D42AEB3196}"/>
                </a:ext>
              </a:extLst>
            </p:cNvPr>
            <p:cNvSpPr>
              <a:spLocks noChangeShapeType="1"/>
            </p:cNvSpPr>
            <p:nvPr/>
          </p:nvSpPr>
          <p:spPr bwMode="auto">
            <a:xfrm flipV="1">
              <a:off x="2064" y="2736"/>
              <a:ext cx="192" cy="96"/>
            </a:xfrm>
            <a:prstGeom prst="line">
              <a:avLst/>
            </a:prstGeom>
            <a:noFill/>
            <a:ln w="25400">
              <a:solidFill>
                <a:srgbClr val="CC66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46090" name="AutoShape 40">
              <a:extLst>
                <a:ext uri="{FF2B5EF4-FFF2-40B4-BE49-F238E27FC236}">
                  <a16:creationId xmlns:a16="http://schemas.microsoft.com/office/drawing/2014/main" id="{9D21016C-08DE-A409-FA53-94C3ACDB9A39}"/>
                </a:ext>
              </a:extLst>
            </p:cNvPr>
            <p:cNvSpPr>
              <a:spLocks noChangeArrowheads="1"/>
            </p:cNvSpPr>
            <p:nvPr/>
          </p:nvSpPr>
          <p:spPr bwMode="auto">
            <a:xfrm>
              <a:off x="816" y="1776"/>
              <a:ext cx="1248" cy="672"/>
            </a:xfrm>
            <a:prstGeom prst="wedgeRectCallout">
              <a:avLst>
                <a:gd name="adj1" fmla="val 56250"/>
                <a:gd name="adj2" fmla="val 92856"/>
              </a:avLst>
            </a:prstGeom>
            <a:solidFill>
              <a:srgbClr val="00FF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nb-NO" sz="2000">
                  <a:latin typeface="Tahoma" panose="020B0604030504040204" pitchFamily="34" charset="0"/>
                </a:rPr>
                <a:t>Intra-cluster distances are minimized</a:t>
              </a:r>
            </a:p>
          </p:txBody>
        </p:sp>
      </p:grp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841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8841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841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Number Placeholder 5">
            <a:extLst>
              <a:ext uri="{FF2B5EF4-FFF2-40B4-BE49-F238E27FC236}">
                <a16:creationId xmlns:a16="http://schemas.microsoft.com/office/drawing/2014/main" id="{1B8473B1-A453-4FE6-B99D-23215FA9E105}"/>
              </a:ext>
            </a:extLst>
          </p:cNvPr>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1147763" indent="-390525">
              <a:spcBef>
                <a:spcPct val="10000"/>
              </a:spcBef>
              <a:buChar char="–"/>
              <a:defRPr sz="2000">
                <a:solidFill>
                  <a:schemeClr val="tx1"/>
                </a:solidFill>
                <a:latin typeface="Arial" panose="020B0604020202020204" pitchFamily="34" charset="0"/>
              </a:defRPr>
            </a:lvl2pPr>
            <a:lvl3pPr marL="1905000" indent="-377825">
              <a:buFont typeface="Wingdings" pitchFamily="2" charset="2"/>
              <a:buChar char="§"/>
              <a:defRPr sz="2000">
                <a:solidFill>
                  <a:schemeClr val="tx1"/>
                </a:solidFill>
                <a:latin typeface="Arial" panose="020B0604020202020204" pitchFamily="34" charset="0"/>
              </a:defRPr>
            </a:lvl3pPr>
            <a:lvl4pPr marL="2662238" indent="-379413">
              <a:buFont typeface="Times New Roman" panose="02020603050405020304" pitchFamily="18" charset="0"/>
              <a:buChar char="-"/>
              <a:defRPr sz="2000">
                <a:solidFill>
                  <a:schemeClr val="tx1"/>
                </a:solidFill>
                <a:latin typeface="Arial" panose="020B0604020202020204" pitchFamily="34" charset="0"/>
              </a:defRPr>
            </a:lvl4pPr>
            <a:lvl5pPr marL="3432175" indent="-379413">
              <a:buFont typeface="Times New Roman" panose="02020603050405020304" pitchFamily="18" charset="0"/>
              <a:buChar char="›"/>
              <a:defRPr sz="2000">
                <a:solidFill>
                  <a:schemeClr val="tx1"/>
                </a:solidFill>
                <a:latin typeface="Arial" panose="020B0604020202020204" pitchFamily="34" charset="0"/>
              </a:defRPr>
            </a:lvl5pPr>
            <a:lvl6pPr marL="3889375" indent="-379413"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4346575" indent="-379413"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4803775" indent="-379413"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5260975" indent="-379413"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lgn="r" eaLnBrk="1" hangingPunct="1">
              <a:spcBef>
                <a:spcPct val="0"/>
              </a:spcBef>
              <a:buClrTx/>
              <a:buFontTx/>
              <a:buNone/>
            </a:pPr>
            <a:fld id="{8C77A937-9FAC-EB46-8020-6C51166C0321}" type="slidenum">
              <a:rPr lang="en-US" altLang="nb-NO" sz="1400"/>
              <a:pPr algn="r" eaLnBrk="1" hangingPunct="1">
                <a:spcBef>
                  <a:spcPct val="0"/>
                </a:spcBef>
                <a:buClrTx/>
                <a:buFontTx/>
                <a:buNone/>
              </a:pPr>
              <a:t>32</a:t>
            </a:fld>
            <a:endParaRPr lang="en-US" altLang="nb-NO" sz="1400"/>
          </a:p>
        </p:txBody>
      </p:sp>
      <p:sp>
        <p:nvSpPr>
          <p:cNvPr id="47106" name="Rectangle 2">
            <a:extLst>
              <a:ext uri="{FF2B5EF4-FFF2-40B4-BE49-F238E27FC236}">
                <a16:creationId xmlns:a16="http://schemas.microsoft.com/office/drawing/2014/main" id="{17689F48-E849-38C2-22AA-0E174338CA22}"/>
              </a:ext>
            </a:extLst>
          </p:cNvPr>
          <p:cNvSpPr>
            <a:spLocks noGrp="1" noChangeArrowheads="1"/>
          </p:cNvSpPr>
          <p:nvPr>
            <p:ph type="title"/>
          </p:nvPr>
        </p:nvSpPr>
        <p:spPr/>
        <p:txBody>
          <a:bodyPr lIns="92075" tIns="46038" rIns="92075" bIns="46038"/>
          <a:lstStyle/>
          <a:p>
            <a:pPr eaLnBrk="1" hangingPunct="1"/>
            <a:r>
              <a:rPr lang="en-US" altLang="nb-NO"/>
              <a:t>Examples of Clustering Applications</a:t>
            </a:r>
          </a:p>
        </p:txBody>
      </p:sp>
      <p:sp>
        <p:nvSpPr>
          <p:cNvPr id="47107" name="Rectangle 3">
            <a:extLst>
              <a:ext uri="{FF2B5EF4-FFF2-40B4-BE49-F238E27FC236}">
                <a16:creationId xmlns:a16="http://schemas.microsoft.com/office/drawing/2014/main" id="{18C9B0C4-1E00-4AA2-053B-858B8789AD75}"/>
              </a:ext>
            </a:extLst>
          </p:cNvPr>
          <p:cNvSpPr>
            <a:spLocks noGrp="1" noChangeArrowheads="1"/>
          </p:cNvSpPr>
          <p:nvPr>
            <p:ph type="body" idx="1"/>
          </p:nvPr>
        </p:nvSpPr>
        <p:spPr/>
        <p:txBody>
          <a:bodyPr lIns="92075" tIns="46038" rIns="92075" bIns="46038"/>
          <a:lstStyle/>
          <a:p>
            <a:pPr eaLnBrk="1" hangingPunct="1">
              <a:lnSpc>
                <a:spcPct val="110000"/>
              </a:lnSpc>
            </a:pPr>
            <a:r>
              <a:rPr lang="en-US" altLang="nb-NO" sz="2000" u="sng" dirty="0"/>
              <a:t>Patient Stratification: </a:t>
            </a:r>
            <a:r>
              <a:rPr lang="en-US" altLang="nb-NO" sz="2000" dirty="0"/>
              <a:t>finding groups of patients that have similar characteristics/responses</a:t>
            </a:r>
          </a:p>
          <a:p>
            <a:pPr eaLnBrk="1" hangingPunct="1">
              <a:lnSpc>
                <a:spcPct val="110000"/>
              </a:lnSpc>
            </a:pPr>
            <a:r>
              <a:rPr lang="en-US" altLang="nb-NO" sz="2000" u="sng" dirty="0"/>
              <a:t>Marketing:</a:t>
            </a:r>
            <a:r>
              <a:rPr lang="en-US" altLang="nb-NO" sz="2000" dirty="0"/>
              <a:t> Help marketers discover distinct groups in their customer bases, and then use this knowledge to develop targeted marketing programs</a:t>
            </a:r>
          </a:p>
          <a:p>
            <a:pPr eaLnBrk="1" hangingPunct="1">
              <a:lnSpc>
                <a:spcPct val="110000"/>
              </a:lnSpc>
            </a:pPr>
            <a:r>
              <a:rPr lang="en-US" altLang="nb-NO" sz="2000" u="sng" dirty="0"/>
              <a:t>Land use:</a:t>
            </a:r>
            <a:r>
              <a:rPr lang="en-US" altLang="nb-NO" sz="2000" dirty="0"/>
              <a:t> Identification of areas of similar land use in an earth observation database</a:t>
            </a:r>
          </a:p>
          <a:p>
            <a:pPr eaLnBrk="1" hangingPunct="1">
              <a:lnSpc>
                <a:spcPct val="110000"/>
              </a:lnSpc>
            </a:pPr>
            <a:r>
              <a:rPr lang="en-US" altLang="nb-NO" sz="2000" u="sng" dirty="0"/>
              <a:t>Insurance:</a:t>
            </a:r>
            <a:r>
              <a:rPr lang="en-US" altLang="nb-NO" sz="2000" dirty="0"/>
              <a:t> Identifying groups of motor insurance policy holders with a high average claim cost</a:t>
            </a:r>
          </a:p>
          <a:p>
            <a:pPr eaLnBrk="1" hangingPunct="1">
              <a:lnSpc>
                <a:spcPct val="110000"/>
              </a:lnSpc>
            </a:pPr>
            <a:endParaRPr lang="en-US" altLang="nb-NO" sz="2000" dirty="0"/>
          </a:p>
        </p:txBody>
      </p:sp>
    </p:spTree>
  </p:cSld>
  <p:clrMapOvr>
    <a:masterClrMapping/>
  </p:clrMapOvr>
  <p:transition>
    <p:checke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054FCCC8-3DA6-65BD-D99A-747958C4A589}"/>
              </a:ext>
            </a:extLst>
          </p:cNvPr>
          <p:cNvSpPr>
            <a:spLocks noGrp="1" noChangeArrowheads="1"/>
          </p:cNvSpPr>
          <p:nvPr>
            <p:ph type="title"/>
          </p:nvPr>
        </p:nvSpPr>
        <p:spPr/>
        <p:txBody>
          <a:bodyPr/>
          <a:lstStyle/>
          <a:p>
            <a:r>
              <a:rPr lang="en-US" altLang="nb-NO"/>
              <a:t>K-means: Example, k = 3</a:t>
            </a:r>
          </a:p>
        </p:txBody>
      </p:sp>
      <p:sp>
        <p:nvSpPr>
          <p:cNvPr id="112643" name="Rectangle 3">
            <a:extLst>
              <a:ext uri="{FF2B5EF4-FFF2-40B4-BE49-F238E27FC236}">
                <a16:creationId xmlns:a16="http://schemas.microsoft.com/office/drawing/2014/main" id="{F77A9BF6-5FAF-ACD0-40D8-25ADD634D7FC}"/>
              </a:ext>
            </a:extLst>
          </p:cNvPr>
          <p:cNvSpPr>
            <a:spLocks noChangeArrowheads="1"/>
          </p:cNvSpPr>
          <p:nvPr/>
        </p:nvSpPr>
        <p:spPr bwMode="auto">
          <a:xfrm>
            <a:off x="990600" y="1524000"/>
            <a:ext cx="2590800" cy="17526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44" name="Oval 4">
            <a:extLst>
              <a:ext uri="{FF2B5EF4-FFF2-40B4-BE49-F238E27FC236}">
                <a16:creationId xmlns:a16="http://schemas.microsoft.com/office/drawing/2014/main" id="{58CD1686-CC85-0F72-3FFA-450746F9AF31}"/>
              </a:ext>
            </a:extLst>
          </p:cNvPr>
          <p:cNvSpPr>
            <a:spLocks noChangeArrowheads="1"/>
          </p:cNvSpPr>
          <p:nvPr/>
        </p:nvSpPr>
        <p:spPr bwMode="auto">
          <a:xfrm>
            <a:off x="1295400" y="1752600"/>
            <a:ext cx="76200" cy="76200"/>
          </a:xfrm>
          <a:prstGeom prst="ellipse">
            <a:avLst/>
          </a:prstGeom>
          <a:solidFill>
            <a:srgbClr val="0000FF"/>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45" name="Oval 5">
            <a:extLst>
              <a:ext uri="{FF2B5EF4-FFF2-40B4-BE49-F238E27FC236}">
                <a16:creationId xmlns:a16="http://schemas.microsoft.com/office/drawing/2014/main" id="{D51565CC-6D5E-9452-88A0-021C3F3B5A4D}"/>
              </a:ext>
            </a:extLst>
          </p:cNvPr>
          <p:cNvSpPr>
            <a:spLocks noChangeArrowheads="1"/>
          </p:cNvSpPr>
          <p:nvPr/>
        </p:nvSpPr>
        <p:spPr bwMode="auto">
          <a:xfrm>
            <a:off x="1524000" y="2286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46" name="Oval 6">
            <a:extLst>
              <a:ext uri="{FF2B5EF4-FFF2-40B4-BE49-F238E27FC236}">
                <a16:creationId xmlns:a16="http://schemas.microsoft.com/office/drawing/2014/main" id="{0B09CF7F-04F7-C3A5-BFC7-2E4AF7D00B47}"/>
              </a:ext>
            </a:extLst>
          </p:cNvPr>
          <p:cNvSpPr>
            <a:spLocks noChangeArrowheads="1"/>
          </p:cNvSpPr>
          <p:nvPr/>
        </p:nvSpPr>
        <p:spPr bwMode="auto">
          <a:xfrm>
            <a:off x="1676400" y="1905000"/>
            <a:ext cx="76200" cy="76200"/>
          </a:xfrm>
          <a:prstGeom prst="ellipse">
            <a:avLst/>
          </a:prstGeom>
          <a:solidFill>
            <a:srgbClr val="0000FF"/>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47" name="Oval 7">
            <a:extLst>
              <a:ext uri="{FF2B5EF4-FFF2-40B4-BE49-F238E27FC236}">
                <a16:creationId xmlns:a16="http://schemas.microsoft.com/office/drawing/2014/main" id="{3A220937-5A7F-764A-AFA7-B794C25685BB}"/>
              </a:ext>
            </a:extLst>
          </p:cNvPr>
          <p:cNvSpPr>
            <a:spLocks noChangeArrowheads="1"/>
          </p:cNvSpPr>
          <p:nvPr/>
        </p:nvSpPr>
        <p:spPr bwMode="auto">
          <a:xfrm>
            <a:off x="1752600" y="2209800"/>
            <a:ext cx="76200" cy="76200"/>
          </a:xfrm>
          <a:prstGeom prst="ellipse">
            <a:avLst/>
          </a:prstGeom>
          <a:solidFill>
            <a:srgbClr val="0000FF"/>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48" name="Oval 8">
            <a:extLst>
              <a:ext uri="{FF2B5EF4-FFF2-40B4-BE49-F238E27FC236}">
                <a16:creationId xmlns:a16="http://schemas.microsoft.com/office/drawing/2014/main" id="{BC8B0D33-3CFB-C783-F11C-A941A84A078B}"/>
              </a:ext>
            </a:extLst>
          </p:cNvPr>
          <p:cNvSpPr>
            <a:spLocks noChangeArrowheads="1"/>
          </p:cNvSpPr>
          <p:nvPr/>
        </p:nvSpPr>
        <p:spPr bwMode="auto">
          <a:xfrm>
            <a:off x="1143000" y="2057400"/>
            <a:ext cx="76200" cy="76200"/>
          </a:xfrm>
          <a:prstGeom prst="ellipse">
            <a:avLst/>
          </a:prstGeom>
          <a:solidFill>
            <a:srgbClr val="0000FF"/>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49" name="Oval 9">
            <a:extLst>
              <a:ext uri="{FF2B5EF4-FFF2-40B4-BE49-F238E27FC236}">
                <a16:creationId xmlns:a16="http://schemas.microsoft.com/office/drawing/2014/main" id="{766D05CB-9311-682C-2A7A-4624CEFA5EB9}"/>
              </a:ext>
            </a:extLst>
          </p:cNvPr>
          <p:cNvSpPr>
            <a:spLocks noChangeArrowheads="1"/>
          </p:cNvSpPr>
          <p:nvPr/>
        </p:nvSpPr>
        <p:spPr bwMode="auto">
          <a:xfrm>
            <a:off x="2971800" y="21336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50" name="Oval 10">
            <a:extLst>
              <a:ext uri="{FF2B5EF4-FFF2-40B4-BE49-F238E27FC236}">
                <a16:creationId xmlns:a16="http://schemas.microsoft.com/office/drawing/2014/main" id="{5BE55E17-20D3-AEFD-30EC-E8025B10AB16}"/>
              </a:ext>
            </a:extLst>
          </p:cNvPr>
          <p:cNvSpPr>
            <a:spLocks noChangeArrowheads="1"/>
          </p:cNvSpPr>
          <p:nvPr/>
        </p:nvSpPr>
        <p:spPr bwMode="auto">
          <a:xfrm>
            <a:off x="3276600" y="24384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51" name="Oval 11">
            <a:extLst>
              <a:ext uri="{FF2B5EF4-FFF2-40B4-BE49-F238E27FC236}">
                <a16:creationId xmlns:a16="http://schemas.microsoft.com/office/drawing/2014/main" id="{551564FC-C383-0E33-F2C5-0CFEF9769492}"/>
              </a:ext>
            </a:extLst>
          </p:cNvPr>
          <p:cNvSpPr>
            <a:spLocks noChangeArrowheads="1"/>
          </p:cNvSpPr>
          <p:nvPr/>
        </p:nvSpPr>
        <p:spPr bwMode="auto">
          <a:xfrm>
            <a:off x="2819400" y="2362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52" name="Oval 12">
            <a:extLst>
              <a:ext uri="{FF2B5EF4-FFF2-40B4-BE49-F238E27FC236}">
                <a16:creationId xmlns:a16="http://schemas.microsoft.com/office/drawing/2014/main" id="{B9835654-39FA-1D3E-D441-B58D1A60BD68}"/>
              </a:ext>
            </a:extLst>
          </p:cNvPr>
          <p:cNvSpPr>
            <a:spLocks noChangeArrowheads="1"/>
          </p:cNvSpPr>
          <p:nvPr/>
        </p:nvSpPr>
        <p:spPr bwMode="auto">
          <a:xfrm>
            <a:off x="3048000" y="25908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53" name="Oval 13">
            <a:extLst>
              <a:ext uri="{FF2B5EF4-FFF2-40B4-BE49-F238E27FC236}">
                <a16:creationId xmlns:a16="http://schemas.microsoft.com/office/drawing/2014/main" id="{9308BCC6-25F9-5620-EB38-D6E6036EE374}"/>
              </a:ext>
            </a:extLst>
          </p:cNvPr>
          <p:cNvSpPr>
            <a:spLocks noChangeArrowheads="1"/>
          </p:cNvSpPr>
          <p:nvPr/>
        </p:nvSpPr>
        <p:spPr bwMode="auto">
          <a:xfrm>
            <a:off x="1752600" y="17526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54" name="Oval 14">
            <a:extLst>
              <a:ext uri="{FF2B5EF4-FFF2-40B4-BE49-F238E27FC236}">
                <a16:creationId xmlns:a16="http://schemas.microsoft.com/office/drawing/2014/main" id="{ADC76077-FCB7-CE80-68FC-822C807C58A6}"/>
              </a:ext>
            </a:extLst>
          </p:cNvPr>
          <p:cNvSpPr>
            <a:spLocks noChangeArrowheads="1"/>
          </p:cNvSpPr>
          <p:nvPr/>
        </p:nvSpPr>
        <p:spPr bwMode="auto">
          <a:xfrm>
            <a:off x="3352800" y="28956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55" name="Oval 15">
            <a:extLst>
              <a:ext uri="{FF2B5EF4-FFF2-40B4-BE49-F238E27FC236}">
                <a16:creationId xmlns:a16="http://schemas.microsoft.com/office/drawing/2014/main" id="{D994CA82-E5B0-9902-2B8F-8EB8DE45601A}"/>
              </a:ext>
            </a:extLst>
          </p:cNvPr>
          <p:cNvSpPr>
            <a:spLocks noChangeArrowheads="1"/>
          </p:cNvSpPr>
          <p:nvPr/>
        </p:nvSpPr>
        <p:spPr bwMode="auto">
          <a:xfrm>
            <a:off x="1295400" y="27432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56" name="Oval 16">
            <a:extLst>
              <a:ext uri="{FF2B5EF4-FFF2-40B4-BE49-F238E27FC236}">
                <a16:creationId xmlns:a16="http://schemas.microsoft.com/office/drawing/2014/main" id="{3CE6BBAC-1C67-ED81-5FBE-CD5576B57CEB}"/>
              </a:ext>
            </a:extLst>
          </p:cNvPr>
          <p:cNvSpPr>
            <a:spLocks noChangeArrowheads="1"/>
          </p:cNvSpPr>
          <p:nvPr/>
        </p:nvSpPr>
        <p:spPr bwMode="auto">
          <a:xfrm>
            <a:off x="1447800" y="3048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57" name="Oval 17">
            <a:extLst>
              <a:ext uri="{FF2B5EF4-FFF2-40B4-BE49-F238E27FC236}">
                <a16:creationId xmlns:a16="http://schemas.microsoft.com/office/drawing/2014/main" id="{21C5F34C-FCE8-E716-634E-C13855DF070D}"/>
              </a:ext>
            </a:extLst>
          </p:cNvPr>
          <p:cNvSpPr>
            <a:spLocks noChangeArrowheads="1"/>
          </p:cNvSpPr>
          <p:nvPr/>
        </p:nvSpPr>
        <p:spPr bwMode="auto">
          <a:xfrm>
            <a:off x="1676400" y="3048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58" name="Oval 18">
            <a:extLst>
              <a:ext uri="{FF2B5EF4-FFF2-40B4-BE49-F238E27FC236}">
                <a16:creationId xmlns:a16="http://schemas.microsoft.com/office/drawing/2014/main" id="{FA8512EA-D7F6-94C9-7D3D-8112EA23F164}"/>
              </a:ext>
            </a:extLst>
          </p:cNvPr>
          <p:cNvSpPr>
            <a:spLocks noChangeArrowheads="1"/>
          </p:cNvSpPr>
          <p:nvPr/>
        </p:nvSpPr>
        <p:spPr bwMode="auto">
          <a:xfrm>
            <a:off x="1600200" y="2819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59" name="Oval 19">
            <a:extLst>
              <a:ext uri="{FF2B5EF4-FFF2-40B4-BE49-F238E27FC236}">
                <a16:creationId xmlns:a16="http://schemas.microsoft.com/office/drawing/2014/main" id="{26D781A4-5F2B-5564-4B4F-0A74024FFB08}"/>
              </a:ext>
            </a:extLst>
          </p:cNvPr>
          <p:cNvSpPr>
            <a:spLocks noChangeArrowheads="1"/>
          </p:cNvSpPr>
          <p:nvPr/>
        </p:nvSpPr>
        <p:spPr bwMode="auto">
          <a:xfrm>
            <a:off x="1905000" y="2667000"/>
            <a:ext cx="228600" cy="228600"/>
          </a:xfrm>
          <a:prstGeom prst="ellipse">
            <a:avLst/>
          </a:prstGeom>
          <a:solidFill>
            <a:schemeClr val="accent1"/>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60" name="Oval 20">
            <a:extLst>
              <a:ext uri="{FF2B5EF4-FFF2-40B4-BE49-F238E27FC236}">
                <a16:creationId xmlns:a16="http://schemas.microsoft.com/office/drawing/2014/main" id="{05C110D3-A084-0D5D-F33C-BD40071CF03C}"/>
              </a:ext>
            </a:extLst>
          </p:cNvPr>
          <p:cNvSpPr>
            <a:spLocks noChangeArrowheads="1"/>
          </p:cNvSpPr>
          <p:nvPr/>
        </p:nvSpPr>
        <p:spPr bwMode="auto">
          <a:xfrm>
            <a:off x="1447800" y="1981200"/>
            <a:ext cx="228600" cy="228600"/>
          </a:xfrm>
          <a:prstGeom prst="ellipse">
            <a:avLst/>
          </a:prstGeom>
          <a:solidFill>
            <a:srgbClr val="0000FF"/>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61" name="Oval 21">
            <a:extLst>
              <a:ext uri="{FF2B5EF4-FFF2-40B4-BE49-F238E27FC236}">
                <a16:creationId xmlns:a16="http://schemas.microsoft.com/office/drawing/2014/main" id="{E52CFB32-0110-5A64-C3A8-3C1589E54997}"/>
              </a:ext>
            </a:extLst>
          </p:cNvPr>
          <p:cNvSpPr>
            <a:spLocks noChangeArrowheads="1"/>
          </p:cNvSpPr>
          <p:nvPr/>
        </p:nvSpPr>
        <p:spPr bwMode="auto">
          <a:xfrm>
            <a:off x="2286000" y="2362200"/>
            <a:ext cx="228600" cy="228600"/>
          </a:xfrm>
          <a:prstGeom prst="ellipse">
            <a:avLst/>
          </a:prstGeom>
          <a:solidFill>
            <a:srgbClr val="FF0000"/>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62" name="Text Box 22">
            <a:extLst>
              <a:ext uri="{FF2B5EF4-FFF2-40B4-BE49-F238E27FC236}">
                <a16:creationId xmlns:a16="http://schemas.microsoft.com/office/drawing/2014/main" id="{CEBB9C3E-14EF-5DF4-9B38-2207989B8912}"/>
              </a:ext>
            </a:extLst>
          </p:cNvPr>
          <p:cNvSpPr txBox="1">
            <a:spLocks noChangeArrowheads="1"/>
          </p:cNvSpPr>
          <p:nvPr/>
        </p:nvSpPr>
        <p:spPr bwMode="auto">
          <a:xfrm>
            <a:off x="3505200" y="1317625"/>
            <a:ext cx="4191000" cy="1054100"/>
          </a:xfrm>
          <a:prstGeom prst="rect">
            <a:avLst/>
          </a:prstGeom>
          <a:noFill/>
          <a:ln>
            <a:noFill/>
          </a:ln>
          <a:effectLst/>
        </p:spPr>
        <p:txBody>
          <a:bodyPr anchor="ctr">
            <a:spAutoFit/>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algn="ctr">
              <a:spcBef>
                <a:spcPct val="50000"/>
              </a:spcBef>
              <a:defRPr/>
            </a:pPr>
            <a:r>
              <a:rPr lang="en-US" altLang="nb-NO" sz="1800" u="sng">
                <a:effectLst>
                  <a:outerShdw blurRad="38100" dist="38100" dir="2700000" algn="tl">
                    <a:srgbClr val="C0C0C0"/>
                  </a:outerShdw>
                </a:effectLst>
              </a:rPr>
              <a:t>Step 1:</a:t>
            </a:r>
            <a:r>
              <a:rPr lang="en-US" altLang="nb-NO" sz="1800" b="0">
                <a:effectLst>
                  <a:outerShdw blurRad="38100" dist="38100" dir="2700000" algn="tl">
                    <a:srgbClr val="C0C0C0"/>
                  </a:outerShdw>
                </a:effectLst>
              </a:rPr>
              <a:t> </a:t>
            </a:r>
          </a:p>
          <a:p>
            <a:pPr algn="ctr">
              <a:spcBef>
                <a:spcPct val="50000"/>
              </a:spcBef>
              <a:defRPr/>
            </a:pPr>
            <a:r>
              <a:rPr lang="en-US" altLang="nb-NO" sz="1800" b="0">
                <a:effectLst>
                  <a:outerShdw blurRad="38100" dist="38100" dir="2700000" algn="tl">
                    <a:srgbClr val="C0C0C0"/>
                  </a:outerShdw>
                </a:effectLst>
              </a:rPr>
              <a:t>- Make Random assignments </a:t>
            </a:r>
            <a:br>
              <a:rPr lang="en-US" altLang="nb-NO" sz="1800" b="0">
                <a:effectLst>
                  <a:outerShdw blurRad="38100" dist="38100" dir="2700000" algn="tl">
                    <a:srgbClr val="C0C0C0"/>
                  </a:outerShdw>
                </a:effectLst>
              </a:rPr>
            </a:br>
            <a:r>
              <a:rPr lang="en-US" altLang="nb-NO" sz="1800" b="0">
                <a:effectLst>
                  <a:outerShdw blurRad="38100" dist="38100" dir="2700000" algn="tl">
                    <a:srgbClr val="C0C0C0"/>
                  </a:outerShdw>
                </a:effectLst>
              </a:rPr>
              <a:t>-   Compute centroids (big dots)</a:t>
            </a:r>
            <a:endParaRPr lang="en-US" altLang="nb-NO" sz="1800" u="sng">
              <a:effectLst>
                <a:outerShdw blurRad="38100" dist="38100" dir="2700000" algn="tl">
                  <a:srgbClr val="C0C0C0"/>
                </a:outerShdw>
              </a:effectLst>
            </a:endParaRPr>
          </a:p>
        </p:txBody>
      </p:sp>
      <p:sp>
        <p:nvSpPr>
          <p:cNvPr id="112663" name="Rectangle 23">
            <a:extLst>
              <a:ext uri="{FF2B5EF4-FFF2-40B4-BE49-F238E27FC236}">
                <a16:creationId xmlns:a16="http://schemas.microsoft.com/office/drawing/2014/main" id="{128E85E3-046E-570E-126E-E8024B22D268}"/>
              </a:ext>
            </a:extLst>
          </p:cNvPr>
          <p:cNvSpPr>
            <a:spLocks noChangeArrowheads="1"/>
          </p:cNvSpPr>
          <p:nvPr/>
        </p:nvSpPr>
        <p:spPr bwMode="auto">
          <a:xfrm>
            <a:off x="5486400" y="3048000"/>
            <a:ext cx="2590800" cy="17526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64" name="Oval 24">
            <a:extLst>
              <a:ext uri="{FF2B5EF4-FFF2-40B4-BE49-F238E27FC236}">
                <a16:creationId xmlns:a16="http://schemas.microsoft.com/office/drawing/2014/main" id="{A3D43A05-E724-DD4D-FB8D-AA435E0DB376}"/>
              </a:ext>
            </a:extLst>
          </p:cNvPr>
          <p:cNvSpPr>
            <a:spLocks noChangeArrowheads="1"/>
          </p:cNvSpPr>
          <p:nvPr/>
        </p:nvSpPr>
        <p:spPr bwMode="auto">
          <a:xfrm>
            <a:off x="5791200" y="3276600"/>
            <a:ext cx="76200" cy="76200"/>
          </a:xfrm>
          <a:prstGeom prst="ellipse">
            <a:avLst/>
          </a:prstGeom>
          <a:solidFill>
            <a:srgbClr val="0000FF"/>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65" name="Oval 25">
            <a:extLst>
              <a:ext uri="{FF2B5EF4-FFF2-40B4-BE49-F238E27FC236}">
                <a16:creationId xmlns:a16="http://schemas.microsoft.com/office/drawing/2014/main" id="{FF771697-FBD6-7C75-02B7-B96C8090D864}"/>
              </a:ext>
            </a:extLst>
          </p:cNvPr>
          <p:cNvSpPr>
            <a:spLocks noChangeArrowheads="1"/>
          </p:cNvSpPr>
          <p:nvPr/>
        </p:nvSpPr>
        <p:spPr bwMode="auto">
          <a:xfrm>
            <a:off x="6019800" y="3810000"/>
            <a:ext cx="76200" cy="76200"/>
          </a:xfrm>
          <a:prstGeom prst="ellipse">
            <a:avLst/>
          </a:prstGeom>
          <a:solidFill>
            <a:srgbClr val="0000FF"/>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66" name="Oval 26">
            <a:extLst>
              <a:ext uri="{FF2B5EF4-FFF2-40B4-BE49-F238E27FC236}">
                <a16:creationId xmlns:a16="http://schemas.microsoft.com/office/drawing/2014/main" id="{0FEC9AD6-0C65-11AC-A6EC-A6E62505CC95}"/>
              </a:ext>
            </a:extLst>
          </p:cNvPr>
          <p:cNvSpPr>
            <a:spLocks noChangeArrowheads="1"/>
          </p:cNvSpPr>
          <p:nvPr/>
        </p:nvSpPr>
        <p:spPr bwMode="auto">
          <a:xfrm>
            <a:off x="6172200" y="3429000"/>
            <a:ext cx="76200" cy="76200"/>
          </a:xfrm>
          <a:prstGeom prst="ellipse">
            <a:avLst/>
          </a:prstGeom>
          <a:solidFill>
            <a:srgbClr val="0000FF"/>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67" name="Oval 27">
            <a:extLst>
              <a:ext uri="{FF2B5EF4-FFF2-40B4-BE49-F238E27FC236}">
                <a16:creationId xmlns:a16="http://schemas.microsoft.com/office/drawing/2014/main" id="{13AFA38B-39A3-EA2D-2C66-CC4D6D5A36AF}"/>
              </a:ext>
            </a:extLst>
          </p:cNvPr>
          <p:cNvSpPr>
            <a:spLocks noChangeArrowheads="1"/>
          </p:cNvSpPr>
          <p:nvPr/>
        </p:nvSpPr>
        <p:spPr bwMode="auto">
          <a:xfrm>
            <a:off x="6248400" y="3733800"/>
            <a:ext cx="76200" cy="76200"/>
          </a:xfrm>
          <a:prstGeom prst="ellipse">
            <a:avLst/>
          </a:prstGeom>
          <a:solidFill>
            <a:srgbClr val="0000FF"/>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68" name="Oval 28">
            <a:extLst>
              <a:ext uri="{FF2B5EF4-FFF2-40B4-BE49-F238E27FC236}">
                <a16:creationId xmlns:a16="http://schemas.microsoft.com/office/drawing/2014/main" id="{404542A7-F763-3E0F-E108-4D1EE7A82631}"/>
              </a:ext>
            </a:extLst>
          </p:cNvPr>
          <p:cNvSpPr>
            <a:spLocks noChangeArrowheads="1"/>
          </p:cNvSpPr>
          <p:nvPr/>
        </p:nvSpPr>
        <p:spPr bwMode="auto">
          <a:xfrm>
            <a:off x="5638800" y="3581400"/>
            <a:ext cx="76200" cy="76200"/>
          </a:xfrm>
          <a:prstGeom prst="ellipse">
            <a:avLst/>
          </a:prstGeom>
          <a:solidFill>
            <a:srgbClr val="0000FF"/>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69" name="Oval 29">
            <a:extLst>
              <a:ext uri="{FF2B5EF4-FFF2-40B4-BE49-F238E27FC236}">
                <a16:creationId xmlns:a16="http://schemas.microsoft.com/office/drawing/2014/main" id="{38804F71-63DC-9E00-8853-8A3AB3562833}"/>
              </a:ext>
            </a:extLst>
          </p:cNvPr>
          <p:cNvSpPr>
            <a:spLocks noChangeArrowheads="1"/>
          </p:cNvSpPr>
          <p:nvPr/>
        </p:nvSpPr>
        <p:spPr bwMode="auto">
          <a:xfrm>
            <a:off x="7467600" y="36576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70" name="Oval 30">
            <a:extLst>
              <a:ext uri="{FF2B5EF4-FFF2-40B4-BE49-F238E27FC236}">
                <a16:creationId xmlns:a16="http://schemas.microsoft.com/office/drawing/2014/main" id="{C84D22BC-28DE-63F8-82E1-668DF9803209}"/>
              </a:ext>
            </a:extLst>
          </p:cNvPr>
          <p:cNvSpPr>
            <a:spLocks noChangeArrowheads="1"/>
          </p:cNvSpPr>
          <p:nvPr/>
        </p:nvSpPr>
        <p:spPr bwMode="auto">
          <a:xfrm>
            <a:off x="7772400" y="39624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71" name="Oval 31">
            <a:extLst>
              <a:ext uri="{FF2B5EF4-FFF2-40B4-BE49-F238E27FC236}">
                <a16:creationId xmlns:a16="http://schemas.microsoft.com/office/drawing/2014/main" id="{3DB98FD7-1840-AA17-BD42-3CCF44502D07}"/>
              </a:ext>
            </a:extLst>
          </p:cNvPr>
          <p:cNvSpPr>
            <a:spLocks noChangeArrowheads="1"/>
          </p:cNvSpPr>
          <p:nvPr/>
        </p:nvSpPr>
        <p:spPr bwMode="auto">
          <a:xfrm>
            <a:off x="7315200" y="38862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72" name="Oval 32">
            <a:extLst>
              <a:ext uri="{FF2B5EF4-FFF2-40B4-BE49-F238E27FC236}">
                <a16:creationId xmlns:a16="http://schemas.microsoft.com/office/drawing/2014/main" id="{DA063B99-C94A-4955-1BCC-AA44C8E68426}"/>
              </a:ext>
            </a:extLst>
          </p:cNvPr>
          <p:cNvSpPr>
            <a:spLocks noChangeArrowheads="1"/>
          </p:cNvSpPr>
          <p:nvPr/>
        </p:nvSpPr>
        <p:spPr bwMode="auto">
          <a:xfrm>
            <a:off x="7543800" y="41148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73" name="Oval 33">
            <a:extLst>
              <a:ext uri="{FF2B5EF4-FFF2-40B4-BE49-F238E27FC236}">
                <a16:creationId xmlns:a16="http://schemas.microsoft.com/office/drawing/2014/main" id="{DE1AD834-888E-7CB2-2FAB-D0B51B523131}"/>
              </a:ext>
            </a:extLst>
          </p:cNvPr>
          <p:cNvSpPr>
            <a:spLocks noChangeArrowheads="1"/>
          </p:cNvSpPr>
          <p:nvPr/>
        </p:nvSpPr>
        <p:spPr bwMode="auto">
          <a:xfrm>
            <a:off x="6248400" y="3276600"/>
            <a:ext cx="76200" cy="76200"/>
          </a:xfrm>
          <a:prstGeom prst="ellipse">
            <a:avLst/>
          </a:prstGeom>
          <a:solidFill>
            <a:srgbClr val="0000FF"/>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74" name="Oval 34">
            <a:extLst>
              <a:ext uri="{FF2B5EF4-FFF2-40B4-BE49-F238E27FC236}">
                <a16:creationId xmlns:a16="http://schemas.microsoft.com/office/drawing/2014/main" id="{C8989C2B-B9FB-8173-99AF-B254D0AD2FE9}"/>
              </a:ext>
            </a:extLst>
          </p:cNvPr>
          <p:cNvSpPr>
            <a:spLocks noChangeArrowheads="1"/>
          </p:cNvSpPr>
          <p:nvPr/>
        </p:nvSpPr>
        <p:spPr bwMode="auto">
          <a:xfrm>
            <a:off x="7848600" y="44196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75" name="Oval 35">
            <a:extLst>
              <a:ext uri="{FF2B5EF4-FFF2-40B4-BE49-F238E27FC236}">
                <a16:creationId xmlns:a16="http://schemas.microsoft.com/office/drawing/2014/main" id="{1E0486A6-5F5B-3EA9-FCCB-44624B3FDC7B}"/>
              </a:ext>
            </a:extLst>
          </p:cNvPr>
          <p:cNvSpPr>
            <a:spLocks noChangeArrowheads="1"/>
          </p:cNvSpPr>
          <p:nvPr/>
        </p:nvSpPr>
        <p:spPr bwMode="auto">
          <a:xfrm>
            <a:off x="5791200" y="4267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76" name="Oval 36">
            <a:extLst>
              <a:ext uri="{FF2B5EF4-FFF2-40B4-BE49-F238E27FC236}">
                <a16:creationId xmlns:a16="http://schemas.microsoft.com/office/drawing/2014/main" id="{18DAE5C6-DE44-B00A-A565-B84E271ADDA5}"/>
              </a:ext>
            </a:extLst>
          </p:cNvPr>
          <p:cNvSpPr>
            <a:spLocks noChangeArrowheads="1"/>
          </p:cNvSpPr>
          <p:nvPr/>
        </p:nvSpPr>
        <p:spPr bwMode="auto">
          <a:xfrm>
            <a:off x="5943600" y="4572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77" name="Oval 37">
            <a:extLst>
              <a:ext uri="{FF2B5EF4-FFF2-40B4-BE49-F238E27FC236}">
                <a16:creationId xmlns:a16="http://schemas.microsoft.com/office/drawing/2014/main" id="{760F5CB7-7F3C-3046-5DFF-23C81E93EE77}"/>
              </a:ext>
            </a:extLst>
          </p:cNvPr>
          <p:cNvSpPr>
            <a:spLocks noChangeArrowheads="1"/>
          </p:cNvSpPr>
          <p:nvPr/>
        </p:nvSpPr>
        <p:spPr bwMode="auto">
          <a:xfrm>
            <a:off x="6172200" y="4572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78" name="Oval 38">
            <a:extLst>
              <a:ext uri="{FF2B5EF4-FFF2-40B4-BE49-F238E27FC236}">
                <a16:creationId xmlns:a16="http://schemas.microsoft.com/office/drawing/2014/main" id="{BFD29E66-885C-D765-EA58-0732B34940B6}"/>
              </a:ext>
            </a:extLst>
          </p:cNvPr>
          <p:cNvSpPr>
            <a:spLocks noChangeArrowheads="1"/>
          </p:cNvSpPr>
          <p:nvPr/>
        </p:nvSpPr>
        <p:spPr bwMode="auto">
          <a:xfrm>
            <a:off x="6096000" y="4343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79" name="Oval 39">
            <a:extLst>
              <a:ext uri="{FF2B5EF4-FFF2-40B4-BE49-F238E27FC236}">
                <a16:creationId xmlns:a16="http://schemas.microsoft.com/office/drawing/2014/main" id="{E1C1D5F2-2E74-1149-5EA1-977D604E125A}"/>
              </a:ext>
            </a:extLst>
          </p:cNvPr>
          <p:cNvSpPr>
            <a:spLocks noChangeArrowheads="1"/>
          </p:cNvSpPr>
          <p:nvPr/>
        </p:nvSpPr>
        <p:spPr bwMode="auto">
          <a:xfrm>
            <a:off x="6400800" y="4191000"/>
            <a:ext cx="228600" cy="228600"/>
          </a:xfrm>
          <a:prstGeom prst="ellipse">
            <a:avLst/>
          </a:prstGeom>
          <a:solidFill>
            <a:schemeClr val="accent1"/>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80" name="Oval 40">
            <a:extLst>
              <a:ext uri="{FF2B5EF4-FFF2-40B4-BE49-F238E27FC236}">
                <a16:creationId xmlns:a16="http://schemas.microsoft.com/office/drawing/2014/main" id="{1C733E09-3BBB-D6BE-109B-47B381940EED}"/>
              </a:ext>
            </a:extLst>
          </p:cNvPr>
          <p:cNvSpPr>
            <a:spLocks noChangeArrowheads="1"/>
          </p:cNvSpPr>
          <p:nvPr/>
        </p:nvSpPr>
        <p:spPr bwMode="auto">
          <a:xfrm>
            <a:off x="5943600" y="3505200"/>
            <a:ext cx="228600" cy="228600"/>
          </a:xfrm>
          <a:prstGeom prst="ellipse">
            <a:avLst/>
          </a:prstGeom>
          <a:solidFill>
            <a:srgbClr val="0000FF"/>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81" name="Oval 41">
            <a:extLst>
              <a:ext uri="{FF2B5EF4-FFF2-40B4-BE49-F238E27FC236}">
                <a16:creationId xmlns:a16="http://schemas.microsoft.com/office/drawing/2014/main" id="{C2BED498-7E32-1CCB-1605-941569C944E0}"/>
              </a:ext>
            </a:extLst>
          </p:cNvPr>
          <p:cNvSpPr>
            <a:spLocks noChangeArrowheads="1"/>
          </p:cNvSpPr>
          <p:nvPr/>
        </p:nvSpPr>
        <p:spPr bwMode="auto">
          <a:xfrm>
            <a:off x="6781800" y="3886200"/>
            <a:ext cx="228600" cy="228600"/>
          </a:xfrm>
          <a:prstGeom prst="ellipse">
            <a:avLst/>
          </a:prstGeom>
          <a:solidFill>
            <a:srgbClr val="FF0000"/>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82" name="Line 42">
            <a:extLst>
              <a:ext uri="{FF2B5EF4-FFF2-40B4-BE49-F238E27FC236}">
                <a16:creationId xmlns:a16="http://schemas.microsoft.com/office/drawing/2014/main" id="{C5BB8870-E317-37CC-4DFB-933CCCA7DC41}"/>
              </a:ext>
            </a:extLst>
          </p:cNvPr>
          <p:cNvSpPr>
            <a:spLocks noChangeShapeType="1"/>
          </p:cNvSpPr>
          <p:nvPr/>
        </p:nvSpPr>
        <p:spPr bwMode="auto">
          <a:xfrm flipH="1" flipV="1">
            <a:off x="7010400" y="4038600"/>
            <a:ext cx="533400" cy="76200"/>
          </a:xfrm>
          <a:prstGeom prst="line">
            <a:avLst/>
          </a:prstGeom>
          <a:noFill/>
          <a:ln w="28575" cap="rnd">
            <a:solidFill>
              <a:srgbClr val="FF0000"/>
            </a:solidFill>
            <a:prstDash val="sysDot"/>
            <a:round/>
            <a:headEnd/>
            <a:tailEnd type="arrow" w="med" len="med"/>
          </a:ln>
          <a:extLst>
            <a:ext uri="{909E8E84-426E-40DD-AFC4-6F175D3DCCD1}">
              <a14:hiddenFill xmlns:a14="http://schemas.microsoft.com/office/drawing/2010/main">
                <a:noFill/>
              </a14:hiddenFill>
            </a:ext>
          </a:extLst>
        </p:spPr>
        <p:txBody>
          <a:bodyPr wrap="none" anchor="ctr"/>
          <a:lstStyle/>
          <a:p>
            <a:endParaRPr lang="nb-NO"/>
          </a:p>
        </p:txBody>
      </p:sp>
      <p:sp>
        <p:nvSpPr>
          <p:cNvPr id="112683" name="Text Box 43">
            <a:extLst>
              <a:ext uri="{FF2B5EF4-FFF2-40B4-BE49-F238E27FC236}">
                <a16:creationId xmlns:a16="http://schemas.microsoft.com/office/drawing/2014/main" id="{B304DF24-625C-9B66-63DA-688880AC4732}"/>
              </a:ext>
            </a:extLst>
          </p:cNvPr>
          <p:cNvSpPr txBox="1">
            <a:spLocks noChangeArrowheads="1"/>
          </p:cNvSpPr>
          <p:nvPr/>
        </p:nvSpPr>
        <p:spPr bwMode="auto">
          <a:xfrm>
            <a:off x="1600200" y="3657600"/>
            <a:ext cx="4191000" cy="641350"/>
          </a:xfrm>
          <a:prstGeom prst="rect">
            <a:avLst/>
          </a:prstGeom>
          <a:noFill/>
          <a:ln>
            <a:noFill/>
          </a:ln>
          <a:effectLst/>
        </p:spPr>
        <p:txBody>
          <a:bodyPr anchor="ctr">
            <a:spAutoFit/>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algn="ctr">
              <a:spcBef>
                <a:spcPct val="50000"/>
              </a:spcBef>
              <a:defRPr/>
            </a:pPr>
            <a:r>
              <a:rPr lang="en-US" altLang="nb-NO" sz="1800" u="sng">
                <a:effectLst>
                  <a:outerShdw blurRad="38100" dist="38100" dir="2700000" algn="tl">
                    <a:srgbClr val="C0C0C0"/>
                  </a:outerShdw>
                </a:effectLst>
              </a:rPr>
              <a:t>Step 2:</a:t>
            </a:r>
            <a:r>
              <a:rPr lang="en-US" altLang="nb-NO" sz="1800" b="0">
                <a:effectLst>
                  <a:outerShdw blurRad="38100" dist="38100" dir="2700000" algn="tl">
                    <a:srgbClr val="C0C0C0"/>
                  </a:outerShdw>
                </a:effectLst>
              </a:rPr>
              <a:t>  Assign points to nearest centroids</a:t>
            </a:r>
            <a:endParaRPr lang="en-US" altLang="nb-NO" sz="1800" u="sng">
              <a:effectLst>
                <a:outerShdw blurRad="38100" dist="38100" dir="2700000" algn="tl">
                  <a:srgbClr val="C0C0C0"/>
                </a:outerShdw>
              </a:effectLst>
            </a:endParaRPr>
          </a:p>
        </p:txBody>
      </p:sp>
      <p:sp>
        <p:nvSpPr>
          <p:cNvPr id="112684" name="Rectangle 44">
            <a:extLst>
              <a:ext uri="{FF2B5EF4-FFF2-40B4-BE49-F238E27FC236}">
                <a16:creationId xmlns:a16="http://schemas.microsoft.com/office/drawing/2014/main" id="{9D128557-FB26-D904-7335-967EFFD4E909}"/>
              </a:ext>
            </a:extLst>
          </p:cNvPr>
          <p:cNvSpPr>
            <a:spLocks noChangeArrowheads="1"/>
          </p:cNvSpPr>
          <p:nvPr/>
        </p:nvSpPr>
        <p:spPr bwMode="auto">
          <a:xfrm>
            <a:off x="914400" y="4648200"/>
            <a:ext cx="2590800" cy="17526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85" name="Oval 45">
            <a:extLst>
              <a:ext uri="{FF2B5EF4-FFF2-40B4-BE49-F238E27FC236}">
                <a16:creationId xmlns:a16="http://schemas.microsoft.com/office/drawing/2014/main" id="{FA361198-DE8A-6F2F-D888-89D3F1D45787}"/>
              </a:ext>
            </a:extLst>
          </p:cNvPr>
          <p:cNvSpPr>
            <a:spLocks noChangeArrowheads="1"/>
          </p:cNvSpPr>
          <p:nvPr/>
        </p:nvSpPr>
        <p:spPr bwMode="auto">
          <a:xfrm>
            <a:off x="1219200" y="4876800"/>
            <a:ext cx="76200" cy="76200"/>
          </a:xfrm>
          <a:prstGeom prst="ellipse">
            <a:avLst/>
          </a:prstGeom>
          <a:solidFill>
            <a:srgbClr val="0000FF"/>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86" name="Oval 46">
            <a:extLst>
              <a:ext uri="{FF2B5EF4-FFF2-40B4-BE49-F238E27FC236}">
                <a16:creationId xmlns:a16="http://schemas.microsoft.com/office/drawing/2014/main" id="{0B65B679-29CD-BBFF-D554-37F59856AE55}"/>
              </a:ext>
            </a:extLst>
          </p:cNvPr>
          <p:cNvSpPr>
            <a:spLocks noChangeArrowheads="1"/>
          </p:cNvSpPr>
          <p:nvPr/>
        </p:nvSpPr>
        <p:spPr bwMode="auto">
          <a:xfrm>
            <a:off x="1447800" y="5410200"/>
            <a:ext cx="76200" cy="76200"/>
          </a:xfrm>
          <a:prstGeom prst="ellipse">
            <a:avLst/>
          </a:prstGeom>
          <a:solidFill>
            <a:srgbClr val="0000FF"/>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87" name="Oval 47">
            <a:extLst>
              <a:ext uri="{FF2B5EF4-FFF2-40B4-BE49-F238E27FC236}">
                <a16:creationId xmlns:a16="http://schemas.microsoft.com/office/drawing/2014/main" id="{2CAB76BF-EA3D-A009-3B7A-140C9F20B606}"/>
              </a:ext>
            </a:extLst>
          </p:cNvPr>
          <p:cNvSpPr>
            <a:spLocks noChangeArrowheads="1"/>
          </p:cNvSpPr>
          <p:nvPr/>
        </p:nvSpPr>
        <p:spPr bwMode="auto">
          <a:xfrm>
            <a:off x="1600200" y="5029200"/>
            <a:ext cx="76200" cy="76200"/>
          </a:xfrm>
          <a:prstGeom prst="ellipse">
            <a:avLst/>
          </a:prstGeom>
          <a:solidFill>
            <a:srgbClr val="0000FF"/>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88" name="Oval 48">
            <a:extLst>
              <a:ext uri="{FF2B5EF4-FFF2-40B4-BE49-F238E27FC236}">
                <a16:creationId xmlns:a16="http://schemas.microsoft.com/office/drawing/2014/main" id="{B71ED214-ECC1-414E-2FE5-9A69C74284CF}"/>
              </a:ext>
            </a:extLst>
          </p:cNvPr>
          <p:cNvSpPr>
            <a:spLocks noChangeArrowheads="1"/>
          </p:cNvSpPr>
          <p:nvPr/>
        </p:nvSpPr>
        <p:spPr bwMode="auto">
          <a:xfrm>
            <a:off x="1676400" y="5334000"/>
            <a:ext cx="76200" cy="76200"/>
          </a:xfrm>
          <a:prstGeom prst="ellipse">
            <a:avLst/>
          </a:prstGeom>
          <a:solidFill>
            <a:srgbClr val="0000FF"/>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89" name="Oval 49">
            <a:extLst>
              <a:ext uri="{FF2B5EF4-FFF2-40B4-BE49-F238E27FC236}">
                <a16:creationId xmlns:a16="http://schemas.microsoft.com/office/drawing/2014/main" id="{A97FA1E0-AB7B-749A-2241-20C62CA3F08B}"/>
              </a:ext>
            </a:extLst>
          </p:cNvPr>
          <p:cNvSpPr>
            <a:spLocks noChangeArrowheads="1"/>
          </p:cNvSpPr>
          <p:nvPr/>
        </p:nvSpPr>
        <p:spPr bwMode="auto">
          <a:xfrm>
            <a:off x="1066800" y="5181600"/>
            <a:ext cx="76200" cy="76200"/>
          </a:xfrm>
          <a:prstGeom prst="ellipse">
            <a:avLst/>
          </a:prstGeom>
          <a:solidFill>
            <a:srgbClr val="0000FF"/>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90" name="Oval 50">
            <a:extLst>
              <a:ext uri="{FF2B5EF4-FFF2-40B4-BE49-F238E27FC236}">
                <a16:creationId xmlns:a16="http://schemas.microsoft.com/office/drawing/2014/main" id="{817EC79C-3CDB-1024-D5A3-E15C33785561}"/>
              </a:ext>
            </a:extLst>
          </p:cNvPr>
          <p:cNvSpPr>
            <a:spLocks noChangeArrowheads="1"/>
          </p:cNvSpPr>
          <p:nvPr/>
        </p:nvSpPr>
        <p:spPr bwMode="auto">
          <a:xfrm>
            <a:off x="2895600" y="52578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91" name="Oval 51">
            <a:extLst>
              <a:ext uri="{FF2B5EF4-FFF2-40B4-BE49-F238E27FC236}">
                <a16:creationId xmlns:a16="http://schemas.microsoft.com/office/drawing/2014/main" id="{1840677C-67F2-F11C-D1B0-3912F35A3C43}"/>
              </a:ext>
            </a:extLst>
          </p:cNvPr>
          <p:cNvSpPr>
            <a:spLocks noChangeArrowheads="1"/>
          </p:cNvSpPr>
          <p:nvPr/>
        </p:nvSpPr>
        <p:spPr bwMode="auto">
          <a:xfrm>
            <a:off x="3200400" y="55626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92" name="Oval 52">
            <a:extLst>
              <a:ext uri="{FF2B5EF4-FFF2-40B4-BE49-F238E27FC236}">
                <a16:creationId xmlns:a16="http://schemas.microsoft.com/office/drawing/2014/main" id="{0FE01206-6064-FD61-7DF3-4433BDC63A52}"/>
              </a:ext>
            </a:extLst>
          </p:cNvPr>
          <p:cNvSpPr>
            <a:spLocks noChangeArrowheads="1"/>
          </p:cNvSpPr>
          <p:nvPr/>
        </p:nvSpPr>
        <p:spPr bwMode="auto">
          <a:xfrm>
            <a:off x="2743200" y="54864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93" name="Oval 53">
            <a:extLst>
              <a:ext uri="{FF2B5EF4-FFF2-40B4-BE49-F238E27FC236}">
                <a16:creationId xmlns:a16="http://schemas.microsoft.com/office/drawing/2014/main" id="{296B337D-8A3E-5EAE-5BC0-8AD56EF60B00}"/>
              </a:ext>
            </a:extLst>
          </p:cNvPr>
          <p:cNvSpPr>
            <a:spLocks noChangeArrowheads="1"/>
          </p:cNvSpPr>
          <p:nvPr/>
        </p:nvSpPr>
        <p:spPr bwMode="auto">
          <a:xfrm>
            <a:off x="2971800" y="57150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94" name="Oval 54">
            <a:extLst>
              <a:ext uri="{FF2B5EF4-FFF2-40B4-BE49-F238E27FC236}">
                <a16:creationId xmlns:a16="http://schemas.microsoft.com/office/drawing/2014/main" id="{7048F1C4-BEC4-68B3-B021-6F2B4EDF3801}"/>
              </a:ext>
            </a:extLst>
          </p:cNvPr>
          <p:cNvSpPr>
            <a:spLocks noChangeArrowheads="1"/>
          </p:cNvSpPr>
          <p:nvPr/>
        </p:nvSpPr>
        <p:spPr bwMode="auto">
          <a:xfrm>
            <a:off x="1676400" y="4876800"/>
            <a:ext cx="76200" cy="76200"/>
          </a:xfrm>
          <a:prstGeom prst="ellipse">
            <a:avLst/>
          </a:prstGeom>
          <a:solidFill>
            <a:srgbClr val="0000FF"/>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95" name="Oval 55">
            <a:extLst>
              <a:ext uri="{FF2B5EF4-FFF2-40B4-BE49-F238E27FC236}">
                <a16:creationId xmlns:a16="http://schemas.microsoft.com/office/drawing/2014/main" id="{641CBD22-20FA-4C35-16FA-EA77C3F03613}"/>
              </a:ext>
            </a:extLst>
          </p:cNvPr>
          <p:cNvSpPr>
            <a:spLocks noChangeArrowheads="1"/>
          </p:cNvSpPr>
          <p:nvPr/>
        </p:nvSpPr>
        <p:spPr bwMode="auto">
          <a:xfrm>
            <a:off x="3276600" y="60198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96" name="Oval 56">
            <a:extLst>
              <a:ext uri="{FF2B5EF4-FFF2-40B4-BE49-F238E27FC236}">
                <a16:creationId xmlns:a16="http://schemas.microsoft.com/office/drawing/2014/main" id="{B098F830-572E-3103-5029-CE9968D14372}"/>
              </a:ext>
            </a:extLst>
          </p:cNvPr>
          <p:cNvSpPr>
            <a:spLocks noChangeArrowheads="1"/>
          </p:cNvSpPr>
          <p:nvPr/>
        </p:nvSpPr>
        <p:spPr bwMode="auto">
          <a:xfrm>
            <a:off x="1219200" y="5867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97" name="Oval 57">
            <a:extLst>
              <a:ext uri="{FF2B5EF4-FFF2-40B4-BE49-F238E27FC236}">
                <a16:creationId xmlns:a16="http://schemas.microsoft.com/office/drawing/2014/main" id="{189F559B-7FC8-1339-0FB4-9444D03102D4}"/>
              </a:ext>
            </a:extLst>
          </p:cNvPr>
          <p:cNvSpPr>
            <a:spLocks noChangeArrowheads="1"/>
          </p:cNvSpPr>
          <p:nvPr/>
        </p:nvSpPr>
        <p:spPr bwMode="auto">
          <a:xfrm>
            <a:off x="1371600" y="6172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98" name="Oval 58">
            <a:extLst>
              <a:ext uri="{FF2B5EF4-FFF2-40B4-BE49-F238E27FC236}">
                <a16:creationId xmlns:a16="http://schemas.microsoft.com/office/drawing/2014/main" id="{AE1E543A-9FC8-9F05-5653-5C0F6886F649}"/>
              </a:ext>
            </a:extLst>
          </p:cNvPr>
          <p:cNvSpPr>
            <a:spLocks noChangeArrowheads="1"/>
          </p:cNvSpPr>
          <p:nvPr/>
        </p:nvSpPr>
        <p:spPr bwMode="auto">
          <a:xfrm>
            <a:off x="1600200" y="6172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699" name="Oval 59">
            <a:extLst>
              <a:ext uri="{FF2B5EF4-FFF2-40B4-BE49-F238E27FC236}">
                <a16:creationId xmlns:a16="http://schemas.microsoft.com/office/drawing/2014/main" id="{FCBBCFA9-DDF2-E11A-A2DE-EDF7DFF4A046}"/>
              </a:ext>
            </a:extLst>
          </p:cNvPr>
          <p:cNvSpPr>
            <a:spLocks noChangeArrowheads="1"/>
          </p:cNvSpPr>
          <p:nvPr/>
        </p:nvSpPr>
        <p:spPr bwMode="auto">
          <a:xfrm>
            <a:off x="1524000" y="5943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700" name="Oval 60">
            <a:extLst>
              <a:ext uri="{FF2B5EF4-FFF2-40B4-BE49-F238E27FC236}">
                <a16:creationId xmlns:a16="http://schemas.microsoft.com/office/drawing/2014/main" id="{290320AF-29E5-8D56-EBB0-4546163D9136}"/>
              </a:ext>
            </a:extLst>
          </p:cNvPr>
          <p:cNvSpPr>
            <a:spLocks noChangeArrowheads="1"/>
          </p:cNvSpPr>
          <p:nvPr/>
        </p:nvSpPr>
        <p:spPr bwMode="auto">
          <a:xfrm>
            <a:off x="1295400" y="5943600"/>
            <a:ext cx="228600" cy="228600"/>
          </a:xfrm>
          <a:prstGeom prst="ellipse">
            <a:avLst/>
          </a:prstGeom>
          <a:solidFill>
            <a:schemeClr val="accent1"/>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701" name="Oval 61">
            <a:extLst>
              <a:ext uri="{FF2B5EF4-FFF2-40B4-BE49-F238E27FC236}">
                <a16:creationId xmlns:a16="http://schemas.microsoft.com/office/drawing/2014/main" id="{57CA960F-7282-D1D5-5608-027E2919849B}"/>
              </a:ext>
            </a:extLst>
          </p:cNvPr>
          <p:cNvSpPr>
            <a:spLocks noChangeArrowheads="1"/>
          </p:cNvSpPr>
          <p:nvPr/>
        </p:nvSpPr>
        <p:spPr bwMode="auto">
          <a:xfrm>
            <a:off x="1371600" y="5105400"/>
            <a:ext cx="228600" cy="228600"/>
          </a:xfrm>
          <a:prstGeom prst="ellipse">
            <a:avLst/>
          </a:prstGeom>
          <a:solidFill>
            <a:srgbClr val="0000FF"/>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702" name="Oval 62">
            <a:extLst>
              <a:ext uri="{FF2B5EF4-FFF2-40B4-BE49-F238E27FC236}">
                <a16:creationId xmlns:a16="http://schemas.microsoft.com/office/drawing/2014/main" id="{6BF47C28-EAD9-283E-E8DE-F3725E57E9B6}"/>
              </a:ext>
            </a:extLst>
          </p:cNvPr>
          <p:cNvSpPr>
            <a:spLocks noChangeArrowheads="1"/>
          </p:cNvSpPr>
          <p:nvPr/>
        </p:nvSpPr>
        <p:spPr bwMode="auto">
          <a:xfrm>
            <a:off x="2971800" y="5562600"/>
            <a:ext cx="228600" cy="228600"/>
          </a:xfrm>
          <a:prstGeom prst="ellipse">
            <a:avLst/>
          </a:prstGeom>
          <a:solidFill>
            <a:srgbClr val="FF0000"/>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a:p>
        </p:txBody>
      </p:sp>
      <p:sp>
        <p:nvSpPr>
          <p:cNvPr id="112703" name="Text Box 63">
            <a:extLst>
              <a:ext uri="{FF2B5EF4-FFF2-40B4-BE49-F238E27FC236}">
                <a16:creationId xmlns:a16="http://schemas.microsoft.com/office/drawing/2014/main" id="{24CD1502-BA89-2C4C-F03B-6D70106CB6D7}"/>
              </a:ext>
            </a:extLst>
          </p:cNvPr>
          <p:cNvSpPr txBox="1">
            <a:spLocks noChangeArrowheads="1"/>
          </p:cNvSpPr>
          <p:nvPr/>
        </p:nvSpPr>
        <p:spPr bwMode="auto">
          <a:xfrm>
            <a:off x="3352800" y="5851525"/>
            <a:ext cx="4191000" cy="366713"/>
          </a:xfrm>
          <a:prstGeom prst="rect">
            <a:avLst/>
          </a:prstGeom>
          <a:noFill/>
          <a:ln>
            <a:noFill/>
          </a:ln>
          <a:effectLst/>
        </p:spPr>
        <p:txBody>
          <a:bodyPr anchor="ctr">
            <a:spAutoFit/>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algn="ctr">
              <a:spcBef>
                <a:spcPct val="50000"/>
              </a:spcBef>
              <a:defRPr/>
            </a:pPr>
            <a:r>
              <a:rPr lang="en-US" altLang="nb-NO" sz="1800" u="sng">
                <a:effectLst>
                  <a:outerShdw blurRad="38100" dist="38100" dir="2700000" algn="tl">
                    <a:srgbClr val="C0C0C0"/>
                  </a:outerShdw>
                </a:effectLst>
              </a:rPr>
              <a:t>Step 3:</a:t>
            </a:r>
            <a:r>
              <a:rPr lang="en-US" altLang="nb-NO" sz="1800" b="0">
                <a:effectLst>
                  <a:outerShdw blurRad="38100" dist="38100" dir="2700000" algn="tl">
                    <a:srgbClr val="C0C0C0"/>
                  </a:outerShdw>
                </a:effectLst>
              </a:rPr>
              <a:t>  Re-compute centroids</a:t>
            </a:r>
            <a:endParaRPr lang="en-US" altLang="nb-NO" sz="1800" u="sng">
              <a:effectLst>
                <a:outerShdw blurRad="38100" dist="38100" dir="2700000" algn="tl">
                  <a:srgbClr val="C0C0C0"/>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264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12644"/>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12645"/>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12646"/>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12647"/>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112648"/>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112649"/>
                                        </p:tgtEl>
                                        <p:attrNameLst>
                                          <p:attrName>style.visibility</p:attrName>
                                        </p:attrNameLst>
                                      </p:cBhvr>
                                      <p:to>
                                        <p:strVal val="visible"/>
                                      </p:to>
                                    </p:set>
                                  </p:childTnLst>
                                </p:cTn>
                              </p:par>
                            </p:childTnLst>
                          </p:cTn>
                        </p:par>
                        <p:par>
                          <p:cTn id="25" fill="hold" nodeType="afterGroup">
                            <p:stCondLst>
                              <p:cond delay="3500"/>
                            </p:stCondLst>
                            <p:childTnLst>
                              <p:par>
                                <p:cTn id="26" presetID="1" presetClass="entr" presetSubtype="0" fill="hold" grpId="0" nodeType="afterEffect">
                                  <p:stCondLst>
                                    <p:cond delay="0"/>
                                  </p:stCondLst>
                                  <p:childTnLst>
                                    <p:set>
                                      <p:cBhvr>
                                        <p:cTn id="27" dur="1" fill="hold">
                                          <p:stCondLst>
                                            <p:cond delay="499"/>
                                          </p:stCondLst>
                                        </p:cTn>
                                        <p:tgtEl>
                                          <p:spTgt spid="112650"/>
                                        </p:tgtEl>
                                        <p:attrNameLst>
                                          <p:attrName>style.visibility</p:attrName>
                                        </p:attrNameLst>
                                      </p:cBhvr>
                                      <p:to>
                                        <p:strVal val="visible"/>
                                      </p:to>
                                    </p:set>
                                  </p:childTnLst>
                                </p:cTn>
                              </p:par>
                            </p:childTnLst>
                          </p:cTn>
                        </p:par>
                        <p:par>
                          <p:cTn id="28" fill="hold" nodeType="afterGroup">
                            <p:stCondLst>
                              <p:cond delay="4000"/>
                            </p:stCondLst>
                            <p:childTnLst>
                              <p:par>
                                <p:cTn id="29" presetID="1" presetClass="entr" presetSubtype="0" fill="hold" grpId="0" nodeType="afterEffect">
                                  <p:stCondLst>
                                    <p:cond delay="0"/>
                                  </p:stCondLst>
                                  <p:childTnLst>
                                    <p:set>
                                      <p:cBhvr>
                                        <p:cTn id="30" dur="1" fill="hold">
                                          <p:stCondLst>
                                            <p:cond delay="499"/>
                                          </p:stCondLst>
                                        </p:cTn>
                                        <p:tgtEl>
                                          <p:spTgt spid="112651"/>
                                        </p:tgtEl>
                                        <p:attrNameLst>
                                          <p:attrName>style.visibility</p:attrName>
                                        </p:attrNameLst>
                                      </p:cBhvr>
                                      <p:to>
                                        <p:strVal val="visible"/>
                                      </p:to>
                                    </p:set>
                                  </p:childTnLst>
                                </p:cTn>
                              </p:par>
                            </p:childTnLst>
                          </p:cTn>
                        </p:par>
                        <p:par>
                          <p:cTn id="31" fill="hold" nodeType="afterGroup">
                            <p:stCondLst>
                              <p:cond delay="4500"/>
                            </p:stCondLst>
                            <p:childTnLst>
                              <p:par>
                                <p:cTn id="32" presetID="1" presetClass="entr" presetSubtype="0" fill="hold" grpId="0" nodeType="afterEffect">
                                  <p:stCondLst>
                                    <p:cond delay="0"/>
                                  </p:stCondLst>
                                  <p:childTnLst>
                                    <p:set>
                                      <p:cBhvr>
                                        <p:cTn id="33" dur="1" fill="hold">
                                          <p:stCondLst>
                                            <p:cond delay="499"/>
                                          </p:stCondLst>
                                        </p:cTn>
                                        <p:tgtEl>
                                          <p:spTgt spid="112652"/>
                                        </p:tgtEl>
                                        <p:attrNameLst>
                                          <p:attrName>style.visibility</p:attrName>
                                        </p:attrNameLst>
                                      </p:cBhvr>
                                      <p:to>
                                        <p:strVal val="visible"/>
                                      </p:to>
                                    </p:set>
                                  </p:childTnLst>
                                </p:cTn>
                              </p:par>
                            </p:childTnLst>
                          </p:cTn>
                        </p:par>
                        <p:par>
                          <p:cTn id="34" fill="hold" nodeType="afterGroup">
                            <p:stCondLst>
                              <p:cond delay="5000"/>
                            </p:stCondLst>
                            <p:childTnLst>
                              <p:par>
                                <p:cTn id="35" presetID="1" presetClass="entr" presetSubtype="0" fill="hold" grpId="0" nodeType="afterEffect">
                                  <p:stCondLst>
                                    <p:cond delay="0"/>
                                  </p:stCondLst>
                                  <p:childTnLst>
                                    <p:set>
                                      <p:cBhvr>
                                        <p:cTn id="36" dur="1" fill="hold">
                                          <p:stCondLst>
                                            <p:cond delay="499"/>
                                          </p:stCondLst>
                                        </p:cTn>
                                        <p:tgtEl>
                                          <p:spTgt spid="112653"/>
                                        </p:tgtEl>
                                        <p:attrNameLst>
                                          <p:attrName>style.visibility</p:attrName>
                                        </p:attrNameLst>
                                      </p:cBhvr>
                                      <p:to>
                                        <p:strVal val="visible"/>
                                      </p:to>
                                    </p:set>
                                  </p:childTnLst>
                                </p:cTn>
                              </p:par>
                            </p:childTnLst>
                          </p:cTn>
                        </p:par>
                        <p:par>
                          <p:cTn id="37" fill="hold" nodeType="afterGroup">
                            <p:stCondLst>
                              <p:cond delay="5500"/>
                            </p:stCondLst>
                            <p:childTnLst>
                              <p:par>
                                <p:cTn id="38" presetID="1" presetClass="entr" presetSubtype="0" fill="hold" grpId="0" nodeType="afterEffect">
                                  <p:stCondLst>
                                    <p:cond delay="0"/>
                                  </p:stCondLst>
                                  <p:childTnLst>
                                    <p:set>
                                      <p:cBhvr>
                                        <p:cTn id="39" dur="1" fill="hold">
                                          <p:stCondLst>
                                            <p:cond delay="499"/>
                                          </p:stCondLst>
                                        </p:cTn>
                                        <p:tgtEl>
                                          <p:spTgt spid="112654"/>
                                        </p:tgtEl>
                                        <p:attrNameLst>
                                          <p:attrName>style.visibility</p:attrName>
                                        </p:attrNameLst>
                                      </p:cBhvr>
                                      <p:to>
                                        <p:strVal val="visible"/>
                                      </p:to>
                                    </p:set>
                                  </p:childTnLst>
                                </p:cTn>
                              </p:par>
                            </p:childTnLst>
                          </p:cTn>
                        </p:par>
                        <p:par>
                          <p:cTn id="40" fill="hold" nodeType="afterGroup">
                            <p:stCondLst>
                              <p:cond delay="6000"/>
                            </p:stCondLst>
                            <p:childTnLst>
                              <p:par>
                                <p:cTn id="41" presetID="1" presetClass="entr" presetSubtype="0" fill="hold" grpId="0" nodeType="afterEffect">
                                  <p:stCondLst>
                                    <p:cond delay="0"/>
                                  </p:stCondLst>
                                  <p:childTnLst>
                                    <p:set>
                                      <p:cBhvr>
                                        <p:cTn id="42" dur="1" fill="hold">
                                          <p:stCondLst>
                                            <p:cond delay="499"/>
                                          </p:stCondLst>
                                        </p:cTn>
                                        <p:tgtEl>
                                          <p:spTgt spid="112655"/>
                                        </p:tgtEl>
                                        <p:attrNameLst>
                                          <p:attrName>style.visibility</p:attrName>
                                        </p:attrNameLst>
                                      </p:cBhvr>
                                      <p:to>
                                        <p:strVal val="visible"/>
                                      </p:to>
                                    </p:set>
                                  </p:childTnLst>
                                </p:cTn>
                              </p:par>
                            </p:childTnLst>
                          </p:cTn>
                        </p:par>
                        <p:par>
                          <p:cTn id="43" fill="hold" nodeType="afterGroup">
                            <p:stCondLst>
                              <p:cond delay="6500"/>
                            </p:stCondLst>
                            <p:childTnLst>
                              <p:par>
                                <p:cTn id="44" presetID="1" presetClass="entr" presetSubtype="0" fill="hold" grpId="0" nodeType="afterEffect">
                                  <p:stCondLst>
                                    <p:cond delay="0"/>
                                  </p:stCondLst>
                                  <p:childTnLst>
                                    <p:set>
                                      <p:cBhvr>
                                        <p:cTn id="45" dur="1" fill="hold">
                                          <p:stCondLst>
                                            <p:cond delay="499"/>
                                          </p:stCondLst>
                                        </p:cTn>
                                        <p:tgtEl>
                                          <p:spTgt spid="112656"/>
                                        </p:tgtEl>
                                        <p:attrNameLst>
                                          <p:attrName>style.visibility</p:attrName>
                                        </p:attrNameLst>
                                      </p:cBhvr>
                                      <p:to>
                                        <p:strVal val="visible"/>
                                      </p:to>
                                    </p:set>
                                  </p:childTnLst>
                                </p:cTn>
                              </p:par>
                            </p:childTnLst>
                          </p:cTn>
                        </p:par>
                        <p:par>
                          <p:cTn id="46" fill="hold" nodeType="afterGroup">
                            <p:stCondLst>
                              <p:cond delay="7000"/>
                            </p:stCondLst>
                            <p:childTnLst>
                              <p:par>
                                <p:cTn id="47" presetID="1" presetClass="entr" presetSubtype="0" fill="hold" grpId="0" nodeType="afterEffect">
                                  <p:stCondLst>
                                    <p:cond delay="0"/>
                                  </p:stCondLst>
                                  <p:childTnLst>
                                    <p:set>
                                      <p:cBhvr>
                                        <p:cTn id="48" dur="1" fill="hold">
                                          <p:stCondLst>
                                            <p:cond delay="499"/>
                                          </p:stCondLst>
                                        </p:cTn>
                                        <p:tgtEl>
                                          <p:spTgt spid="112657"/>
                                        </p:tgtEl>
                                        <p:attrNameLst>
                                          <p:attrName>style.visibility</p:attrName>
                                        </p:attrNameLst>
                                      </p:cBhvr>
                                      <p:to>
                                        <p:strVal val="visible"/>
                                      </p:to>
                                    </p:set>
                                  </p:childTnLst>
                                </p:cTn>
                              </p:par>
                            </p:childTnLst>
                          </p:cTn>
                        </p:par>
                        <p:par>
                          <p:cTn id="49" fill="hold" nodeType="afterGroup">
                            <p:stCondLst>
                              <p:cond delay="7500"/>
                            </p:stCondLst>
                            <p:childTnLst>
                              <p:par>
                                <p:cTn id="50" presetID="1" presetClass="entr" presetSubtype="0" fill="hold" grpId="0" nodeType="afterEffect">
                                  <p:stCondLst>
                                    <p:cond delay="0"/>
                                  </p:stCondLst>
                                  <p:childTnLst>
                                    <p:set>
                                      <p:cBhvr>
                                        <p:cTn id="51" dur="1" fill="hold">
                                          <p:stCondLst>
                                            <p:cond delay="499"/>
                                          </p:stCondLst>
                                        </p:cTn>
                                        <p:tgtEl>
                                          <p:spTgt spid="112658"/>
                                        </p:tgtEl>
                                        <p:attrNameLst>
                                          <p:attrName>style.visibility</p:attrName>
                                        </p:attrNameLst>
                                      </p:cBhvr>
                                      <p:to>
                                        <p:strVal val="visible"/>
                                      </p:to>
                                    </p:set>
                                  </p:childTnLst>
                                </p:cTn>
                              </p:par>
                            </p:childTnLst>
                          </p:cTn>
                        </p:par>
                        <p:par>
                          <p:cTn id="52" fill="hold" nodeType="afterGroup">
                            <p:stCondLst>
                              <p:cond delay="8000"/>
                            </p:stCondLst>
                            <p:childTnLst>
                              <p:par>
                                <p:cTn id="53" presetID="1" presetClass="entr" presetSubtype="0" fill="hold" grpId="0" nodeType="afterEffect">
                                  <p:stCondLst>
                                    <p:cond delay="0"/>
                                  </p:stCondLst>
                                  <p:childTnLst>
                                    <p:set>
                                      <p:cBhvr>
                                        <p:cTn id="54" dur="1" fill="hold">
                                          <p:stCondLst>
                                            <p:cond delay="499"/>
                                          </p:stCondLst>
                                        </p:cTn>
                                        <p:tgtEl>
                                          <p:spTgt spid="112659"/>
                                        </p:tgtEl>
                                        <p:attrNameLst>
                                          <p:attrName>style.visibility</p:attrName>
                                        </p:attrNameLst>
                                      </p:cBhvr>
                                      <p:to>
                                        <p:strVal val="visible"/>
                                      </p:to>
                                    </p:set>
                                  </p:childTnLst>
                                </p:cTn>
                              </p:par>
                            </p:childTnLst>
                          </p:cTn>
                        </p:par>
                        <p:par>
                          <p:cTn id="55" fill="hold" nodeType="afterGroup">
                            <p:stCondLst>
                              <p:cond delay="8500"/>
                            </p:stCondLst>
                            <p:childTnLst>
                              <p:par>
                                <p:cTn id="56" presetID="1" presetClass="entr" presetSubtype="0" fill="hold" grpId="0" nodeType="afterEffect">
                                  <p:stCondLst>
                                    <p:cond delay="0"/>
                                  </p:stCondLst>
                                  <p:childTnLst>
                                    <p:set>
                                      <p:cBhvr>
                                        <p:cTn id="57" dur="1" fill="hold">
                                          <p:stCondLst>
                                            <p:cond delay="499"/>
                                          </p:stCondLst>
                                        </p:cTn>
                                        <p:tgtEl>
                                          <p:spTgt spid="112660"/>
                                        </p:tgtEl>
                                        <p:attrNameLst>
                                          <p:attrName>style.visibility</p:attrName>
                                        </p:attrNameLst>
                                      </p:cBhvr>
                                      <p:to>
                                        <p:strVal val="visible"/>
                                      </p:to>
                                    </p:set>
                                  </p:childTnLst>
                                </p:cTn>
                              </p:par>
                            </p:childTnLst>
                          </p:cTn>
                        </p:par>
                        <p:par>
                          <p:cTn id="58" fill="hold" nodeType="afterGroup">
                            <p:stCondLst>
                              <p:cond delay="9000"/>
                            </p:stCondLst>
                            <p:childTnLst>
                              <p:par>
                                <p:cTn id="59" presetID="1" presetClass="entr" presetSubtype="0" fill="hold" grpId="0" nodeType="afterEffect">
                                  <p:stCondLst>
                                    <p:cond delay="0"/>
                                  </p:stCondLst>
                                  <p:childTnLst>
                                    <p:set>
                                      <p:cBhvr>
                                        <p:cTn id="60" dur="1" fill="hold">
                                          <p:stCondLst>
                                            <p:cond delay="499"/>
                                          </p:stCondLst>
                                        </p:cTn>
                                        <p:tgtEl>
                                          <p:spTgt spid="112661"/>
                                        </p:tgtEl>
                                        <p:attrNameLst>
                                          <p:attrName>style.visibility</p:attrName>
                                        </p:attrNameLst>
                                      </p:cBhvr>
                                      <p:to>
                                        <p:strVal val="visible"/>
                                      </p:to>
                                    </p:set>
                                  </p:childTnLst>
                                </p:cTn>
                              </p:par>
                            </p:childTnLst>
                          </p:cTn>
                        </p:par>
                        <p:par>
                          <p:cTn id="61" fill="hold" nodeType="afterGroup">
                            <p:stCondLst>
                              <p:cond delay="9500"/>
                            </p:stCondLst>
                            <p:childTnLst>
                              <p:par>
                                <p:cTn id="62" presetID="1" presetClass="entr" presetSubtype="0" fill="hold" grpId="0" nodeType="afterEffect">
                                  <p:stCondLst>
                                    <p:cond delay="0"/>
                                  </p:stCondLst>
                                  <p:childTnLst>
                                    <p:set>
                                      <p:cBhvr>
                                        <p:cTn id="63" dur="1" fill="hold">
                                          <p:stCondLst>
                                            <p:cond delay="499"/>
                                          </p:stCondLst>
                                        </p:cTn>
                                        <p:tgtEl>
                                          <p:spTgt spid="112662"/>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 presetClass="entr" presetSubtype="0" fill="hold" grpId="0" nodeType="clickEffect">
                                  <p:stCondLst>
                                    <p:cond delay="0"/>
                                  </p:stCondLst>
                                  <p:childTnLst>
                                    <p:set>
                                      <p:cBhvr>
                                        <p:cTn id="67" dur="1" fill="hold">
                                          <p:stCondLst>
                                            <p:cond delay="499"/>
                                          </p:stCondLst>
                                        </p:cTn>
                                        <p:tgtEl>
                                          <p:spTgt spid="112663"/>
                                        </p:tgtEl>
                                        <p:attrNameLst>
                                          <p:attrName>style.visibility</p:attrName>
                                        </p:attrNameLst>
                                      </p:cBhvr>
                                      <p:to>
                                        <p:strVal val="visible"/>
                                      </p:to>
                                    </p:set>
                                  </p:childTnLst>
                                </p:cTn>
                              </p:par>
                            </p:childTnLst>
                          </p:cTn>
                        </p:par>
                        <p:par>
                          <p:cTn id="68" fill="hold" nodeType="afterGroup">
                            <p:stCondLst>
                              <p:cond delay="500"/>
                            </p:stCondLst>
                            <p:childTnLst>
                              <p:par>
                                <p:cTn id="69" presetID="1" presetClass="entr" presetSubtype="0" fill="hold" grpId="0" nodeType="afterEffect">
                                  <p:stCondLst>
                                    <p:cond delay="0"/>
                                  </p:stCondLst>
                                  <p:childTnLst>
                                    <p:set>
                                      <p:cBhvr>
                                        <p:cTn id="70" dur="1" fill="hold">
                                          <p:stCondLst>
                                            <p:cond delay="499"/>
                                          </p:stCondLst>
                                        </p:cTn>
                                        <p:tgtEl>
                                          <p:spTgt spid="112664"/>
                                        </p:tgtEl>
                                        <p:attrNameLst>
                                          <p:attrName>style.visibility</p:attrName>
                                        </p:attrNameLst>
                                      </p:cBhvr>
                                      <p:to>
                                        <p:strVal val="visible"/>
                                      </p:to>
                                    </p:set>
                                  </p:childTnLst>
                                </p:cTn>
                              </p:par>
                            </p:childTnLst>
                          </p:cTn>
                        </p:par>
                        <p:par>
                          <p:cTn id="71" fill="hold" nodeType="afterGroup">
                            <p:stCondLst>
                              <p:cond delay="1000"/>
                            </p:stCondLst>
                            <p:childTnLst>
                              <p:par>
                                <p:cTn id="72" presetID="1" presetClass="entr" presetSubtype="0" fill="hold" grpId="0" nodeType="afterEffect">
                                  <p:stCondLst>
                                    <p:cond delay="0"/>
                                  </p:stCondLst>
                                  <p:childTnLst>
                                    <p:set>
                                      <p:cBhvr>
                                        <p:cTn id="73" dur="1" fill="hold">
                                          <p:stCondLst>
                                            <p:cond delay="499"/>
                                          </p:stCondLst>
                                        </p:cTn>
                                        <p:tgtEl>
                                          <p:spTgt spid="112665"/>
                                        </p:tgtEl>
                                        <p:attrNameLst>
                                          <p:attrName>style.visibility</p:attrName>
                                        </p:attrNameLst>
                                      </p:cBhvr>
                                      <p:to>
                                        <p:strVal val="visible"/>
                                      </p:to>
                                    </p:set>
                                  </p:childTnLst>
                                </p:cTn>
                              </p:par>
                            </p:childTnLst>
                          </p:cTn>
                        </p:par>
                        <p:par>
                          <p:cTn id="74" fill="hold" nodeType="afterGroup">
                            <p:stCondLst>
                              <p:cond delay="1500"/>
                            </p:stCondLst>
                            <p:childTnLst>
                              <p:par>
                                <p:cTn id="75" presetID="1" presetClass="entr" presetSubtype="0" fill="hold" grpId="0" nodeType="afterEffect">
                                  <p:stCondLst>
                                    <p:cond delay="0"/>
                                  </p:stCondLst>
                                  <p:childTnLst>
                                    <p:set>
                                      <p:cBhvr>
                                        <p:cTn id="76" dur="1" fill="hold">
                                          <p:stCondLst>
                                            <p:cond delay="499"/>
                                          </p:stCondLst>
                                        </p:cTn>
                                        <p:tgtEl>
                                          <p:spTgt spid="112666"/>
                                        </p:tgtEl>
                                        <p:attrNameLst>
                                          <p:attrName>style.visibility</p:attrName>
                                        </p:attrNameLst>
                                      </p:cBhvr>
                                      <p:to>
                                        <p:strVal val="visible"/>
                                      </p:to>
                                    </p:set>
                                  </p:childTnLst>
                                </p:cTn>
                              </p:par>
                            </p:childTnLst>
                          </p:cTn>
                        </p:par>
                        <p:par>
                          <p:cTn id="77" fill="hold" nodeType="afterGroup">
                            <p:stCondLst>
                              <p:cond delay="2000"/>
                            </p:stCondLst>
                            <p:childTnLst>
                              <p:par>
                                <p:cTn id="78" presetID="1" presetClass="entr" presetSubtype="0" fill="hold" grpId="0" nodeType="afterEffect">
                                  <p:stCondLst>
                                    <p:cond delay="0"/>
                                  </p:stCondLst>
                                  <p:childTnLst>
                                    <p:set>
                                      <p:cBhvr>
                                        <p:cTn id="79" dur="1" fill="hold">
                                          <p:stCondLst>
                                            <p:cond delay="499"/>
                                          </p:stCondLst>
                                        </p:cTn>
                                        <p:tgtEl>
                                          <p:spTgt spid="112667"/>
                                        </p:tgtEl>
                                        <p:attrNameLst>
                                          <p:attrName>style.visibility</p:attrName>
                                        </p:attrNameLst>
                                      </p:cBhvr>
                                      <p:to>
                                        <p:strVal val="visible"/>
                                      </p:to>
                                    </p:set>
                                  </p:childTnLst>
                                </p:cTn>
                              </p:par>
                            </p:childTnLst>
                          </p:cTn>
                        </p:par>
                        <p:par>
                          <p:cTn id="80" fill="hold" nodeType="afterGroup">
                            <p:stCondLst>
                              <p:cond delay="2500"/>
                            </p:stCondLst>
                            <p:childTnLst>
                              <p:par>
                                <p:cTn id="81" presetID="1" presetClass="entr" presetSubtype="0" fill="hold" grpId="0" nodeType="afterEffect">
                                  <p:stCondLst>
                                    <p:cond delay="0"/>
                                  </p:stCondLst>
                                  <p:childTnLst>
                                    <p:set>
                                      <p:cBhvr>
                                        <p:cTn id="82" dur="1" fill="hold">
                                          <p:stCondLst>
                                            <p:cond delay="499"/>
                                          </p:stCondLst>
                                        </p:cTn>
                                        <p:tgtEl>
                                          <p:spTgt spid="112668"/>
                                        </p:tgtEl>
                                        <p:attrNameLst>
                                          <p:attrName>style.visibility</p:attrName>
                                        </p:attrNameLst>
                                      </p:cBhvr>
                                      <p:to>
                                        <p:strVal val="visible"/>
                                      </p:to>
                                    </p:set>
                                  </p:childTnLst>
                                </p:cTn>
                              </p:par>
                            </p:childTnLst>
                          </p:cTn>
                        </p:par>
                        <p:par>
                          <p:cTn id="83" fill="hold" nodeType="afterGroup">
                            <p:stCondLst>
                              <p:cond delay="3000"/>
                            </p:stCondLst>
                            <p:childTnLst>
                              <p:par>
                                <p:cTn id="84" presetID="1" presetClass="entr" presetSubtype="0" fill="hold" grpId="0" nodeType="afterEffect">
                                  <p:stCondLst>
                                    <p:cond delay="0"/>
                                  </p:stCondLst>
                                  <p:childTnLst>
                                    <p:set>
                                      <p:cBhvr>
                                        <p:cTn id="85" dur="1" fill="hold">
                                          <p:stCondLst>
                                            <p:cond delay="499"/>
                                          </p:stCondLst>
                                        </p:cTn>
                                        <p:tgtEl>
                                          <p:spTgt spid="112669"/>
                                        </p:tgtEl>
                                        <p:attrNameLst>
                                          <p:attrName>style.visibility</p:attrName>
                                        </p:attrNameLst>
                                      </p:cBhvr>
                                      <p:to>
                                        <p:strVal val="visible"/>
                                      </p:to>
                                    </p:set>
                                  </p:childTnLst>
                                </p:cTn>
                              </p:par>
                            </p:childTnLst>
                          </p:cTn>
                        </p:par>
                        <p:par>
                          <p:cTn id="86" fill="hold" nodeType="afterGroup">
                            <p:stCondLst>
                              <p:cond delay="3500"/>
                            </p:stCondLst>
                            <p:childTnLst>
                              <p:par>
                                <p:cTn id="87" presetID="1" presetClass="entr" presetSubtype="0" fill="hold" grpId="0" nodeType="afterEffect">
                                  <p:stCondLst>
                                    <p:cond delay="0"/>
                                  </p:stCondLst>
                                  <p:childTnLst>
                                    <p:set>
                                      <p:cBhvr>
                                        <p:cTn id="88" dur="1" fill="hold">
                                          <p:stCondLst>
                                            <p:cond delay="499"/>
                                          </p:stCondLst>
                                        </p:cTn>
                                        <p:tgtEl>
                                          <p:spTgt spid="112670"/>
                                        </p:tgtEl>
                                        <p:attrNameLst>
                                          <p:attrName>style.visibility</p:attrName>
                                        </p:attrNameLst>
                                      </p:cBhvr>
                                      <p:to>
                                        <p:strVal val="visible"/>
                                      </p:to>
                                    </p:set>
                                  </p:childTnLst>
                                </p:cTn>
                              </p:par>
                            </p:childTnLst>
                          </p:cTn>
                        </p:par>
                        <p:par>
                          <p:cTn id="89" fill="hold" nodeType="afterGroup">
                            <p:stCondLst>
                              <p:cond delay="4000"/>
                            </p:stCondLst>
                            <p:childTnLst>
                              <p:par>
                                <p:cTn id="90" presetID="1" presetClass="entr" presetSubtype="0" fill="hold" grpId="0" nodeType="afterEffect">
                                  <p:stCondLst>
                                    <p:cond delay="0"/>
                                  </p:stCondLst>
                                  <p:childTnLst>
                                    <p:set>
                                      <p:cBhvr>
                                        <p:cTn id="91" dur="1" fill="hold">
                                          <p:stCondLst>
                                            <p:cond delay="499"/>
                                          </p:stCondLst>
                                        </p:cTn>
                                        <p:tgtEl>
                                          <p:spTgt spid="112671"/>
                                        </p:tgtEl>
                                        <p:attrNameLst>
                                          <p:attrName>style.visibility</p:attrName>
                                        </p:attrNameLst>
                                      </p:cBhvr>
                                      <p:to>
                                        <p:strVal val="visible"/>
                                      </p:to>
                                    </p:set>
                                  </p:childTnLst>
                                </p:cTn>
                              </p:par>
                            </p:childTnLst>
                          </p:cTn>
                        </p:par>
                        <p:par>
                          <p:cTn id="92" fill="hold" nodeType="afterGroup">
                            <p:stCondLst>
                              <p:cond delay="4500"/>
                            </p:stCondLst>
                            <p:childTnLst>
                              <p:par>
                                <p:cTn id="93" presetID="1" presetClass="entr" presetSubtype="0" fill="hold" grpId="0" nodeType="afterEffect">
                                  <p:stCondLst>
                                    <p:cond delay="0"/>
                                  </p:stCondLst>
                                  <p:childTnLst>
                                    <p:set>
                                      <p:cBhvr>
                                        <p:cTn id="94" dur="1" fill="hold">
                                          <p:stCondLst>
                                            <p:cond delay="499"/>
                                          </p:stCondLst>
                                        </p:cTn>
                                        <p:tgtEl>
                                          <p:spTgt spid="112672"/>
                                        </p:tgtEl>
                                        <p:attrNameLst>
                                          <p:attrName>style.visibility</p:attrName>
                                        </p:attrNameLst>
                                      </p:cBhvr>
                                      <p:to>
                                        <p:strVal val="visible"/>
                                      </p:to>
                                    </p:set>
                                  </p:childTnLst>
                                </p:cTn>
                              </p:par>
                            </p:childTnLst>
                          </p:cTn>
                        </p:par>
                        <p:par>
                          <p:cTn id="95" fill="hold" nodeType="afterGroup">
                            <p:stCondLst>
                              <p:cond delay="5000"/>
                            </p:stCondLst>
                            <p:childTnLst>
                              <p:par>
                                <p:cTn id="96" presetID="1" presetClass="entr" presetSubtype="0" fill="hold" grpId="0" nodeType="afterEffect">
                                  <p:stCondLst>
                                    <p:cond delay="0"/>
                                  </p:stCondLst>
                                  <p:childTnLst>
                                    <p:set>
                                      <p:cBhvr>
                                        <p:cTn id="97" dur="1" fill="hold">
                                          <p:stCondLst>
                                            <p:cond delay="499"/>
                                          </p:stCondLst>
                                        </p:cTn>
                                        <p:tgtEl>
                                          <p:spTgt spid="112673"/>
                                        </p:tgtEl>
                                        <p:attrNameLst>
                                          <p:attrName>style.visibility</p:attrName>
                                        </p:attrNameLst>
                                      </p:cBhvr>
                                      <p:to>
                                        <p:strVal val="visible"/>
                                      </p:to>
                                    </p:set>
                                  </p:childTnLst>
                                </p:cTn>
                              </p:par>
                            </p:childTnLst>
                          </p:cTn>
                        </p:par>
                        <p:par>
                          <p:cTn id="98" fill="hold" nodeType="afterGroup">
                            <p:stCondLst>
                              <p:cond delay="5500"/>
                            </p:stCondLst>
                            <p:childTnLst>
                              <p:par>
                                <p:cTn id="99" presetID="1" presetClass="entr" presetSubtype="0" fill="hold" grpId="0" nodeType="afterEffect">
                                  <p:stCondLst>
                                    <p:cond delay="0"/>
                                  </p:stCondLst>
                                  <p:childTnLst>
                                    <p:set>
                                      <p:cBhvr>
                                        <p:cTn id="100" dur="1" fill="hold">
                                          <p:stCondLst>
                                            <p:cond delay="499"/>
                                          </p:stCondLst>
                                        </p:cTn>
                                        <p:tgtEl>
                                          <p:spTgt spid="112674"/>
                                        </p:tgtEl>
                                        <p:attrNameLst>
                                          <p:attrName>style.visibility</p:attrName>
                                        </p:attrNameLst>
                                      </p:cBhvr>
                                      <p:to>
                                        <p:strVal val="visible"/>
                                      </p:to>
                                    </p:set>
                                  </p:childTnLst>
                                </p:cTn>
                              </p:par>
                            </p:childTnLst>
                          </p:cTn>
                        </p:par>
                        <p:par>
                          <p:cTn id="101" fill="hold" nodeType="afterGroup">
                            <p:stCondLst>
                              <p:cond delay="6000"/>
                            </p:stCondLst>
                            <p:childTnLst>
                              <p:par>
                                <p:cTn id="102" presetID="1" presetClass="entr" presetSubtype="0" fill="hold" grpId="0" nodeType="afterEffect">
                                  <p:stCondLst>
                                    <p:cond delay="0"/>
                                  </p:stCondLst>
                                  <p:childTnLst>
                                    <p:set>
                                      <p:cBhvr>
                                        <p:cTn id="103" dur="1" fill="hold">
                                          <p:stCondLst>
                                            <p:cond delay="499"/>
                                          </p:stCondLst>
                                        </p:cTn>
                                        <p:tgtEl>
                                          <p:spTgt spid="112675"/>
                                        </p:tgtEl>
                                        <p:attrNameLst>
                                          <p:attrName>style.visibility</p:attrName>
                                        </p:attrNameLst>
                                      </p:cBhvr>
                                      <p:to>
                                        <p:strVal val="visible"/>
                                      </p:to>
                                    </p:set>
                                  </p:childTnLst>
                                </p:cTn>
                              </p:par>
                            </p:childTnLst>
                          </p:cTn>
                        </p:par>
                        <p:par>
                          <p:cTn id="104" fill="hold" nodeType="afterGroup">
                            <p:stCondLst>
                              <p:cond delay="6500"/>
                            </p:stCondLst>
                            <p:childTnLst>
                              <p:par>
                                <p:cTn id="105" presetID="1" presetClass="entr" presetSubtype="0" fill="hold" grpId="0" nodeType="afterEffect">
                                  <p:stCondLst>
                                    <p:cond delay="0"/>
                                  </p:stCondLst>
                                  <p:childTnLst>
                                    <p:set>
                                      <p:cBhvr>
                                        <p:cTn id="106" dur="1" fill="hold">
                                          <p:stCondLst>
                                            <p:cond delay="499"/>
                                          </p:stCondLst>
                                        </p:cTn>
                                        <p:tgtEl>
                                          <p:spTgt spid="112676"/>
                                        </p:tgtEl>
                                        <p:attrNameLst>
                                          <p:attrName>style.visibility</p:attrName>
                                        </p:attrNameLst>
                                      </p:cBhvr>
                                      <p:to>
                                        <p:strVal val="visible"/>
                                      </p:to>
                                    </p:set>
                                  </p:childTnLst>
                                </p:cTn>
                              </p:par>
                            </p:childTnLst>
                          </p:cTn>
                        </p:par>
                        <p:par>
                          <p:cTn id="107" fill="hold" nodeType="afterGroup">
                            <p:stCondLst>
                              <p:cond delay="7000"/>
                            </p:stCondLst>
                            <p:childTnLst>
                              <p:par>
                                <p:cTn id="108" presetID="1" presetClass="entr" presetSubtype="0" fill="hold" grpId="0" nodeType="afterEffect">
                                  <p:stCondLst>
                                    <p:cond delay="0"/>
                                  </p:stCondLst>
                                  <p:childTnLst>
                                    <p:set>
                                      <p:cBhvr>
                                        <p:cTn id="109" dur="1" fill="hold">
                                          <p:stCondLst>
                                            <p:cond delay="499"/>
                                          </p:stCondLst>
                                        </p:cTn>
                                        <p:tgtEl>
                                          <p:spTgt spid="112677"/>
                                        </p:tgtEl>
                                        <p:attrNameLst>
                                          <p:attrName>style.visibility</p:attrName>
                                        </p:attrNameLst>
                                      </p:cBhvr>
                                      <p:to>
                                        <p:strVal val="visible"/>
                                      </p:to>
                                    </p:set>
                                  </p:childTnLst>
                                </p:cTn>
                              </p:par>
                            </p:childTnLst>
                          </p:cTn>
                        </p:par>
                        <p:par>
                          <p:cTn id="110" fill="hold" nodeType="afterGroup">
                            <p:stCondLst>
                              <p:cond delay="7500"/>
                            </p:stCondLst>
                            <p:childTnLst>
                              <p:par>
                                <p:cTn id="111" presetID="1" presetClass="entr" presetSubtype="0" fill="hold" grpId="0" nodeType="afterEffect">
                                  <p:stCondLst>
                                    <p:cond delay="0"/>
                                  </p:stCondLst>
                                  <p:childTnLst>
                                    <p:set>
                                      <p:cBhvr>
                                        <p:cTn id="112" dur="1" fill="hold">
                                          <p:stCondLst>
                                            <p:cond delay="499"/>
                                          </p:stCondLst>
                                        </p:cTn>
                                        <p:tgtEl>
                                          <p:spTgt spid="112678"/>
                                        </p:tgtEl>
                                        <p:attrNameLst>
                                          <p:attrName>style.visibility</p:attrName>
                                        </p:attrNameLst>
                                      </p:cBhvr>
                                      <p:to>
                                        <p:strVal val="visible"/>
                                      </p:to>
                                    </p:set>
                                  </p:childTnLst>
                                </p:cTn>
                              </p:par>
                            </p:childTnLst>
                          </p:cTn>
                        </p:par>
                        <p:par>
                          <p:cTn id="113" fill="hold" nodeType="afterGroup">
                            <p:stCondLst>
                              <p:cond delay="8000"/>
                            </p:stCondLst>
                            <p:childTnLst>
                              <p:par>
                                <p:cTn id="114" presetID="1" presetClass="entr" presetSubtype="0" fill="hold" grpId="0" nodeType="afterEffect">
                                  <p:stCondLst>
                                    <p:cond delay="0"/>
                                  </p:stCondLst>
                                  <p:childTnLst>
                                    <p:set>
                                      <p:cBhvr>
                                        <p:cTn id="115" dur="1" fill="hold">
                                          <p:stCondLst>
                                            <p:cond delay="499"/>
                                          </p:stCondLst>
                                        </p:cTn>
                                        <p:tgtEl>
                                          <p:spTgt spid="112679"/>
                                        </p:tgtEl>
                                        <p:attrNameLst>
                                          <p:attrName>style.visibility</p:attrName>
                                        </p:attrNameLst>
                                      </p:cBhvr>
                                      <p:to>
                                        <p:strVal val="visible"/>
                                      </p:to>
                                    </p:set>
                                  </p:childTnLst>
                                </p:cTn>
                              </p:par>
                            </p:childTnLst>
                          </p:cTn>
                        </p:par>
                        <p:par>
                          <p:cTn id="116" fill="hold" nodeType="afterGroup">
                            <p:stCondLst>
                              <p:cond delay="8500"/>
                            </p:stCondLst>
                            <p:childTnLst>
                              <p:par>
                                <p:cTn id="117" presetID="1" presetClass="entr" presetSubtype="0" fill="hold" grpId="0" nodeType="afterEffect">
                                  <p:stCondLst>
                                    <p:cond delay="0"/>
                                  </p:stCondLst>
                                  <p:childTnLst>
                                    <p:set>
                                      <p:cBhvr>
                                        <p:cTn id="118" dur="1" fill="hold">
                                          <p:stCondLst>
                                            <p:cond delay="499"/>
                                          </p:stCondLst>
                                        </p:cTn>
                                        <p:tgtEl>
                                          <p:spTgt spid="112680"/>
                                        </p:tgtEl>
                                        <p:attrNameLst>
                                          <p:attrName>style.visibility</p:attrName>
                                        </p:attrNameLst>
                                      </p:cBhvr>
                                      <p:to>
                                        <p:strVal val="visible"/>
                                      </p:to>
                                    </p:set>
                                  </p:childTnLst>
                                </p:cTn>
                              </p:par>
                            </p:childTnLst>
                          </p:cTn>
                        </p:par>
                        <p:par>
                          <p:cTn id="119" fill="hold" nodeType="afterGroup">
                            <p:stCondLst>
                              <p:cond delay="9000"/>
                            </p:stCondLst>
                            <p:childTnLst>
                              <p:par>
                                <p:cTn id="120" presetID="1" presetClass="entr" presetSubtype="0" fill="hold" grpId="0" nodeType="afterEffect">
                                  <p:stCondLst>
                                    <p:cond delay="0"/>
                                  </p:stCondLst>
                                  <p:childTnLst>
                                    <p:set>
                                      <p:cBhvr>
                                        <p:cTn id="121" dur="1" fill="hold">
                                          <p:stCondLst>
                                            <p:cond delay="499"/>
                                          </p:stCondLst>
                                        </p:cTn>
                                        <p:tgtEl>
                                          <p:spTgt spid="112681"/>
                                        </p:tgtEl>
                                        <p:attrNameLst>
                                          <p:attrName>style.visibility</p:attrName>
                                        </p:attrNameLst>
                                      </p:cBhvr>
                                      <p:to>
                                        <p:strVal val="visible"/>
                                      </p:to>
                                    </p:set>
                                  </p:childTnLst>
                                </p:cTn>
                              </p:par>
                            </p:childTnLst>
                          </p:cTn>
                        </p:par>
                        <p:par>
                          <p:cTn id="122" fill="hold" nodeType="afterGroup">
                            <p:stCondLst>
                              <p:cond delay="9500"/>
                            </p:stCondLst>
                            <p:childTnLst>
                              <p:par>
                                <p:cTn id="123" presetID="1" presetClass="entr" presetSubtype="0" fill="hold" nodeType="afterEffect">
                                  <p:stCondLst>
                                    <p:cond delay="0"/>
                                  </p:stCondLst>
                                  <p:childTnLst>
                                    <p:set>
                                      <p:cBhvr>
                                        <p:cTn id="124" dur="1" fill="hold">
                                          <p:stCondLst>
                                            <p:cond delay="499"/>
                                          </p:stCondLst>
                                        </p:cTn>
                                        <p:tgtEl>
                                          <p:spTgt spid="112682"/>
                                        </p:tgtEl>
                                        <p:attrNameLst>
                                          <p:attrName>style.visibility</p:attrName>
                                        </p:attrNameLst>
                                      </p:cBhvr>
                                      <p:to>
                                        <p:strVal val="visible"/>
                                      </p:to>
                                    </p:set>
                                  </p:childTnLst>
                                </p:cTn>
                              </p:par>
                            </p:childTnLst>
                          </p:cTn>
                        </p:par>
                        <p:par>
                          <p:cTn id="125" fill="hold" nodeType="afterGroup">
                            <p:stCondLst>
                              <p:cond delay="10000"/>
                            </p:stCondLst>
                            <p:childTnLst>
                              <p:par>
                                <p:cTn id="126" presetID="1" presetClass="entr" presetSubtype="0" fill="hold" grpId="0" nodeType="afterEffect">
                                  <p:stCondLst>
                                    <p:cond delay="0"/>
                                  </p:stCondLst>
                                  <p:childTnLst>
                                    <p:set>
                                      <p:cBhvr>
                                        <p:cTn id="127" dur="1" fill="hold">
                                          <p:stCondLst>
                                            <p:cond delay="499"/>
                                          </p:stCondLst>
                                        </p:cTn>
                                        <p:tgtEl>
                                          <p:spTgt spid="112683"/>
                                        </p:tgtEl>
                                        <p:attrNameLst>
                                          <p:attrName>style.visibility</p:attrName>
                                        </p:attrNameLst>
                                      </p:cBhvr>
                                      <p:to>
                                        <p:strVal val="visible"/>
                                      </p:to>
                                    </p:se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1" presetClass="entr" presetSubtype="0" fill="hold" grpId="0" nodeType="clickEffect">
                                  <p:stCondLst>
                                    <p:cond delay="0"/>
                                  </p:stCondLst>
                                  <p:childTnLst>
                                    <p:set>
                                      <p:cBhvr>
                                        <p:cTn id="131" dur="1" fill="hold">
                                          <p:stCondLst>
                                            <p:cond delay="499"/>
                                          </p:stCondLst>
                                        </p:cTn>
                                        <p:tgtEl>
                                          <p:spTgt spid="112684"/>
                                        </p:tgtEl>
                                        <p:attrNameLst>
                                          <p:attrName>style.visibility</p:attrName>
                                        </p:attrNameLst>
                                      </p:cBhvr>
                                      <p:to>
                                        <p:strVal val="visible"/>
                                      </p:to>
                                    </p:set>
                                  </p:childTnLst>
                                </p:cTn>
                              </p:par>
                            </p:childTnLst>
                          </p:cTn>
                        </p:par>
                        <p:par>
                          <p:cTn id="132" fill="hold" nodeType="afterGroup">
                            <p:stCondLst>
                              <p:cond delay="500"/>
                            </p:stCondLst>
                            <p:childTnLst>
                              <p:par>
                                <p:cTn id="133" presetID="1" presetClass="entr" presetSubtype="0" fill="hold" grpId="0" nodeType="afterEffect">
                                  <p:stCondLst>
                                    <p:cond delay="0"/>
                                  </p:stCondLst>
                                  <p:childTnLst>
                                    <p:set>
                                      <p:cBhvr>
                                        <p:cTn id="134" dur="1" fill="hold">
                                          <p:stCondLst>
                                            <p:cond delay="499"/>
                                          </p:stCondLst>
                                        </p:cTn>
                                        <p:tgtEl>
                                          <p:spTgt spid="112685"/>
                                        </p:tgtEl>
                                        <p:attrNameLst>
                                          <p:attrName>style.visibility</p:attrName>
                                        </p:attrNameLst>
                                      </p:cBhvr>
                                      <p:to>
                                        <p:strVal val="visible"/>
                                      </p:to>
                                    </p:set>
                                  </p:childTnLst>
                                </p:cTn>
                              </p:par>
                            </p:childTnLst>
                          </p:cTn>
                        </p:par>
                        <p:par>
                          <p:cTn id="135" fill="hold" nodeType="afterGroup">
                            <p:stCondLst>
                              <p:cond delay="1000"/>
                            </p:stCondLst>
                            <p:childTnLst>
                              <p:par>
                                <p:cTn id="136" presetID="1" presetClass="entr" presetSubtype="0" fill="hold" grpId="0" nodeType="afterEffect">
                                  <p:stCondLst>
                                    <p:cond delay="0"/>
                                  </p:stCondLst>
                                  <p:childTnLst>
                                    <p:set>
                                      <p:cBhvr>
                                        <p:cTn id="137" dur="1" fill="hold">
                                          <p:stCondLst>
                                            <p:cond delay="499"/>
                                          </p:stCondLst>
                                        </p:cTn>
                                        <p:tgtEl>
                                          <p:spTgt spid="112686"/>
                                        </p:tgtEl>
                                        <p:attrNameLst>
                                          <p:attrName>style.visibility</p:attrName>
                                        </p:attrNameLst>
                                      </p:cBhvr>
                                      <p:to>
                                        <p:strVal val="visible"/>
                                      </p:to>
                                    </p:set>
                                  </p:childTnLst>
                                </p:cTn>
                              </p:par>
                            </p:childTnLst>
                          </p:cTn>
                        </p:par>
                        <p:par>
                          <p:cTn id="138" fill="hold" nodeType="afterGroup">
                            <p:stCondLst>
                              <p:cond delay="1500"/>
                            </p:stCondLst>
                            <p:childTnLst>
                              <p:par>
                                <p:cTn id="139" presetID="1" presetClass="entr" presetSubtype="0" fill="hold" grpId="0" nodeType="afterEffect">
                                  <p:stCondLst>
                                    <p:cond delay="0"/>
                                  </p:stCondLst>
                                  <p:childTnLst>
                                    <p:set>
                                      <p:cBhvr>
                                        <p:cTn id="140" dur="1" fill="hold">
                                          <p:stCondLst>
                                            <p:cond delay="499"/>
                                          </p:stCondLst>
                                        </p:cTn>
                                        <p:tgtEl>
                                          <p:spTgt spid="112687"/>
                                        </p:tgtEl>
                                        <p:attrNameLst>
                                          <p:attrName>style.visibility</p:attrName>
                                        </p:attrNameLst>
                                      </p:cBhvr>
                                      <p:to>
                                        <p:strVal val="visible"/>
                                      </p:to>
                                    </p:set>
                                  </p:childTnLst>
                                </p:cTn>
                              </p:par>
                            </p:childTnLst>
                          </p:cTn>
                        </p:par>
                        <p:par>
                          <p:cTn id="141" fill="hold" nodeType="afterGroup">
                            <p:stCondLst>
                              <p:cond delay="2000"/>
                            </p:stCondLst>
                            <p:childTnLst>
                              <p:par>
                                <p:cTn id="142" presetID="1" presetClass="entr" presetSubtype="0" fill="hold" grpId="0" nodeType="afterEffect">
                                  <p:stCondLst>
                                    <p:cond delay="0"/>
                                  </p:stCondLst>
                                  <p:childTnLst>
                                    <p:set>
                                      <p:cBhvr>
                                        <p:cTn id="143" dur="1" fill="hold">
                                          <p:stCondLst>
                                            <p:cond delay="499"/>
                                          </p:stCondLst>
                                        </p:cTn>
                                        <p:tgtEl>
                                          <p:spTgt spid="112688"/>
                                        </p:tgtEl>
                                        <p:attrNameLst>
                                          <p:attrName>style.visibility</p:attrName>
                                        </p:attrNameLst>
                                      </p:cBhvr>
                                      <p:to>
                                        <p:strVal val="visible"/>
                                      </p:to>
                                    </p:set>
                                  </p:childTnLst>
                                </p:cTn>
                              </p:par>
                            </p:childTnLst>
                          </p:cTn>
                        </p:par>
                        <p:par>
                          <p:cTn id="144" fill="hold" nodeType="afterGroup">
                            <p:stCondLst>
                              <p:cond delay="2500"/>
                            </p:stCondLst>
                            <p:childTnLst>
                              <p:par>
                                <p:cTn id="145" presetID="1" presetClass="entr" presetSubtype="0" fill="hold" grpId="0" nodeType="afterEffect">
                                  <p:stCondLst>
                                    <p:cond delay="0"/>
                                  </p:stCondLst>
                                  <p:childTnLst>
                                    <p:set>
                                      <p:cBhvr>
                                        <p:cTn id="146" dur="1" fill="hold">
                                          <p:stCondLst>
                                            <p:cond delay="499"/>
                                          </p:stCondLst>
                                        </p:cTn>
                                        <p:tgtEl>
                                          <p:spTgt spid="112689"/>
                                        </p:tgtEl>
                                        <p:attrNameLst>
                                          <p:attrName>style.visibility</p:attrName>
                                        </p:attrNameLst>
                                      </p:cBhvr>
                                      <p:to>
                                        <p:strVal val="visible"/>
                                      </p:to>
                                    </p:set>
                                  </p:childTnLst>
                                </p:cTn>
                              </p:par>
                            </p:childTnLst>
                          </p:cTn>
                        </p:par>
                        <p:par>
                          <p:cTn id="147" fill="hold" nodeType="afterGroup">
                            <p:stCondLst>
                              <p:cond delay="3000"/>
                            </p:stCondLst>
                            <p:childTnLst>
                              <p:par>
                                <p:cTn id="148" presetID="1" presetClass="entr" presetSubtype="0" fill="hold" grpId="0" nodeType="afterEffect">
                                  <p:stCondLst>
                                    <p:cond delay="0"/>
                                  </p:stCondLst>
                                  <p:childTnLst>
                                    <p:set>
                                      <p:cBhvr>
                                        <p:cTn id="149" dur="1" fill="hold">
                                          <p:stCondLst>
                                            <p:cond delay="499"/>
                                          </p:stCondLst>
                                        </p:cTn>
                                        <p:tgtEl>
                                          <p:spTgt spid="112690"/>
                                        </p:tgtEl>
                                        <p:attrNameLst>
                                          <p:attrName>style.visibility</p:attrName>
                                        </p:attrNameLst>
                                      </p:cBhvr>
                                      <p:to>
                                        <p:strVal val="visible"/>
                                      </p:to>
                                    </p:set>
                                  </p:childTnLst>
                                </p:cTn>
                              </p:par>
                            </p:childTnLst>
                          </p:cTn>
                        </p:par>
                        <p:par>
                          <p:cTn id="150" fill="hold" nodeType="afterGroup">
                            <p:stCondLst>
                              <p:cond delay="3500"/>
                            </p:stCondLst>
                            <p:childTnLst>
                              <p:par>
                                <p:cTn id="151" presetID="1" presetClass="entr" presetSubtype="0" fill="hold" grpId="0" nodeType="afterEffect">
                                  <p:stCondLst>
                                    <p:cond delay="0"/>
                                  </p:stCondLst>
                                  <p:childTnLst>
                                    <p:set>
                                      <p:cBhvr>
                                        <p:cTn id="152" dur="1" fill="hold">
                                          <p:stCondLst>
                                            <p:cond delay="499"/>
                                          </p:stCondLst>
                                        </p:cTn>
                                        <p:tgtEl>
                                          <p:spTgt spid="112691"/>
                                        </p:tgtEl>
                                        <p:attrNameLst>
                                          <p:attrName>style.visibility</p:attrName>
                                        </p:attrNameLst>
                                      </p:cBhvr>
                                      <p:to>
                                        <p:strVal val="visible"/>
                                      </p:to>
                                    </p:set>
                                  </p:childTnLst>
                                </p:cTn>
                              </p:par>
                            </p:childTnLst>
                          </p:cTn>
                        </p:par>
                        <p:par>
                          <p:cTn id="153" fill="hold" nodeType="afterGroup">
                            <p:stCondLst>
                              <p:cond delay="4000"/>
                            </p:stCondLst>
                            <p:childTnLst>
                              <p:par>
                                <p:cTn id="154" presetID="1" presetClass="entr" presetSubtype="0" fill="hold" grpId="0" nodeType="afterEffect">
                                  <p:stCondLst>
                                    <p:cond delay="0"/>
                                  </p:stCondLst>
                                  <p:childTnLst>
                                    <p:set>
                                      <p:cBhvr>
                                        <p:cTn id="155" dur="1" fill="hold">
                                          <p:stCondLst>
                                            <p:cond delay="499"/>
                                          </p:stCondLst>
                                        </p:cTn>
                                        <p:tgtEl>
                                          <p:spTgt spid="112692"/>
                                        </p:tgtEl>
                                        <p:attrNameLst>
                                          <p:attrName>style.visibility</p:attrName>
                                        </p:attrNameLst>
                                      </p:cBhvr>
                                      <p:to>
                                        <p:strVal val="visible"/>
                                      </p:to>
                                    </p:set>
                                  </p:childTnLst>
                                </p:cTn>
                              </p:par>
                            </p:childTnLst>
                          </p:cTn>
                        </p:par>
                        <p:par>
                          <p:cTn id="156" fill="hold" nodeType="afterGroup">
                            <p:stCondLst>
                              <p:cond delay="4500"/>
                            </p:stCondLst>
                            <p:childTnLst>
                              <p:par>
                                <p:cTn id="157" presetID="1" presetClass="entr" presetSubtype="0" fill="hold" grpId="0" nodeType="afterEffect">
                                  <p:stCondLst>
                                    <p:cond delay="0"/>
                                  </p:stCondLst>
                                  <p:childTnLst>
                                    <p:set>
                                      <p:cBhvr>
                                        <p:cTn id="158" dur="1" fill="hold">
                                          <p:stCondLst>
                                            <p:cond delay="499"/>
                                          </p:stCondLst>
                                        </p:cTn>
                                        <p:tgtEl>
                                          <p:spTgt spid="112693"/>
                                        </p:tgtEl>
                                        <p:attrNameLst>
                                          <p:attrName>style.visibility</p:attrName>
                                        </p:attrNameLst>
                                      </p:cBhvr>
                                      <p:to>
                                        <p:strVal val="visible"/>
                                      </p:to>
                                    </p:set>
                                  </p:childTnLst>
                                </p:cTn>
                              </p:par>
                            </p:childTnLst>
                          </p:cTn>
                        </p:par>
                        <p:par>
                          <p:cTn id="159" fill="hold" nodeType="afterGroup">
                            <p:stCondLst>
                              <p:cond delay="5000"/>
                            </p:stCondLst>
                            <p:childTnLst>
                              <p:par>
                                <p:cTn id="160" presetID="1" presetClass="entr" presetSubtype="0" fill="hold" grpId="0" nodeType="afterEffect">
                                  <p:stCondLst>
                                    <p:cond delay="0"/>
                                  </p:stCondLst>
                                  <p:childTnLst>
                                    <p:set>
                                      <p:cBhvr>
                                        <p:cTn id="161" dur="1" fill="hold">
                                          <p:stCondLst>
                                            <p:cond delay="499"/>
                                          </p:stCondLst>
                                        </p:cTn>
                                        <p:tgtEl>
                                          <p:spTgt spid="112694"/>
                                        </p:tgtEl>
                                        <p:attrNameLst>
                                          <p:attrName>style.visibility</p:attrName>
                                        </p:attrNameLst>
                                      </p:cBhvr>
                                      <p:to>
                                        <p:strVal val="visible"/>
                                      </p:to>
                                    </p:set>
                                  </p:childTnLst>
                                </p:cTn>
                              </p:par>
                            </p:childTnLst>
                          </p:cTn>
                        </p:par>
                        <p:par>
                          <p:cTn id="162" fill="hold" nodeType="afterGroup">
                            <p:stCondLst>
                              <p:cond delay="5500"/>
                            </p:stCondLst>
                            <p:childTnLst>
                              <p:par>
                                <p:cTn id="163" presetID="1" presetClass="entr" presetSubtype="0" fill="hold" grpId="0" nodeType="afterEffect">
                                  <p:stCondLst>
                                    <p:cond delay="0"/>
                                  </p:stCondLst>
                                  <p:childTnLst>
                                    <p:set>
                                      <p:cBhvr>
                                        <p:cTn id="164" dur="1" fill="hold">
                                          <p:stCondLst>
                                            <p:cond delay="499"/>
                                          </p:stCondLst>
                                        </p:cTn>
                                        <p:tgtEl>
                                          <p:spTgt spid="112695"/>
                                        </p:tgtEl>
                                        <p:attrNameLst>
                                          <p:attrName>style.visibility</p:attrName>
                                        </p:attrNameLst>
                                      </p:cBhvr>
                                      <p:to>
                                        <p:strVal val="visible"/>
                                      </p:to>
                                    </p:set>
                                  </p:childTnLst>
                                </p:cTn>
                              </p:par>
                            </p:childTnLst>
                          </p:cTn>
                        </p:par>
                        <p:par>
                          <p:cTn id="165" fill="hold" nodeType="afterGroup">
                            <p:stCondLst>
                              <p:cond delay="6000"/>
                            </p:stCondLst>
                            <p:childTnLst>
                              <p:par>
                                <p:cTn id="166" presetID="1" presetClass="entr" presetSubtype="0" fill="hold" grpId="0" nodeType="afterEffect">
                                  <p:stCondLst>
                                    <p:cond delay="0"/>
                                  </p:stCondLst>
                                  <p:childTnLst>
                                    <p:set>
                                      <p:cBhvr>
                                        <p:cTn id="167" dur="1" fill="hold">
                                          <p:stCondLst>
                                            <p:cond delay="499"/>
                                          </p:stCondLst>
                                        </p:cTn>
                                        <p:tgtEl>
                                          <p:spTgt spid="112696"/>
                                        </p:tgtEl>
                                        <p:attrNameLst>
                                          <p:attrName>style.visibility</p:attrName>
                                        </p:attrNameLst>
                                      </p:cBhvr>
                                      <p:to>
                                        <p:strVal val="visible"/>
                                      </p:to>
                                    </p:set>
                                  </p:childTnLst>
                                </p:cTn>
                              </p:par>
                            </p:childTnLst>
                          </p:cTn>
                        </p:par>
                        <p:par>
                          <p:cTn id="168" fill="hold" nodeType="afterGroup">
                            <p:stCondLst>
                              <p:cond delay="6500"/>
                            </p:stCondLst>
                            <p:childTnLst>
                              <p:par>
                                <p:cTn id="169" presetID="1" presetClass="entr" presetSubtype="0" fill="hold" grpId="0" nodeType="afterEffect">
                                  <p:stCondLst>
                                    <p:cond delay="0"/>
                                  </p:stCondLst>
                                  <p:childTnLst>
                                    <p:set>
                                      <p:cBhvr>
                                        <p:cTn id="170" dur="1" fill="hold">
                                          <p:stCondLst>
                                            <p:cond delay="499"/>
                                          </p:stCondLst>
                                        </p:cTn>
                                        <p:tgtEl>
                                          <p:spTgt spid="112697"/>
                                        </p:tgtEl>
                                        <p:attrNameLst>
                                          <p:attrName>style.visibility</p:attrName>
                                        </p:attrNameLst>
                                      </p:cBhvr>
                                      <p:to>
                                        <p:strVal val="visible"/>
                                      </p:to>
                                    </p:set>
                                  </p:childTnLst>
                                </p:cTn>
                              </p:par>
                            </p:childTnLst>
                          </p:cTn>
                        </p:par>
                        <p:par>
                          <p:cTn id="171" fill="hold" nodeType="afterGroup">
                            <p:stCondLst>
                              <p:cond delay="7000"/>
                            </p:stCondLst>
                            <p:childTnLst>
                              <p:par>
                                <p:cTn id="172" presetID="1" presetClass="entr" presetSubtype="0" fill="hold" grpId="0" nodeType="afterEffect">
                                  <p:stCondLst>
                                    <p:cond delay="0"/>
                                  </p:stCondLst>
                                  <p:childTnLst>
                                    <p:set>
                                      <p:cBhvr>
                                        <p:cTn id="173" dur="1" fill="hold">
                                          <p:stCondLst>
                                            <p:cond delay="499"/>
                                          </p:stCondLst>
                                        </p:cTn>
                                        <p:tgtEl>
                                          <p:spTgt spid="112698"/>
                                        </p:tgtEl>
                                        <p:attrNameLst>
                                          <p:attrName>style.visibility</p:attrName>
                                        </p:attrNameLst>
                                      </p:cBhvr>
                                      <p:to>
                                        <p:strVal val="visible"/>
                                      </p:to>
                                    </p:set>
                                  </p:childTnLst>
                                </p:cTn>
                              </p:par>
                            </p:childTnLst>
                          </p:cTn>
                        </p:par>
                        <p:par>
                          <p:cTn id="174" fill="hold" nodeType="afterGroup">
                            <p:stCondLst>
                              <p:cond delay="7500"/>
                            </p:stCondLst>
                            <p:childTnLst>
                              <p:par>
                                <p:cTn id="175" presetID="1" presetClass="entr" presetSubtype="0" fill="hold" grpId="0" nodeType="afterEffect">
                                  <p:stCondLst>
                                    <p:cond delay="0"/>
                                  </p:stCondLst>
                                  <p:childTnLst>
                                    <p:set>
                                      <p:cBhvr>
                                        <p:cTn id="176" dur="1" fill="hold">
                                          <p:stCondLst>
                                            <p:cond delay="499"/>
                                          </p:stCondLst>
                                        </p:cTn>
                                        <p:tgtEl>
                                          <p:spTgt spid="112699"/>
                                        </p:tgtEl>
                                        <p:attrNameLst>
                                          <p:attrName>style.visibility</p:attrName>
                                        </p:attrNameLst>
                                      </p:cBhvr>
                                      <p:to>
                                        <p:strVal val="visible"/>
                                      </p:to>
                                    </p:set>
                                  </p:childTnLst>
                                </p:cTn>
                              </p:par>
                            </p:childTnLst>
                          </p:cTn>
                        </p:par>
                        <p:par>
                          <p:cTn id="177" fill="hold" nodeType="afterGroup">
                            <p:stCondLst>
                              <p:cond delay="8000"/>
                            </p:stCondLst>
                            <p:childTnLst>
                              <p:par>
                                <p:cTn id="178" presetID="1" presetClass="entr" presetSubtype="0" fill="hold" grpId="0" nodeType="afterEffect">
                                  <p:stCondLst>
                                    <p:cond delay="0"/>
                                  </p:stCondLst>
                                  <p:childTnLst>
                                    <p:set>
                                      <p:cBhvr>
                                        <p:cTn id="179" dur="1" fill="hold">
                                          <p:stCondLst>
                                            <p:cond delay="499"/>
                                          </p:stCondLst>
                                        </p:cTn>
                                        <p:tgtEl>
                                          <p:spTgt spid="112700"/>
                                        </p:tgtEl>
                                        <p:attrNameLst>
                                          <p:attrName>style.visibility</p:attrName>
                                        </p:attrNameLst>
                                      </p:cBhvr>
                                      <p:to>
                                        <p:strVal val="visible"/>
                                      </p:to>
                                    </p:set>
                                  </p:childTnLst>
                                </p:cTn>
                              </p:par>
                            </p:childTnLst>
                          </p:cTn>
                        </p:par>
                        <p:par>
                          <p:cTn id="180" fill="hold" nodeType="afterGroup">
                            <p:stCondLst>
                              <p:cond delay="8500"/>
                            </p:stCondLst>
                            <p:childTnLst>
                              <p:par>
                                <p:cTn id="181" presetID="1" presetClass="entr" presetSubtype="0" fill="hold" grpId="0" nodeType="afterEffect">
                                  <p:stCondLst>
                                    <p:cond delay="0"/>
                                  </p:stCondLst>
                                  <p:childTnLst>
                                    <p:set>
                                      <p:cBhvr>
                                        <p:cTn id="182" dur="1" fill="hold">
                                          <p:stCondLst>
                                            <p:cond delay="499"/>
                                          </p:stCondLst>
                                        </p:cTn>
                                        <p:tgtEl>
                                          <p:spTgt spid="112701"/>
                                        </p:tgtEl>
                                        <p:attrNameLst>
                                          <p:attrName>style.visibility</p:attrName>
                                        </p:attrNameLst>
                                      </p:cBhvr>
                                      <p:to>
                                        <p:strVal val="visible"/>
                                      </p:to>
                                    </p:set>
                                  </p:childTnLst>
                                </p:cTn>
                              </p:par>
                            </p:childTnLst>
                          </p:cTn>
                        </p:par>
                        <p:par>
                          <p:cTn id="183" fill="hold" nodeType="afterGroup">
                            <p:stCondLst>
                              <p:cond delay="9000"/>
                            </p:stCondLst>
                            <p:childTnLst>
                              <p:par>
                                <p:cTn id="184" presetID="1" presetClass="entr" presetSubtype="0" fill="hold" grpId="0" nodeType="afterEffect">
                                  <p:stCondLst>
                                    <p:cond delay="0"/>
                                  </p:stCondLst>
                                  <p:childTnLst>
                                    <p:set>
                                      <p:cBhvr>
                                        <p:cTn id="185" dur="1" fill="hold">
                                          <p:stCondLst>
                                            <p:cond delay="499"/>
                                          </p:stCondLst>
                                        </p:cTn>
                                        <p:tgtEl>
                                          <p:spTgt spid="112702"/>
                                        </p:tgtEl>
                                        <p:attrNameLst>
                                          <p:attrName>style.visibility</p:attrName>
                                        </p:attrNameLst>
                                      </p:cBhvr>
                                      <p:to>
                                        <p:strVal val="visible"/>
                                      </p:to>
                                    </p:set>
                                  </p:childTnLst>
                                </p:cTn>
                              </p:par>
                            </p:childTnLst>
                          </p:cTn>
                        </p:par>
                        <p:par>
                          <p:cTn id="186" fill="hold" nodeType="afterGroup">
                            <p:stCondLst>
                              <p:cond delay="9500"/>
                            </p:stCondLst>
                            <p:childTnLst>
                              <p:par>
                                <p:cTn id="187" presetID="1" presetClass="entr" presetSubtype="0" fill="hold" grpId="0" nodeType="afterEffect">
                                  <p:stCondLst>
                                    <p:cond delay="0"/>
                                  </p:stCondLst>
                                  <p:childTnLst>
                                    <p:set>
                                      <p:cBhvr>
                                        <p:cTn id="188" dur="1" fill="hold">
                                          <p:stCondLst>
                                            <p:cond delay="499"/>
                                          </p:stCondLst>
                                        </p:cTn>
                                        <p:tgtEl>
                                          <p:spTgt spid="1127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animBg="1"/>
      <p:bldP spid="112644" grpId="0" animBg="1"/>
      <p:bldP spid="112645" grpId="0" animBg="1"/>
      <p:bldP spid="112646" grpId="0" animBg="1"/>
      <p:bldP spid="112647" grpId="0" animBg="1"/>
      <p:bldP spid="112648" grpId="0" animBg="1"/>
      <p:bldP spid="112649" grpId="0" animBg="1"/>
      <p:bldP spid="112650" grpId="0" animBg="1"/>
      <p:bldP spid="112651" grpId="0" animBg="1"/>
      <p:bldP spid="112652" grpId="0" animBg="1"/>
      <p:bldP spid="112653" grpId="0" animBg="1"/>
      <p:bldP spid="112654" grpId="0" animBg="1"/>
      <p:bldP spid="112655" grpId="0" animBg="1"/>
      <p:bldP spid="112656" grpId="0" animBg="1"/>
      <p:bldP spid="112657" grpId="0" animBg="1"/>
      <p:bldP spid="112658" grpId="0" animBg="1"/>
      <p:bldP spid="112659" grpId="0" animBg="1"/>
      <p:bldP spid="112660" grpId="0" animBg="1"/>
      <p:bldP spid="112661" grpId="0" animBg="1"/>
      <p:bldP spid="112662" grpId="0" autoUpdateAnimBg="0"/>
      <p:bldP spid="112663" grpId="0" animBg="1"/>
      <p:bldP spid="112664" grpId="0" animBg="1"/>
      <p:bldP spid="112665" grpId="0" animBg="1"/>
      <p:bldP spid="112666" grpId="0" animBg="1"/>
      <p:bldP spid="112667" grpId="0" animBg="1"/>
      <p:bldP spid="112668" grpId="0" animBg="1"/>
      <p:bldP spid="112669" grpId="0" animBg="1"/>
      <p:bldP spid="112670" grpId="0" animBg="1"/>
      <p:bldP spid="112671" grpId="0" animBg="1"/>
      <p:bldP spid="112672" grpId="0" animBg="1"/>
      <p:bldP spid="112673" grpId="0" animBg="1"/>
      <p:bldP spid="112674" grpId="0" animBg="1"/>
      <p:bldP spid="112675" grpId="0" animBg="1"/>
      <p:bldP spid="112676" grpId="0" animBg="1"/>
      <p:bldP spid="112677" grpId="0" animBg="1"/>
      <p:bldP spid="112678" grpId="0" animBg="1"/>
      <p:bldP spid="112679" grpId="0" animBg="1"/>
      <p:bldP spid="112680" grpId="0" animBg="1"/>
      <p:bldP spid="112681" grpId="0" animBg="1"/>
      <p:bldP spid="112683" grpId="0" autoUpdateAnimBg="0"/>
      <p:bldP spid="112684" grpId="0" animBg="1"/>
      <p:bldP spid="112685" grpId="0" animBg="1"/>
      <p:bldP spid="112686" grpId="0" animBg="1"/>
      <p:bldP spid="112687" grpId="0" animBg="1"/>
      <p:bldP spid="112688" grpId="0" animBg="1"/>
      <p:bldP spid="112689" grpId="0" animBg="1"/>
      <p:bldP spid="112690" grpId="0" animBg="1"/>
      <p:bldP spid="112691" grpId="0" animBg="1"/>
      <p:bldP spid="112692" grpId="0" animBg="1"/>
      <p:bldP spid="112693" grpId="0" animBg="1"/>
      <p:bldP spid="112694" grpId="0" animBg="1"/>
      <p:bldP spid="112695" grpId="0" animBg="1"/>
      <p:bldP spid="112696" grpId="0" animBg="1"/>
      <p:bldP spid="112697" grpId="0" animBg="1"/>
      <p:bldP spid="112698" grpId="0" animBg="1"/>
      <p:bldP spid="112699" grpId="0" animBg="1"/>
      <p:bldP spid="112700" grpId="0" animBg="1"/>
      <p:bldP spid="112701" grpId="0" animBg="1"/>
      <p:bldP spid="112702" grpId="0" animBg="1"/>
      <p:bldP spid="112703"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1C11B96D-8C41-CF0D-07B7-3C2D414F6B6E}"/>
              </a:ext>
            </a:extLst>
          </p:cNvPr>
          <p:cNvSpPr>
            <a:spLocks noGrp="1" noChangeArrowheads="1"/>
          </p:cNvSpPr>
          <p:nvPr>
            <p:ph type="title"/>
          </p:nvPr>
        </p:nvSpPr>
        <p:spPr>
          <a:xfrm>
            <a:off x="306388" y="3429000"/>
            <a:ext cx="8070850" cy="609600"/>
          </a:xfrm>
        </p:spPr>
        <p:txBody>
          <a:bodyPr/>
          <a:lstStyle/>
          <a:p>
            <a:r>
              <a:rPr lang="nb-NO" altLang="nb-NO"/>
              <a:t>Supervised Learning</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Line 2">
            <a:extLst>
              <a:ext uri="{FF2B5EF4-FFF2-40B4-BE49-F238E27FC236}">
                <a16:creationId xmlns:a16="http://schemas.microsoft.com/office/drawing/2014/main" id="{37576C7D-EDE4-4710-FBCD-CA8170AA79C9}"/>
              </a:ext>
            </a:extLst>
          </p:cNvPr>
          <p:cNvSpPr>
            <a:spLocks noChangeShapeType="1"/>
          </p:cNvSpPr>
          <p:nvPr/>
        </p:nvSpPr>
        <p:spPr bwMode="auto">
          <a:xfrm flipV="1">
            <a:off x="4648200" y="4648200"/>
            <a:ext cx="457200" cy="304800"/>
          </a:xfrm>
          <a:prstGeom prst="line">
            <a:avLst/>
          </a:prstGeom>
          <a:noFill/>
          <a:ln w="38100">
            <a:solidFill>
              <a:schemeClr val="bg2"/>
            </a:solidFill>
            <a:round/>
            <a:headEnd type="triangle" w="med" len="med"/>
            <a:tailEnd/>
          </a:ln>
          <a:extLst>
            <a:ext uri="{909E8E84-426E-40DD-AFC4-6F175D3DCCD1}">
              <a14:hiddenFill xmlns:a14="http://schemas.microsoft.com/office/drawing/2010/main">
                <a:noFill/>
              </a14:hiddenFill>
            </a:ext>
          </a:extLst>
        </p:spPr>
        <p:txBody>
          <a:bodyPr/>
          <a:lstStyle/>
          <a:p>
            <a:endParaRPr lang="nb-NO"/>
          </a:p>
        </p:txBody>
      </p:sp>
      <p:sp>
        <p:nvSpPr>
          <p:cNvPr id="79874" name="Rectangle 3">
            <a:extLst>
              <a:ext uri="{FF2B5EF4-FFF2-40B4-BE49-F238E27FC236}">
                <a16:creationId xmlns:a16="http://schemas.microsoft.com/office/drawing/2014/main" id="{3C5FADD2-E759-1E9C-2E2F-AD9305D8FAFB}"/>
              </a:ext>
            </a:extLst>
          </p:cNvPr>
          <p:cNvSpPr>
            <a:spLocks noGrp="1" noChangeArrowheads="1"/>
          </p:cNvSpPr>
          <p:nvPr>
            <p:ph type="title"/>
          </p:nvPr>
        </p:nvSpPr>
        <p:spPr/>
        <p:txBody>
          <a:bodyPr/>
          <a:lstStyle/>
          <a:p>
            <a:r>
              <a:rPr lang="en-US" altLang="nb-NO"/>
              <a:t>1-Nearest Neighbor</a:t>
            </a:r>
          </a:p>
        </p:txBody>
      </p:sp>
      <p:sp>
        <p:nvSpPr>
          <p:cNvPr id="79875" name="Rectangle 4">
            <a:extLst>
              <a:ext uri="{FF2B5EF4-FFF2-40B4-BE49-F238E27FC236}">
                <a16:creationId xmlns:a16="http://schemas.microsoft.com/office/drawing/2014/main" id="{A846CA88-09F7-B59B-B827-8BB10F2FA8BA}"/>
              </a:ext>
            </a:extLst>
          </p:cNvPr>
          <p:cNvSpPr>
            <a:spLocks noGrp="1" noChangeArrowheads="1"/>
          </p:cNvSpPr>
          <p:nvPr>
            <p:ph type="body" idx="1"/>
          </p:nvPr>
        </p:nvSpPr>
        <p:spPr>
          <a:xfrm>
            <a:off x="306388" y="1600200"/>
            <a:ext cx="8550275" cy="4572000"/>
          </a:xfrm>
        </p:spPr>
        <p:txBody>
          <a:bodyPr/>
          <a:lstStyle/>
          <a:p>
            <a:r>
              <a:rPr lang="en-US" altLang="nb-NO" dirty="0"/>
              <a:t>Nearest Neighbor</a:t>
            </a:r>
            <a:r>
              <a:rPr lang="en-GB" altLang="nb-NO" dirty="0"/>
              <a:t>: Non-parametric pattern classification.</a:t>
            </a:r>
            <a:endParaRPr lang="en-US" altLang="nb-NO" dirty="0"/>
          </a:p>
          <a:p>
            <a:r>
              <a:rPr lang="en-US" altLang="nb-NO" dirty="0"/>
              <a:t>One of the simplest of all machine learning classifiers</a:t>
            </a:r>
          </a:p>
          <a:p>
            <a:r>
              <a:rPr lang="en-US" altLang="nb-NO" dirty="0"/>
              <a:t>Simple idea: Label a new point the same as neighbor</a:t>
            </a:r>
          </a:p>
        </p:txBody>
      </p:sp>
      <p:sp>
        <p:nvSpPr>
          <p:cNvPr id="79876" name="Oval 5">
            <a:extLst>
              <a:ext uri="{FF2B5EF4-FFF2-40B4-BE49-F238E27FC236}">
                <a16:creationId xmlns:a16="http://schemas.microsoft.com/office/drawing/2014/main" id="{780D04E6-670F-F384-AE17-E0F7A060F39C}"/>
              </a:ext>
            </a:extLst>
          </p:cNvPr>
          <p:cNvSpPr>
            <a:spLocks noChangeArrowheads="1"/>
          </p:cNvSpPr>
          <p:nvPr/>
        </p:nvSpPr>
        <p:spPr bwMode="auto">
          <a:xfrm>
            <a:off x="3276600" y="4267200"/>
            <a:ext cx="228600" cy="228600"/>
          </a:xfrm>
          <a:prstGeom prst="ellipse">
            <a:avLst/>
          </a:prstGeom>
          <a:solidFill>
            <a:schemeClr val="accent1"/>
          </a:solidFill>
          <a:ln w="9525">
            <a:solidFill>
              <a:schemeClr val="bg2"/>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b="0"/>
          </a:p>
        </p:txBody>
      </p:sp>
      <p:sp>
        <p:nvSpPr>
          <p:cNvPr id="79877" name="Oval 6">
            <a:extLst>
              <a:ext uri="{FF2B5EF4-FFF2-40B4-BE49-F238E27FC236}">
                <a16:creationId xmlns:a16="http://schemas.microsoft.com/office/drawing/2014/main" id="{E796C480-18A1-B550-287F-347FF272E3D1}"/>
              </a:ext>
            </a:extLst>
          </p:cNvPr>
          <p:cNvSpPr>
            <a:spLocks noChangeArrowheads="1"/>
          </p:cNvSpPr>
          <p:nvPr/>
        </p:nvSpPr>
        <p:spPr bwMode="auto">
          <a:xfrm>
            <a:off x="3657600" y="5715000"/>
            <a:ext cx="228600" cy="228600"/>
          </a:xfrm>
          <a:prstGeom prst="ellipse">
            <a:avLst/>
          </a:prstGeom>
          <a:solidFill>
            <a:srgbClr val="FF0000"/>
          </a:solidFill>
          <a:ln w="9525">
            <a:solidFill>
              <a:schemeClr val="bg2"/>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b="0"/>
          </a:p>
        </p:txBody>
      </p:sp>
      <p:sp>
        <p:nvSpPr>
          <p:cNvPr id="79878" name="Oval 7">
            <a:extLst>
              <a:ext uri="{FF2B5EF4-FFF2-40B4-BE49-F238E27FC236}">
                <a16:creationId xmlns:a16="http://schemas.microsoft.com/office/drawing/2014/main" id="{FC1B8E7D-84FD-AE7F-1B0B-D7A0F11A38DE}"/>
              </a:ext>
            </a:extLst>
          </p:cNvPr>
          <p:cNvSpPr>
            <a:spLocks noChangeArrowheads="1"/>
          </p:cNvSpPr>
          <p:nvPr/>
        </p:nvSpPr>
        <p:spPr bwMode="auto">
          <a:xfrm>
            <a:off x="4648200" y="3962400"/>
            <a:ext cx="228600" cy="228600"/>
          </a:xfrm>
          <a:prstGeom prst="ellipse">
            <a:avLst/>
          </a:prstGeom>
          <a:solidFill>
            <a:schemeClr val="accent1"/>
          </a:solidFill>
          <a:ln w="9525">
            <a:solidFill>
              <a:schemeClr val="bg2"/>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b="0"/>
          </a:p>
        </p:txBody>
      </p:sp>
      <p:sp>
        <p:nvSpPr>
          <p:cNvPr id="79879" name="Oval 8">
            <a:extLst>
              <a:ext uri="{FF2B5EF4-FFF2-40B4-BE49-F238E27FC236}">
                <a16:creationId xmlns:a16="http://schemas.microsoft.com/office/drawing/2014/main" id="{F1C7C971-7FA1-199C-B949-E27163112CAB}"/>
              </a:ext>
            </a:extLst>
          </p:cNvPr>
          <p:cNvSpPr>
            <a:spLocks noChangeArrowheads="1"/>
          </p:cNvSpPr>
          <p:nvPr/>
        </p:nvSpPr>
        <p:spPr bwMode="auto">
          <a:xfrm>
            <a:off x="3200400" y="5029200"/>
            <a:ext cx="228600" cy="228600"/>
          </a:xfrm>
          <a:prstGeom prst="ellipse">
            <a:avLst/>
          </a:prstGeom>
          <a:solidFill>
            <a:schemeClr val="accent1"/>
          </a:solidFill>
          <a:ln w="9525">
            <a:solidFill>
              <a:schemeClr val="bg2"/>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b="0"/>
          </a:p>
        </p:txBody>
      </p:sp>
      <p:sp>
        <p:nvSpPr>
          <p:cNvPr id="79880" name="Oval 9">
            <a:extLst>
              <a:ext uri="{FF2B5EF4-FFF2-40B4-BE49-F238E27FC236}">
                <a16:creationId xmlns:a16="http://schemas.microsoft.com/office/drawing/2014/main" id="{511EBC6C-ECCA-D13F-8867-A4FC29CC2107}"/>
              </a:ext>
            </a:extLst>
          </p:cNvPr>
          <p:cNvSpPr>
            <a:spLocks noChangeArrowheads="1"/>
          </p:cNvSpPr>
          <p:nvPr/>
        </p:nvSpPr>
        <p:spPr bwMode="auto">
          <a:xfrm>
            <a:off x="5334000" y="5181600"/>
            <a:ext cx="228600" cy="228600"/>
          </a:xfrm>
          <a:prstGeom prst="ellipse">
            <a:avLst/>
          </a:prstGeom>
          <a:solidFill>
            <a:srgbClr val="FF0000"/>
          </a:solidFill>
          <a:ln w="9525">
            <a:solidFill>
              <a:schemeClr val="bg2"/>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b="0"/>
          </a:p>
        </p:txBody>
      </p:sp>
      <p:sp>
        <p:nvSpPr>
          <p:cNvPr id="79881" name="Oval 10">
            <a:extLst>
              <a:ext uri="{FF2B5EF4-FFF2-40B4-BE49-F238E27FC236}">
                <a16:creationId xmlns:a16="http://schemas.microsoft.com/office/drawing/2014/main" id="{D20B685A-67B2-161C-20C8-3EBA256204AC}"/>
              </a:ext>
            </a:extLst>
          </p:cNvPr>
          <p:cNvSpPr>
            <a:spLocks noChangeArrowheads="1"/>
          </p:cNvSpPr>
          <p:nvPr/>
        </p:nvSpPr>
        <p:spPr bwMode="auto">
          <a:xfrm>
            <a:off x="4038600" y="4648200"/>
            <a:ext cx="228600" cy="228600"/>
          </a:xfrm>
          <a:prstGeom prst="ellipse">
            <a:avLst/>
          </a:prstGeom>
          <a:solidFill>
            <a:srgbClr val="FF0000"/>
          </a:solidFill>
          <a:ln w="9525">
            <a:solidFill>
              <a:schemeClr val="bg2"/>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b="0"/>
          </a:p>
        </p:txBody>
      </p:sp>
      <p:sp>
        <p:nvSpPr>
          <p:cNvPr id="79882" name="Oval 11">
            <a:extLst>
              <a:ext uri="{FF2B5EF4-FFF2-40B4-BE49-F238E27FC236}">
                <a16:creationId xmlns:a16="http://schemas.microsoft.com/office/drawing/2014/main" id="{F475C5D2-E8F8-CD1F-F80B-316CFB380D13}"/>
              </a:ext>
            </a:extLst>
          </p:cNvPr>
          <p:cNvSpPr>
            <a:spLocks noChangeArrowheads="1"/>
          </p:cNvSpPr>
          <p:nvPr/>
        </p:nvSpPr>
        <p:spPr bwMode="auto">
          <a:xfrm>
            <a:off x="4724400" y="5867400"/>
            <a:ext cx="228600" cy="228600"/>
          </a:xfrm>
          <a:prstGeom prst="ellipse">
            <a:avLst/>
          </a:prstGeom>
          <a:solidFill>
            <a:schemeClr val="accent1"/>
          </a:solidFill>
          <a:ln w="9525">
            <a:solidFill>
              <a:schemeClr val="bg2"/>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b="0"/>
          </a:p>
        </p:txBody>
      </p:sp>
      <p:sp>
        <p:nvSpPr>
          <p:cNvPr id="266252" name="Oval 12">
            <a:extLst>
              <a:ext uri="{FF2B5EF4-FFF2-40B4-BE49-F238E27FC236}">
                <a16:creationId xmlns:a16="http://schemas.microsoft.com/office/drawing/2014/main" id="{46968C78-730C-1B4F-3261-51EA0B396E8F}"/>
              </a:ext>
            </a:extLst>
          </p:cNvPr>
          <p:cNvSpPr>
            <a:spLocks noChangeArrowheads="1"/>
          </p:cNvSpPr>
          <p:nvPr/>
        </p:nvSpPr>
        <p:spPr bwMode="auto">
          <a:xfrm>
            <a:off x="4419600" y="4953000"/>
            <a:ext cx="228600" cy="228600"/>
          </a:xfrm>
          <a:prstGeom prst="ellipse">
            <a:avLst/>
          </a:prstGeom>
          <a:solidFill>
            <a:schemeClr val="tx1"/>
          </a:solidFill>
          <a:ln w="9525">
            <a:solidFill>
              <a:schemeClr val="bg2"/>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b="0"/>
          </a:p>
        </p:txBody>
      </p:sp>
      <p:sp>
        <p:nvSpPr>
          <p:cNvPr id="266253" name="Text Box 13">
            <a:extLst>
              <a:ext uri="{FF2B5EF4-FFF2-40B4-BE49-F238E27FC236}">
                <a16:creationId xmlns:a16="http://schemas.microsoft.com/office/drawing/2014/main" id="{1338787D-DAD2-4512-FC67-B078DAA55B80}"/>
              </a:ext>
            </a:extLst>
          </p:cNvPr>
          <p:cNvSpPr txBox="1">
            <a:spLocks noChangeArrowheads="1"/>
          </p:cNvSpPr>
          <p:nvPr/>
        </p:nvSpPr>
        <p:spPr bwMode="auto">
          <a:xfrm>
            <a:off x="5013325" y="4306888"/>
            <a:ext cx="177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r>
              <a:rPr lang="en-US" altLang="nb-NO" b="0">
                <a:solidFill>
                  <a:schemeClr val="bg2"/>
                </a:solidFill>
                <a:latin typeface="Palatino" pitchFamily="2" charset="77"/>
              </a:rPr>
              <a:t>Label it red.</a:t>
            </a:r>
          </a:p>
        </p:txBody>
      </p:sp>
      <p:sp>
        <p:nvSpPr>
          <p:cNvPr id="266254" name="Oval 14">
            <a:extLst>
              <a:ext uri="{FF2B5EF4-FFF2-40B4-BE49-F238E27FC236}">
                <a16:creationId xmlns:a16="http://schemas.microsoft.com/office/drawing/2014/main" id="{13FEDFE4-79F7-B7AC-DD59-902EA556088F}"/>
              </a:ext>
            </a:extLst>
          </p:cNvPr>
          <p:cNvSpPr>
            <a:spLocks noChangeArrowheads="1"/>
          </p:cNvSpPr>
          <p:nvPr/>
        </p:nvSpPr>
        <p:spPr bwMode="auto">
          <a:xfrm>
            <a:off x="4152900" y="4686300"/>
            <a:ext cx="762000" cy="762000"/>
          </a:xfrm>
          <a:prstGeom prst="ellipse">
            <a:avLst/>
          </a:prstGeom>
          <a:noFill/>
          <a:ln w="952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b="0"/>
          </a:p>
        </p:txBody>
      </p:sp>
      <p:sp>
        <p:nvSpPr>
          <p:cNvPr id="266255" name="Oval 15">
            <a:extLst>
              <a:ext uri="{FF2B5EF4-FFF2-40B4-BE49-F238E27FC236}">
                <a16:creationId xmlns:a16="http://schemas.microsoft.com/office/drawing/2014/main" id="{F58A3460-EDD9-6391-E49C-C55F5F4A2D3C}"/>
              </a:ext>
            </a:extLst>
          </p:cNvPr>
          <p:cNvSpPr>
            <a:spLocks noChangeArrowheads="1"/>
          </p:cNvSpPr>
          <p:nvPr/>
        </p:nvSpPr>
        <p:spPr bwMode="auto">
          <a:xfrm>
            <a:off x="4191000" y="4724400"/>
            <a:ext cx="685800" cy="685800"/>
          </a:xfrm>
          <a:prstGeom prst="ellipse">
            <a:avLst/>
          </a:prstGeom>
          <a:noFill/>
          <a:ln w="952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b="0"/>
          </a:p>
        </p:txBody>
      </p:sp>
      <p:sp>
        <p:nvSpPr>
          <p:cNvPr id="266256" name="Oval 16">
            <a:extLst>
              <a:ext uri="{FF2B5EF4-FFF2-40B4-BE49-F238E27FC236}">
                <a16:creationId xmlns:a16="http://schemas.microsoft.com/office/drawing/2014/main" id="{008F5CCE-E875-6017-9A5E-8BD37994B468}"/>
              </a:ext>
            </a:extLst>
          </p:cNvPr>
          <p:cNvSpPr>
            <a:spLocks noChangeArrowheads="1"/>
          </p:cNvSpPr>
          <p:nvPr/>
        </p:nvSpPr>
        <p:spPr bwMode="auto">
          <a:xfrm>
            <a:off x="4229100" y="4762500"/>
            <a:ext cx="609600" cy="609600"/>
          </a:xfrm>
          <a:prstGeom prst="ellipse">
            <a:avLst/>
          </a:prstGeom>
          <a:noFill/>
          <a:ln w="952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b="0"/>
          </a:p>
        </p:txBody>
      </p:sp>
      <p:sp>
        <p:nvSpPr>
          <p:cNvPr id="266257" name="Oval 17">
            <a:extLst>
              <a:ext uri="{FF2B5EF4-FFF2-40B4-BE49-F238E27FC236}">
                <a16:creationId xmlns:a16="http://schemas.microsoft.com/office/drawing/2014/main" id="{0CABE757-EEBD-CDA5-352A-47247F758EBD}"/>
              </a:ext>
            </a:extLst>
          </p:cNvPr>
          <p:cNvSpPr>
            <a:spLocks noChangeArrowheads="1"/>
          </p:cNvSpPr>
          <p:nvPr/>
        </p:nvSpPr>
        <p:spPr bwMode="auto">
          <a:xfrm>
            <a:off x="4267200" y="4800600"/>
            <a:ext cx="533400" cy="533400"/>
          </a:xfrm>
          <a:prstGeom prst="ellipse">
            <a:avLst/>
          </a:prstGeom>
          <a:noFill/>
          <a:ln w="952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b="0"/>
          </a:p>
        </p:txBody>
      </p:sp>
      <p:sp>
        <p:nvSpPr>
          <p:cNvPr id="266258" name="Oval 18">
            <a:extLst>
              <a:ext uri="{FF2B5EF4-FFF2-40B4-BE49-F238E27FC236}">
                <a16:creationId xmlns:a16="http://schemas.microsoft.com/office/drawing/2014/main" id="{EF199A33-A3D5-7AE6-7098-6AAE6AAA1BA6}"/>
              </a:ext>
            </a:extLst>
          </p:cNvPr>
          <p:cNvSpPr>
            <a:spLocks noChangeArrowheads="1"/>
          </p:cNvSpPr>
          <p:nvPr/>
        </p:nvSpPr>
        <p:spPr bwMode="auto">
          <a:xfrm>
            <a:off x="4305300" y="4838700"/>
            <a:ext cx="457200" cy="457200"/>
          </a:xfrm>
          <a:prstGeom prst="ellipse">
            <a:avLst/>
          </a:prstGeom>
          <a:noFill/>
          <a:ln w="952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b="0"/>
          </a:p>
        </p:txBody>
      </p:sp>
      <p:sp>
        <p:nvSpPr>
          <p:cNvPr id="266259" name="Oval 19">
            <a:extLst>
              <a:ext uri="{FF2B5EF4-FFF2-40B4-BE49-F238E27FC236}">
                <a16:creationId xmlns:a16="http://schemas.microsoft.com/office/drawing/2014/main" id="{1C5A7E34-123A-4445-8F1C-48BE842D428D}"/>
              </a:ext>
            </a:extLst>
          </p:cNvPr>
          <p:cNvSpPr>
            <a:spLocks noChangeArrowheads="1"/>
          </p:cNvSpPr>
          <p:nvPr/>
        </p:nvSpPr>
        <p:spPr bwMode="auto">
          <a:xfrm>
            <a:off x="4343400" y="4876800"/>
            <a:ext cx="381000" cy="381000"/>
          </a:xfrm>
          <a:prstGeom prst="ellipse">
            <a:avLst/>
          </a:prstGeom>
          <a:noFill/>
          <a:ln w="952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b="0"/>
          </a:p>
        </p:txBody>
      </p:sp>
      <p:sp>
        <p:nvSpPr>
          <p:cNvPr id="266260" name="Oval 20">
            <a:extLst>
              <a:ext uri="{FF2B5EF4-FFF2-40B4-BE49-F238E27FC236}">
                <a16:creationId xmlns:a16="http://schemas.microsoft.com/office/drawing/2014/main" id="{1AC0460F-15CE-2100-0E89-61E5E2D756F6}"/>
              </a:ext>
            </a:extLst>
          </p:cNvPr>
          <p:cNvSpPr>
            <a:spLocks noChangeArrowheads="1"/>
          </p:cNvSpPr>
          <p:nvPr/>
        </p:nvSpPr>
        <p:spPr bwMode="auto">
          <a:xfrm>
            <a:off x="4381500" y="4914900"/>
            <a:ext cx="304800" cy="304800"/>
          </a:xfrm>
          <a:prstGeom prst="ellipse">
            <a:avLst/>
          </a:prstGeom>
          <a:noFill/>
          <a:ln w="952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b="0"/>
          </a:p>
        </p:txBody>
      </p:sp>
      <p:sp>
        <p:nvSpPr>
          <p:cNvPr id="266261" name="Oval 21">
            <a:extLst>
              <a:ext uri="{FF2B5EF4-FFF2-40B4-BE49-F238E27FC236}">
                <a16:creationId xmlns:a16="http://schemas.microsoft.com/office/drawing/2014/main" id="{A452AFB1-6C3C-8A28-5A0A-C1FFCB6F1F4F}"/>
              </a:ext>
            </a:extLst>
          </p:cNvPr>
          <p:cNvSpPr>
            <a:spLocks noChangeArrowheads="1"/>
          </p:cNvSpPr>
          <p:nvPr/>
        </p:nvSpPr>
        <p:spPr bwMode="auto">
          <a:xfrm>
            <a:off x="4419600" y="4953000"/>
            <a:ext cx="228600" cy="228600"/>
          </a:xfrm>
          <a:prstGeom prst="ellipse">
            <a:avLst/>
          </a:prstGeom>
          <a:solidFill>
            <a:schemeClr val="tx1"/>
          </a:solidFill>
          <a:ln w="38100">
            <a:solidFill>
              <a:srgbClr val="FF0000"/>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b="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52"/>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3000"/>
                                  </p:stCondLst>
                                  <p:childTnLst>
                                    <p:set>
                                      <p:cBhvr>
                                        <p:cTn id="9" dur="1" fill="hold">
                                          <p:stCondLst>
                                            <p:cond delay="0"/>
                                          </p:stCondLst>
                                        </p:cTn>
                                        <p:tgtEl>
                                          <p:spTgt spid="266260"/>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xit" presetSubtype="0" fill="hold" grpId="1" nodeType="afterEffect">
                                  <p:stCondLst>
                                    <p:cond delay="500"/>
                                  </p:stCondLst>
                                  <p:childTnLst>
                                    <p:set>
                                      <p:cBhvr>
                                        <p:cTn id="12" dur="1" fill="hold">
                                          <p:stCondLst>
                                            <p:cond delay="0"/>
                                          </p:stCondLst>
                                        </p:cTn>
                                        <p:tgtEl>
                                          <p:spTgt spid="266260"/>
                                        </p:tgtEl>
                                        <p:attrNameLst>
                                          <p:attrName>style.visibility</p:attrName>
                                        </p:attrNameLst>
                                      </p:cBhvr>
                                      <p:to>
                                        <p:strVal val="hidden"/>
                                      </p:to>
                                    </p:set>
                                  </p:childTnLst>
                                </p:cTn>
                              </p:par>
                            </p:childTnLst>
                          </p:cTn>
                        </p:par>
                        <p:par>
                          <p:cTn id="13" fill="hold" nodeType="afterGroup">
                            <p:stCondLst>
                              <p:cond delay="3500"/>
                            </p:stCondLst>
                            <p:childTnLst>
                              <p:par>
                                <p:cTn id="14" presetID="1" presetClass="entr" presetSubtype="0" fill="hold" grpId="0" nodeType="afterEffect">
                                  <p:stCondLst>
                                    <p:cond delay="0"/>
                                  </p:stCondLst>
                                  <p:childTnLst>
                                    <p:set>
                                      <p:cBhvr>
                                        <p:cTn id="15" dur="1" fill="hold">
                                          <p:stCondLst>
                                            <p:cond delay="0"/>
                                          </p:stCondLst>
                                        </p:cTn>
                                        <p:tgtEl>
                                          <p:spTgt spid="266259"/>
                                        </p:tgtEl>
                                        <p:attrNameLst>
                                          <p:attrName>style.visibility</p:attrName>
                                        </p:attrNameLst>
                                      </p:cBhvr>
                                      <p:to>
                                        <p:strVal val="visible"/>
                                      </p:to>
                                    </p:set>
                                  </p:childTnLst>
                                </p:cTn>
                              </p:par>
                            </p:childTnLst>
                          </p:cTn>
                        </p:par>
                        <p:par>
                          <p:cTn id="16" fill="hold" nodeType="afterGroup">
                            <p:stCondLst>
                              <p:cond delay="3500"/>
                            </p:stCondLst>
                            <p:childTnLst>
                              <p:par>
                                <p:cTn id="17" presetID="1" presetClass="exit" presetSubtype="0" fill="hold" grpId="1" nodeType="afterEffect">
                                  <p:stCondLst>
                                    <p:cond delay="500"/>
                                  </p:stCondLst>
                                  <p:childTnLst>
                                    <p:set>
                                      <p:cBhvr>
                                        <p:cTn id="18" dur="1" fill="hold">
                                          <p:stCondLst>
                                            <p:cond delay="0"/>
                                          </p:stCondLst>
                                        </p:cTn>
                                        <p:tgtEl>
                                          <p:spTgt spid="266259"/>
                                        </p:tgtEl>
                                        <p:attrNameLst>
                                          <p:attrName>style.visibility</p:attrName>
                                        </p:attrNameLst>
                                      </p:cBhvr>
                                      <p:to>
                                        <p:strVal val="hidden"/>
                                      </p:to>
                                    </p:set>
                                  </p:childTnLst>
                                </p:cTn>
                              </p:par>
                            </p:childTnLst>
                          </p:cTn>
                        </p:par>
                        <p:par>
                          <p:cTn id="19" fill="hold" nodeType="afterGroup">
                            <p:stCondLst>
                              <p:cond delay="4000"/>
                            </p:stCondLst>
                            <p:childTnLst>
                              <p:par>
                                <p:cTn id="20" presetID="1" presetClass="entr" presetSubtype="0" fill="hold" grpId="0" nodeType="afterEffect">
                                  <p:stCondLst>
                                    <p:cond delay="0"/>
                                  </p:stCondLst>
                                  <p:childTnLst>
                                    <p:set>
                                      <p:cBhvr>
                                        <p:cTn id="21" dur="1" fill="hold">
                                          <p:stCondLst>
                                            <p:cond delay="0"/>
                                          </p:stCondLst>
                                        </p:cTn>
                                        <p:tgtEl>
                                          <p:spTgt spid="266258"/>
                                        </p:tgtEl>
                                        <p:attrNameLst>
                                          <p:attrName>style.visibility</p:attrName>
                                        </p:attrNameLst>
                                      </p:cBhvr>
                                      <p:to>
                                        <p:strVal val="visible"/>
                                      </p:to>
                                    </p:set>
                                  </p:childTnLst>
                                </p:cTn>
                              </p:par>
                            </p:childTnLst>
                          </p:cTn>
                        </p:par>
                        <p:par>
                          <p:cTn id="22" fill="hold" nodeType="afterGroup">
                            <p:stCondLst>
                              <p:cond delay="4000"/>
                            </p:stCondLst>
                            <p:childTnLst>
                              <p:par>
                                <p:cTn id="23" presetID="1" presetClass="exit" presetSubtype="0" fill="hold" grpId="1" nodeType="afterEffect">
                                  <p:stCondLst>
                                    <p:cond delay="500"/>
                                  </p:stCondLst>
                                  <p:childTnLst>
                                    <p:set>
                                      <p:cBhvr>
                                        <p:cTn id="24" dur="1" fill="hold">
                                          <p:stCondLst>
                                            <p:cond delay="0"/>
                                          </p:stCondLst>
                                        </p:cTn>
                                        <p:tgtEl>
                                          <p:spTgt spid="266258"/>
                                        </p:tgtEl>
                                        <p:attrNameLst>
                                          <p:attrName>style.visibility</p:attrName>
                                        </p:attrNameLst>
                                      </p:cBhvr>
                                      <p:to>
                                        <p:strVal val="hidden"/>
                                      </p:to>
                                    </p:set>
                                  </p:childTnLst>
                                </p:cTn>
                              </p:par>
                            </p:childTnLst>
                          </p:cTn>
                        </p:par>
                        <p:par>
                          <p:cTn id="25" fill="hold" nodeType="afterGroup">
                            <p:stCondLst>
                              <p:cond delay="4500"/>
                            </p:stCondLst>
                            <p:childTnLst>
                              <p:par>
                                <p:cTn id="26" presetID="1" presetClass="entr" presetSubtype="0" fill="hold" grpId="0" nodeType="afterEffect">
                                  <p:stCondLst>
                                    <p:cond delay="0"/>
                                  </p:stCondLst>
                                  <p:childTnLst>
                                    <p:set>
                                      <p:cBhvr>
                                        <p:cTn id="27" dur="1" fill="hold">
                                          <p:stCondLst>
                                            <p:cond delay="0"/>
                                          </p:stCondLst>
                                        </p:cTn>
                                        <p:tgtEl>
                                          <p:spTgt spid="266257"/>
                                        </p:tgtEl>
                                        <p:attrNameLst>
                                          <p:attrName>style.visibility</p:attrName>
                                        </p:attrNameLst>
                                      </p:cBhvr>
                                      <p:to>
                                        <p:strVal val="visible"/>
                                      </p:to>
                                    </p:set>
                                  </p:childTnLst>
                                </p:cTn>
                              </p:par>
                            </p:childTnLst>
                          </p:cTn>
                        </p:par>
                        <p:par>
                          <p:cTn id="28" fill="hold" nodeType="afterGroup">
                            <p:stCondLst>
                              <p:cond delay="4500"/>
                            </p:stCondLst>
                            <p:childTnLst>
                              <p:par>
                                <p:cTn id="29" presetID="1" presetClass="exit" presetSubtype="0" fill="hold" grpId="1" nodeType="afterEffect">
                                  <p:stCondLst>
                                    <p:cond delay="500"/>
                                  </p:stCondLst>
                                  <p:childTnLst>
                                    <p:set>
                                      <p:cBhvr>
                                        <p:cTn id="30" dur="1" fill="hold">
                                          <p:stCondLst>
                                            <p:cond delay="0"/>
                                          </p:stCondLst>
                                        </p:cTn>
                                        <p:tgtEl>
                                          <p:spTgt spid="266257"/>
                                        </p:tgtEl>
                                        <p:attrNameLst>
                                          <p:attrName>style.visibility</p:attrName>
                                        </p:attrNameLst>
                                      </p:cBhvr>
                                      <p:to>
                                        <p:strVal val="hidden"/>
                                      </p:to>
                                    </p:set>
                                  </p:childTnLst>
                                </p:cTn>
                              </p:par>
                            </p:childTnLst>
                          </p:cTn>
                        </p:par>
                        <p:par>
                          <p:cTn id="31" fill="hold" nodeType="afterGroup">
                            <p:stCondLst>
                              <p:cond delay="5000"/>
                            </p:stCondLst>
                            <p:childTnLst>
                              <p:par>
                                <p:cTn id="32" presetID="1" presetClass="entr" presetSubtype="0" fill="hold" grpId="0" nodeType="afterEffect">
                                  <p:stCondLst>
                                    <p:cond delay="0"/>
                                  </p:stCondLst>
                                  <p:childTnLst>
                                    <p:set>
                                      <p:cBhvr>
                                        <p:cTn id="33" dur="1" fill="hold">
                                          <p:stCondLst>
                                            <p:cond delay="0"/>
                                          </p:stCondLst>
                                        </p:cTn>
                                        <p:tgtEl>
                                          <p:spTgt spid="266256"/>
                                        </p:tgtEl>
                                        <p:attrNameLst>
                                          <p:attrName>style.visibility</p:attrName>
                                        </p:attrNameLst>
                                      </p:cBhvr>
                                      <p:to>
                                        <p:strVal val="visible"/>
                                      </p:to>
                                    </p:set>
                                  </p:childTnLst>
                                </p:cTn>
                              </p:par>
                            </p:childTnLst>
                          </p:cTn>
                        </p:par>
                        <p:par>
                          <p:cTn id="34" fill="hold" nodeType="afterGroup">
                            <p:stCondLst>
                              <p:cond delay="5000"/>
                            </p:stCondLst>
                            <p:childTnLst>
                              <p:par>
                                <p:cTn id="35" presetID="1" presetClass="exit" presetSubtype="0" fill="hold" grpId="1" nodeType="afterEffect">
                                  <p:stCondLst>
                                    <p:cond delay="500"/>
                                  </p:stCondLst>
                                  <p:childTnLst>
                                    <p:set>
                                      <p:cBhvr>
                                        <p:cTn id="36" dur="1" fill="hold">
                                          <p:stCondLst>
                                            <p:cond delay="0"/>
                                          </p:stCondLst>
                                        </p:cTn>
                                        <p:tgtEl>
                                          <p:spTgt spid="266256"/>
                                        </p:tgtEl>
                                        <p:attrNameLst>
                                          <p:attrName>style.visibility</p:attrName>
                                        </p:attrNameLst>
                                      </p:cBhvr>
                                      <p:to>
                                        <p:strVal val="hidden"/>
                                      </p:to>
                                    </p:set>
                                  </p:childTnLst>
                                </p:cTn>
                              </p:par>
                            </p:childTnLst>
                          </p:cTn>
                        </p:par>
                        <p:par>
                          <p:cTn id="37" fill="hold" nodeType="afterGroup">
                            <p:stCondLst>
                              <p:cond delay="5500"/>
                            </p:stCondLst>
                            <p:childTnLst>
                              <p:par>
                                <p:cTn id="38" presetID="1" presetClass="entr" presetSubtype="0" fill="hold" grpId="0" nodeType="afterEffect">
                                  <p:stCondLst>
                                    <p:cond delay="0"/>
                                  </p:stCondLst>
                                  <p:childTnLst>
                                    <p:set>
                                      <p:cBhvr>
                                        <p:cTn id="39" dur="1" fill="hold">
                                          <p:stCondLst>
                                            <p:cond delay="0"/>
                                          </p:stCondLst>
                                        </p:cTn>
                                        <p:tgtEl>
                                          <p:spTgt spid="266255"/>
                                        </p:tgtEl>
                                        <p:attrNameLst>
                                          <p:attrName>style.visibility</p:attrName>
                                        </p:attrNameLst>
                                      </p:cBhvr>
                                      <p:to>
                                        <p:strVal val="visible"/>
                                      </p:to>
                                    </p:set>
                                  </p:childTnLst>
                                </p:cTn>
                              </p:par>
                            </p:childTnLst>
                          </p:cTn>
                        </p:par>
                        <p:par>
                          <p:cTn id="40" fill="hold" nodeType="afterGroup">
                            <p:stCondLst>
                              <p:cond delay="5500"/>
                            </p:stCondLst>
                            <p:childTnLst>
                              <p:par>
                                <p:cTn id="41" presetID="1" presetClass="exit" presetSubtype="0" fill="hold" grpId="1" nodeType="afterEffect">
                                  <p:stCondLst>
                                    <p:cond delay="500"/>
                                  </p:stCondLst>
                                  <p:childTnLst>
                                    <p:set>
                                      <p:cBhvr>
                                        <p:cTn id="42" dur="1" fill="hold">
                                          <p:stCondLst>
                                            <p:cond delay="0"/>
                                          </p:stCondLst>
                                        </p:cTn>
                                        <p:tgtEl>
                                          <p:spTgt spid="266255"/>
                                        </p:tgtEl>
                                        <p:attrNameLst>
                                          <p:attrName>style.visibility</p:attrName>
                                        </p:attrNameLst>
                                      </p:cBhvr>
                                      <p:to>
                                        <p:strVal val="hidden"/>
                                      </p:to>
                                    </p:set>
                                  </p:childTnLst>
                                </p:cTn>
                              </p:par>
                            </p:childTnLst>
                          </p:cTn>
                        </p:par>
                        <p:par>
                          <p:cTn id="43" fill="hold" nodeType="afterGroup">
                            <p:stCondLst>
                              <p:cond delay="6000"/>
                            </p:stCondLst>
                            <p:childTnLst>
                              <p:par>
                                <p:cTn id="44" presetID="1" presetClass="entr" presetSubtype="0" fill="hold" grpId="0" nodeType="afterEffect">
                                  <p:stCondLst>
                                    <p:cond delay="0"/>
                                  </p:stCondLst>
                                  <p:childTnLst>
                                    <p:set>
                                      <p:cBhvr>
                                        <p:cTn id="45" dur="1" fill="hold">
                                          <p:stCondLst>
                                            <p:cond delay="0"/>
                                          </p:stCondLst>
                                        </p:cTn>
                                        <p:tgtEl>
                                          <p:spTgt spid="266254"/>
                                        </p:tgtEl>
                                        <p:attrNameLst>
                                          <p:attrName>style.visibility</p:attrName>
                                        </p:attrNameLst>
                                      </p:cBhvr>
                                      <p:to>
                                        <p:strVal val="visible"/>
                                      </p:to>
                                    </p:set>
                                  </p:childTnLst>
                                </p:cTn>
                              </p:par>
                            </p:childTnLst>
                          </p:cTn>
                        </p:par>
                        <p:par>
                          <p:cTn id="46" fill="hold" nodeType="afterGroup">
                            <p:stCondLst>
                              <p:cond delay="6000"/>
                            </p:stCondLst>
                            <p:childTnLst>
                              <p:par>
                                <p:cTn id="47" presetID="1" presetClass="exit" presetSubtype="0" fill="hold" grpId="1" nodeType="afterEffect">
                                  <p:stCondLst>
                                    <p:cond delay="500"/>
                                  </p:stCondLst>
                                  <p:childTnLst>
                                    <p:set>
                                      <p:cBhvr>
                                        <p:cTn id="48" dur="1" fill="hold">
                                          <p:stCondLst>
                                            <p:cond delay="0"/>
                                          </p:stCondLst>
                                        </p:cTn>
                                        <p:tgtEl>
                                          <p:spTgt spid="266254"/>
                                        </p:tgtEl>
                                        <p:attrNameLst>
                                          <p:attrName>style.visibility</p:attrName>
                                        </p:attrNameLst>
                                      </p:cBhvr>
                                      <p:to>
                                        <p:strVal val="hidden"/>
                                      </p:to>
                                    </p:set>
                                  </p:childTnLst>
                                </p:cTn>
                              </p:par>
                            </p:childTnLst>
                          </p:cTn>
                        </p:par>
                        <p:par>
                          <p:cTn id="49" fill="hold" nodeType="afterGroup">
                            <p:stCondLst>
                              <p:cond delay="6500"/>
                            </p:stCondLst>
                            <p:childTnLst>
                              <p:par>
                                <p:cTn id="50" presetID="1" presetClass="entr" presetSubtype="0" fill="hold" grpId="0" nodeType="afterEffect">
                                  <p:stCondLst>
                                    <p:cond delay="0"/>
                                  </p:stCondLst>
                                  <p:childTnLst>
                                    <p:set>
                                      <p:cBhvr>
                                        <p:cTn id="51" dur="1" fill="hold">
                                          <p:stCondLst>
                                            <p:cond delay="0"/>
                                          </p:stCondLst>
                                        </p:cTn>
                                        <p:tgtEl>
                                          <p:spTgt spid="266261"/>
                                        </p:tgtEl>
                                        <p:attrNameLst>
                                          <p:attrName>style.visibility</p:attrName>
                                        </p:attrNameLst>
                                      </p:cBhvr>
                                      <p:to>
                                        <p:strVal val="visible"/>
                                      </p:to>
                                    </p:set>
                                  </p:childTnLst>
                                </p:cTn>
                              </p:par>
                            </p:childTnLst>
                          </p:cTn>
                        </p:par>
                        <p:par>
                          <p:cTn id="52" fill="hold" nodeType="afterGroup">
                            <p:stCondLst>
                              <p:cond delay="6500"/>
                            </p:stCondLst>
                            <p:childTnLst>
                              <p:par>
                                <p:cTn id="53" presetID="1" presetClass="entr" presetSubtype="0" fill="hold" grpId="0" nodeType="afterEffect">
                                  <p:stCondLst>
                                    <p:cond delay="0"/>
                                  </p:stCondLst>
                                  <p:childTnLst>
                                    <p:set>
                                      <p:cBhvr>
                                        <p:cTn id="54" dur="1" fill="hold">
                                          <p:stCondLst>
                                            <p:cond delay="0"/>
                                          </p:stCondLst>
                                        </p:cTn>
                                        <p:tgtEl>
                                          <p:spTgt spid="266253"/>
                                        </p:tgtEl>
                                        <p:attrNameLst>
                                          <p:attrName>style.visibility</p:attrName>
                                        </p:attrNameLst>
                                      </p:cBhvr>
                                      <p:to>
                                        <p:strVal val="visible"/>
                                      </p:to>
                                    </p:set>
                                  </p:childTnLst>
                                </p:cTn>
                              </p:par>
                            </p:childTnLst>
                          </p:cTn>
                        </p:par>
                        <p:par>
                          <p:cTn id="55" fill="hold" nodeType="afterGroup">
                            <p:stCondLst>
                              <p:cond delay="6500"/>
                            </p:stCondLst>
                            <p:childTnLst>
                              <p:par>
                                <p:cTn id="56" presetID="1" presetClass="entr" presetSubtype="0" fill="hold" nodeType="afterEffect">
                                  <p:stCondLst>
                                    <p:cond delay="0"/>
                                  </p:stCondLst>
                                  <p:childTnLst>
                                    <p:set>
                                      <p:cBhvr>
                                        <p:cTn id="57" dur="1" fill="hold">
                                          <p:stCondLst>
                                            <p:cond delay="0"/>
                                          </p:stCondLst>
                                        </p:cTn>
                                        <p:tgtEl>
                                          <p:spTgt spid="266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52" grpId="0" animBg="1"/>
      <p:bldP spid="266253" grpId="0"/>
      <p:bldP spid="266254" grpId="0" animBg="1"/>
      <p:bldP spid="266254" grpId="1" animBg="1"/>
      <p:bldP spid="266255" grpId="0" animBg="1"/>
      <p:bldP spid="266255" grpId="1" animBg="1"/>
      <p:bldP spid="266256" grpId="0" animBg="1"/>
      <p:bldP spid="266256" grpId="1" animBg="1"/>
      <p:bldP spid="266257" grpId="0" animBg="1"/>
      <p:bldP spid="266257" grpId="1" animBg="1"/>
      <p:bldP spid="266258" grpId="0" animBg="1"/>
      <p:bldP spid="266258" grpId="1" animBg="1"/>
      <p:bldP spid="266259" grpId="0" animBg="1"/>
      <p:bldP spid="266259" grpId="1" animBg="1"/>
      <p:bldP spid="266260" grpId="0" animBg="1"/>
      <p:bldP spid="266260" grpId="1" animBg="1"/>
      <p:bldP spid="26626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03EB58DB-4F4A-CB60-3D60-0D61FB9165B9}"/>
              </a:ext>
            </a:extLst>
          </p:cNvPr>
          <p:cNvSpPr>
            <a:spLocks noGrp="1" noChangeArrowheads="1"/>
          </p:cNvSpPr>
          <p:nvPr>
            <p:ph type="title"/>
          </p:nvPr>
        </p:nvSpPr>
        <p:spPr/>
        <p:txBody>
          <a:bodyPr/>
          <a:lstStyle/>
          <a:p>
            <a:r>
              <a:rPr lang="en-US" altLang="nb-NO" dirty="0"/>
              <a:t>k-Nearest Neighbor</a:t>
            </a:r>
          </a:p>
        </p:txBody>
      </p:sp>
      <p:sp>
        <p:nvSpPr>
          <p:cNvPr id="81922" name="Rectangle 3">
            <a:extLst>
              <a:ext uri="{FF2B5EF4-FFF2-40B4-BE49-F238E27FC236}">
                <a16:creationId xmlns:a16="http://schemas.microsoft.com/office/drawing/2014/main" id="{91ACCC99-3C40-A009-C437-488E19B0682A}"/>
              </a:ext>
            </a:extLst>
          </p:cNvPr>
          <p:cNvSpPr>
            <a:spLocks noGrp="1" noChangeArrowheads="1"/>
          </p:cNvSpPr>
          <p:nvPr>
            <p:ph type="body" idx="1"/>
          </p:nvPr>
        </p:nvSpPr>
        <p:spPr/>
        <p:txBody>
          <a:bodyPr/>
          <a:lstStyle/>
          <a:p>
            <a:r>
              <a:rPr lang="en-US" altLang="nb-NO"/>
              <a:t>Generalizes 1-NN to smooth away noise in the labels</a:t>
            </a:r>
          </a:p>
          <a:p>
            <a:r>
              <a:rPr lang="en-US" altLang="nb-NO"/>
              <a:t>New point: Assigned to most frequent label of its </a:t>
            </a:r>
            <a:r>
              <a:rPr lang="en-US" altLang="nb-NO" i="1"/>
              <a:t>k</a:t>
            </a:r>
            <a:r>
              <a:rPr lang="en-US" altLang="nb-NO"/>
              <a:t> NN</a:t>
            </a:r>
          </a:p>
        </p:txBody>
      </p:sp>
      <p:sp>
        <p:nvSpPr>
          <p:cNvPr id="81923" name="Oval 4">
            <a:extLst>
              <a:ext uri="{FF2B5EF4-FFF2-40B4-BE49-F238E27FC236}">
                <a16:creationId xmlns:a16="http://schemas.microsoft.com/office/drawing/2014/main" id="{B7EB1598-76AB-B0C8-FC71-7E2BC96079A3}"/>
              </a:ext>
            </a:extLst>
          </p:cNvPr>
          <p:cNvSpPr>
            <a:spLocks noChangeArrowheads="1"/>
          </p:cNvSpPr>
          <p:nvPr/>
        </p:nvSpPr>
        <p:spPr bwMode="auto">
          <a:xfrm>
            <a:off x="685800" y="4648200"/>
            <a:ext cx="228600" cy="228600"/>
          </a:xfrm>
          <a:prstGeom prst="ellipse">
            <a:avLst/>
          </a:prstGeom>
          <a:solidFill>
            <a:schemeClr val="accent1"/>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b="0"/>
          </a:p>
        </p:txBody>
      </p:sp>
      <p:sp>
        <p:nvSpPr>
          <p:cNvPr id="81924" name="Oval 5">
            <a:extLst>
              <a:ext uri="{FF2B5EF4-FFF2-40B4-BE49-F238E27FC236}">
                <a16:creationId xmlns:a16="http://schemas.microsoft.com/office/drawing/2014/main" id="{DC42F98F-949D-E7C4-502B-F6E9970F721F}"/>
              </a:ext>
            </a:extLst>
          </p:cNvPr>
          <p:cNvSpPr>
            <a:spLocks noChangeArrowheads="1"/>
          </p:cNvSpPr>
          <p:nvPr/>
        </p:nvSpPr>
        <p:spPr bwMode="auto">
          <a:xfrm>
            <a:off x="1066800" y="6096000"/>
            <a:ext cx="228600" cy="228600"/>
          </a:xfrm>
          <a:prstGeom prst="ellipse">
            <a:avLst/>
          </a:prstGeom>
          <a:solidFill>
            <a:srgbClr val="FF0000"/>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b="0"/>
          </a:p>
        </p:txBody>
      </p:sp>
      <p:sp>
        <p:nvSpPr>
          <p:cNvPr id="81925" name="Oval 6">
            <a:extLst>
              <a:ext uri="{FF2B5EF4-FFF2-40B4-BE49-F238E27FC236}">
                <a16:creationId xmlns:a16="http://schemas.microsoft.com/office/drawing/2014/main" id="{2ED93FC3-6432-AFD2-1FDE-7E6ED6CFD016}"/>
              </a:ext>
            </a:extLst>
          </p:cNvPr>
          <p:cNvSpPr>
            <a:spLocks noChangeArrowheads="1"/>
          </p:cNvSpPr>
          <p:nvPr/>
        </p:nvSpPr>
        <p:spPr bwMode="auto">
          <a:xfrm>
            <a:off x="2057400" y="4343400"/>
            <a:ext cx="228600" cy="228600"/>
          </a:xfrm>
          <a:prstGeom prst="ellipse">
            <a:avLst/>
          </a:prstGeom>
          <a:solidFill>
            <a:schemeClr val="accent1"/>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b="0"/>
          </a:p>
        </p:txBody>
      </p:sp>
      <p:sp>
        <p:nvSpPr>
          <p:cNvPr id="81926" name="Oval 7">
            <a:extLst>
              <a:ext uri="{FF2B5EF4-FFF2-40B4-BE49-F238E27FC236}">
                <a16:creationId xmlns:a16="http://schemas.microsoft.com/office/drawing/2014/main" id="{69D63CB6-8019-5816-0BB7-61B5E1B6ABF3}"/>
              </a:ext>
            </a:extLst>
          </p:cNvPr>
          <p:cNvSpPr>
            <a:spLocks noChangeArrowheads="1"/>
          </p:cNvSpPr>
          <p:nvPr/>
        </p:nvSpPr>
        <p:spPr bwMode="auto">
          <a:xfrm>
            <a:off x="609600" y="5410200"/>
            <a:ext cx="228600" cy="228600"/>
          </a:xfrm>
          <a:prstGeom prst="ellipse">
            <a:avLst/>
          </a:prstGeom>
          <a:solidFill>
            <a:schemeClr val="accent1"/>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b="0"/>
          </a:p>
        </p:txBody>
      </p:sp>
      <p:sp>
        <p:nvSpPr>
          <p:cNvPr id="81927" name="Oval 8">
            <a:extLst>
              <a:ext uri="{FF2B5EF4-FFF2-40B4-BE49-F238E27FC236}">
                <a16:creationId xmlns:a16="http://schemas.microsoft.com/office/drawing/2014/main" id="{904C4298-A8E1-89A8-B9EB-8DCCC958ED06}"/>
              </a:ext>
            </a:extLst>
          </p:cNvPr>
          <p:cNvSpPr>
            <a:spLocks noChangeArrowheads="1"/>
          </p:cNvSpPr>
          <p:nvPr/>
        </p:nvSpPr>
        <p:spPr bwMode="auto">
          <a:xfrm>
            <a:off x="2438400" y="5334000"/>
            <a:ext cx="228600" cy="228600"/>
          </a:xfrm>
          <a:prstGeom prst="ellipse">
            <a:avLst/>
          </a:prstGeom>
          <a:solidFill>
            <a:srgbClr val="FF0000"/>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b="0"/>
          </a:p>
        </p:txBody>
      </p:sp>
      <p:sp>
        <p:nvSpPr>
          <p:cNvPr id="81928" name="Oval 9">
            <a:extLst>
              <a:ext uri="{FF2B5EF4-FFF2-40B4-BE49-F238E27FC236}">
                <a16:creationId xmlns:a16="http://schemas.microsoft.com/office/drawing/2014/main" id="{AF82C672-ED83-71D2-C78F-33A6432758DD}"/>
              </a:ext>
            </a:extLst>
          </p:cNvPr>
          <p:cNvSpPr>
            <a:spLocks noChangeArrowheads="1"/>
          </p:cNvSpPr>
          <p:nvPr/>
        </p:nvSpPr>
        <p:spPr bwMode="auto">
          <a:xfrm>
            <a:off x="1447800" y="5029200"/>
            <a:ext cx="228600" cy="228600"/>
          </a:xfrm>
          <a:prstGeom prst="ellipse">
            <a:avLst/>
          </a:prstGeom>
          <a:solidFill>
            <a:srgbClr val="FF0000"/>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b="0"/>
          </a:p>
        </p:txBody>
      </p:sp>
      <p:sp>
        <p:nvSpPr>
          <p:cNvPr id="81929" name="Oval 10">
            <a:extLst>
              <a:ext uri="{FF2B5EF4-FFF2-40B4-BE49-F238E27FC236}">
                <a16:creationId xmlns:a16="http://schemas.microsoft.com/office/drawing/2014/main" id="{9D57EB47-A842-3CC9-53FB-2F375BB2966B}"/>
              </a:ext>
            </a:extLst>
          </p:cNvPr>
          <p:cNvSpPr>
            <a:spLocks noChangeArrowheads="1"/>
          </p:cNvSpPr>
          <p:nvPr/>
        </p:nvSpPr>
        <p:spPr bwMode="auto">
          <a:xfrm>
            <a:off x="2057400" y="5867400"/>
            <a:ext cx="228600" cy="228600"/>
          </a:xfrm>
          <a:prstGeom prst="ellipse">
            <a:avLst/>
          </a:prstGeom>
          <a:solidFill>
            <a:schemeClr val="accent1"/>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b="0"/>
          </a:p>
        </p:txBody>
      </p:sp>
      <p:sp>
        <p:nvSpPr>
          <p:cNvPr id="81930" name="Text Box 11">
            <a:extLst>
              <a:ext uri="{FF2B5EF4-FFF2-40B4-BE49-F238E27FC236}">
                <a16:creationId xmlns:a16="http://schemas.microsoft.com/office/drawing/2014/main" id="{F1D2F498-EA84-0DFD-D5ED-9708D6DCF4B3}"/>
              </a:ext>
            </a:extLst>
          </p:cNvPr>
          <p:cNvSpPr txBox="1">
            <a:spLocks noChangeArrowheads="1"/>
          </p:cNvSpPr>
          <p:nvPr/>
        </p:nvSpPr>
        <p:spPr bwMode="auto">
          <a:xfrm>
            <a:off x="2422525" y="4687888"/>
            <a:ext cx="3344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r>
              <a:rPr lang="en-US" altLang="nb-NO" b="0">
                <a:solidFill>
                  <a:schemeClr val="bg2"/>
                </a:solidFill>
                <a:latin typeface="Palatino" pitchFamily="2" charset="77"/>
              </a:rPr>
              <a:t>Label it red, when k = 3</a:t>
            </a:r>
          </a:p>
        </p:txBody>
      </p:sp>
      <p:sp>
        <p:nvSpPr>
          <p:cNvPr id="81931" name="Oval 12">
            <a:extLst>
              <a:ext uri="{FF2B5EF4-FFF2-40B4-BE49-F238E27FC236}">
                <a16:creationId xmlns:a16="http://schemas.microsoft.com/office/drawing/2014/main" id="{1966C393-2EA1-EC84-4F2F-5278962F5356}"/>
              </a:ext>
            </a:extLst>
          </p:cNvPr>
          <p:cNvSpPr>
            <a:spLocks noChangeArrowheads="1"/>
          </p:cNvSpPr>
          <p:nvPr/>
        </p:nvSpPr>
        <p:spPr bwMode="auto">
          <a:xfrm>
            <a:off x="1790700" y="5372100"/>
            <a:ext cx="228600" cy="228600"/>
          </a:xfrm>
          <a:prstGeom prst="ellipse">
            <a:avLst/>
          </a:prstGeom>
          <a:solidFill>
            <a:schemeClr val="tx1"/>
          </a:solidFill>
          <a:ln w="38100">
            <a:solidFill>
              <a:srgbClr val="FF0000"/>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b="0"/>
          </a:p>
        </p:txBody>
      </p:sp>
      <p:sp>
        <p:nvSpPr>
          <p:cNvPr id="81932" name="Line 13">
            <a:extLst>
              <a:ext uri="{FF2B5EF4-FFF2-40B4-BE49-F238E27FC236}">
                <a16:creationId xmlns:a16="http://schemas.microsoft.com/office/drawing/2014/main" id="{B33C74A8-624B-4C7A-C9D8-742D18FFDAB6}"/>
              </a:ext>
            </a:extLst>
          </p:cNvPr>
          <p:cNvSpPr>
            <a:spLocks noChangeShapeType="1"/>
          </p:cNvSpPr>
          <p:nvPr/>
        </p:nvSpPr>
        <p:spPr bwMode="auto">
          <a:xfrm flipV="1">
            <a:off x="2057400" y="5029200"/>
            <a:ext cx="457200" cy="304800"/>
          </a:xfrm>
          <a:prstGeom prst="line">
            <a:avLst/>
          </a:prstGeom>
          <a:noFill/>
          <a:ln w="38100">
            <a:solidFill>
              <a:schemeClr val="bg2"/>
            </a:solidFill>
            <a:round/>
            <a:headEnd type="triangle" w="med" len="med"/>
            <a:tailEnd/>
          </a:ln>
          <a:extLst>
            <a:ext uri="{909E8E84-426E-40DD-AFC4-6F175D3DCCD1}">
              <a14:hiddenFill xmlns:a14="http://schemas.microsoft.com/office/drawing/2010/main">
                <a:noFill/>
              </a14:hiddenFill>
            </a:ext>
          </a:extLst>
        </p:spPr>
        <p:txBody>
          <a:bodyPr/>
          <a:lstStyle/>
          <a:p>
            <a:endParaRPr lang="nb-NO"/>
          </a:p>
        </p:txBody>
      </p:sp>
      <p:sp>
        <p:nvSpPr>
          <p:cNvPr id="81933" name="Oval 14">
            <a:extLst>
              <a:ext uri="{FF2B5EF4-FFF2-40B4-BE49-F238E27FC236}">
                <a16:creationId xmlns:a16="http://schemas.microsoft.com/office/drawing/2014/main" id="{EB3A4D58-581F-B23C-6DA5-312EE6C17BF7}"/>
              </a:ext>
            </a:extLst>
          </p:cNvPr>
          <p:cNvSpPr>
            <a:spLocks noChangeArrowheads="1"/>
          </p:cNvSpPr>
          <p:nvPr/>
        </p:nvSpPr>
        <p:spPr bwMode="auto">
          <a:xfrm>
            <a:off x="1371600" y="4953000"/>
            <a:ext cx="1066800" cy="1066800"/>
          </a:xfrm>
          <a:prstGeom prst="ellipse">
            <a:avLst/>
          </a:prstGeom>
          <a:noFill/>
          <a:ln w="952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b="0"/>
          </a:p>
        </p:txBody>
      </p:sp>
      <p:sp>
        <p:nvSpPr>
          <p:cNvPr id="81934" name="Oval 15">
            <a:extLst>
              <a:ext uri="{FF2B5EF4-FFF2-40B4-BE49-F238E27FC236}">
                <a16:creationId xmlns:a16="http://schemas.microsoft.com/office/drawing/2014/main" id="{2E136BCF-F1DB-549B-959C-DDBE58E07169}"/>
              </a:ext>
            </a:extLst>
          </p:cNvPr>
          <p:cNvSpPr>
            <a:spLocks noChangeArrowheads="1"/>
          </p:cNvSpPr>
          <p:nvPr/>
        </p:nvSpPr>
        <p:spPr bwMode="auto">
          <a:xfrm>
            <a:off x="6569075" y="4760913"/>
            <a:ext cx="228600" cy="228600"/>
          </a:xfrm>
          <a:prstGeom prst="ellipse">
            <a:avLst/>
          </a:prstGeom>
          <a:solidFill>
            <a:schemeClr val="accent1"/>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b="0"/>
          </a:p>
        </p:txBody>
      </p:sp>
      <p:sp>
        <p:nvSpPr>
          <p:cNvPr id="81935" name="Oval 16">
            <a:extLst>
              <a:ext uri="{FF2B5EF4-FFF2-40B4-BE49-F238E27FC236}">
                <a16:creationId xmlns:a16="http://schemas.microsoft.com/office/drawing/2014/main" id="{5EDC0AC9-B470-A1D7-C978-90A5AA552F5C}"/>
              </a:ext>
            </a:extLst>
          </p:cNvPr>
          <p:cNvSpPr>
            <a:spLocks noChangeArrowheads="1"/>
          </p:cNvSpPr>
          <p:nvPr/>
        </p:nvSpPr>
        <p:spPr bwMode="auto">
          <a:xfrm>
            <a:off x="6950075" y="6208713"/>
            <a:ext cx="228600" cy="228600"/>
          </a:xfrm>
          <a:prstGeom prst="ellipse">
            <a:avLst/>
          </a:prstGeom>
          <a:solidFill>
            <a:srgbClr val="FF0000"/>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b="0"/>
          </a:p>
        </p:txBody>
      </p:sp>
      <p:sp>
        <p:nvSpPr>
          <p:cNvPr id="81936" name="Oval 17">
            <a:extLst>
              <a:ext uri="{FF2B5EF4-FFF2-40B4-BE49-F238E27FC236}">
                <a16:creationId xmlns:a16="http://schemas.microsoft.com/office/drawing/2014/main" id="{2BEAF751-47B0-F274-2444-8E01ED87726D}"/>
              </a:ext>
            </a:extLst>
          </p:cNvPr>
          <p:cNvSpPr>
            <a:spLocks noChangeArrowheads="1"/>
          </p:cNvSpPr>
          <p:nvPr/>
        </p:nvSpPr>
        <p:spPr bwMode="auto">
          <a:xfrm>
            <a:off x="7940675" y="4456113"/>
            <a:ext cx="228600" cy="228600"/>
          </a:xfrm>
          <a:prstGeom prst="ellipse">
            <a:avLst/>
          </a:prstGeom>
          <a:solidFill>
            <a:schemeClr val="accent1"/>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b="0"/>
          </a:p>
        </p:txBody>
      </p:sp>
      <p:sp>
        <p:nvSpPr>
          <p:cNvPr id="81937" name="Oval 18">
            <a:extLst>
              <a:ext uri="{FF2B5EF4-FFF2-40B4-BE49-F238E27FC236}">
                <a16:creationId xmlns:a16="http://schemas.microsoft.com/office/drawing/2014/main" id="{E78196CE-09DF-76F7-8B24-5077B0AAB342}"/>
              </a:ext>
            </a:extLst>
          </p:cNvPr>
          <p:cNvSpPr>
            <a:spLocks noChangeArrowheads="1"/>
          </p:cNvSpPr>
          <p:nvPr/>
        </p:nvSpPr>
        <p:spPr bwMode="auto">
          <a:xfrm>
            <a:off x="6492875" y="5522913"/>
            <a:ext cx="228600" cy="228600"/>
          </a:xfrm>
          <a:prstGeom prst="ellipse">
            <a:avLst/>
          </a:prstGeom>
          <a:solidFill>
            <a:schemeClr val="accent1"/>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b="0"/>
          </a:p>
        </p:txBody>
      </p:sp>
      <p:sp>
        <p:nvSpPr>
          <p:cNvPr id="81938" name="Oval 19">
            <a:extLst>
              <a:ext uri="{FF2B5EF4-FFF2-40B4-BE49-F238E27FC236}">
                <a16:creationId xmlns:a16="http://schemas.microsoft.com/office/drawing/2014/main" id="{DC461DC3-C008-9DF6-CFBE-B72420115388}"/>
              </a:ext>
            </a:extLst>
          </p:cNvPr>
          <p:cNvSpPr>
            <a:spLocks noChangeArrowheads="1"/>
          </p:cNvSpPr>
          <p:nvPr/>
        </p:nvSpPr>
        <p:spPr bwMode="auto">
          <a:xfrm>
            <a:off x="8321675" y="5446713"/>
            <a:ext cx="228600" cy="228600"/>
          </a:xfrm>
          <a:prstGeom prst="ellipse">
            <a:avLst/>
          </a:prstGeom>
          <a:solidFill>
            <a:srgbClr val="FF0000"/>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b="0"/>
          </a:p>
        </p:txBody>
      </p:sp>
      <p:sp>
        <p:nvSpPr>
          <p:cNvPr id="81939" name="Oval 20">
            <a:extLst>
              <a:ext uri="{FF2B5EF4-FFF2-40B4-BE49-F238E27FC236}">
                <a16:creationId xmlns:a16="http://schemas.microsoft.com/office/drawing/2014/main" id="{D5270CFB-A64D-1F89-BACD-A7736C79369A}"/>
              </a:ext>
            </a:extLst>
          </p:cNvPr>
          <p:cNvSpPr>
            <a:spLocks noChangeArrowheads="1"/>
          </p:cNvSpPr>
          <p:nvPr/>
        </p:nvSpPr>
        <p:spPr bwMode="auto">
          <a:xfrm>
            <a:off x="7331075" y="5141913"/>
            <a:ext cx="228600" cy="228600"/>
          </a:xfrm>
          <a:prstGeom prst="ellipse">
            <a:avLst/>
          </a:prstGeom>
          <a:solidFill>
            <a:srgbClr val="FF0000"/>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b="0"/>
          </a:p>
        </p:txBody>
      </p:sp>
      <p:sp>
        <p:nvSpPr>
          <p:cNvPr id="81940" name="Oval 21">
            <a:extLst>
              <a:ext uri="{FF2B5EF4-FFF2-40B4-BE49-F238E27FC236}">
                <a16:creationId xmlns:a16="http://schemas.microsoft.com/office/drawing/2014/main" id="{F5B3E6D1-7828-5819-868B-E5B1D8842CFA}"/>
              </a:ext>
            </a:extLst>
          </p:cNvPr>
          <p:cNvSpPr>
            <a:spLocks noChangeArrowheads="1"/>
          </p:cNvSpPr>
          <p:nvPr/>
        </p:nvSpPr>
        <p:spPr bwMode="auto">
          <a:xfrm>
            <a:off x="7940675" y="5980113"/>
            <a:ext cx="228600" cy="228600"/>
          </a:xfrm>
          <a:prstGeom prst="ellipse">
            <a:avLst/>
          </a:prstGeom>
          <a:solidFill>
            <a:schemeClr val="accent1"/>
          </a:solidFill>
          <a:ln w="9525">
            <a:solidFill>
              <a:schemeClr val="tx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b="0"/>
          </a:p>
        </p:txBody>
      </p:sp>
      <p:sp>
        <p:nvSpPr>
          <p:cNvPr id="81941" name="Text Box 22">
            <a:extLst>
              <a:ext uri="{FF2B5EF4-FFF2-40B4-BE49-F238E27FC236}">
                <a16:creationId xmlns:a16="http://schemas.microsoft.com/office/drawing/2014/main" id="{4D571AF8-2403-583A-7FFD-14BFB7E9CEAA}"/>
              </a:ext>
            </a:extLst>
          </p:cNvPr>
          <p:cNvSpPr txBox="1">
            <a:spLocks noChangeArrowheads="1"/>
          </p:cNvSpPr>
          <p:nvPr/>
        </p:nvSpPr>
        <p:spPr bwMode="auto">
          <a:xfrm>
            <a:off x="2971800" y="5791200"/>
            <a:ext cx="3481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r>
              <a:rPr lang="en-US" altLang="nb-NO" b="0">
                <a:solidFill>
                  <a:schemeClr val="bg2"/>
                </a:solidFill>
                <a:latin typeface="Palatino" pitchFamily="2" charset="77"/>
              </a:rPr>
              <a:t>Label it blue, when k = 7</a:t>
            </a:r>
          </a:p>
        </p:txBody>
      </p:sp>
      <p:sp>
        <p:nvSpPr>
          <p:cNvPr id="81942" name="Oval 23">
            <a:extLst>
              <a:ext uri="{FF2B5EF4-FFF2-40B4-BE49-F238E27FC236}">
                <a16:creationId xmlns:a16="http://schemas.microsoft.com/office/drawing/2014/main" id="{75BA6A01-FD92-BA56-9FA7-4F38047FB43E}"/>
              </a:ext>
            </a:extLst>
          </p:cNvPr>
          <p:cNvSpPr>
            <a:spLocks noChangeArrowheads="1"/>
          </p:cNvSpPr>
          <p:nvPr/>
        </p:nvSpPr>
        <p:spPr bwMode="auto">
          <a:xfrm>
            <a:off x="7673975" y="5484813"/>
            <a:ext cx="228600" cy="228600"/>
          </a:xfrm>
          <a:prstGeom prst="ellipse">
            <a:avLst/>
          </a:prstGeom>
          <a:solidFill>
            <a:schemeClr val="tx1"/>
          </a:solidFill>
          <a:ln w="38100">
            <a:solidFill>
              <a:schemeClr val="accent1"/>
            </a:solidFill>
            <a:round/>
            <a:headEnd/>
            <a:tailEnd/>
          </a:ln>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b="0"/>
          </a:p>
        </p:txBody>
      </p:sp>
      <p:sp>
        <p:nvSpPr>
          <p:cNvPr id="81943" name="Line 24">
            <a:extLst>
              <a:ext uri="{FF2B5EF4-FFF2-40B4-BE49-F238E27FC236}">
                <a16:creationId xmlns:a16="http://schemas.microsoft.com/office/drawing/2014/main" id="{F05E16E4-C4E9-2C6B-DF57-A771EE5C0957}"/>
              </a:ext>
            </a:extLst>
          </p:cNvPr>
          <p:cNvSpPr>
            <a:spLocks noChangeShapeType="1"/>
          </p:cNvSpPr>
          <p:nvPr/>
        </p:nvSpPr>
        <p:spPr bwMode="auto">
          <a:xfrm flipH="1">
            <a:off x="6477000" y="5638800"/>
            <a:ext cx="1143000" cy="381000"/>
          </a:xfrm>
          <a:prstGeom prst="line">
            <a:avLst/>
          </a:prstGeom>
          <a:noFill/>
          <a:ln w="38100">
            <a:solidFill>
              <a:schemeClr val="bg2"/>
            </a:solidFill>
            <a:round/>
            <a:headEnd type="triangle" w="med" len="med"/>
            <a:tailEnd/>
          </a:ln>
          <a:extLst>
            <a:ext uri="{909E8E84-426E-40DD-AFC4-6F175D3DCCD1}">
              <a14:hiddenFill xmlns:a14="http://schemas.microsoft.com/office/drawing/2010/main">
                <a:noFill/>
              </a14:hiddenFill>
            </a:ext>
          </a:extLst>
        </p:spPr>
        <p:txBody>
          <a:bodyPr/>
          <a:lstStyle/>
          <a:p>
            <a:endParaRPr lang="nb-NO"/>
          </a:p>
        </p:txBody>
      </p:sp>
      <p:sp>
        <p:nvSpPr>
          <p:cNvPr id="81944" name="Oval 25">
            <a:extLst>
              <a:ext uri="{FF2B5EF4-FFF2-40B4-BE49-F238E27FC236}">
                <a16:creationId xmlns:a16="http://schemas.microsoft.com/office/drawing/2014/main" id="{F91AE8AD-C6D6-52B2-873A-C3FA60A56383}"/>
              </a:ext>
            </a:extLst>
          </p:cNvPr>
          <p:cNvSpPr>
            <a:spLocks noChangeArrowheads="1"/>
          </p:cNvSpPr>
          <p:nvPr/>
        </p:nvSpPr>
        <p:spPr bwMode="auto">
          <a:xfrm>
            <a:off x="6584950" y="4395788"/>
            <a:ext cx="2406650" cy="2406650"/>
          </a:xfrm>
          <a:prstGeom prst="ellipse">
            <a:avLst/>
          </a:prstGeom>
          <a:noFill/>
          <a:ln w="952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FontTx/>
              <a:buNone/>
            </a:pPr>
            <a:endParaRPr lang="nb-NO" altLang="nb-NO" b="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AC12C4-95A0-6521-84A3-EB637BFE1BC3}"/>
              </a:ext>
            </a:extLst>
          </p:cNvPr>
          <p:cNvSpPr>
            <a:spLocks noGrp="1"/>
          </p:cNvSpPr>
          <p:nvPr>
            <p:ph type="title"/>
          </p:nvPr>
        </p:nvSpPr>
        <p:spPr/>
        <p:txBody>
          <a:bodyPr rtlCol="0">
            <a:normAutofit fontScale="90000"/>
          </a:bodyPr>
          <a:lstStyle/>
          <a:p>
            <a:pPr fontAlgn="auto">
              <a:spcAft>
                <a:spcPts val="0"/>
              </a:spcAft>
              <a:defRPr/>
            </a:pPr>
            <a:r>
              <a:rPr lang="en-GB" dirty="0"/>
              <a:t>Nearest-Neighbours for Classification</a:t>
            </a:r>
          </a:p>
        </p:txBody>
      </p:sp>
      <p:grpSp>
        <p:nvGrpSpPr>
          <p:cNvPr id="83970" name="Group 14">
            <a:extLst>
              <a:ext uri="{FF2B5EF4-FFF2-40B4-BE49-F238E27FC236}">
                <a16:creationId xmlns:a16="http://schemas.microsoft.com/office/drawing/2014/main" id="{C1A56EBA-D73C-B3A0-B721-75C466255B86}"/>
              </a:ext>
            </a:extLst>
          </p:cNvPr>
          <p:cNvGrpSpPr>
            <a:grpSpLocks/>
          </p:cNvGrpSpPr>
          <p:nvPr/>
        </p:nvGrpSpPr>
        <p:grpSpPr bwMode="auto">
          <a:xfrm>
            <a:off x="1814513" y="1992313"/>
            <a:ext cx="3657600" cy="3736975"/>
            <a:chOff x="4895050" y="1980362"/>
            <a:chExt cx="3657600" cy="3736857"/>
          </a:xfrm>
        </p:grpSpPr>
        <p:pic>
          <p:nvPicPr>
            <p:cNvPr id="83972" name="Picture 10">
              <a:extLst>
                <a:ext uri="{FF2B5EF4-FFF2-40B4-BE49-F238E27FC236}">
                  <a16:creationId xmlns:a16="http://schemas.microsoft.com/office/drawing/2014/main" id="{468FC5BC-960C-7159-B3E4-859583D59C37}"/>
                </a:ext>
              </a:extLst>
            </p:cNvPr>
            <p:cNvPicPr>
              <a:picLocks noChangeAspect="1"/>
            </p:cNvPicPr>
            <p:nvPr/>
          </p:nvPicPr>
          <p:blipFill>
            <a:blip r:embed="rId3">
              <a:extLst>
                <a:ext uri="{28A0092B-C50C-407E-A947-70E740481C1C}">
                  <a14:useLocalDpi xmlns:a14="http://schemas.microsoft.com/office/drawing/2010/main" val="0"/>
                </a:ext>
              </a:extLst>
            </a:blip>
            <a:srcRect b="7434"/>
            <a:stretch>
              <a:fillRect/>
            </a:stretch>
          </p:blipFill>
          <p:spPr bwMode="auto">
            <a:xfrm>
              <a:off x="4895050" y="1980362"/>
              <a:ext cx="3657600" cy="35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TextBox 12">
              <a:extLst>
                <a:ext uri="{FF2B5EF4-FFF2-40B4-BE49-F238E27FC236}">
                  <a16:creationId xmlns:a16="http://schemas.microsoft.com/office/drawing/2014/main" id="{2CB685D8-C3AD-ABD2-0987-4A042932DECD}"/>
                </a:ext>
              </a:extLst>
            </p:cNvPr>
            <p:cNvSpPr txBox="1">
              <a:spLocks noChangeArrowheads="1"/>
            </p:cNvSpPr>
            <p:nvPr/>
          </p:nvSpPr>
          <p:spPr bwMode="auto">
            <a:xfrm>
              <a:off x="6306390" y="5347887"/>
              <a:ext cx="11430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742950" indent="-285750">
                <a:spcBef>
                  <a:spcPct val="10000"/>
                </a:spcBef>
                <a:buChar char="–"/>
                <a:defRPr sz="2000">
                  <a:solidFill>
                    <a:schemeClr val="tx1"/>
                  </a:solidFill>
                  <a:latin typeface="Arial" panose="020B0604020202020204" pitchFamily="34" charset="0"/>
                </a:defRPr>
              </a:lvl2pPr>
              <a:lvl3pPr marL="1143000" indent="-228600">
                <a:buFont typeface="Wingdings" pitchFamily="2" charset="2"/>
                <a:buChar char="§"/>
                <a:defRPr sz="2000">
                  <a:solidFill>
                    <a:schemeClr val="tx1"/>
                  </a:solidFill>
                  <a:latin typeface="Arial" panose="020B0604020202020204" pitchFamily="34" charset="0"/>
                </a:defRPr>
              </a:lvl3pPr>
              <a:lvl4pPr marL="1600200" indent="-228600">
                <a:buFont typeface="Times New Roman" panose="02020603050405020304" pitchFamily="18" charset="0"/>
                <a:buChar char="-"/>
                <a:defRPr sz="2000">
                  <a:solidFill>
                    <a:schemeClr val="tx1"/>
                  </a:solidFill>
                  <a:latin typeface="Arial" panose="020B0604020202020204" pitchFamily="34" charset="0"/>
                </a:defRPr>
              </a:lvl4pPr>
              <a:lvl5pPr marL="2057400" indent="-228600">
                <a:buFont typeface="Times New Roman" panose="02020603050405020304" pitchFamily="18" charset="0"/>
                <a:buChar char="›"/>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lgn="ctr">
                <a:spcBef>
                  <a:spcPct val="0"/>
                </a:spcBef>
                <a:buClrTx/>
                <a:buFontTx/>
                <a:buNone/>
              </a:pPr>
              <a:r>
                <a:rPr lang="en-GB" altLang="nb-NO">
                  <a:latin typeface="cmmi10" pitchFamily="34" charset="0"/>
                </a:rPr>
                <a:t>K</a:t>
              </a:r>
              <a:r>
                <a:rPr lang="en-GB" altLang="nb-NO">
                  <a:latin typeface="CMR12" pitchFamily="34" charset="0"/>
                </a:rPr>
                <a:t> = 1</a:t>
              </a:r>
            </a:p>
          </p:txBody>
        </p:sp>
      </p:grpSp>
      <p:sp>
        <p:nvSpPr>
          <p:cNvPr id="83971" name="Content Placeholder 1">
            <a:extLst>
              <a:ext uri="{FF2B5EF4-FFF2-40B4-BE49-F238E27FC236}">
                <a16:creationId xmlns:a16="http://schemas.microsoft.com/office/drawing/2014/main" id="{21663E1A-70C5-D85D-558E-0FD9303C0371}"/>
              </a:ext>
            </a:extLst>
          </p:cNvPr>
          <p:cNvSpPr>
            <a:spLocks noGrp="1" noChangeArrowheads="1"/>
          </p:cNvSpPr>
          <p:nvPr>
            <p:ph idx="1"/>
          </p:nvPr>
        </p:nvSpPr>
        <p:spPr>
          <a:xfrm>
            <a:off x="2032000" y="1800225"/>
            <a:ext cx="4084638" cy="3765550"/>
          </a:xfrm>
        </p:spPr>
        <p:txBody>
          <a:bodyPr/>
          <a:lstStyle/>
          <a:p>
            <a:endParaRPr lang="en-GB" altLang="nb-NO"/>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Cím 1">
            <a:extLst>
              <a:ext uri="{FF2B5EF4-FFF2-40B4-BE49-F238E27FC236}">
                <a16:creationId xmlns:a16="http://schemas.microsoft.com/office/drawing/2014/main" id="{DD90944A-28DB-8245-98B9-C76B987F3D2B}"/>
              </a:ext>
            </a:extLst>
          </p:cNvPr>
          <p:cNvSpPr>
            <a:spLocks noGrp="1"/>
          </p:cNvSpPr>
          <p:nvPr>
            <p:ph type="title"/>
          </p:nvPr>
        </p:nvSpPr>
        <p:spPr>
          <a:xfrm>
            <a:off x="1187450" y="2060575"/>
            <a:ext cx="7427913" cy="615950"/>
          </a:xfrm>
        </p:spPr>
        <p:txBody>
          <a:bodyPr/>
          <a:lstStyle/>
          <a:p>
            <a:pPr eaLnBrk="1" hangingPunct="1">
              <a:defRPr/>
            </a:pPr>
            <a:r>
              <a:rPr lang="hu-HU" altLang="hu-HU" dirty="0"/>
              <a:t>Deep </a:t>
            </a:r>
            <a:r>
              <a:rPr lang="hu-HU" altLang="hu-HU" dirty="0" err="1"/>
              <a:t>learning</a:t>
            </a:r>
            <a:r>
              <a:rPr lang="hu-HU" altLang="hu-HU" dirty="0"/>
              <a:t>: </a:t>
            </a:r>
            <a:r>
              <a:rPr lang="hu-HU" altLang="hu-HU" dirty="0" err="1"/>
              <a:t>bird</a:t>
            </a:r>
            <a:r>
              <a:rPr lang="hu-HU" altLang="hu-HU" dirty="0"/>
              <a:t> </a:t>
            </a:r>
            <a:r>
              <a:rPr lang="hu-HU" altLang="hu-HU" dirty="0" err="1"/>
              <a:t>view</a:t>
            </a:r>
            <a:endParaRPr lang="hu-HU" altLang="hu-HU" dirty="0"/>
          </a:p>
        </p:txBody>
      </p:sp>
    </p:spTree>
    <p:extLst>
      <p:ext uri="{BB962C8B-B14F-4D97-AF65-F5344CB8AC3E}">
        <p14:creationId xmlns:p14="http://schemas.microsoft.com/office/powerpoint/2010/main" val="1470680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6F279-0472-9C43-A6B2-11E035D6DE30}"/>
              </a:ext>
            </a:extLst>
          </p:cNvPr>
          <p:cNvSpPr>
            <a:spLocks noGrp="1"/>
          </p:cNvSpPr>
          <p:nvPr>
            <p:ph type="title"/>
          </p:nvPr>
        </p:nvSpPr>
        <p:spPr>
          <a:xfrm>
            <a:off x="304800" y="304800"/>
            <a:ext cx="8070850" cy="615950"/>
          </a:xfrm>
        </p:spPr>
        <p:txBody>
          <a:bodyPr/>
          <a:lstStyle/>
          <a:p>
            <a:pPr>
              <a:defRPr/>
            </a:pPr>
            <a:r>
              <a:rPr lang="en-AU" b="1" dirty="0"/>
              <a:t>Deep Learning</a:t>
            </a:r>
          </a:p>
        </p:txBody>
      </p:sp>
      <p:pic>
        <p:nvPicPr>
          <p:cNvPr id="4" name="Content Placeholder 3">
            <a:extLst>
              <a:ext uri="{FF2B5EF4-FFF2-40B4-BE49-F238E27FC236}">
                <a16:creationId xmlns:a16="http://schemas.microsoft.com/office/drawing/2014/main" id="{B21980D5-3B87-4CE0-E434-2D5C7849F197}"/>
              </a:ext>
            </a:extLst>
          </p:cNvPr>
          <p:cNvPicPr>
            <a:picLocks noGrp="1" noChangeAspect="1" noChangeArrowheads="1"/>
          </p:cNvPicPr>
          <p:nvPr>
            <p:ph idx="1"/>
          </p:nvPr>
        </p:nvPicPr>
        <p:blipFill>
          <a:blip r:embed="rId3"/>
          <a:srcRect/>
          <a:stretch>
            <a:fillRect/>
          </a:stretch>
        </p:blipFill>
        <p:spPr>
          <a:xfrm>
            <a:off x="5361199" y="1713053"/>
            <a:ext cx="2898922" cy="2951544"/>
          </a:xfrm>
        </p:spPr>
      </p:pic>
      <p:sp>
        <p:nvSpPr>
          <p:cNvPr id="46084" name="Rectangle 2">
            <a:extLst>
              <a:ext uri="{FF2B5EF4-FFF2-40B4-BE49-F238E27FC236}">
                <a16:creationId xmlns:a16="http://schemas.microsoft.com/office/drawing/2014/main" id="{874ADAB5-BCA3-1E5A-598F-727E37E055C4}"/>
              </a:ext>
            </a:extLst>
          </p:cNvPr>
          <p:cNvSpPr>
            <a:spLocks noChangeArrowheads="1"/>
          </p:cNvSpPr>
          <p:nvPr/>
        </p:nvSpPr>
        <p:spPr bwMode="auto">
          <a:xfrm>
            <a:off x="304800" y="920750"/>
            <a:ext cx="4572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endParaRPr lang="en-US" altLang="nb-NO" dirty="0"/>
          </a:p>
          <a:p>
            <a:endParaRPr lang="en-US" altLang="nb-NO" dirty="0"/>
          </a:p>
          <a:p>
            <a:r>
              <a:rPr lang="en-US" altLang="nb-NO" dirty="0"/>
              <a:t>• Utilizes learning algorithms that derive meaning out of data by using a hierarchy of multiple layers that mimic the neural networks of our brain.</a:t>
            </a:r>
          </a:p>
          <a:p>
            <a:r>
              <a:rPr lang="en-US" altLang="nb-NO" dirty="0"/>
              <a:t> </a:t>
            </a:r>
            <a:endParaRPr lang="nb-NO" altLang="nb-NO" dirty="0"/>
          </a:p>
        </p:txBody>
      </p:sp>
    </p:spTree>
    <p:extLst>
      <p:ext uri="{BB962C8B-B14F-4D97-AF65-F5344CB8AC3E}">
        <p14:creationId xmlns:p14="http://schemas.microsoft.com/office/powerpoint/2010/main" val="293123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50AF55AB-FB87-388B-7195-120FBCC65520}"/>
              </a:ext>
            </a:extLst>
          </p:cNvPr>
          <p:cNvSpPr>
            <a:spLocks noGrp="1" noChangeArrowheads="1"/>
          </p:cNvSpPr>
          <p:nvPr>
            <p:ph type="title"/>
          </p:nvPr>
        </p:nvSpPr>
        <p:spPr/>
        <p:txBody>
          <a:bodyPr/>
          <a:lstStyle/>
          <a:p>
            <a:endParaRPr lang="nb-NO" altLang="nb-NO"/>
          </a:p>
        </p:txBody>
      </p:sp>
      <p:sp>
        <p:nvSpPr>
          <p:cNvPr id="30722" name="Content Placeholder 2">
            <a:extLst>
              <a:ext uri="{FF2B5EF4-FFF2-40B4-BE49-F238E27FC236}">
                <a16:creationId xmlns:a16="http://schemas.microsoft.com/office/drawing/2014/main" id="{C30D7B7D-FA2B-6C8F-C298-E04847DF5A06}"/>
              </a:ext>
            </a:extLst>
          </p:cNvPr>
          <p:cNvSpPr>
            <a:spLocks noGrp="1" noChangeArrowheads="1"/>
          </p:cNvSpPr>
          <p:nvPr>
            <p:ph idx="1"/>
          </p:nvPr>
        </p:nvSpPr>
        <p:spPr/>
        <p:txBody>
          <a:bodyPr/>
          <a:lstStyle/>
          <a:p>
            <a:endParaRPr lang="nb-NO" altLang="nb-NO"/>
          </a:p>
        </p:txBody>
      </p:sp>
      <p:pic>
        <p:nvPicPr>
          <p:cNvPr id="30723" name="Picture 2" descr="Bilderesultat for AI is the New Electricity">
            <a:extLst>
              <a:ext uri="{FF2B5EF4-FFF2-40B4-BE49-F238E27FC236}">
                <a16:creationId xmlns:a16="http://schemas.microsoft.com/office/drawing/2014/main" id="{E40E2993-7979-69A2-5996-ED7D4027B1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140825" cy="514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416" y="686139"/>
            <a:ext cx="4253651" cy="4486275"/>
          </a:xfrm>
          <a:prstGeom prst="rect">
            <a:avLst/>
          </a:prstGeom>
        </p:spPr>
      </p:pic>
      <p:sp>
        <p:nvSpPr>
          <p:cNvPr id="11" name="Rectangle 10"/>
          <p:cNvSpPr/>
          <p:nvPr/>
        </p:nvSpPr>
        <p:spPr>
          <a:xfrm>
            <a:off x="143567" y="6024187"/>
            <a:ext cx="4110087" cy="276999"/>
          </a:xfrm>
          <a:prstGeom prst="rect">
            <a:avLst/>
          </a:prstGeom>
        </p:spPr>
        <p:txBody>
          <a:bodyPr wrap="square">
            <a:spAutoFit/>
          </a:bodyPr>
          <a:lstStyle/>
          <a:p>
            <a:r>
              <a:rPr lang="en-US" sz="1200" dirty="0"/>
              <a:t>http://www.asimovinstitute.org/neural-network-zoo/</a:t>
            </a:r>
          </a:p>
        </p:txBody>
      </p:sp>
      <p:pic>
        <p:nvPicPr>
          <p:cNvPr id="12" name="Picture 11"/>
          <p:cNvPicPr>
            <a:picLocks noChangeAspect="1"/>
          </p:cNvPicPr>
          <p:nvPr/>
        </p:nvPicPr>
        <p:blipFill>
          <a:blip r:embed="rId4"/>
          <a:stretch>
            <a:fillRect/>
          </a:stretch>
        </p:blipFill>
        <p:spPr>
          <a:xfrm>
            <a:off x="4270343" y="876693"/>
            <a:ext cx="4856968" cy="5488865"/>
          </a:xfrm>
          <a:prstGeom prst="rect">
            <a:avLst/>
          </a:prstGeom>
        </p:spPr>
      </p:pic>
      <p:sp>
        <p:nvSpPr>
          <p:cNvPr id="16" name="Rectangle 15"/>
          <p:cNvSpPr/>
          <p:nvPr/>
        </p:nvSpPr>
        <p:spPr>
          <a:xfrm>
            <a:off x="0" y="6620299"/>
            <a:ext cx="9144000" cy="251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18881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1682" y="-1334"/>
            <a:ext cx="9209968" cy="1367041"/>
          </a:xfrm>
          <a:prstGeom prst="rect">
            <a:avLst/>
          </a:prstGeom>
        </p:spPr>
        <p:txBody>
          <a:bodyPr vert="horz" wrap="square" lIns="0" tIns="12700" rIns="0" bIns="0" numCol="1" rtlCol="0" anchor="t" anchorCtr="0" compatLnSpc="1">
            <a:prstTxWarp prst="textNoShape">
              <a:avLst/>
            </a:prstTxWarp>
            <a:spAutoFit/>
          </a:bodyPr>
          <a:lstStyle/>
          <a:p>
            <a:pPr marL="12700">
              <a:spcBef>
                <a:spcPts val="100"/>
              </a:spcBef>
            </a:pPr>
            <a:r>
              <a:rPr lang="nb-NO" sz="4400" spc="85" dirty="0"/>
              <a:t>Standard Image </a:t>
            </a:r>
            <a:r>
              <a:rPr lang="nb-NO" sz="4400" spc="85" dirty="0" err="1"/>
              <a:t>Classifcation</a:t>
            </a:r>
            <a:r>
              <a:rPr lang="nb-NO" sz="4400" spc="85" dirty="0"/>
              <a:t>: </a:t>
            </a:r>
            <a:r>
              <a:rPr sz="4400" spc="85" dirty="0"/>
              <a:t>Image</a:t>
            </a:r>
            <a:r>
              <a:rPr sz="4400" spc="-155" dirty="0"/>
              <a:t> </a:t>
            </a:r>
            <a:r>
              <a:rPr sz="4400" spc="75" dirty="0"/>
              <a:t>features</a:t>
            </a:r>
            <a:endParaRPr sz="4400" dirty="0"/>
          </a:p>
        </p:txBody>
      </p:sp>
      <p:sp>
        <p:nvSpPr>
          <p:cNvPr id="3" name="object 3"/>
          <p:cNvSpPr txBox="1"/>
          <p:nvPr/>
        </p:nvSpPr>
        <p:spPr>
          <a:xfrm>
            <a:off x="1070359" y="1627939"/>
            <a:ext cx="5220335" cy="1269578"/>
          </a:xfrm>
          <a:prstGeom prst="rect">
            <a:avLst/>
          </a:prstGeom>
        </p:spPr>
        <p:txBody>
          <a:bodyPr vert="horz" wrap="square" lIns="0" tIns="12700" rIns="0" bIns="0" rtlCol="0">
            <a:spAutoFit/>
          </a:bodyPr>
          <a:lstStyle/>
          <a:p>
            <a:pPr marL="355600" indent="-342900">
              <a:lnSpc>
                <a:spcPts val="2630"/>
              </a:lnSpc>
              <a:spcBef>
                <a:spcPts val="100"/>
              </a:spcBef>
              <a:buClr>
                <a:srgbClr val="5D5555"/>
              </a:buClr>
              <a:buChar char="•"/>
              <a:tabLst>
                <a:tab pos="354965" algn="l"/>
                <a:tab pos="355600" algn="l"/>
              </a:tabLst>
            </a:pPr>
            <a:r>
              <a:rPr sz="2200" spc="-25" dirty="0">
                <a:solidFill>
                  <a:srgbClr val="2B2728"/>
                </a:solidFill>
                <a:latin typeface="Arial"/>
                <a:cs typeface="Arial"/>
              </a:rPr>
              <a:t>Features </a:t>
            </a:r>
            <a:r>
              <a:rPr sz="2200" spc="220" dirty="0">
                <a:solidFill>
                  <a:srgbClr val="2B2728"/>
                </a:solidFill>
                <a:latin typeface="Arial"/>
                <a:cs typeface="Arial"/>
              </a:rPr>
              <a:t>= </a:t>
            </a:r>
            <a:r>
              <a:rPr sz="2200" spc="55" dirty="0">
                <a:solidFill>
                  <a:srgbClr val="2B2728"/>
                </a:solidFill>
                <a:latin typeface="Arial"/>
                <a:cs typeface="Arial"/>
              </a:rPr>
              <a:t>local</a:t>
            </a:r>
            <a:r>
              <a:rPr sz="2200" spc="-265" dirty="0">
                <a:solidFill>
                  <a:srgbClr val="2B2728"/>
                </a:solidFill>
                <a:latin typeface="Arial"/>
                <a:cs typeface="Arial"/>
              </a:rPr>
              <a:t> </a:t>
            </a:r>
            <a:r>
              <a:rPr sz="2200" spc="50" dirty="0">
                <a:solidFill>
                  <a:srgbClr val="2B2728"/>
                </a:solidFill>
                <a:latin typeface="Arial"/>
                <a:cs typeface="Arial"/>
              </a:rPr>
              <a:t>detectors</a:t>
            </a:r>
            <a:endParaRPr sz="2200">
              <a:latin typeface="Arial"/>
              <a:cs typeface="Arial"/>
            </a:endParaRPr>
          </a:p>
          <a:p>
            <a:pPr marL="755650" lvl="1" indent="-286385">
              <a:lnSpc>
                <a:spcPts val="2390"/>
              </a:lnSpc>
              <a:buClr>
                <a:srgbClr val="5D5555"/>
              </a:buClr>
              <a:buSzPct val="60000"/>
              <a:buFont typeface="Courier New"/>
              <a:buChar char="o"/>
              <a:tabLst>
                <a:tab pos="755015" algn="l"/>
                <a:tab pos="755650" algn="l"/>
              </a:tabLst>
            </a:pPr>
            <a:r>
              <a:rPr sz="2000" spc="65" dirty="0">
                <a:solidFill>
                  <a:srgbClr val="2B2728"/>
                </a:solidFill>
                <a:latin typeface="Arial"/>
                <a:cs typeface="Arial"/>
              </a:rPr>
              <a:t>Combined </a:t>
            </a:r>
            <a:r>
              <a:rPr sz="2000" spc="120" dirty="0">
                <a:solidFill>
                  <a:srgbClr val="2B2728"/>
                </a:solidFill>
                <a:latin typeface="Arial"/>
                <a:cs typeface="Arial"/>
              </a:rPr>
              <a:t>to </a:t>
            </a:r>
            <a:r>
              <a:rPr sz="2000" spc="20" dirty="0">
                <a:solidFill>
                  <a:srgbClr val="2B2728"/>
                </a:solidFill>
                <a:latin typeface="Arial"/>
                <a:cs typeface="Arial"/>
              </a:rPr>
              <a:t>make</a:t>
            </a:r>
            <a:r>
              <a:rPr sz="2000" spc="-254" dirty="0">
                <a:solidFill>
                  <a:srgbClr val="2B2728"/>
                </a:solidFill>
                <a:latin typeface="Arial"/>
                <a:cs typeface="Arial"/>
              </a:rPr>
              <a:t> </a:t>
            </a:r>
            <a:r>
              <a:rPr sz="2000" spc="60" dirty="0">
                <a:solidFill>
                  <a:srgbClr val="2B2728"/>
                </a:solidFill>
                <a:latin typeface="Arial"/>
                <a:cs typeface="Arial"/>
              </a:rPr>
              <a:t>prediction</a:t>
            </a:r>
            <a:endParaRPr sz="2000">
              <a:latin typeface="Arial"/>
              <a:cs typeface="Arial"/>
            </a:endParaRPr>
          </a:p>
          <a:p>
            <a:pPr marL="755650" lvl="1" indent="-286385">
              <a:buClr>
                <a:srgbClr val="5D5555"/>
              </a:buClr>
              <a:buSzPct val="60000"/>
              <a:buFont typeface="Courier New"/>
              <a:buChar char="o"/>
              <a:tabLst>
                <a:tab pos="755015" algn="l"/>
                <a:tab pos="755650" algn="l"/>
              </a:tabLst>
            </a:pPr>
            <a:r>
              <a:rPr sz="2000" dirty="0">
                <a:solidFill>
                  <a:srgbClr val="2B2728"/>
                </a:solidFill>
                <a:latin typeface="Arial"/>
                <a:cs typeface="Arial"/>
              </a:rPr>
              <a:t>(in </a:t>
            </a:r>
            <a:r>
              <a:rPr sz="2000" spc="10" dirty="0">
                <a:solidFill>
                  <a:srgbClr val="2B2728"/>
                </a:solidFill>
                <a:latin typeface="Arial"/>
                <a:cs typeface="Arial"/>
              </a:rPr>
              <a:t>reality, features </a:t>
            </a:r>
            <a:r>
              <a:rPr sz="2000" spc="-15" dirty="0">
                <a:solidFill>
                  <a:srgbClr val="2B2728"/>
                </a:solidFill>
                <a:latin typeface="Arial"/>
                <a:cs typeface="Arial"/>
              </a:rPr>
              <a:t>are </a:t>
            </a:r>
            <a:r>
              <a:rPr sz="2000" spc="80" dirty="0">
                <a:solidFill>
                  <a:srgbClr val="2B2728"/>
                </a:solidFill>
                <a:latin typeface="Arial"/>
                <a:cs typeface="Arial"/>
              </a:rPr>
              <a:t>more</a:t>
            </a:r>
            <a:r>
              <a:rPr sz="2000" spc="-114" dirty="0">
                <a:solidFill>
                  <a:srgbClr val="2B2728"/>
                </a:solidFill>
                <a:latin typeface="Arial"/>
                <a:cs typeface="Arial"/>
              </a:rPr>
              <a:t> </a:t>
            </a:r>
            <a:r>
              <a:rPr sz="2000" spc="60" dirty="0">
                <a:solidFill>
                  <a:srgbClr val="2B2728"/>
                </a:solidFill>
                <a:latin typeface="Arial"/>
                <a:cs typeface="Arial"/>
              </a:rPr>
              <a:t>low-level)</a:t>
            </a:r>
            <a:endParaRPr sz="2000">
              <a:latin typeface="Arial"/>
              <a:cs typeface="Arial"/>
            </a:endParaRPr>
          </a:p>
        </p:txBody>
      </p:sp>
      <p:sp>
        <p:nvSpPr>
          <p:cNvPr id="4" name="object 4"/>
          <p:cNvSpPr/>
          <p:nvPr/>
        </p:nvSpPr>
        <p:spPr>
          <a:xfrm>
            <a:off x="1337147" y="3145832"/>
            <a:ext cx="2055992" cy="241637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876016" y="3769136"/>
            <a:ext cx="1558925" cy="569595"/>
          </a:xfrm>
          <a:custGeom>
            <a:avLst/>
            <a:gdLst/>
            <a:ahLst/>
            <a:cxnLst/>
            <a:rect l="l" t="t" r="r" b="b"/>
            <a:pathLst>
              <a:path w="1558925" h="569595">
                <a:moveTo>
                  <a:pt x="779186" y="0"/>
                </a:moveTo>
                <a:lnTo>
                  <a:pt x="711955" y="1044"/>
                </a:lnTo>
                <a:lnTo>
                  <a:pt x="646312" y="4121"/>
                </a:lnTo>
                <a:lnTo>
                  <a:pt x="582491" y="9146"/>
                </a:lnTo>
                <a:lnTo>
                  <a:pt x="520726" y="16032"/>
                </a:lnTo>
                <a:lnTo>
                  <a:pt x="461250" y="24694"/>
                </a:lnTo>
                <a:lnTo>
                  <a:pt x="404298" y="35047"/>
                </a:lnTo>
                <a:lnTo>
                  <a:pt x="350104" y="47005"/>
                </a:lnTo>
                <a:lnTo>
                  <a:pt x="298902" y="60483"/>
                </a:lnTo>
                <a:lnTo>
                  <a:pt x="250924" y="75396"/>
                </a:lnTo>
                <a:lnTo>
                  <a:pt x="206406" y="91657"/>
                </a:lnTo>
                <a:lnTo>
                  <a:pt x="165581" y="109182"/>
                </a:lnTo>
                <a:lnTo>
                  <a:pt x="128683" y="127886"/>
                </a:lnTo>
                <a:lnTo>
                  <a:pt x="95946" y="147682"/>
                </a:lnTo>
                <a:lnTo>
                  <a:pt x="43890" y="190210"/>
                </a:lnTo>
                <a:lnTo>
                  <a:pt x="11284" y="236084"/>
                </a:lnTo>
                <a:lnTo>
                  <a:pt x="0" y="284620"/>
                </a:lnTo>
                <a:lnTo>
                  <a:pt x="2860" y="309179"/>
                </a:lnTo>
                <a:lnTo>
                  <a:pt x="25039" y="356469"/>
                </a:lnTo>
                <a:lnTo>
                  <a:pt x="67603" y="400756"/>
                </a:lnTo>
                <a:lnTo>
                  <a:pt x="128683" y="441355"/>
                </a:lnTo>
                <a:lnTo>
                  <a:pt x="165581" y="460059"/>
                </a:lnTo>
                <a:lnTo>
                  <a:pt x="206406" y="477584"/>
                </a:lnTo>
                <a:lnTo>
                  <a:pt x="250924" y="493845"/>
                </a:lnTo>
                <a:lnTo>
                  <a:pt x="298902" y="508758"/>
                </a:lnTo>
                <a:lnTo>
                  <a:pt x="350104" y="522236"/>
                </a:lnTo>
                <a:lnTo>
                  <a:pt x="404298" y="534194"/>
                </a:lnTo>
                <a:lnTo>
                  <a:pt x="461250" y="544547"/>
                </a:lnTo>
                <a:lnTo>
                  <a:pt x="520726" y="553209"/>
                </a:lnTo>
                <a:lnTo>
                  <a:pt x="582491" y="560095"/>
                </a:lnTo>
                <a:lnTo>
                  <a:pt x="646312" y="565119"/>
                </a:lnTo>
                <a:lnTo>
                  <a:pt x="711955" y="568197"/>
                </a:lnTo>
                <a:lnTo>
                  <a:pt x="779186" y="569241"/>
                </a:lnTo>
                <a:lnTo>
                  <a:pt x="846418" y="568197"/>
                </a:lnTo>
                <a:lnTo>
                  <a:pt x="912061" y="565119"/>
                </a:lnTo>
                <a:lnTo>
                  <a:pt x="975882" y="560095"/>
                </a:lnTo>
                <a:lnTo>
                  <a:pt x="1037647" y="553209"/>
                </a:lnTo>
                <a:lnTo>
                  <a:pt x="1097123" y="544547"/>
                </a:lnTo>
                <a:lnTo>
                  <a:pt x="1154074" y="534194"/>
                </a:lnTo>
                <a:lnTo>
                  <a:pt x="1208269" y="522236"/>
                </a:lnTo>
                <a:lnTo>
                  <a:pt x="1259471" y="508758"/>
                </a:lnTo>
                <a:lnTo>
                  <a:pt x="1307449" y="493845"/>
                </a:lnTo>
                <a:lnTo>
                  <a:pt x="1351967" y="477584"/>
                </a:lnTo>
                <a:lnTo>
                  <a:pt x="1392792" y="460059"/>
                </a:lnTo>
                <a:lnTo>
                  <a:pt x="1429690" y="441355"/>
                </a:lnTo>
                <a:lnTo>
                  <a:pt x="1462427" y="421559"/>
                </a:lnTo>
                <a:lnTo>
                  <a:pt x="1514483" y="379031"/>
                </a:lnTo>
                <a:lnTo>
                  <a:pt x="1547089" y="333157"/>
                </a:lnTo>
                <a:lnTo>
                  <a:pt x="1558373" y="284620"/>
                </a:lnTo>
                <a:lnTo>
                  <a:pt x="1555513" y="260062"/>
                </a:lnTo>
                <a:lnTo>
                  <a:pt x="1533334" y="212772"/>
                </a:lnTo>
                <a:lnTo>
                  <a:pt x="1490769" y="168485"/>
                </a:lnTo>
                <a:lnTo>
                  <a:pt x="1429690" y="127886"/>
                </a:lnTo>
                <a:lnTo>
                  <a:pt x="1392792" y="109182"/>
                </a:lnTo>
                <a:lnTo>
                  <a:pt x="1351967" y="91657"/>
                </a:lnTo>
                <a:lnTo>
                  <a:pt x="1307449" y="75396"/>
                </a:lnTo>
                <a:lnTo>
                  <a:pt x="1259471" y="60483"/>
                </a:lnTo>
                <a:lnTo>
                  <a:pt x="1208269" y="47005"/>
                </a:lnTo>
                <a:lnTo>
                  <a:pt x="1154074" y="35047"/>
                </a:lnTo>
                <a:lnTo>
                  <a:pt x="1097123" y="24694"/>
                </a:lnTo>
                <a:lnTo>
                  <a:pt x="1037647" y="16032"/>
                </a:lnTo>
                <a:lnTo>
                  <a:pt x="975882" y="9146"/>
                </a:lnTo>
                <a:lnTo>
                  <a:pt x="912061" y="4121"/>
                </a:lnTo>
                <a:lnTo>
                  <a:pt x="846418" y="1044"/>
                </a:lnTo>
                <a:lnTo>
                  <a:pt x="779186" y="0"/>
                </a:lnTo>
                <a:close/>
              </a:path>
            </a:pathLst>
          </a:custGeom>
          <a:solidFill>
            <a:srgbClr val="FF6C00"/>
          </a:solidFill>
        </p:spPr>
        <p:txBody>
          <a:bodyPr wrap="square" lIns="0" tIns="0" rIns="0" bIns="0" rtlCol="0"/>
          <a:lstStyle/>
          <a:p>
            <a:endParaRPr/>
          </a:p>
        </p:txBody>
      </p:sp>
      <p:sp>
        <p:nvSpPr>
          <p:cNvPr id="6" name="object 6"/>
          <p:cNvSpPr/>
          <p:nvPr/>
        </p:nvSpPr>
        <p:spPr>
          <a:xfrm>
            <a:off x="6876015" y="3769136"/>
            <a:ext cx="1558925" cy="569595"/>
          </a:xfrm>
          <a:custGeom>
            <a:avLst/>
            <a:gdLst/>
            <a:ahLst/>
            <a:cxnLst/>
            <a:rect l="l" t="t" r="r" b="b"/>
            <a:pathLst>
              <a:path w="1558925" h="569595">
                <a:moveTo>
                  <a:pt x="0" y="284620"/>
                </a:moveTo>
                <a:lnTo>
                  <a:pt x="11284" y="236084"/>
                </a:lnTo>
                <a:lnTo>
                  <a:pt x="43890" y="190210"/>
                </a:lnTo>
                <a:lnTo>
                  <a:pt x="95946" y="147682"/>
                </a:lnTo>
                <a:lnTo>
                  <a:pt x="128683" y="127886"/>
                </a:lnTo>
                <a:lnTo>
                  <a:pt x="165581" y="109182"/>
                </a:lnTo>
                <a:lnTo>
                  <a:pt x="206406" y="91657"/>
                </a:lnTo>
                <a:lnTo>
                  <a:pt x="250924" y="75396"/>
                </a:lnTo>
                <a:lnTo>
                  <a:pt x="298902" y="60483"/>
                </a:lnTo>
                <a:lnTo>
                  <a:pt x="350104" y="47005"/>
                </a:lnTo>
                <a:lnTo>
                  <a:pt x="404298" y="35047"/>
                </a:lnTo>
                <a:lnTo>
                  <a:pt x="461250" y="24694"/>
                </a:lnTo>
                <a:lnTo>
                  <a:pt x="520726" y="16032"/>
                </a:lnTo>
                <a:lnTo>
                  <a:pt x="582491" y="9146"/>
                </a:lnTo>
                <a:lnTo>
                  <a:pt x="646312" y="4121"/>
                </a:lnTo>
                <a:lnTo>
                  <a:pt x="711955" y="1044"/>
                </a:lnTo>
                <a:lnTo>
                  <a:pt x="779186" y="0"/>
                </a:lnTo>
                <a:lnTo>
                  <a:pt x="846417" y="1044"/>
                </a:lnTo>
                <a:lnTo>
                  <a:pt x="912060" y="4121"/>
                </a:lnTo>
                <a:lnTo>
                  <a:pt x="975882" y="9146"/>
                </a:lnTo>
                <a:lnTo>
                  <a:pt x="1037647" y="16032"/>
                </a:lnTo>
                <a:lnTo>
                  <a:pt x="1097122" y="24694"/>
                </a:lnTo>
                <a:lnTo>
                  <a:pt x="1154074" y="35047"/>
                </a:lnTo>
                <a:lnTo>
                  <a:pt x="1208268" y="47005"/>
                </a:lnTo>
                <a:lnTo>
                  <a:pt x="1259471" y="60483"/>
                </a:lnTo>
                <a:lnTo>
                  <a:pt x="1307449" y="75396"/>
                </a:lnTo>
                <a:lnTo>
                  <a:pt x="1351967" y="91657"/>
                </a:lnTo>
                <a:lnTo>
                  <a:pt x="1392792" y="109182"/>
                </a:lnTo>
                <a:lnTo>
                  <a:pt x="1429690" y="127886"/>
                </a:lnTo>
                <a:lnTo>
                  <a:pt x="1462427" y="147682"/>
                </a:lnTo>
                <a:lnTo>
                  <a:pt x="1514483" y="190210"/>
                </a:lnTo>
                <a:lnTo>
                  <a:pt x="1547089" y="236084"/>
                </a:lnTo>
                <a:lnTo>
                  <a:pt x="1558373" y="284620"/>
                </a:lnTo>
                <a:lnTo>
                  <a:pt x="1555513" y="309179"/>
                </a:lnTo>
                <a:lnTo>
                  <a:pt x="1533334" y="356469"/>
                </a:lnTo>
                <a:lnTo>
                  <a:pt x="1490769" y="400756"/>
                </a:lnTo>
                <a:lnTo>
                  <a:pt x="1429690" y="441355"/>
                </a:lnTo>
                <a:lnTo>
                  <a:pt x="1392792" y="460059"/>
                </a:lnTo>
                <a:lnTo>
                  <a:pt x="1351967" y="477584"/>
                </a:lnTo>
                <a:lnTo>
                  <a:pt x="1307449" y="493845"/>
                </a:lnTo>
                <a:lnTo>
                  <a:pt x="1259471" y="508758"/>
                </a:lnTo>
                <a:lnTo>
                  <a:pt x="1208268" y="522236"/>
                </a:lnTo>
                <a:lnTo>
                  <a:pt x="1154074" y="534194"/>
                </a:lnTo>
                <a:lnTo>
                  <a:pt x="1097122" y="544547"/>
                </a:lnTo>
                <a:lnTo>
                  <a:pt x="1037647" y="553209"/>
                </a:lnTo>
                <a:lnTo>
                  <a:pt x="975882" y="560095"/>
                </a:lnTo>
                <a:lnTo>
                  <a:pt x="912060" y="565119"/>
                </a:lnTo>
                <a:lnTo>
                  <a:pt x="846417" y="568197"/>
                </a:lnTo>
                <a:lnTo>
                  <a:pt x="779186" y="569241"/>
                </a:lnTo>
                <a:lnTo>
                  <a:pt x="711955" y="568197"/>
                </a:lnTo>
                <a:lnTo>
                  <a:pt x="646312" y="565119"/>
                </a:lnTo>
                <a:lnTo>
                  <a:pt x="582491" y="560095"/>
                </a:lnTo>
                <a:lnTo>
                  <a:pt x="520726" y="553209"/>
                </a:lnTo>
                <a:lnTo>
                  <a:pt x="461250" y="544547"/>
                </a:lnTo>
                <a:lnTo>
                  <a:pt x="404298" y="534194"/>
                </a:lnTo>
                <a:lnTo>
                  <a:pt x="350104" y="522236"/>
                </a:lnTo>
                <a:lnTo>
                  <a:pt x="298902" y="508758"/>
                </a:lnTo>
                <a:lnTo>
                  <a:pt x="250924" y="493845"/>
                </a:lnTo>
                <a:lnTo>
                  <a:pt x="206406" y="477584"/>
                </a:lnTo>
                <a:lnTo>
                  <a:pt x="165581" y="460059"/>
                </a:lnTo>
                <a:lnTo>
                  <a:pt x="128683" y="441355"/>
                </a:lnTo>
                <a:lnTo>
                  <a:pt x="95946" y="421559"/>
                </a:lnTo>
                <a:lnTo>
                  <a:pt x="43890" y="379031"/>
                </a:lnTo>
                <a:lnTo>
                  <a:pt x="11284" y="333157"/>
                </a:lnTo>
                <a:lnTo>
                  <a:pt x="0" y="284620"/>
                </a:lnTo>
                <a:close/>
              </a:path>
            </a:pathLst>
          </a:custGeom>
          <a:ln w="25399">
            <a:solidFill>
              <a:srgbClr val="C75000"/>
            </a:solidFill>
          </a:ln>
        </p:spPr>
        <p:txBody>
          <a:bodyPr wrap="square" lIns="0" tIns="0" rIns="0" bIns="0" rtlCol="0"/>
          <a:lstStyle/>
          <a:p>
            <a:endParaRPr/>
          </a:p>
        </p:txBody>
      </p:sp>
      <p:sp>
        <p:nvSpPr>
          <p:cNvPr id="7" name="object 7"/>
          <p:cNvSpPr txBox="1"/>
          <p:nvPr/>
        </p:nvSpPr>
        <p:spPr>
          <a:xfrm>
            <a:off x="7276127" y="3858176"/>
            <a:ext cx="763270" cy="751488"/>
          </a:xfrm>
          <a:prstGeom prst="rect">
            <a:avLst/>
          </a:prstGeom>
        </p:spPr>
        <p:txBody>
          <a:bodyPr vert="horz" wrap="square" lIns="0" tIns="12700" rIns="0" bIns="0" rtlCol="0">
            <a:spAutoFit/>
          </a:bodyPr>
          <a:lstStyle/>
          <a:p>
            <a:pPr marL="12700">
              <a:spcBef>
                <a:spcPts val="100"/>
              </a:spcBef>
            </a:pPr>
            <a:r>
              <a:rPr spc="-40" dirty="0">
                <a:solidFill>
                  <a:srgbClr val="FFFFFF"/>
                </a:solidFill>
                <a:latin typeface="Arial"/>
                <a:cs typeface="Arial"/>
              </a:rPr>
              <a:t>Face!</a:t>
            </a:r>
            <a:endParaRPr>
              <a:latin typeface="Arial"/>
              <a:cs typeface="Arial"/>
            </a:endParaRPr>
          </a:p>
        </p:txBody>
      </p:sp>
      <p:sp>
        <p:nvSpPr>
          <p:cNvPr id="8" name="object 8"/>
          <p:cNvSpPr/>
          <p:nvPr/>
        </p:nvSpPr>
        <p:spPr>
          <a:xfrm>
            <a:off x="4958541" y="3110000"/>
            <a:ext cx="2065712" cy="1109748"/>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5007805" y="3145832"/>
            <a:ext cx="1845945" cy="897255"/>
          </a:xfrm>
          <a:custGeom>
            <a:avLst/>
            <a:gdLst/>
            <a:ahLst/>
            <a:cxnLst/>
            <a:rect l="l" t="t" r="r" b="b"/>
            <a:pathLst>
              <a:path w="1845945" h="897255">
                <a:moveTo>
                  <a:pt x="0" y="0"/>
                </a:moveTo>
                <a:lnTo>
                  <a:pt x="1845817" y="897032"/>
                </a:lnTo>
              </a:path>
            </a:pathLst>
          </a:custGeom>
          <a:ln w="25399">
            <a:solidFill>
              <a:srgbClr val="706868"/>
            </a:solidFill>
          </a:ln>
        </p:spPr>
        <p:txBody>
          <a:bodyPr wrap="square" lIns="0" tIns="0" rIns="0" bIns="0" rtlCol="0"/>
          <a:lstStyle/>
          <a:p>
            <a:endParaRPr/>
          </a:p>
        </p:txBody>
      </p:sp>
      <p:sp>
        <p:nvSpPr>
          <p:cNvPr id="10" name="object 10"/>
          <p:cNvSpPr/>
          <p:nvPr/>
        </p:nvSpPr>
        <p:spPr>
          <a:xfrm>
            <a:off x="6752465" y="3955126"/>
            <a:ext cx="123827" cy="107605"/>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4962697" y="3920490"/>
            <a:ext cx="2061556" cy="299258"/>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5007805" y="3957082"/>
            <a:ext cx="1843405" cy="95885"/>
          </a:xfrm>
          <a:custGeom>
            <a:avLst/>
            <a:gdLst/>
            <a:ahLst/>
            <a:cxnLst/>
            <a:rect l="l" t="t" r="r" b="b"/>
            <a:pathLst>
              <a:path w="1843404" h="95885">
                <a:moveTo>
                  <a:pt x="0" y="0"/>
                </a:moveTo>
                <a:lnTo>
                  <a:pt x="1843316" y="95532"/>
                </a:lnTo>
              </a:path>
            </a:pathLst>
          </a:custGeom>
          <a:ln w="25399">
            <a:solidFill>
              <a:srgbClr val="706868"/>
            </a:solidFill>
          </a:ln>
        </p:spPr>
        <p:txBody>
          <a:bodyPr wrap="square" lIns="0" tIns="0" rIns="0" bIns="0" rtlCol="0"/>
          <a:lstStyle/>
          <a:p>
            <a:endParaRPr/>
          </a:p>
        </p:txBody>
      </p:sp>
      <p:sp>
        <p:nvSpPr>
          <p:cNvPr id="13" name="object 13"/>
          <p:cNvSpPr/>
          <p:nvPr/>
        </p:nvSpPr>
        <p:spPr>
          <a:xfrm>
            <a:off x="6758221" y="3989812"/>
            <a:ext cx="118071" cy="117750"/>
          </a:xfrm>
          <a:prstGeom prst="rect">
            <a:avLst/>
          </a:prstGeom>
          <a:blipFill>
            <a:blip r:embed="rId7" cstate="print"/>
            <a:stretch>
              <a:fillRect/>
            </a:stretch>
          </a:blipFill>
        </p:spPr>
        <p:txBody>
          <a:bodyPr wrap="square" lIns="0" tIns="0" rIns="0" bIns="0" rtlCol="0"/>
          <a:lstStyle/>
          <a:p>
            <a:endParaRPr/>
          </a:p>
        </p:txBody>
      </p:sp>
      <p:sp>
        <p:nvSpPr>
          <p:cNvPr id="14" name="object 14"/>
          <p:cNvSpPr/>
          <p:nvPr/>
        </p:nvSpPr>
        <p:spPr>
          <a:xfrm>
            <a:off x="4954385" y="3928803"/>
            <a:ext cx="2069868" cy="1724891"/>
          </a:xfrm>
          <a:prstGeom prst="rect">
            <a:avLst/>
          </a:prstGeom>
          <a:blipFill>
            <a:blip r:embed="rId8" cstate="print"/>
            <a:stretch>
              <a:fillRect/>
            </a:stretch>
          </a:blipFill>
        </p:spPr>
        <p:txBody>
          <a:bodyPr wrap="square" lIns="0" tIns="0" rIns="0" bIns="0" rtlCol="0"/>
          <a:lstStyle/>
          <a:p>
            <a:endParaRPr/>
          </a:p>
        </p:txBody>
      </p:sp>
      <p:sp>
        <p:nvSpPr>
          <p:cNvPr id="15" name="object 15"/>
          <p:cNvSpPr/>
          <p:nvPr/>
        </p:nvSpPr>
        <p:spPr>
          <a:xfrm>
            <a:off x="5007804" y="4069932"/>
            <a:ext cx="1849120" cy="1510030"/>
          </a:xfrm>
          <a:custGeom>
            <a:avLst/>
            <a:gdLst/>
            <a:ahLst/>
            <a:cxnLst/>
            <a:rect l="l" t="t" r="r" b="b"/>
            <a:pathLst>
              <a:path w="1849120" h="1510029">
                <a:moveTo>
                  <a:pt x="0" y="1509646"/>
                </a:moveTo>
                <a:lnTo>
                  <a:pt x="1848963" y="0"/>
                </a:lnTo>
              </a:path>
            </a:pathLst>
          </a:custGeom>
          <a:ln w="25399">
            <a:solidFill>
              <a:srgbClr val="706868"/>
            </a:solidFill>
          </a:ln>
        </p:spPr>
        <p:txBody>
          <a:bodyPr wrap="square" lIns="0" tIns="0" rIns="0" bIns="0" rtlCol="0"/>
          <a:lstStyle/>
          <a:p>
            <a:endParaRPr/>
          </a:p>
        </p:txBody>
      </p:sp>
      <p:sp>
        <p:nvSpPr>
          <p:cNvPr id="16" name="object 16"/>
          <p:cNvSpPr/>
          <p:nvPr/>
        </p:nvSpPr>
        <p:spPr>
          <a:xfrm>
            <a:off x="6755991" y="4053991"/>
            <a:ext cx="120299" cy="112916"/>
          </a:xfrm>
          <a:prstGeom prst="rect">
            <a:avLst/>
          </a:prstGeom>
          <a:blipFill>
            <a:blip r:embed="rId9" cstate="print"/>
            <a:stretch>
              <a:fillRect/>
            </a:stretch>
          </a:blipFill>
        </p:spPr>
        <p:txBody>
          <a:bodyPr wrap="square" lIns="0" tIns="0" rIns="0" bIns="0" rtlCol="0"/>
          <a:lstStyle/>
          <a:p>
            <a:endParaRPr/>
          </a:p>
        </p:txBody>
      </p:sp>
      <p:sp>
        <p:nvSpPr>
          <p:cNvPr id="17" name="object 17"/>
          <p:cNvSpPr/>
          <p:nvPr/>
        </p:nvSpPr>
        <p:spPr>
          <a:xfrm>
            <a:off x="4958542" y="3928803"/>
            <a:ext cx="2065712" cy="918556"/>
          </a:xfrm>
          <a:prstGeom prst="rect">
            <a:avLst/>
          </a:prstGeom>
          <a:blipFill>
            <a:blip r:embed="rId10" cstate="print"/>
            <a:stretch>
              <a:fillRect/>
            </a:stretch>
          </a:blipFill>
        </p:spPr>
        <p:txBody>
          <a:bodyPr wrap="square" lIns="0" tIns="0" rIns="0" bIns="0" rtlCol="0"/>
          <a:lstStyle/>
          <a:p>
            <a:endParaRPr/>
          </a:p>
        </p:txBody>
      </p:sp>
      <p:sp>
        <p:nvSpPr>
          <p:cNvPr id="18" name="object 18"/>
          <p:cNvSpPr/>
          <p:nvPr/>
        </p:nvSpPr>
        <p:spPr>
          <a:xfrm>
            <a:off x="5007802" y="4062957"/>
            <a:ext cx="1845310" cy="705485"/>
          </a:xfrm>
          <a:custGeom>
            <a:avLst/>
            <a:gdLst/>
            <a:ahLst/>
            <a:cxnLst/>
            <a:rect l="l" t="t" r="r" b="b"/>
            <a:pathLst>
              <a:path w="1845309" h="705485">
                <a:moveTo>
                  <a:pt x="0" y="705373"/>
                </a:moveTo>
                <a:lnTo>
                  <a:pt x="1844943" y="0"/>
                </a:lnTo>
              </a:path>
            </a:pathLst>
          </a:custGeom>
          <a:ln w="25399">
            <a:solidFill>
              <a:srgbClr val="706868"/>
            </a:solidFill>
          </a:ln>
        </p:spPr>
        <p:txBody>
          <a:bodyPr wrap="square" lIns="0" tIns="0" rIns="0" bIns="0" rtlCol="0"/>
          <a:lstStyle/>
          <a:p>
            <a:endParaRPr/>
          </a:p>
        </p:txBody>
      </p:sp>
      <p:sp>
        <p:nvSpPr>
          <p:cNvPr id="19" name="object 19"/>
          <p:cNvSpPr/>
          <p:nvPr/>
        </p:nvSpPr>
        <p:spPr>
          <a:xfrm>
            <a:off x="6752028" y="4034981"/>
            <a:ext cx="124260" cy="110999"/>
          </a:xfrm>
          <a:prstGeom prst="rect">
            <a:avLst/>
          </a:prstGeom>
          <a:blipFill>
            <a:blip r:embed="rId11" cstate="print"/>
            <a:stretch>
              <a:fillRect/>
            </a:stretch>
          </a:blipFill>
        </p:spPr>
        <p:txBody>
          <a:bodyPr wrap="square" lIns="0" tIns="0" rIns="0" bIns="0" rtlCol="0"/>
          <a:lstStyle/>
          <a:p>
            <a:endParaRPr/>
          </a:p>
        </p:txBody>
      </p:sp>
      <p:sp>
        <p:nvSpPr>
          <p:cNvPr id="20" name="object 20"/>
          <p:cNvSpPr/>
          <p:nvPr/>
        </p:nvSpPr>
        <p:spPr>
          <a:xfrm>
            <a:off x="3648687" y="4483710"/>
            <a:ext cx="1359535" cy="569595"/>
          </a:xfrm>
          <a:custGeom>
            <a:avLst/>
            <a:gdLst/>
            <a:ahLst/>
            <a:cxnLst/>
            <a:rect l="l" t="t" r="r" b="b"/>
            <a:pathLst>
              <a:path w="1359535" h="569595">
                <a:moveTo>
                  <a:pt x="679557" y="0"/>
                </a:moveTo>
                <a:lnTo>
                  <a:pt x="614112" y="1302"/>
                </a:lnTo>
                <a:lnTo>
                  <a:pt x="550426" y="5132"/>
                </a:lnTo>
                <a:lnTo>
                  <a:pt x="488785" y="11368"/>
                </a:lnTo>
                <a:lnTo>
                  <a:pt x="429473" y="19892"/>
                </a:lnTo>
                <a:lnTo>
                  <a:pt x="372777" y="30584"/>
                </a:lnTo>
                <a:lnTo>
                  <a:pt x="318979" y="43326"/>
                </a:lnTo>
                <a:lnTo>
                  <a:pt x="268365" y="57998"/>
                </a:lnTo>
                <a:lnTo>
                  <a:pt x="221220" y="74480"/>
                </a:lnTo>
                <a:lnTo>
                  <a:pt x="177829" y="92654"/>
                </a:lnTo>
                <a:lnTo>
                  <a:pt x="138476" y="112400"/>
                </a:lnTo>
                <a:lnTo>
                  <a:pt x="103446" y="133598"/>
                </a:lnTo>
                <a:lnTo>
                  <a:pt x="47495" y="179877"/>
                </a:lnTo>
                <a:lnTo>
                  <a:pt x="12253" y="230536"/>
                </a:lnTo>
                <a:lnTo>
                  <a:pt x="0" y="284620"/>
                </a:lnTo>
                <a:lnTo>
                  <a:pt x="3110" y="312031"/>
                </a:lnTo>
                <a:lnTo>
                  <a:pt x="27143" y="364522"/>
                </a:lnTo>
                <a:lnTo>
                  <a:pt x="73024" y="413110"/>
                </a:lnTo>
                <a:lnTo>
                  <a:pt x="138476" y="456841"/>
                </a:lnTo>
                <a:lnTo>
                  <a:pt x="177829" y="476587"/>
                </a:lnTo>
                <a:lnTo>
                  <a:pt x="221220" y="494760"/>
                </a:lnTo>
                <a:lnTo>
                  <a:pt x="268365" y="511243"/>
                </a:lnTo>
                <a:lnTo>
                  <a:pt x="318979" y="525914"/>
                </a:lnTo>
                <a:lnTo>
                  <a:pt x="372777" y="538656"/>
                </a:lnTo>
                <a:lnTo>
                  <a:pt x="429473" y="549349"/>
                </a:lnTo>
                <a:lnTo>
                  <a:pt x="488785" y="557873"/>
                </a:lnTo>
                <a:lnTo>
                  <a:pt x="550426" y="564109"/>
                </a:lnTo>
                <a:lnTo>
                  <a:pt x="614112" y="567938"/>
                </a:lnTo>
                <a:lnTo>
                  <a:pt x="679557" y="569241"/>
                </a:lnTo>
                <a:lnTo>
                  <a:pt x="745004" y="567938"/>
                </a:lnTo>
                <a:lnTo>
                  <a:pt x="808690" y="564109"/>
                </a:lnTo>
                <a:lnTo>
                  <a:pt x="870331" y="557873"/>
                </a:lnTo>
                <a:lnTo>
                  <a:pt x="929642" y="549349"/>
                </a:lnTo>
                <a:lnTo>
                  <a:pt x="986339" y="538656"/>
                </a:lnTo>
                <a:lnTo>
                  <a:pt x="1040137" y="525914"/>
                </a:lnTo>
                <a:lnTo>
                  <a:pt x="1090750" y="511243"/>
                </a:lnTo>
                <a:lnTo>
                  <a:pt x="1137895" y="494760"/>
                </a:lnTo>
                <a:lnTo>
                  <a:pt x="1181286" y="476587"/>
                </a:lnTo>
                <a:lnTo>
                  <a:pt x="1220639" y="456841"/>
                </a:lnTo>
                <a:lnTo>
                  <a:pt x="1255669" y="435642"/>
                </a:lnTo>
                <a:lnTo>
                  <a:pt x="1311621" y="389364"/>
                </a:lnTo>
                <a:lnTo>
                  <a:pt x="1346862" y="338705"/>
                </a:lnTo>
                <a:lnTo>
                  <a:pt x="1359115" y="284620"/>
                </a:lnTo>
                <a:lnTo>
                  <a:pt x="1356005" y="257209"/>
                </a:lnTo>
                <a:lnTo>
                  <a:pt x="1331972" y="204719"/>
                </a:lnTo>
                <a:lnTo>
                  <a:pt x="1286091" y="156131"/>
                </a:lnTo>
                <a:lnTo>
                  <a:pt x="1220639" y="112400"/>
                </a:lnTo>
                <a:lnTo>
                  <a:pt x="1181286" y="92654"/>
                </a:lnTo>
                <a:lnTo>
                  <a:pt x="1137895" y="74480"/>
                </a:lnTo>
                <a:lnTo>
                  <a:pt x="1090750" y="57998"/>
                </a:lnTo>
                <a:lnTo>
                  <a:pt x="1040137" y="43326"/>
                </a:lnTo>
                <a:lnTo>
                  <a:pt x="986339" y="30584"/>
                </a:lnTo>
                <a:lnTo>
                  <a:pt x="929642" y="19892"/>
                </a:lnTo>
                <a:lnTo>
                  <a:pt x="870331" y="11368"/>
                </a:lnTo>
                <a:lnTo>
                  <a:pt x="808690" y="5132"/>
                </a:lnTo>
                <a:lnTo>
                  <a:pt x="745004" y="1302"/>
                </a:lnTo>
                <a:lnTo>
                  <a:pt x="679557" y="0"/>
                </a:lnTo>
                <a:close/>
              </a:path>
            </a:pathLst>
          </a:custGeom>
          <a:solidFill>
            <a:srgbClr val="009ECF"/>
          </a:solidFill>
        </p:spPr>
        <p:txBody>
          <a:bodyPr wrap="square" lIns="0" tIns="0" rIns="0" bIns="0" rtlCol="0"/>
          <a:lstStyle/>
          <a:p>
            <a:endParaRPr/>
          </a:p>
        </p:txBody>
      </p:sp>
      <p:sp>
        <p:nvSpPr>
          <p:cNvPr id="21" name="object 21"/>
          <p:cNvSpPr/>
          <p:nvPr/>
        </p:nvSpPr>
        <p:spPr>
          <a:xfrm>
            <a:off x="3648688" y="4483710"/>
            <a:ext cx="1359535" cy="569595"/>
          </a:xfrm>
          <a:custGeom>
            <a:avLst/>
            <a:gdLst/>
            <a:ahLst/>
            <a:cxnLst/>
            <a:rect l="l" t="t" r="r" b="b"/>
            <a:pathLst>
              <a:path w="1359535" h="569595">
                <a:moveTo>
                  <a:pt x="0" y="284620"/>
                </a:moveTo>
                <a:lnTo>
                  <a:pt x="12253" y="230536"/>
                </a:lnTo>
                <a:lnTo>
                  <a:pt x="47494" y="179877"/>
                </a:lnTo>
                <a:lnTo>
                  <a:pt x="103446" y="133598"/>
                </a:lnTo>
                <a:lnTo>
                  <a:pt x="138476" y="112400"/>
                </a:lnTo>
                <a:lnTo>
                  <a:pt x="177829" y="92654"/>
                </a:lnTo>
                <a:lnTo>
                  <a:pt x="221220" y="74480"/>
                </a:lnTo>
                <a:lnTo>
                  <a:pt x="268365" y="57998"/>
                </a:lnTo>
                <a:lnTo>
                  <a:pt x="318979" y="43326"/>
                </a:lnTo>
                <a:lnTo>
                  <a:pt x="372776" y="30584"/>
                </a:lnTo>
                <a:lnTo>
                  <a:pt x="429473" y="19892"/>
                </a:lnTo>
                <a:lnTo>
                  <a:pt x="488784" y="11368"/>
                </a:lnTo>
                <a:lnTo>
                  <a:pt x="550425" y="5132"/>
                </a:lnTo>
                <a:lnTo>
                  <a:pt x="614111" y="1302"/>
                </a:lnTo>
                <a:lnTo>
                  <a:pt x="679557" y="0"/>
                </a:lnTo>
                <a:lnTo>
                  <a:pt x="745003" y="1302"/>
                </a:lnTo>
                <a:lnTo>
                  <a:pt x="808689" y="5132"/>
                </a:lnTo>
                <a:lnTo>
                  <a:pt x="870330" y="11368"/>
                </a:lnTo>
                <a:lnTo>
                  <a:pt x="929642" y="19892"/>
                </a:lnTo>
                <a:lnTo>
                  <a:pt x="986338" y="30584"/>
                </a:lnTo>
                <a:lnTo>
                  <a:pt x="1040136" y="43326"/>
                </a:lnTo>
                <a:lnTo>
                  <a:pt x="1090750" y="57998"/>
                </a:lnTo>
                <a:lnTo>
                  <a:pt x="1137895" y="74480"/>
                </a:lnTo>
                <a:lnTo>
                  <a:pt x="1181286" y="92654"/>
                </a:lnTo>
                <a:lnTo>
                  <a:pt x="1220639" y="112400"/>
                </a:lnTo>
                <a:lnTo>
                  <a:pt x="1255669" y="133598"/>
                </a:lnTo>
                <a:lnTo>
                  <a:pt x="1311620" y="179877"/>
                </a:lnTo>
                <a:lnTo>
                  <a:pt x="1346862" y="230536"/>
                </a:lnTo>
                <a:lnTo>
                  <a:pt x="1359115" y="284620"/>
                </a:lnTo>
                <a:lnTo>
                  <a:pt x="1356004" y="312031"/>
                </a:lnTo>
                <a:lnTo>
                  <a:pt x="1331972" y="364522"/>
                </a:lnTo>
                <a:lnTo>
                  <a:pt x="1286091" y="413110"/>
                </a:lnTo>
                <a:lnTo>
                  <a:pt x="1220639" y="456841"/>
                </a:lnTo>
                <a:lnTo>
                  <a:pt x="1181286" y="476587"/>
                </a:lnTo>
                <a:lnTo>
                  <a:pt x="1137895" y="494761"/>
                </a:lnTo>
                <a:lnTo>
                  <a:pt x="1090750" y="511243"/>
                </a:lnTo>
                <a:lnTo>
                  <a:pt x="1040136" y="525915"/>
                </a:lnTo>
                <a:lnTo>
                  <a:pt x="986338" y="538656"/>
                </a:lnTo>
                <a:lnTo>
                  <a:pt x="929642" y="549349"/>
                </a:lnTo>
                <a:lnTo>
                  <a:pt x="870330" y="557873"/>
                </a:lnTo>
                <a:lnTo>
                  <a:pt x="808689" y="564109"/>
                </a:lnTo>
                <a:lnTo>
                  <a:pt x="745003" y="567938"/>
                </a:lnTo>
                <a:lnTo>
                  <a:pt x="679557" y="569241"/>
                </a:lnTo>
                <a:lnTo>
                  <a:pt x="614111" y="567938"/>
                </a:lnTo>
                <a:lnTo>
                  <a:pt x="550425" y="564109"/>
                </a:lnTo>
                <a:lnTo>
                  <a:pt x="488784" y="557873"/>
                </a:lnTo>
                <a:lnTo>
                  <a:pt x="429473" y="549349"/>
                </a:lnTo>
                <a:lnTo>
                  <a:pt x="372776" y="538656"/>
                </a:lnTo>
                <a:lnTo>
                  <a:pt x="318979" y="525915"/>
                </a:lnTo>
                <a:lnTo>
                  <a:pt x="268365" y="511243"/>
                </a:lnTo>
                <a:lnTo>
                  <a:pt x="221220" y="494761"/>
                </a:lnTo>
                <a:lnTo>
                  <a:pt x="177829" y="476587"/>
                </a:lnTo>
                <a:lnTo>
                  <a:pt x="138476" y="456841"/>
                </a:lnTo>
                <a:lnTo>
                  <a:pt x="103446" y="435643"/>
                </a:lnTo>
                <a:lnTo>
                  <a:pt x="47494" y="389364"/>
                </a:lnTo>
                <a:lnTo>
                  <a:pt x="12253" y="338705"/>
                </a:lnTo>
                <a:lnTo>
                  <a:pt x="0" y="284620"/>
                </a:lnTo>
                <a:close/>
              </a:path>
            </a:pathLst>
          </a:custGeom>
          <a:ln w="25399">
            <a:solidFill>
              <a:srgbClr val="0079A0"/>
            </a:solidFill>
          </a:ln>
        </p:spPr>
        <p:txBody>
          <a:bodyPr wrap="square" lIns="0" tIns="0" rIns="0" bIns="0" rtlCol="0"/>
          <a:lstStyle/>
          <a:p>
            <a:endParaRPr/>
          </a:p>
        </p:txBody>
      </p:sp>
      <p:sp>
        <p:nvSpPr>
          <p:cNvPr id="22" name="object 22"/>
          <p:cNvSpPr txBox="1"/>
          <p:nvPr/>
        </p:nvSpPr>
        <p:spPr>
          <a:xfrm>
            <a:off x="4164939" y="4641329"/>
            <a:ext cx="332740" cy="243656"/>
          </a:xfrm>
          <a:prstGeom prst="rect">
            <a:avLst/>
          </a:prstGeom>
        </p:spPr>
        <p:txBody>
          <a:bodyPr vert="horz" wrap="square" lIns="0" tIns="12700" rIns="0" bIns="0" rtlCol="0">
            <a:spAutoFit/>
          </a:bodyPr>
          <a:lstStyle/>
          <a:p>
            <a:pPr marL="12700">
              <a:spcBef>
                <a:spcPts val="100"/>
              </a:spcBef>
            </a:pPr>
            <a:r>
              <a:rPr sz="1500" spc="-60" dirty="0">
                <a:solidFill>
                  <a:srgbClr val="FFFFFF"/>
                </a:solidFill>
                <a:latin typeface="Arial"/>
                <a:cs typeface="Arial"/>
              </a:rPr>
              <a:t>Eye</a:t>
            </a:r>
            <a:endParaRPr sz="1500">
              <a:latin typeface="Arial"/>
              <a:cs typeface="Arial"/>
            </a:endParaRPr>
          </a:p>
        </p:txBody>
      </p:sp>
      <p:sp>
        <p:nvSpPr>
          <p:cNvPr id="23" name="object 23"/>
          <p:cNvSpPr/>
          <p:nvPr/>
        </p:nvSpPr>
        <p:spPr>
          <a:xfrm>
            <a:off x="2273532" y="4024399"/>
            <a:ext cx="473825" cy="507076"/>
          </a:xfrm>
          <a:prstGeom prst="rect">
            <a:avLst/>
          </a:prstGeom>
          <a:blipFill>
            <a:blip r:embed="rId12" cstate="print"/>
            <a:stretch>
              <a:fillRect/>
            </a:stretch>
          </a:blipFill>
        </p:spPr>
        <p:txBody>
          <a:bodyPr wrap="square" lIns="0" tIns="0" rIns="0" bIns="0" rtlCol="0"/>
          <a:lstStyle/>
          <a:p>
            <a:endParaRPr/>
          </a:p>
        </p:txBody>
      </p:sp>
      <p:sp>
        <p:nvSpPr>
          <p:cNvPr id="24" name="object 24"/>
          <p:cNvSpPr/>
          <p:nvPr/>
        </p:nvSpPr>
        <p:spPr>
          <a:xfrm>
            <a:off x="2347721" y="4075720"/>
            <a:ext cx="325755" cy="359410"/>
          </a:xfrm>
          <a:custGeom>
            <a:avLst/>
            <a:gdLst/>
            <a:ahLst/>
            <a:cxnLst/>
            <a:rect l="l" t="t" r="r" b="b"/>
            <a:pathLst>
              <a:path w="325755" h="359410">
                <a:moveTo>
                  <a:pt x="0" y="0"/>
                </a:moveTo>
                <a:lnTo>
                  <a:pt x="325241" y="0"/>
                </a:lnTo>
                <a:lnTo>
                  <a:pt x="325241" y="359100"/>
                </a:lnTo>
                <a:lnTo>
                  <a:pt x="0" y="359100"/>
                </a:lnTo>
                <a:lnTo>
                  <a:pt x="0" y="0"/>
                </a:lnTo>
                <a:close/>
              </a:path>
            </a:pathLst>
          </a:custGeom>
          <a:ln w="57149">
            <a:solidFill>
              <a:srgbClr val="009ECF"/>
            </a:solidFill>
          </a:ln>
        </p:spPr>
        <p:txBody>
          <a:bodyPr wrap="square" lIns="0" tIns="0" rIns="0" bIns="0" rtlCol="0"/>
          <a:lstStyle/>
          <a:p>
            <a:endParaRPr/>
          </a:p>
        </p:txBody>
      </p:sp>
      <p:sp>
        <p:nvSpPr>
          <p:cNvPr id="25" name="object 25"/>
          <p:cNvSpPr/>
          <p:nvPr/>
        </p:nvSpPr>
        <p:spPr>
          <a:xfrm>
            <a:off x="2626822" y="4215592"/>
            <a:ext cx="1167938" cy="719050"/>
          </a:xfrm>
          <a:prstGeom prst="rect">
            <a:avLst/>
          </a:prstGeom>
          <a:blipFill>
            <a:blip r:embed="rId13" cstate="print"/>
            <a:stretch>
              <a:fillRect/>
            </a:stretch>
          </a:blipFill>
        </p:spPr>
        <p:txBody>
          <a:bodyPr wrap="square" lIns="0" tIns="0" rIns="0" bIns="0" rtlCol="0"/>
          <a:lstStyle/>
          <a:p>
            <a:endParaRPr/>
          </a:p>
        </p:txBody>
      </p:sp>
      <p:sp>
        <p:nvSpPr>
          <p:cNvPr id="26" name="object 26"/>
          <p:cNvSpPr/>
          <p:nvPr/>
        </p:nvSpPr>
        <p:spPr>
          <a:xfrm>
            <a:off x="2672961" y="4255271"/>
            <a:ext cx="950594" cy="511809"/>
          </a:xfrm>
          <a:custGeom>
            <a:avLst/>
            <a:gdLst/>
            <a:ahLst/>
            <a:cxnLst/>
            <a:rect l="l" t="t" r="r" b="b"/>
            <a:pathLst>
              <a:path w="950595" h="511810">
                <a:moveTo>
                  <a:pt x="0" y="0"/>
                </a:moveTo>
                <a:lnTo>
                  <a:pt x="91281" y="5556"/>
                </a:lnTo>
                <a:lnTo>
                  <a:pt x="179387" y="22224"/>
                </a:lnTo>
                <a:lnTo>
                  <a:pt x="261937" y="47624"/>
                </a:lnTo>
                <a:lnTo>
                  <a:pt x="335756" y="80168"/>
                </a:lnTo>
                <a:lnTo>
                  <a:pt x="397668" y="119062"/>
                </a:lnTo>
                <a:lnTo>
                  <a:pt x="446087" y="162718"/>
                </a:lnTo>
                <a:lnTo>
                  <a:pt x="477043" y="208756"/>
                </a:lnTo>
                <a:lnTo>
                  <a:pt x="488156" y="256381"/>
                </a:lnTo>
                <a:lnTo>
                  <a:pt x="491331" y="280193"/>
                </a:lnTo>
                <a:lnTo>
                  <a:pt x="499268" y="304006"/>
                </a:lnTo>
                <a:lnTo>
                  <a:pt x="530224" y="350837"/>
                </a:lnTo>
                <a:lnTo>
                  <a:pt x="577849" y="393699"/>
                </a:lnTo>
                <a:lnTo>
                  <a:pt x="640556" y="432593"/>
                </a:lnTo>
                <a:lnTo>
                  <a:pt x="714374" y="465931"/>
                </a:lnTo>
                <a:lnTo>
                  <a:pt x="796924" y="490537"/>
                </a:lnTo>
                <a:lnTo>
                  <a:pt x="884237" y="507206"/>
                </a:lnTo>
                <a:lnTo>
                  <a:pt x="950360" y="511230"/>
                </a:lnTo>
              </a:path>
            </a:pathLst>
          </a:custGeom>
          <a:ln w="25399">
            <a:solidFill>
              <a:srgbClr val="009ECF"/>
            </a:solidFill>
          </a:ln>
        </p:spPr>
        <p:txBody>
          <a:bodyPr wrap="square" lIns="0" tIns="0" rIns="0" bIns="0" rtlCol="0"/>
          <a:lstStyle/>
          <a:p>
            <a:endParaRPr/>
          </a:p>
        </p:txBody>
      </p:sp>
      <p:sp>
        <p:nvSpPr>
          <p:cNvPr id="27" name="object 27"/>
          <p:cNvSpPr/>
          <p:nvPr/>
        </p:nvSpPr>
        <p:spPr>
          <a:xfrm>
            <a:off x="3530063" y="4703048"/>
            <a:ext cx="118416" cy="117690"/>
          </a:xfrm>
          <a:prstGeom prst="rect">
            <a:avLst/>
          </a:prstGeom>
          <a:blipFill>
            <a:blip r:embed="rId14" cstate="print"/>
            <a:stretch>
              <a:fillRect/>
            </a:stretch>
          </a:blipFill>
        </p:spPr>
        <p:txBody>
          <a:bodyPr wrap="square" lIns="0" tIns="0" rIns="0" bIns="0" rtlCol="0"/>
          <a:lstStyle/>
          <a:p>
            <a:endParaRPr/>
          </a:p>
        </p:txBody>
      </p:sp>
      <p:sp>
        <p:nvSpPr>
          <p:cNvPr id="28" name="object 28"/>
          <p:cNvSpPr/>
          <p:nvPr/>
        </p:nvSpPr>
        <p:spPr>
          <a:xfrm>
            <a:off x="3648689" y="3672461"/>
            <a:ext cx="1359535" cy="569595"/>
          </a:xfrm>
          <a:custGeom>
            <a:avLst/>
            <a:gdLst/>
            <a:ahLst/>
            <a:cxnLst/>
            <a:rect l="l" t="t" r="r" b="b"/>
            <a:pathLst>
              <a:path w="1359535" h="569595">
                <a:moveTo>
                  <a:pt x="679557" y="0"/>
                </a:moveTo>
                <a:lnTo>
                  <a:pt x="614112" y="1302"/>
                </a:lnTo>
                <a:lnTo>
                  <a:pt x="550426" y="5132"/>
                </a:lnTo>
                <a:lnTo>
                  <a:pt x="488785" y="11368"/>
                </a:lnTo>
                <a:lnTo>
                  <a:pt x="429473" y="19892"/>
                </a:lnTo>
                <a:lnTo>
                  <a:pt x="372777" y="30584"/>
                </a:lnTo>
                <a:lnTo>
                  <a:pt x="318979" y="43326"/>
                </a:lnTo>
                <a:lnTo>
                  <a:pt x="268365" y="57998"/>
                </a:lnTo>
                <a:lnTo>
                  <a:pt x="221220" y="74480"/>
                </a:lnTo>
                <a:lnTo>
                  <a:pt x="177829" y="92654"/>
                </a:lnTo>
                <a:lnTo>
                  <a:pt x="138476" y="112400"/>
                </a:lnTo>
                <a:lnTo>
                  <a:pt x="103446" y="133598"/>
                </a:lnTo>
                <a:lnTo>
                  <a:pt x="47495" y="179877"/>
                </a:lnTo>
                <a:lnTo>
                  <a:pt x="12253" y="230536"/>
                </a:lnTo>
                <a:lnTo>
                  <a:pt x="0" y="284620"/>
                </a:lnTo>
                <a:lnTo>
                  <a:pt x="3110" y="312031"/>
                </a:lnTo>
                <a:lnTo>
                  <a:pt x="27143" y="364522"/>
                </a:lnTo>
                <a:lnTo>
                  <a:pt x="73024" y="413110"/>
                </a:lnTo>
                <a:lnTo>
                  <a:pt x="138476" y="456841"/>
                </a:lnTo>
                <a:lnTo>
                  <a:pt x="177829" y="476587"/>
                </a:lnTo>
                <a:lnTo>
                  <a:pt x="221220" y="494761"/>
                </a:lnTo>
                <a:lnTo>
                  <a:pt x="268365" y="511243"/>
                </a:lnTo>
                <a:lnTo>
                  <a:pt x="318979" y="525915"/>
                </a:lnTo>
                <a:lnTo>
                  <a:pt x="372777" y="538656"/>
                </a:lnTo>
                <a:lnTo>
                  <a:pt x="429473" y="549349"/>
                </a:lnTo>
                <a:lnTo>
                  <a:pt x="488785" y="557873"/>
                </a:lnTo>
                <a:lnTo>
                  <a:pt x="550426" y="564109"/>
                </a:lnTo>
                <a:lnTo>
                  <a:pt x="614112" y="567939"/>
                </a:lnTo>
                <a:lnTo>
                  <a:pt x="679557" y="569241"/>
                </a:lnTo>
                <a:lnTo>
                  <a:pt x="745003" y="567939"/>
                </a:lnTo>
                <a:lnTo>
                  <a:pt x="808689" y="564109"/>
                </a:lnTo>
                <a:lnTo>
                  <a:pt x="870330" y="557873"/>
                </a:lnTo>
                <a:lnTo>
                  <a:pt x="929641" y="549349"/>
                </a:lnTo>
                <a:lnTo>
                  <a:pt x="986338" y="538656"/>
                </a:lnTo>
                <a:lnTo>
                  <a:pt x="1040136" y="525915"/>
                </a:lnTo>
                <a:lnTo>
                  <a:pt x="1090750" y="511243"/>
                </a:lnTo>
                <a:lnTo>
                  <a:pt x="1137895" y="494761"/>
                </a:lnTo>
                <a:lnTo>
                  <a:pt x="1181286" y="476587"/>
                </a:lnTo>
                <a:lnTo>
                  <a:pt x="1220639" y="456841"/>
                </a:lnTo>
                <a:lnTo>
                  <a:pt x="1255669" y="435643"/>
                </a:lnTo>
                <a:lnTo>
                  <a:pt x="1311620" y="389364"/>
                </a:lnTo>
                <a:lnTo>
                  <a:pt x="1346862" y="338705"/>
                </a:lnTo>
                <a:lnTo>
                  <a:pt x="1359115" y="284620"/>
                </a:lnTo>
                <a:lnTo>
                  <a:pt x="1356005" y="257210"/>
                </a:lnTo>
                <a:lnTo>
                  <a:pt x="1331972" y="204719"/>
                </a:lnTo>
                <a:lnTo>
                  <a:pt x="1286091" y="156131"/>
                </a:lnTo>
                <a:lnTo>
                  <a:pt x="1220639" y="112400"/>
                </a:lnTo>
                <a:lnTo>
                  <a:pt x="1181286" y="92654"/>
                </a:lnTo>
                <a:lnTo>
                  <a:pt x="1137895" y="74480"/>
                </a:lnTo>
                <a:lnTo>
                  <a:pt x="1090750" y="57998"/>
                </a:lnTo>
                <a:lnTo>
                  <a:pt x="1040136" y="43326"/>
                </a:lnTo>
                <a:lnTo>
                  <a:pt x="986338" y="30584"/>
                </a:lnTo>
                <a:lnTo>
                  <a:pt x="929641" y="19892"/>
                </a:lnTo>
                <a:lnTo>
                  <a:pt x="870330" y="11368"/>
                </a:lnTo>
                <a:lnTo>
                  <a:pt x="808689" y="5132"/>
                </a:lnTo>
                <a:lnTo>
                  <a:pt x="745003" y="1302"/>
                </a:lnTo>
                <a:lnTo>
                  <a:pt x="679557" y="0"/>
                </a:lnTo>
                <a:close/>
              </a:path>
            </a:pathLst>
          </a:custGeom>
          <a:solidFill>
            <a:srgbClr val="009ECF"/>
          </a:solidFill>
        </p:spPr>
        <p:txBody>
          <a:bodyPr wrap="square" lIns="0" tIns="0" rIns="0" bIns="0" rtlCol="0"/>
          <a:lstStyle/>
          <a:p>
            <a:endParaRPr/>
          </a:p>
        </p:txBody>
      </p:sp>
      <p:sp>
        <p:nvSpPr>
          <p:cNvPr id="29" name="object 29"/>
          <p:cNvSpPr/>
          <p:nvPr/>
        </p:nvSpPr>
        <p:spPr>
          <a:xfrm>
            <a:off x="3648689" y="3672461"/>
            <a:ext cx="1359535" cy="569595"/>
          </a:xfrm>
          <a:custGeom>
            <a:avLst/>
            <a:gdLst/>
            <a:ahLst/>
            <a:cxnLst/>
            <a:rect l="l" t="t" r="r" b="b"/>
            <a:pathLst>
              <a:path w="1359535" h="569595">
                <a:moveTo>
                  <a:pt x="0" y="284621"/>
                </a:moveTo>
                <a:lnTo>
                  <a:pt x="12253" y="230536"/>
                </a:lnTo>
                <a:lnTo>
                  <a:pt x="47494" y="179877"/>
                </a:lnTo>
                <a:lnTo>
                  <a:pt x="103446" y="133598"/>
                </a:lnTo>
                <a:lnTo>
                  <a:pt x="138476" y="112400"/>
                </a:lnTo>
                <a:lnTo>
                  <a:pt x="177829" y="92654"/>
                </a:lnTo>
                <a:lnTo>
                  <a:pt x="221220" y="74480"/>
                </a:lnTo>
                <a:lnTo>
                  <a:pt x="268365" y="57998"/>
                </a:lnTo>
                <a:lnTo>
                  <a:pt x="318979" y="43326"/>
                </a:lnTo>
                <a:lnTo>
                  <a:pt x="372776" y="30584"/>
                </a:lnTo>
                <a:lnTo>
                  <a:pt x="429473" y="19892"/>
                </a:lnTo>
                <a:lnTo>
                  <a:pt x="488784" y="11368"/>
                </a:lnTo>
                <a:lnTo>
                  <a:pt x="550425" y="5132"/>
                </a:lnTo>
                <a:lnTo>
                  <a:pt x="614111" y="1302"/>
                </a:lnTo>
                <a:lnTo>
                  <a:pt x="679557" y="0"/>
                </a:lnTo>
                <a:lnTo>
                  <a:pt x="745003" y="1302"/>
                </a:lnTo>
                <a:lnTo>
                  <a:pt x="808689" y="5132"/>
                </a:lnTo>
                <a:lnTo>
                  <a:pt x="870330" y="11368"/>
                </a:lnTo>
                <a:lnTo>
                  <a:pt x="929641" y="19892"/>
                </a:lnTo>
                <a:lnTo>
                  <a:pt x="986338" y="30584"/>
                </a:lnTo>
                <a:lnTo>
                  <a:pt x="1040136" y="43326"/>
                </a:lnTo>
                <a:lnTo>
                  <a:pt x="1090750" y="57998"/>
                </a:lnTo>
                <a:lnTo>
                  <a:pt x="1137895" y="74480"/>
                </a:lnTo>
                <a:lnTo>
                  <a:pt x="1181286" y="92654"/>
                </a:lnTo>
                <a:lnTo>
                  <a:pt x="1220639" y="112400"/>
                </a:lnTo>
                <a:lnTo>
                  <a:pt x="1255669" y="133598"/>
                </a:lnTo>
                <a:lnTo>
                  <a:pt x="1311620" y="179877"/>
                </a:lnTo>
                <a:lnTo>
                  <a:pt x="1346862" y="230536"/>
                </a:lnTo>
                <a:lnTo>
                  <a:pt x="1359115" y="284621"/>
                </a:lnTo>
                <a:lnTo>
                  <a:pt x="1356004" y="312031"/>
                </a:lnTo>
                <a:lnTo>
                  <a:pt x="1331972" y="364522"/>
                </a:lnTo>
                <a:lnTo>
                  <a:pt x="1286091" y="413110"/>
                </a:lnTo>
                <a:lnTo>
                  <a:pt x="1220639" y="456841"/>
                </a:lnTo>
                <a:lnTo>
                  <a:pt x="1181286" y="476587"/>
                </a:lnTo>
                <a:lnTo>
                  <a:pt x="1137895" y="494761"/>
                </a:lnTo>
                <a:lnTo>
                  <a:pt x="1090750" y="511243"/>
                </a:lnTo>
                <a:lnTo>
                  <a:pt x="1040136" y="525915"/>
                </a:lnTo>
                <a:lnTo>
                  <a:pt x="986338" y="538656"/>
                </a:lnTo>
                <a:lnTo>
                  <a:pt x="929641" y="549349"/>
                </a:lnTo>
                <a:lnTo>
                  <a:pt x="870330" y="557873"/>
                </a:lnTo>
                <a:lnTo>
                  <a:pt x="808689" y="564109"/>
                </a:lnTo>
                <a:lnTo>
                  <a:pt x="745003" y="567939"/>
                </a:lnTo>
                <a:lnTo>
                  <a:pt x="679557" y="569241"/>
                </a:lnTo>
                <a:lnTo>
                  <a:pt x="614111" y="567939"/>
                </a:lnTo>
                <a:lnTo>
                  <a:pt x="550425" y="564109"/>
                </a:lnTo>
                <a:lnTo>
                  <a:pt x="488784" y="557873"/>
                </a:lnTo>
                <a:lnTo>
                  <a:pt x="429473" y="549349"/>
                </a:lnTo>
                <a:lnTo>
                  <a:pt x="372776" y="538656"/>
                </a:lnTo>
                <a:lnTo>
                  <a:pt x="318979" y="525915"/>
                </a:lnTo>
                <a:lnTo>
                  <a:pt x="268365" y="511243"/>
                </a:lnTo>
                <a:lnTo>
                  <a:pt x="221220" y="494761"/>
                </a:lnTo>
                <a:lnTo>
                  <a:pt x="177829" y="476587"/>
                </a:lnTo>
                <a:lnTo>
                  <a:pt x="138476" y="456841"/>
                </a:lnTo>
                <a:lnTo>
                  <a:pt x="103446" y="435643"/>
                </a:lnTo>
                <a:lnTo>
                  <a:pt x="47494" y="389364"/>
                </a:lnTo>
                <a:lnTo>
                  <a:pt x="12253" y="338705"/>
                </a:lnTo>
                <a:lnTo>
                  <a:pt x="0" y="284621"/>
                </a:lnTo>
                <a:close/>
              </a:path>
            </a:pathLst>
          </a:custGeom>
          <a:ln w="25399">
            <a:solidFill>
              <a:srgbClr val="0079A0"/>
            </a:solidFill>
          </a:ln>
        </p:spPr>
        <p:txBody>
          <a:bodyPr wrap="square" lIns="0" tIns="0" rIns="0" bIns="0" rtlCol="0"/>
          <a:lstStyle/>
          <a:p>
            <a:endParaRPr/>
          </a:p>
        </p:txBody>
      </p:sp>
      <p:sp>
        <p:nvSpPr>
          <p:cNvPr id="30" name="object 30"/>
          <p:cNvSpPr txBox="1"/>
          <p:nvPr/>
        </p:nvSpPr>
        <p:spPr>
          <a:xfrm>
            <a:off x="4164941" y="3830081"/>
            <a:ext cx="332740" cy="243656"/>
          </a:xfrm>
          <a:prstGeom prst="rect">
            <a:avLst/>
          </a:prstGeom>
        </p:spPr>
        <p:txBody>
          <a:bodyPr vert="horz" wrap="square" lIns="0" tIns="12700" rIns="0" bIns="0" rtlCol="0">
            <a:spAutoFit/>
          </a:bodyPr>
          <a:lstStyle/>
          <a:p>
            <a:pPr marL="12700">
              <a:spcBef>
                <a:spcPts val="100"/>
              </a:spcBef>
            </a:pPr>
            <a:r>
              <a:rPr sz="1500" spc="-60" dirty="0">
                <a:solidFill>
                  <a:srgbClr val="FFFFFF"/>
                </a:solidFill>
                <a:latin typeface="Arial"/>
                <a:cs typeface="Arial"/>
              </a:rPr>
              <a:t>Eye</a:t>
            </a:r>
            <a:endParaRPr sz="1500">
              <a:latin typeface="Arial"/>
              <a:cs typeface="Arial"/>
            </a:endParaRPr>
          </a:p>
        </p:txBody>
      </p:sp>
      <p:sp>
        <p:nvSpPr>
          <p:cNvPr id="31" name="object 31"/>
          <p:cNvSpPr/>
          <p:nvPr/>
        </p:nvSpPr>
        <p:spPr>
          <a:xfrm>
            <a:off x="1691640" y="4124152"/>
            <a:ext cx="473825" cy="507076"/>
          </a:xfrm>
          <a:prstGeom prst="rect">
            <a:avLst/>
          </a:prstGeom>
          <a:blipFill>
            <a:blip r:embed="rId15" cstate="print"/>
            <a:stretch>
              <a:fillRect/>
            </a:stretch>
          </a:blipFill>
        </p:spPr>
        <p:txBody>
          <a:bodyPr wrap="square" lIns="0" tIns="0" rIns="0" bIns="0" rtlCol="0"/>
          <a:lstStyle/>
          <a:p>
            <a:endParaRPr/>
          </a:p>
        </p:txBody>
      </p:sp>
      <p:sp>
        <p:nvSpPr>
          <p:cNvPr id="32" name="object 32"/>
          <p:cNvSpPr/>
          <p:nvPr/>
        </p:nvSpPr>
        <p:spPr>
          <a:xfrm>
            <a:off x="1766934" y="4173950"/>
            <a:ext cx="325755" cy="359410"/>
          </a:xfrm>
          <a:custGeom>
            <a:avLst/>
            <a:gdLst/>
            <a:ahLst/>
            <a:cxnLst/>
            <a:rect l="l" t="t" r="r" b="b"/>
            <a:pathLst>
              <a:path w="325755" h="359410">
                <a:moveTo>
                  <a:pt x="0" y="0"/>
                </a:moveTo>
                <a:lnTo>
                  <a:pt x="325240" y="0"/>
                </a:lnTo>
                <a:lnTo>
                  <a:pt x="325240" y="359101"/>
                </a:lnTo>
                <a:lnTo>
                  <a:pt x="0" y="359101"/>
                </a:lnTo>
                <a:lnTo>
                  <a:pt x="0" y="0"/>
                </a:lnTo>
                <a:close/>
              </a:path>
            </a:pathLst>
          </a:custGeom>
          <a:ln w="57149">
            <a:solidFill>
              <a:srgbClr val="009ECF"/>
            </a:solidFill>
          </a:ln>
        </p:spPr>
        <p:txBody>
          <a:bodyPr wrap="square" lIns="0" tIns="0" rIns="0" bIns="0" rtlCol="0"/>
          <a:lstStyle/>
          <a:p>
            <a:endParaRPr/>
          </a:p>
        </p:txBody>
      </p:sp>
      <p:sp>
        <p:nvSpPr>
          <p:cNvPr id="33" name="object 33"/>
          <p:cNvSpPr/>
          <p:nvPr/>
        </p:nvSpPr>
        <p:spPr>
          <a:xfrm>
            <a:off x="1870363" y="3829050"/>
            <a:ext cx="1924396" cy="411480"/>
          </a:xfrm>
          <a:prstGeom prst="rect">
            <a:avLst/>
          </a:prstGeom>
          <a:blipFill>
            <a:blip r:embed="rId16" cstate="print"/>
            <a:stretch>
              <a:fillRect/>
            </a:stretch>
          </a:blipFill>
        </p:spPr>
        <p:txBody>
          <a:bodyPr wrap="square" lIns="0" tIns="0" rIns="0" bIns="0" rtlCol="0"/>
          <a:lstStyle/>
          <a:p>
            <a:endParaRPr/>
          </a:p>
        </p:txBody>
      </p:sp>
      <p:sp>
        <p:nvSpPr>
          <p:cNvPr id="34" name="object 34"/>
          <p:cNvSpPr/>
          <p:nvPr/>
        </p:nvSpPr>
        <p:spPr>
          <a:xfrm>
            <a:off x="1916856" y="3898276"/>
            <a:ext cx="1731833" cy="288375"/>
          </a:xfrm>
          <a:prstGeom prst="rect">
            <a:avLst/>
          </a:prstGeom>
          <a:blipFill>
            <a:blip r:embed="rId17" cstate="print"/>
            <a:stretch>
              <a:fillRect/>
            </a:stretch>
          </a:blipFill>
        </p:spPr>
        <p:txBody>
          <a:bodyPr wrap="square" lIns="0" tIns="0" rIns="0" bIns="0" rtlCol="0"/>
          <a:lstStyle/>
          <a:p>
            <a:endParaRPr/>
          </a:p>
        </p:txBody>
      </p:sp>
      <p:sp>
        <p:nvSpPr>
          <p:cNvPr id="35" name="object 35"/>
          <p:cNvSpPr/>
          <p:nvPr/>
        </p:nvSpPr>
        <p:spPr>
          <a:xfrm>
            <a:off x="3648689" y="2861213"/>
            <a:ext cx="1359535" cy="569595"/>
          </a:xfrm>
          <a:custGeom>
            <a:avLst/>
            <a:gdLst/>
            <a:ahLst/>
            <a:cxnLst/>
            <a:rect l="l" t="t" r="r" b="b"/>
            <a:pathLst>
              <a:path w="1359535" h="569594">
                <a:moveTo>
                  <a:pt x="679557" y="0"/>
                </a:moveTo>
                <a:lnTo>
                  <a:pt x="614112" y="1302"/>
                </a:lnTo>
                <a:lnTo>
                  <a:pt x="550426" y="5132"/>
                </a:lnTo>
                <a:lnTo>
                  <a:pt x="488785" y="11368"/>
                </a:lnTo>
                <a:lnTo>
                  <a:pt x="429473" y="19892"/>
                </a:lnTo>
                <a:lnTo>
                  <a:pt x="372777" y="30584"/>
                </a:lnTo>
                <a:lnTo>
                  <a:pt x="318979" y="43326"/>
                </a:lnTo>
                <a:lnTo>
                  <a:pt x="268365" y="57997"/>
                </a:lnTo>
                <a:lnTo>
                  <a:pt x="221220" y="74480"/>
                </a:lnTo>
                <a:lnTo>
                  <a:pt x="177829" y="92653"/>
                </a:lnTo>
                <a:lnTo>
                  <a:pt x="138476" y="112399"/>
                </a:lnTo>
                <a:lnTo>
                  <a:pt x="103446" y="133598"/>
                </a:lnTo>
                <a:lnTo>
                  <a:pt x="47495" y="179877"/>
                </a:lnTo>
                <a:lnTo>
                  <a:pt x="12253" y="230536"/>
                </a:lnTo>
                <a:lnTo>
                  <a:pt x="0" y="284620"/>
                </a:lnTo>
                <a:lnTo>
                  <a:pt x="3110" y="312031"/>
                </a:lnTo>
                <a:lnTo>
                  <a:pt x="27143" y="364522"/>
                </a:lnTo>
                <a:lnTo>
                  <a:pt x="73024" y="413110"/>
                </a:lnTo>
                <a:lnTo>
                  <a:pt x="138476" y="456841"/>
                </a:lnTo>
                <a:lnTo>
                  <a:pt x="177829" y="476587"/>
                </a:lnTo>
                <a:lnTo>
                  <a:pt x="221220" y="494761"/>
                </a:lnTo>
                <a:lnTo>
                  <a:pt x="268365" y="511243"/>
                </a:lnTo>
                <a:lnTo>
                  <a:pt x="318979" y="525915"/>
                </a:lnTo>
                <a:lnTo>
                  <a:pt x="372777" y="538656"/>
                </a:lnTo>
                <a:lnTo>
                  <a:pt x="429473" y="549349"/>
                </a:lnTo>
                <a:lnTo>
                  <a:pt x="488785" y="557873"/>
                </a:lnTo>
                <a:lnTo>
                  <a:pt x="550426" y="564109"/>
                </a:lnTo>
                <a:lnTo>
                  <a:pt x="614112" y="567939"/>
                </a:lnTo>
                <a:lnTo>
                  <a:pt x="679557" y="569241"/>
                </a:lnTo>
                <a:lnTo>
                  <a:pt x="745003" y="567939"/>
                </a:lnTo>
                <a:lnTo>
                  <a:pt x="808689" y="564109"/>
                </a:lnTo>
                <a:lnTo>
                  <a:pt x="870330" y="557873"/>
                </a:lnTo>
                <a:lnTo>
                  <a:pt x="929641" y="549349"/>
                </a:lnTo>
                <a:lnTo>
                  <a:pt x="986338" y="538656"/>
                </a:lnTo>
                <a:lnTo>
                  <a:pt x="1040136" y="525915"/>
                </a:lnTo>
                <a:lnTo>
                  <a:pt x="1090750" y="511243"/>
                </a:lnTo>
                <a:lnTo>
                  <a:pt x="1137895" y="494761"/>
                </a:lnTo>
                <a:lnTo>
                  <a:pt x="1181286" y="476587"/>
                </a:lnTo>
                <a:lnTo>
                  <a:pt x="1220639" y="456841"/>
                </a:lnTo>
                <a:lnTo>
                  <a:pt x="1255669" y="435643"/>
                </a:lnTo>
                <a:lnTo>
                  <a:pt x="1311620" y="389364"/>
                </a:lnTo>
                <a:lnTo>
                  <a:pt x="1346862" y="338705"/>
                </a:lnTo>
                <a:lnTo>
                  <a:pt x="1359115" y="284620"/>
                </a:lnTo>
                <a:lnTo>
                  <a:pt x="1356005" y="257209"/>
                </a:lnTo>
                <a:lnTo>
                  <a:pt x="1331972" y="204718"/>
                </a:lnTo>
                <a:lnTo>
                  <a:pt x="1286091" y="156130"/>
                </a:lnTo>
                <a:lnTo>
                  <a:pt x="1220639" y="112399"/>
                </a:lnTo>
                <a:lnTo>
                  <a:pt x="1181286" y="92653"/>
                </a:lnTo>
                <a:lnTo>
                  <a:pt x="1137895" y="74480"/>
                </a:lnTo>
                <a:lnTo>
                  <a:pt x="1090750" y="57997"/>
                </a:lnTo>
                <a:lnTo>
                  <a:pt x="1040136" y="43326"/>
                </a:lnTo>
                <a:lnTo>
                  <a:pt x="986338" y="30584"/>
                </a:lnTo>
                <a:lnTo>
                  <a:pt x="929641" y="19892"/>
                </a:lnTo>
                <a:lnTo>
                  <a:pt x="870330" y="11368"/>
                </a:lnTo>
                <a:lnTo>
                  <a:pt x="808689" y="5132"/>
                </a:lnTo>
                <a:lnTo>
                  <a:pt x="745003" y="1302"/>
                </a:lnTo>
                <a:lnTo>
                  <a:pt x="679557" y="0"/>
                </a:lnTo>
                <a:close/>
              </a:path>
            </a:pathLst>
          </a:custGeom>
          <a:solidFill>
            <a:srgbClr val="C02690"/>
          </a:solidFill>
        </p:spPr>
        <p:txBody>
          <a:bodyPr wrap="square" lIns="0" tIns="0" rIns="0" bIns="0" rtlCol="0"/>
          <a:lstStyle/>
          <a:p>
            <a:endParaRPr/>
          </a:p>
        </p:txBody>
      </p:sp>
      <p:sp>
        <p:nvSpPr>
          <p:cNvPr id="36" name="object 36"/>
          <p:cNvSpPr/>
          <p:nvPr/>
        </p:nvSpPr>
        <p:spPr>
          <a:xfrm>
            <a:off x="3648689" y="2861213"/>
            <a:ext cx="1359535" cy="569595"/>
          </a:xfrm>
          <a:custGeom>
            <a:avLst/>
            <a:gdLst/>
            <a:ahLst/>
            <a:cxnLst/>
            <a:rect l="l" t="t" r="r" b="b"/>
            <a:pathLst>
              <a:path w="1359535" h="569594">
                <a:moveTo>
                  <a:pt x="0" y="284621"/>
                </a:moveTo>
                <a:lnTo>
                  <a:pt x="12253" y="230536"/>
                </a:lnTo>
                <a:lnTo>
                  <a:pt x="47494" y="179877"/>
                </a:lnTo>
                <a:lnTo>
                  <a:pt x="103446" y="133598"/>
                </a:lnTo>
                <a:lnTo>
                  <a:pt x="138476" y="112400"/>
                </a:lnTo>
                <a:lnTo>
                  <a:pt x="177829" y="92654"/>
                </a:lnTo>
                <a:lnTo>
                  <a:pt x="221220" y="74480"/>
                </a:lnTo>
                <a:lnTo>
                  <a:pt x="268365" y="57998"/>
                </a:lnTo>
                <a:lnTo>
                  <a:pt x="318979" y="43326"/>
                </a:lnTo>
                <a:lnTo>
                  <a:pt x="372776" y="30584"/>
                </a:lnTo>
                <a:lnTo>
                  <a:pt x="429473" y="19892"/>
                </a:lnTo>
                <a:lnTo>
                  <a:pt x="488784" y="11368"/>
                </a:lnTo>
                <a:lnTo>
                  <a:pt x="550425" y="5132"/>
                </a:lnTo>
                <a:lnTo>
                  <a:pt x="614111" y="1302"/>
                </a:lnTo>
                <a:lnTo>
                  <a:pt x="679557" y="0"/>
                </a:lnTo>
                <a:lnTo>
                  <a:pt x="745003" y="1302"/>
                </a:lnTo>
                <a:lnTo>
                  <a:pt x="808689" y="5132"/>
                </a:lnTo>
                <a:lnTo>
                  <a:pt x="870330" y="11368"/>
                </a:lnTo>
                <a:lnTo>
                  <a:pt x="929641" y="19892"/>
                </a:lnTo>
                <a:lnTo>
                  <a:pt x="986338" y="30584"/>
                </a:lnTo>
                <a:lnTo>
                  <a:pt x="1040136" y="43326"/>
                </a:lnTo>
                <a:lnTo>
                  <a:pt x="1090750" y="57998"/>
                </a:lnTo>
                <a:lnTo>
                  <a:pt x="1137895" y="74480"/>
                </a:lnTo>
                <a:lnTo>
                  <a:pt x="1181286" y="92654"/>
                </a:lnTo>
                <a:lnTo>
                  <a:pt x="1220639" y="112400"/>
                </a:lnTo>
                <a:lnTo>
                  <a:pt x="1255669" y="133598"/>
                </a:lnTo>
                <a:lnTo>
                  <a:pt x="1311620" y="179877"/>
                </a:lnTo>
                <a:lnTo>
                  <a:pt x="1346862" y="230536"/>
                </a:lnTo>
                <a:lnTo>
                  <a:pt x="1359115" y="284621"/>
                </a:lnTo>
                <a:lnTo>
                  <a:pt x="1356004" y="312031"/>
                </a:lnTo>
                <a:lnTo>
                  <a:pt x="1331972" y="364522"/>
                </a:lnTo>
                <a:lnTo>
                  <a:pt x="1286091" y="413110"/>
                </a:lnTo>
                <a:lnTo>
                  <a:pt x="1220639" y="456841"/>
                </a:lnTo>
                <a:lnTo>
                  <a:pt x="1181286" y="476587"/>
                </a:lnTo>
                <a:lnTo>
                  <a:pt x="1137895" y="494761"/>
                </a:lnTo>
                <a:lnTo>
                  <a:pt x="1090750" y="511243"/>
                </a:lnTo>
                <a:lnTo>
                  <a:pt x="1040136" y="525915"/>
                </a:lnTo>
                <a:lnTo>
                  <a:pt x="986338" y="538656"/>
                </a:lnTo>
                <a:lnTo>
                  <a:pt x="929641" y="549349"/>
                </a:lnTo>
                <a:lnTo>
                  <a:pt x="870330" y="557873"/>
                </a:lnTo>
                <a:lnTo>
                  <a:pt x="808689" y="564109"/>
                </a:lnTo>
                <a:lnTo>
                  <a:pt x="745003" y="567939"/>
                </a:lnTo>
                <a:lnTo>
                  <a:pt x="679557" y="569241"/>
                </a:lnTo>
                <a:lnTo>
                  <a:pt x="614111" y="567939"/>
                </a:lnTo>
                <a:lnTo>
                  <a:pt x="550425" y="564109"/>
                </a:lnTo>
                <a:lnTo>
                  <a:pt x="488784" y="557873"/>
                </a:lnTo>
                <a:lnTo>
                  <a:pt x="429473" y="549349"/>
                </a:lnTo>
                <a:lnTo>
                  <a:pt x="372776" y="538656"/>
                </a:lnTo>
                <a:lnTo>
                  <a:pt x="318979" y="525915"/>
                </a:lnTo>
                <a:lnTo>
                  <a:pt x="268365" y="511243"/>
                </a:lnTo>
                <a:lnTo>
                  <a:pt x="221220" y="494761"/>
                </a:lnTo>
                <a:lnTo>
                  <a:pt x="177829" y="476587"/>
                </a:lnTo>
                <a:lnTo>
                  <a:pt x="138476" y="456841"/>
                </a:lnTo>
                <a:lnTo>
                  <a:pt x="103446" y="435643"/>
                </a:lnTo>
                <a:lnTo>
                  <a:pt x="47494" y="389364"/>
                </a:lnTo>
                <a:lnTo>
                  <a:pt x="12253" y="338705"/>
                </a:lnTo>
                <a:lnTo>
                  <a:pt x="0" y="284621"/>
                </a:lnTo>
                <a:close/>
              </a:path>
            </a:pathLst>
          </a:custGeom>
          <a:ln w="25399">
            <a:solidFill>
              <a:srgbClr val="941B6E"/>
            </a:solidFill>
          </a:ln>
        </p:spPr>
        <p:txBody>
          <a:bodyPr wrap="square" lIns="0" tIns="0" rIns="0" bIns="0" rtlCol="0"/>
          <a:lstStyle/>
          <a:p>
            <a:endParaRPr/>
          </a:p>
        </p:txBody>
      </p:sp>
      <p:sp>
        <p:nvSpPr>
          <p:cNvPr id="37" name="object 37"/>
          <p:cNvSpPr txBox="1"/>
          <p:nvPr/>
        </p:nvSpPr>
        <p:spPr>
          <a:xfrm>
            <a:off x="3794760" y="3018832"/>
            <a:ext cx="774550" cy="243656"/>
          </a:xfrm>
          <a:prstGeom prst="rect">
            <a:avLst/>
          </a:prstGeom>
        </p:spPr>
        <p:txBody>
          <a:bodyPr vert="horz" wrap="square" lIns="0" tIns="12700" rIns="0" bIns="0" rtlCol="0">
            <a:spAutoFit/>
          </a:bodyPr>
          <a:lstStyle/>
          <a:p>
            <a:pPr marL="12700">
              <a:spcBef>
                <a:spcPts val="100"/>
              </a:spcBef>
            </a:pPr>
            <a:r>
              <a:rPr sz="1500" spc="5" dirty="0">
                <a:solidFill>
                  <a:srgbClr val="FFFFFF"/>
                </a:solidFill>
                <a:latin typeface="Arial"/>
                <a:cs typeface="Arial"/>
              </a:rPr>
              <a:t>Nose</a:t>
            </a:r>
            <a:endParaRPr sz="1500" dirty="0">
              <a:latin typeface="Arial"/>
              <a:cs typeface="Arial"/>
            </a:endParaRPr>
          </a:p>
        </p:txBody>
      </p:sp>
      <p:sp>
        <p:nvSpPr>
          <p:cNvPr id="38" name="object 38"/>
          <p:cNvSpPr/>
          <p:nvPr/>
        </p:nvSpPr>
        <p:spPr>
          <a:xfrm>
            <a:off x="1949335" y="4169872"/>
            <a:ext cx="473825" cy="665018"/>
          </a:xfrm>
          <a:prstGeom prst="rect">
            <a:avLst/>
          </a:prstGeom>
          <a:blipFill>
            <a:blip r:embed="rId18" cstate="print"/>
            <a:stretch>
              <a:fillRect/>
            </a:stretch>
          </a:blipFill>
        </p:spPr>
        <p:txBody>
          <a:bodyPr wrap="square" lIns="0" tIns="0" rIns="0" bIns="0" rtlCol="0"/>
          <a:lstStyle/>
          <a:p>
            <a:endParaRPr/>
          </a:p>
        </p:txBody>
      </p:sp>
      <p:sp>
        <p:nvSpPr>
          <p:cNvPr id="39" name="object 39"/>
          <p:cNvSpPr/>
          <p:nvPr/>
        </p:nvSpPr>
        <p:spPr>
          <a:xfrm>
            <a:off x="2022481" y="4220420"/>
            <a:ext cx="325755" cy="517525"/>
          </a:xfrm>
          <a:custGeom>
            <a:avLst/>
            <a:gdLst/>
            <a:ahLst/>
            <a:cxnLst/>
            <a:rect l="l" t="t" r="r" b="b"/>
            <a:pathLst>
              <a:path w="325755" h="517525">
                <a:moveTo>
                  <a:pt x="0" y="0"/>
                </a:moveTo>
                <a:lnTo>
                  <a:pt x="325240" y="0"/>
                </a:lnTo>
                <a:lnTo>
                  <a:pt x="325240" y="516964"/>
                </a:lnTo>
                <a:lnTo>
                  <a:pt x="0" y="516964"/>
                </a:lnTo>
                <a:lnTo>
                  <a:pt x="0" y="0"/>
                </a:lnTo>
                <a:close/>
              </a:path>
            </a:pathLst>
          </a:custGeom>
          <a:ln w="57149">
            <a:solidFill>
              <a:srgbClr val="C02690"/>
            </a:solidFill>
          </a:ln>
        </p:spPr>
        <p:txBody>
          <a:bodyPr wrap="square" lIns="0" tIns="0" rIns="0" bIns="0" rtlCol="0"/>
          <a:lstStyle/>
          <a:p>
            <a:endParaRPr/>
          </a:p>
        </p:txBody>
      </p:sp>
      <p:sp>
        <p:nvSpPr>
          <p:cNvPr id="40" name="object 40"/>
          <p:cNvSpPr/>
          <p:nvPr/>
        </p:nvSpPr>
        <p:spPr>
          <a:xfrm>
            <a:off x="2128057" y="3018559"/>
            <a:ext cx="1666702" cy="1267690"/>
          </a:xfrm>
          <a:prstGeom prst="rect">
            <a:avLst/>
          </a:prstGeom>
          <a:blipFill>
            <a:blip r:embed="rId19" cstate="print"/>
            <a:stretch>
              <a:fillRect/>
            </a:stretch>
          </a:blipFill>
        </p:spPr>
        <p:txBody>
          <a:bodyPr wrap="square" lIns="0" tIns="0" rIns="0" bIns="0" rtlCol="0"/>
          <a:lstStyle/>
          <a:p>
            <a:endParaRPr/>
          </a:p>
        </p:txBody>
      </p:sp>
      <p:sp>
        <p:nvSpPr>
          <p:cNvPr id="41" name="object 41"/>
          <p:cNvSpPr/>
          <p:nvPr/>
        </p:nvSpPr>
        <p:spPr>
          <a:xfrm>
            <a:off x="2172401" y="3087749"/>
            <a:ext cx="1476287" cy="1145368"/>
          </a:xfrm>
          <a:prstGeom prst="rect">
            <a:avLst/>
          </a:prstGeom>
          <a:blipFill>
            <a:blip r:embed="rId20" cstate="print"/>
            <a:stretch>
              <a:fillRect/>
            </a:stretch>
          </a:blipFill>
        </p:spPr>
        <p:txBody>
          <a:bodyPr wrap="square" lIns="0" tIns="0" rIns="0" bIns="0" rtlCol="0"/>
          <a:lstStyle/>
          <a:p>
            <a:endParaRPr/>
          </a:p>
        </p:txBody>
      </p:sp>
      <p:sp>
        <p:nvSpPr>
          <p:cNvPr id="42" name="object 42"/>
          <p:cNvSpPr/>
          <p:nvPr/>
        </p:nvSpPr>
        <p:spPr>
          <a:xfrm>
            <a:off x="3648689" y="5294959"/>
            <a:ext cx="1359535" cy="569595"/>
          </a:xfrm>
          <a:custGeom>
            <a:avLst/>
            <a:gdLst/>
            <a:ahLst/>
            <a:cxnLst/>
            <a:rect l="l" t="t" r="r" b="b"/>
            <a:pathLst>
              <a:path w="1359535" h="569595">
                <a:moveTo>
                  <a:pt x="679557" y="0"/>
                </a:moveTo>
                <a:lnTo>
                  <a:pt x="614112" y="1302"/>
                </a:lnTo>
                <a:lnTo>
                  <a:pt x="550426" y="5132"/>
                </a:lnTo>
                <a:lnTo>
                  <a:pt x="488785" y="11368"/>
                </a:lnTo>
                <a:lnTo>
                  <a:pt x="429473" y="19892"/>
                </a:lnTo>
                <a:lnTo>
                  <a:pt x="372777" y="30584"/>
                </a:lnTo>
                <a:lnTo>
                  <a:pt x="318979" y="43326"/>
                </a:lnTo>
                <a:lnTo>
                  <a:pt x="268365" y="57998"/>
                </a:lnTo>
                <a:lnTo>
                  <a:pt x="221220" y="74480"/>
                </a:lnTo>
                <a:lnTo>
                  <a:pt x="177829" y="92654"/>
                </a:lnTo>
                <a:lnTo>
                  <a:pt x="138476" y="112400"/>
                </a:lnTo>
                <a:lnTo>
                  <a:pt x="103446" y="133598"/>
                </a:lnTo>
                <a:lnTo>
                  <a:pt x="47495" y="179877"/>
                </a:lnTo>
                <a:lnTo>
                  <a:pt x="12253" y="230536"/>
                </a:lnTo>
                <a:lnTo>
                  <a:pt x="0" y="284620"/>
                </a:lnTo>
                <a:lnTo>
                  <a:pt x="3110" y="312031"/>
                </a:lnTo>
                <a:lnTo>
                  <a:pt x="27143" y="364522"/>
                </a:lnTo>
                <a:lnTo>
                  <a:pt x="73024" y="413110"/>
                </a:lnTo>
                <a:lnTo>
                  <a:pt x="138476" y="456841"/>
                </a:lnTo>
                <a:lnTo>
                  <a:pt x="177829" y="476587"/>
                </a:lnTo>
                <a:lnTo>
                  <a:pt x="221220" y="494761"/>
                </a:lnTo>
                <a:lnTo>
                  <a:pt x="268365" y="511243"/>
                </a:lnTo>
                <a:lnTo>
                  <a:pt x="318979" y="525915"/>
                </a:lnTo>
                <a:lnTo>
                  <a:pt x="372777" y="538656"/>
                </a:lnTo>
                <a:lnTo>
                  <a:pt x="429473" y="549349"/>
                </a:lnTo>
                <a:lnTo>
                  <a:pt x="488785" y="557873"/>
                </a:lnTo>
                <a:lnTo>
                  <a:pt x="550426" y="564109"/>
                </a:lnTo>
                <a:lnTo>
                  <a:pt x="614112" y="567939"/>
                </a:lnTo>
                <a:lnTo>
                  <a:pt x="679557" y="569241"/>
                </a:lnTo>
                <a:lnTo>
                  <a:pt x="745003" y="567939"/>
                </a:lnTo>
                <a:lnTo>
                  <a:pt x="808689" y="564109"/>
                </a:lnTo>
                <a:lnTo>
                  <a:pt x="870330" y="557873"/>
                </a:lnTo>
                <a:lnTo>
                  <a:pt x="929641" y="549349"/>
                </a:lnTo>
                <a:lnTo>
                  <a:pt x="986338" y="538656"/>
                </a:lnTo>
                <a:lnTo>
                  <a:pt x="1040136" y="525915"/>
                </a:lnTo>
                <a:lnTo>
                  <a:pt x="1090750" y="511243"/>
                </a:lnTo>
                <a:lnTo>
                  <a:pt x="1137895" y="494761"/>
                </a:lnTo>
                <a:lnTo>
                  <a:pt x="1181286" y="476587"/>
                </a:lnTo>
                <a:lnTo>
                  <a:pt x="1220639" y="456841"/>
                </a:lnTo>
                <a:lnTo>
                  <a:pt x="1255669" y="435643"/>
                </a:lnTo>
                <a:lnTo>
                  <a:pt x="1311620" y="389364"/>
                </a:lnTo>
                <a:lnTo>
                  <a:pt x="1346862" y="338705"/>
                </a:lnTo>
                <a:lnTo>
                  <a:pt x="1359115" y="284620"/>
                </a:lnTo>
                <a:lnTo>
                  <a:pt x="1356005" y="257210"/>
                </a:lnTo>
                <a:lnTo>
                  <a:pt x="1331972" y="204719"/>
                </a:lnTo>
                <a:lnTo>
                  <a:pt x="1286091" y="156131"/>
                </a:lnTo>
                <a:lnTo>
                  <a:pt x="1220639" y="112400"/>
                </a:lnTo>
                <a:lnTo>
                  <a:pt x="1181286" y="92654"/>
                </a:lnTo>
                <a:lnTo>
                  <a:pt x="1137895" y="74480"/>
                </a:lnTo>
                <a:lnTo>
                  <a:pt x="1090750" y="57998"/>
                </a:lnTo>
                <a:lnTo>
                  <a:pt x="1040136" y="43326"/>
                </a:lnTo>
                <a:lnTo>
                  <a:pt x="986338" y="30584"/>
                </a:lnTo>
                <a:lnTo>
                  <a:pt x="929641" y="19892"/>
                </a:lnTo>
                <a:lnTo>
                  <a:pt x="870330" y="11368"/>
                </a:lnTo>
                <a:lnTo>
                  <a:pt x="808689" y="5132"/>
                </a:lnTo>
                <a:lnTo>
                  <a:pt x="745003" y="1302"/>
                </a:lnTo>
                <a:lnTo>
                  <a:pt x="679557" y="0"/>
                </a:lnTo>
                <a:close/>
              </a:path>
            </a:pathLst>
          </a:custGeom>
          <a:solidFill>
            <a:srgbClr val="95C500"/>
          </a:solidFill>
        </p:spPr>
        <p:txBody>
          <a:bodyPr wrap="square" lIns="0" tIns="0" rIns="0" bIns="0" rtlCol="0"/>
          <a:lstStyle/>
          <a:p>
            <a:endParaRPr/>
          </a:p>
        </p:txBody>
      </p:sp>
      <p:sp>
        <p:nvSpPr>
          <p:cNvPr id="43" name="object 43"/>
          <p:cNvSpPr/>
          <p:nvPr/>
        </p:nvSpPr>
        <p:spPr>
          <a:xfrm>
            <a:off x="3648689" y="5294959"/>
            <a:ext cx="1359535" cy="569595"/>
          </a:xfrm>
          <a:custGeom>
            <a:avLst/>
            <a:gdLst/>
            <a:ahLst/>
            <a:cxnLst/>
            <a:rect l="l" t="t" r="r" b="b"/>
            <a:pathLst>
              <a:path w="1359535" h="569595">
                <a:moveTo>
                  <a:pt x="0" y="284620"/>
                </a:moveTo>
                <a:lnTo>
                  <a:pt x="12253" y="230536"/>
                </a:lnTo>
                <a:lnTo>
                  <a:pt x="47494" y="179877"/>
                </a:lnTo>
                <a:lnTo>
                  <a:pt x="103446" y="133598"/>
                </a:lnTo>
                <a:lnTo>
                  <a:pt x="138476" y="112400"/>
                </a:lnTo>
                <a:lnTo>
                  <a:pt x="177829" y="92654"/>
                </a:lnTo>
                <a:lnTo>
                  <a:pt x="221220" y="74480"/>
                </a:lnTo>
                <a:lnTo>
                  <a:pt x="268365" y="57998"/>
                </a:lnTo>
                <a:lnTo>
                  <a:pt x="318979" y="43326"/>
                </a:lnTo>
                <a:lnTo>
                  <a:pt x="372776" y="30584"/>
                </a:lnTo>
                <a:lnTo>
                  <a:pt x="429473" y="19892"/>
                </a:lnTo>
                <a:lnTo>
                  <a:pt x="488784" y="11368"/>
                </a:lnTo>
                <a:lnTo>
                  <a:pt x="550425" y="5132"/>
                </a:lnTo>
                <a:lnTo>
                  <a:pt x="614111" y="1302"/>
                </a:lnTo>
                <a:lnTo>
                  <a:pt x="679557" y="0"/>
                </a:lnTo>
                <a:lnTo>
                  <a:pt x="745003" y="1302"/>
                </a:lnTo>
                <a:lnTo>
                  <a:pt x="808689" y="5132"/>
                </a:lnTo>
                <a:lnTo>
                  <a:pt x="870330" y="11368"/>
                </a:lnTo>
                <a:lnTo>
                  <a:pt x="929641" y="19892"/>
                </a:lnTo>
                <a:lnTo>
                  <a:pt x="986338" y="30584"/>
                </a:lnTo>
                <a:lnTo>
                  <a:pt x="1040136" y="43326"/>
                </a:lnTo>
                <a:lnTo>
                  <a:pt x="1090750" y="57998"/>
                </a:lnTo>
                <a:lnTo>
                  <a:pt x="1137895" y="74480"/>
                </a:lnTo>
                <a:lnTo>
                  <a:pt x="1181286" y="92654"/>
                </a:lnTo>
                <a:lnTo>
                  <a:pt x="1220639" y="112400"/>
                </a:lnTo>
                <a:lnTo>
                  <a:pt x="1255669" y="133598"/>
                </a:lnTo>
                <a:lnTo>
                  <a:pt x="1311620" y="179877"/>
                </a:lnTo>
                <a:lnTo>
                  <a:pt x="1346862" y="230536"/>
                </a:lnTo>
                <a:lnTo>
                  <a:pt x="1359115" y="284620"/>
                </a:lnTo>
                <a:lnTo>
                  <a:pt x="1356004" y="312031"/>
                </a:lnTo>
                <a:lnTo>
                  <a:pt x="1331972" y="364522"/>
                </a:lnTo>
                <a:lnTo>
                  <a:pt x="1286091" y="413110"/>
                </a:lnTo>
                <a:lnTo>
                  <a:pt x="1220639" y="456841"/>
                </a:lnTo>
                <a:lnTo>
                  <a:pt x="1181286" y="476587"/>
                </a:lnTo>
                <a:lnTo>
                  <a:pt x="1137895" y="494761"/>
                </a:lnTo>
                <a:lnTo>
                  <a:pt x="1090750" y="511243"/>
                </a:lnTo>
                <a:lnTo>
                  <a:pt x="1040136" y="525915"/>
                </a:lnTo>
                <a:lnTo>
                  <a:pt x="986338" y="538656"/>
                </a:lnTo>
                <a:lnTo>
                  <a:pt x="929641" y="549349"/>
                </a:lnTo>
                <a:lnTo>
                  <a:pt x="870330" y="557873"/>
                </a:lnTo>
                <a:lnTo>
                  <a:pt x="808689" y="564109"/>
                </a:lnTo>
                <a:lnTo>
                  <a:pt x="745003" y="567938"/>
                </a:lnTo>
                <a:lnTo>
                  <a:pt x="679557" y="569241"/>
                </a:lnTo>
                <a:lnTo>
                  <a:pt x="614111" y="567938"/>
                </a:lnTo>
                <a:lnTo>
                  <a:pt x="550425" y="564109"/>
                </a:lnTo>
                <a:lnTo>
                  <a:pt x="488784" y="557873"/>
                </a:lnTo>
                <a:lnTo>
                  <a:pt x="429473" y="549349"/>
                </a:lnTo>
                <a:lnTo>
                  <a:pt x="372776" y="538656"/>
                </a:lnTo>
                <a:lnTo>
                  <a:pt x="318979" y="525915"/>
                </a:lnTo>
                <a:lnTo>
                  <a:pt x="268365" y="511243"/>
                </a:lnTo>
                <a:lnTo>
                  <a:pt x="221220" y="494761"/>
                </a:lnTo>
                <a:lnTo>
                  <a:pt x="177829" y="476587"/>
                </a:lnTo>
                <a:lnTo>
                  <a:pt x="138476" y="456841"/>
                </a:lnTo>
                <a:lnTo>
                  <a:pt x="103446" y="435643"/>
                </a:lnTo>
                <a:lnTo>
                  <a:pt x="47494" y="389364"/>
                </a:lnTo>
                <a:lnTo>
                  <a:pt x="12253" y="338705"/>
                </a:lnTo>
                <a:lnTo>
                  <a:pt x="0" y="284620"/>
                </a:lnTo>
                <a:close/>
              </a:path>
            </a:pathLst>
          </a:custGeom>
          <a:ln w="25399">
            <a:solidFill>
              <a:srgbClr val="729900"/>
            </a:solidFill>
          </a:ln>
        </p:spPr>
        <p:txBody>
          <a:bodyPr wrap="square" lIns="0" tIns="0" rIns="0" bIns="0" rtlCol="0"/>
          <a:lstStyle/>
          <a:p>
            <a:endParaRPr/>
          </a:p>
        </p:txBody>
      </p:sp>
      <p:sp>
        <p:nvSpPr>
          <p:cNvPr id="44" name="object 44"/>
          <p:cNvSpPr txBox="1"/>
          <p:nvPr/>
        </p:nvSpPr>
        <p:spPr>
          <a:xfrm>
            <a:off x="3904239" y="5452579"/>
            <a:ext cx="721267" cy="243656"/>
          </a:xfrm>
          <a:prstGeom prst="rect">
            <a:avLst/>
          </a:prstGeom>
        </p:spPr>
        <p:txBody>
          <a:bodyPr vert="horz" wrap="square" lIns="0" tIns="12700" rIns="0" bIns="0" rtlCol="0">
            <a:spAutoFit/>
          </a:bodyPr>
          <a:lstStyle/>
          <a:p>
            <a:pPr marL="12700">
              <a:spcBef>
                <a:spcPts val="100"/>
              </a:spcBef>
            </a:pPr>
            <a:r>
              <a:rPr sz="1500" spc="50" dirty="0">
                <a:solidFill>
                  <a:srgbClr val="FFFFFF"/>
                </a:solidFill>
                <a:latin typeface="Arial"/>
                <a:cs typeface="Arial"/>
              </a:rPr>
              <a:t>Mouth</a:t>
            </a:r>
            <a:endParaRPr sz="1500" dirty="0">
              <a:latin typeface="Arial"/>
              <a:cs typeface="Arial"/>
            </a:endParaRPr>
          </a:p>
        </p:txBody>
      </p:sp>
      <p:sp>
        <p:nvSpPr>
          <p:cNvPr id="45" name="object 45"/>
          <p:cNvSpPr/>
          <p:nvPr/>
        </p:nvSpPr>
        <p:spPr>
          <a:xfrm>
            <a:off x="1878676" y="4685262"/>
            <a:ext cx="669174" cy="336665"/>
          </a:xfrm>
          <a:prstGeom prst="rect">
            <a:avLst/>
          </a:prstGeom>
          <a:blipFill>
            <a:blip r:embed="rId21" cstate="print"/>
            <a:stretch>
              <a:fillRect/>
            </a:stretch>
          </a:blipFill>
        </p:spPr>
        <p:txBody>
          <a:bodyPr wrap="square" lIns="0" tIns="0" rIns="0" bIns="0" rtlCol="0"/>
          <a:lstStyle/>
          <a:p>
            <a:endParaRPr/>
          </a:p>
        </p:txBody>
      </p:sp>
      <p:sp>
        <p:nvSpPr>
          <p:cNvPr id="46" name="object 46"/>
          <p:cNvSpPr/>
          <p:nvPr/>
        </p:nvSpPr>
        <p:spPr>
          <a:xfrm>
            <a:off x="1950928" y="4737384"/>
            <a:ext cx="525145" cy="186055"/>
          </a:xfrm>
          <a:custGeom>
            <a:avLst/>
            <a:gdLst/>
            <a:ahLst/>
            <a:cxnLst/>
            <a:rect l="l" t="t" r="r" b="b"/>
            <a:pathLst>
              <a:path w="525144" h="186054">
                <a:moveTo>
                  <a:pt x="0" y="0"/>
                </a:moveTo>
                <a:lnTo>
                  <a:pt x="524567" y="0"/>
                </a:lnTo>
                <a:lnTo>
                  <a:pt x="524567" y="185875"/>
                </a:lnTo>
                <a:lnTo>
                  <a:pt x="0" y="185875"/>
                </a:lnTo>
                <a:lnTo>
                  <a:pt x="0" y="0"/>
                </a:lnTo>
                <a:close/>
              </a:path>
            </a:pathLst>
          </a:custGeom>
          <a:ln w="57149">
            <a:solidFill>
              <a:srgbClr val="95C500"/>
            </a:solidFill>
          </a:ln>
        </p:spPr>
        <p:txBody>
          <a:bodyPr wrap="square" lIns="0" tIns="0" rIns="0" bIns="0" rtlCol="0"/>
          <a:lstStyle/>
          <a:p>
            <a:endParaRPr/>
          </a:p>
        </p:txBody>
      </p:sp>
      <p:sp>
        <p:nvSpPr>
          <p:cNvPr id="47" name="object 47"/>
          <p:cNvSpPr/>
          <p:nvPr/>
        </p:nvSpPr>
        <p:spPr>
          <a:xfrm>
            <a:off x="2152997" y="4897235"/>
            <a:ext cx="1641763" cy="847898"/>
          </a:xfrm>
          <a:prstGeom prst="rect">
            <a:avLst/>
          </a:prstGeom>
          <a:blipFill>
            <a:blip r:embed="rId22" cstate="print"/>
            <a:stretch>
              <a:fillRect/>
            </a:stretch>
          </a:blipFill>
        </p:spPr>
        <p:txBody>
          <a:bodyPr wrap="square" lIns="0" tIns="0" rIns="0" bIns="0" rtlCol="0"/>
          <a:lstStyle/>
          <a:p>
            <a:endParaRPr/>
          </a:p>
        </p:txBody>
      </p:sp>
      <p:sp>
        <p:nvSpPr>
          <p:cNvPr id="48" name="object 48"/>
          <p:cNvSpPr/>
          <p:nvPr/>
        </p:nvSpPr>
        <p:spPr>
          <a:xfrm>
            <a:off x="2200512" y="4910558"/>
            <a:ext cx="1448177" cy="727490"/>
          </a:xfrm>
          <a:prstGeom prst="rect">
            <a:avLst/>
          </a:prstGeom>
          <a:blipFill>
            <a:blip r:embed="rId2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9874325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72576" y="1390489"/>
            <a:ext cx="8316595" cy="574040"/>
          </a:xfrm>
          <a:prstGeom prst="rect">
            <a:avLst/>
          </a:prstGeom>
        </p:spPr>
        <p:txBody>
          <a:bodyPr vert="horz" wrap="square" lIns="0" tIns="12700" rIns="0" bIns="0" numCol="1" rtlCol="0" anchor="t" anchorCtr="0" compatLnSpc="1">
            <a:prstTxWarp prst="textNoShape">
              <a:avLst/>
            </a:prstTxWarp>
            <a:spAutoFit/>
          </a:bodyPr>
          <a:lstStyle/>
          <a:p>
            <a:pPr marL="12700">
              <a:spcBef>
                <a:spcPts val="100"/>
              </a:spcBef>
            </a:pPr>
            <a:r>
              <a:rPr sz="3600" spc="35" dirty="0"/>
              <a:t>Standard </a:t>
            </a:r>
            <a:r>
              <a:rPr sz="3600" spc="80" dirty="0"/>
              <a:t>image </a:t>
            </a:r>
            <a:r>
              <a:rPr sz="3600" spc="75" dirty="0"/>
              <a:t>classification</a:t>
            </a:r>
            <a:r>
              <a:rPr sz="3600" spc="-340" dirty="0"/>
              <a:t> </a:t>
            </a:r>
            <a:r>
              <a:rPr sz="3600" spc="105" dirty="0"/>
              <a:t>approach</a:t>
            </a:r>
            <a:endParaRPr sz="3600" dirty="0"/>
          </a:p>
        </p:txBody>
      </p:sp>
      <p:sp>
        <p:nvSpPr>
          <p:cNvPr id="3" name="object 3"/>
          <p:cNvSpPr/>
          <p:nvPr/>
        </p:nvSpPr>
        <p:spPr>
          <a:xfrm>
            <a:off x="215847" y="3778839"/>
            <a:ext cx="1690332" cy="91301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819299" y="3353518"/>
            <a:ext cx="1442795" cy="396133"/>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3390924" y="3763110"/>
            <a:ext cx="189230" cy="131446"/>
          </a:xfrm>
          <a:prstGeom prst="rect">
            <a:avLst/>
          </a:prstGeom>
        </p:spPr>
        <p:txBody>
          <a:bodyPr vert="horz" wrap="square" lIns="0" tIns="15875" rIns="0" bIns="0" rtlCol="0">
            <a:spAutoFit/>
          </a:bodyPr>
          <a:lstStyle/>
          <a:p>
            <a:pPr marL="12700">
              <a:spcBef>
                <a:spcPts val="125"/>
              </a:spcBef>
            </a:pPr>
            <a:r>
              <a:rPr sz="750" spc="10" dirty="0">
                <a:latin typeface="Calibri"/>
                <a:cs typeface="Calibri"/>
              </a:rPr>
              <a:t>SIFT</a:t>
            </a:r>
            <a:endParaRPr sz="750">
              <a:latin typeface="Calibri"/>
              <a:cs typeface="Calibri"/>
            </a:endParaRPr>
          </a:p>
        </p:txBody>
      </p:sp>
      <p:sp>
        <p:nvSpPr>
          <p:cNvPr id="6" name="object 6"/>
          <p:cNvSpPr/>
          <p:nvPr/>
        </p:nvSpPr>
        <p:spPr>
          <a:xfrm>
            <a:off x="4456982" y="3346019"/>
            <a:ext cx="1006279" cy="421236"/>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4728988" y="3763110"/>
            <a:ext cx="464184" cy="131446"/>
          </a:xfrm>
          <a:prstGeom prst="rect">
            <a:avLst/>
          </a:prstGeom>
        </p:spPr>
        <p:txBody>
          <a:bodyPr vert="horz" wrap="square" lIns="0" tIns="15875" rIns="0" bIns="0" rtlCol="0">
            <a:spAutoFit/>
          </a:bodyPr>
          <a:lstStyle/>
          <a:p>
            <a:pPr marL="12700">
              <a:spcBef>
                <a:spcPts val="125"/>
              </a:spcBef>
            </a:pPr>
            <a:r>
              <a:rPr sz="750" spc="10" dirty="0">
                <a:latin typeface="Calibri"/>
                <a:cs typeface="Calibri"/>
              </a:rPr>
              <a:t>Spin</a:t>
            </a:r>
            <a:r>
              <a:rPr sz="750" spc="-45" dirty="0">
                <a:latin typeface="Calibri"/>
                <a:cs typeface="Calibri"/>
              </a:rPr>
              <a:t> </a:t>
            </a:r>
            <a:r>
              <a:rPr sz="750" spc="10" dirty="0">
                <a:latin typeface="Calibri"/>
                <a:cs typeface="Calibri"/>
              </a:rPr>
              <a:t>image</a:t>
            </a:r>
            <a:endParaRPr sz="750">
              <a:latin typeface="Calibri"/>
              <a:cs typeface="Calibri"/>
            </a:endParaRPr>
          </a:p>
        </p:txBody>
      </p:sp>
      <p:sp>
        <p:nvSpPr>
          <p:cNvPr id="8" name="object 8"/>
          <p:cNvSpPr/>
          <p:nvPr/>
        </p:nvSpPr>
        <p:spPr>
          <a:xfrm>
            <a:off x="2813089" y="3950043"/>
            <a:ext cx="1468929" cy="467844"/>
          </a:xfrm>
          <a:prstGeom prst="rect">
            <a:avLst/>
          </a:prstGeom>
          <a:blipFill>
            <a:blip r:embed="rId6" cstate="print"/>
            <a:stretch>
              <a:fillRect/>
            </a:stretch>
          </a:blipFill>
        </p:spPr>
        <p:txBody>
          <a:bodyPr wrap="square" lIns="0" tIns="0" rIns="0" bIns="0" rtlCol="0"/>
          <a:lstStyle/>
          <a:p>
            <a:endParaRPr/>
          </a:p>
        </p:txBody>
      </p:sp>
      <p:sp>
        <p:nvSpPr>
          <p:cNvPr id="9" name="object 9"/>
          <p:cNvSpPr txBox="1"/>
          <p:nvPr/>
        </p:nvSpPr>
        <p:spPr>
          <a:xfrm>
            <a:off x="3408954" y="4430114"/>
            <a:ext cx="201295" cy="131446"/>
          </a:xfrm>
          <a:prstGeom prst="rect">
            <a:avLst/>
          </a:prstGeom>
        </p:spPr>
        <p:txBody>
          <a:bodyPr vert="horz" wrap="square" lIns="0" tIns="15875" rIns="0" bIns="0" rtlCol="0">
            <a:spAutoFit/>
          </a:bodyPr>
          <a:lstStyle/>
          <a:p>
            <a:pPr marL="12700">
              <a:spcBef>
                <a:spcPts val="125"/>
              </a:spcBef>
            </a:pPr>
            <a:r>
              <a:rPr sz="750" spc="15" dirty="0">
                <a:latin typeface="Calibri"/>
                <a:cs typeface="Calibri"/>
              </a:rPr>
              <a:t>HoG</a:t>
            </a:r>
            <a:endParaRPr sz="750">
              <a:latin typeface="Calibri"/>
              <a:cs typeface="Calibri"/>
            </a:endParaRPr>
          </a:p>
        </p:txBody>
      </p:sp>
      <p:sp>
        <p:nvSpPr>
          <p:cNvPr id="10" name="object 10"/>
          <p:cNvSpPr/>
          <p:nvPr/>
        </p:nvSpPr>
        <p:spPr>
          <a:xfrm>
            <a:off x="4489649" y="3934103"/>
            <a:ext cx="988158" cy="510735"/>
          </a:xfrm>
          <a:prstGeom prst="rect">
            <a:avLst/>
          </a:prstGeom>
          <a:blipFill>
            <a:blip r:embed="rId7" cstate="print"/>
            <a:stretch>
              <a:fillRect/>
            </a:stretch>
          </a:blipFill>
        </p:spPr>
        <p:txBody>
          <a:bodyPr wrap="square" lIns="0" tIns="0" rIns="0" bIns="0" rtlCol="0"/>
          <a:lstStyle/>
          <a:p>
            <a:endParaRPr/>
          </a:p>
        </p:txBody>
      </p:sp>
      <p:sp>
        <p:nvSpPr>
          <p:cNvPr id="11" name="object 11"/>
          <p:cNvSpPr txBox="1"/>
          <p:nvPr/>
        </p:nvSpPr>
        <p:spPr>
          <a:xfrm>
            <a:off x="4852334" y="4431261"/>
            <a:ext cx="197485" cy="131446"/>
          </a:xfrm>
          <a:prstGeom prst="rect">
            <a:avLst/>
          </a:prstGeom>
        </p:spPr>
        <p:txBody>
          <a:bodyPr vert="horz" wrap="square" lIns="0" tIns="15875" rIns="0" bIns="0" rtlCol="0">
            <a:spAutoFit/>
          </a:bodyPr>
          <a:lstStyle/>
          <a:p>
            <a:pPr marL="12700">
              <a:spcBef>
                <a:spcPts val="125"/>
              </a:spcBef>
            </a:pPr>
            <a:r>
              <a:rPr sz="750" spc="10" dirty="0">
                <a:latin typeface="Calibri"/>
                <a:cs typeface="Calibri"/>
              </a:rPr>
              <a:t>RIFT</a:t>
            </a:r>
            <a:endParaRPr sz="750">
              <a:latin typeface="Calibri"/>
              <a:cs typeface="Calibri"/>
            </a:endParaRPr>
          </a:p>
        </p:txBody>
      </p:sp>
      <p:sp>
        <p:nvSpPr>
          <p:cNvPr id="12" name="object 12"/>
          <p:cNvSpPr/>
          <p:nvPr/>
        </p:nvSpPr>
        <p:spPr>
          <a:xfrm>
            <a:off x="2848950" y="4653844"/>
            <a:ext cx="607078" cy="169855"/>
          </a:xfrm>
          <a:prstGeom prst="rect">
            <a:avLst/>
          </a:prstGeom>
          <a:blipFill>
            <a:blip r:embed="rId8" cstate="print"/>
            <a:stretch>
              <a:fillRect/>
            </a:stretch>
          </a:blipFill>
        </p:spPr>
        <p:txBody>
          <a:bodyPr wrap="square" lIns="0" tIns="0" rIns="0" bIns="0" rtlCol="0"/>
          <a:lstStyle/>
          <a:p>
            <a:endParaRPr/>
          </a:p>
        </p:txBody>
      </p:sp>
      <p:sp>
        <p:nvSpPr>
          <p:cNvPr id="13" name="object 13"/>
          <p:cNvSpPr/>
          <p:nvPr/>
        </p:nvSpPr>
        <p:spPr>
          <a:xfrm>
            <a:off x="3466752" y="4652117"/>
            <a:ext cx="532943" cy="177515"/>
          </a:xfrm>
          <a:prstGeom prst="rect">
            <a:avLst/>
          </a:prstGeom>
          <a:blipFill>
            <a:blip r:embed="rId9" cstate="print"/>
            <a:stretch>
              <a:fillRect/>
            </a:stretch>
          </a:blipFill>
        </p:spPr>
        <p:txBody>
          <a:bodyPr wrap="square" lIns="0" tIns="0" rIns="0" bIns="0" rtlCol="0"/>
          <a:lstStyle/>
          <a:p>
            <a:endParaRPr/>
          </a:p>
        </p:txBody>
      </p:sp>
      <p:sp>
        <p:nvSpPr>
          <p:cNvPr id="14" name="object 14"/>
          <p:cNvSpPr/>
          <p:nvPr/>
        </p:nvSpPr>
        <p:spPr>
          <a:xfrm>
            <a:off x="3190084" y="4823874"/>
            <a:ext cx="547687" cy="188748"/>
          </a:xfrm>
          <a:prstGeom prst="rect">
            <a:avLst/>
          </a:prstGeom>
          <a:blipFill>
            <a:blip r:embed="rId10" cstate="print"/>
            <a:stretch>
              <a:fillRect/>
            </a:stretch>
          </a:blipFill>
        </p:spPr>
        <p:txBody>
          <a:bodyPr wrap="square" lIns="0" tIns="0" rIns="0" bIns="0" rtlCol="0"/>
          <a:lstStyle/>
          <a:p>
            <a:endParaRPr/>
          </a:p>
        </p:txBody>
      </p:sp>
      <p:sp>
        <p:nvSpPr>
          <p:cNvPr id="15" name="object 15"/>
          <p:cNvSpPr txBox="1"/>
          <p:nvPr/>
        </p:nvSpPr>
        <p:spPr>
          <a:xfrm>
            <a:off x="3353059" y="5036686"/>
            <a:ext cx="340995" cy="131446"/>
          </a:xfrm>
          <a:prstGeom prst="rect">
            <a:avLst/>
          </a:prstGeom>
        </p:spPr>
        <p:txBody>
          <a:bodyPr vert="horz" wrap="square" lIns="0" tIns="15875" rIns="0" bIns="0" rtlCol="0">
            <a:spAutoFit/>
          </a:bodyPr>
          <a:lstStyle/>
          <a:p>
            <a:pPr marL="12700">
              <a:spcBef>
                <a:spcPts val="125"/>
              </a:spcBef>
            </a:pPr>
            <a:r>
              <a:rPr sz="750" spc="10" dirty="0">
                <a:latin typeface="Calibri"/>
                <a:cs typeface="Calibri"/>
              </a:rPr>
              <a:t>Textons</a:t>
            </a:r>
            <a:endParaRPr sz="750">
              <a:latin typeface="Calibri"/>
              <a:cs typeface="Calibri"/>
            </a:endParaRPr>
          </a:p>
        </p:txBody>
      </p:sp>
      <p:sp>
        <p:nvSpPr>
          <p:cNvPr id="16" name="object 16"/>
          <p:cNvSpPr/>
          <p:nvPr/>
        </p:nvSpPr>
        <p:spPr>
          <a:xfrm>
            <a:off x="4399116" y="4631671"/>
            <a:ext cx="1166213" cy="337076"/>
          </a:xfrm>
          <a:prstGeom prst="rect">
            <a:avLst/>
          </a:prstGeom>
          <a:blipFill>
            <a:blip r:embed="rId11" cstate="print"/>
            <a:stretch>
              <a:fillRect/>
            </a:stretch>
          </a:blipFill>
        </p:spPr>
        <p:txBody>
          <a:bodyPr wrap="square" lIns="0" tIns="0" rIns="0" bIns="0" rtlCol="0"/>
          <a:lstStyle/>
          <a:p>
            <a:endParaRPr/>
          </a:p>
        </p:txBody>
      </p:sp>
      <p:sp>
        <p:nvSpPr>
          <p:cNvPr id="17" name="object 17"/>
          <p:cNvSpPr txBox="1"/>
          <p:nvPr/>
        </p:nvSpPr>
        <p:spPr>
          <a:xfrm>
            <a:off x="4830316" y="5017196"/>
            <a:ext cx="256540" cy="131446"/>
          </a:xfrm>
          <a:prstGeom prst="rect">
            <a:avLst/>
          </a:prstGeom>
        </p:spPr>
        <p:txBody>
          <a:bodyPr vert="horz" wrap="square" lIns="0" tIns="15875" rIns="0" bIns="0" rtlCol="0">
            <a:spAutoFit/>
          </a:bodyPr>
          <a:lstStyle/>
          <a:p>
            <a:pPr marL="12700">
              <a:spcBef>
                <a:spcPts val="125"/>
              </a:spcBef>
            </a:pPr>
            <a:r>
              <a:rPr sz="750" spc="15" dirty="0">
                <a:latin typeface="Calibri"/>
                <a:cs typeface="Calibri"/>
              </a:rPr>
              <a:t>GLOH</a:t>
            </a:r>
            <a:endParaRPr sz="750">
              <a:latin typeface="Calibri"/>
              <a:cs typeface="Calibri"/>
            </a:endParaRPr>
          </a:p>
        </p:txBody>
      </p:sp>
      <p:sp>
        <p:nvSpPr>
          <p:cNvPr id="18" name="object 18"/>
          <p:cNvSpPr txBox="1"/>
          <p:nvPr/>
        </p:nvSpPr>
        <p:spPr>
          <a:xfrm>
            <a:off x="4953653" y="5112942"/>
            <a:ext cx="688975" cy="91691"/>
          </a:xfrm>
          <a:prstGeom prst="rect">
            <a:avLst/>
          </a:prstGeom>
        </p:spPr>
        <p:txBody>
          <a:bodyPr vert="horz" wrap="square" lIns="0" tIns="14604" rIns="0" bIns="0" rtlCol="0">
            <a:spAutoFit/>
          </a:bodyPr>
          <a:lstStyle/>
          <a:p>
            <a:pPr marL="12700">
              <a:spcBef>
                <a:spcPts val="114"/>
              </a:spcBef>
            </a:pPr>
            <a:r>
              <a:rPr sz="500" spc="5" dirty="0">
                <a:latin typeface="Calibri"/>
                <a:cs typeface="Calibri"/>
              </a:rPr>
              <a:t>Slide Credit: Honglak</a:t>
            </a:r>
            <a:r>
              <a:rPr sz="500" spc="-50" dirty="0">
                <a:latin typeface="Calibri"/>
                <a:cs typeface="Calibri"/>
              </a:rPr>
              <a:t> </a:t>
            </a:r>
            <a:r>
              <a:rPr sz="500" spc="5" dirty="0">
                <a:latin typeface="Calibri"/>
                <a:cs typeface="Calibri"/>
              </a:rPr>
              <a:t>Lee</a:t>
            </a:r>
            <a:endParaRPr sz="500">
              <a:latin typeface="Calibri"/>
              <a:cs typeface="Calibri"/>
            </a:endParaRPr>
          </a:p>
        </p:txBody>
      </p:sp>
      <p:sp>
        <p:nvSpPr>
          <p:cNvPr id="19" name="object 19"/>
          <p:cNvSpPr/>
          <p:nvPr/>
        </p:nvSpPr>
        <p:spPr>
          <a:xfrm>
            <a:off x="2639292" y="2976997"/>
            <a:ext cx="3287683" cy="2556163"/>
          </a:xfrm>
          <a:prstGeom prst="rect">
            <a:avLst/>
          </a:prstGeom>
          <a:blipFill>
            <a:blip r:embed="rId12" cstate="print"/>
            <a:stretch>
              <a:fillRect/>
            </a:stretch>
          </a:blipFill>
        </p:spPr>
        <p:txBody>
          <a:bodyPr wrap="square" lIns="0" tIns="0" rIns="0" bIns="0" rtlCol="0"/>
          <a:lstStyle/>
          <a:p>
            <a:endParaRPr/>
          </a:p>
        </p:txBody>
      </p:sp>
      <p:sp>
        <p:nvSpPr>
          <p:cNvPr id="20" name="object 20"/>
          <p:cNvSpPr/>
          <p:nvPr/>
        </p:nvSpPr>
        <p:spPr>
          <a:xfrm>
            <a:off x="2696051" y="3015545"/>
            <a:ext cx="407034" cy="2439670"/>
          </a:xfrm>
          <a:custGeom>
            <a:avLst/>
            <a:gdLst/>
            <a:ahLst/>
            <a:cxnLst/>
            <a:rect l="l" t="t" r="r" b="b"/>
            <a:pathLst>
              <a:path w="407035" h="2439670">
                <a:moveTo>
                  <a:pt x="406608" y="2439604"/>
                </a:moveTo>
                <a:lnTo>
                  <a:pt x="359189" y="2436868"/>
                </a:lnTo>
                <a:lnTo>
                  <a:pt x="313377" y="2428865"/>
                </a:lnTo>
                <a:lnTo>
                  <a:pt x="269476" y="2415899"/>
                </a:lnTo>
                <a:lnTo>
                  <a:pt x="227792" y="2398276"/>
                </a:lnTo>
                <a:lnTo>
                  <a:pt x="188630" y="2376300"/>
                </a:lnTo>
                <a:lnTo>
                  <a:pt x="152295" y="2350276"/>
                </a:lnTo>
                <a:lnTo>
                  <a:pt x="119093" y="2320511"/>
                </a:lnTo>
                <a:lnTo>
                  <a:pt x="89327" y="2287308"/>
                </a:lnTo>
                <a:lnTo>
                  <a:pt x="63304" y="2250973"/>
                </a:lnTo>
                <a:lnTo>
                  <a:pt x="41328" y="2211811"/>
                </a:lnTo>
                <a:lnTo>
                  <a:pt x="23704" y="2170127"/>
                </a:lnTo>
                <a:lnTo>
                  <a:pt x="10738" y="2126227"/>
                </a:lnTo>
                <a:lnTo>
                  <a:pt x="2735" y="2080414"/>
                </a:lnTo>
                <a:lnTo>
                  <a:pt x="0" y="2032995"/>
                </a:lnTo>
                <a:lnTo>
                  <a:pt x="0" y="406608"/>
                </a:lnTo>
                <a:lnTo>
                  <a:pt x="2735" y="359189"/>
                </a:lnTo>
                <a:lnTo>
                  <a:pt x="10738" y="313377"/>
                </a:lnTo>
                <a:lnTo>
                  <a:pt x="23704" y="269476"/>
                </a:lnTo>
                <a:lnTo>
                  <a:pt x="41328" y="227792"/>
                </a:lnTo>
                <a:lnTo>
                  <a:pt x="63304" y="188630"/>
                </a:lnTo>
                <a:lnTo>
                  <a:pt x="89327" y="152295"/>
                </a:lnTo>
                <a:lnTo>
                  <a:pt x="119093" y="119093"/>
                </a:lnTo>
                <a:lnTo>
                  <a:pt x="152295" y="89327"/>
                </a:lnTo>
                <a:lnTo>
                  <a:pt x="188630" y="63304"/>
                </a:lnTo>
                <a:lnTo>
                  <a:pt x="227792" y="41328"/>
                </a:lnTo>
                <a:lnTo>
                  <a:pt x="269476" y="23704"/>
                </a:lnTo>
                <a:lnTo>
                  <a:pt x="313377" y="10738"/>
                </a:lnTo>
                <a:lnTo>
                  <a:pt x="359189" y="2735"/>
                </a:lnTo>
                <a:lnTo>
                  <a:pt x="406608" y="0"/>
                </a:lnTo>
              </a:path>
            </a:pathLst>
          </a:custGeom>
          <a:ln w="25399">
            <a:solidFill>
              <a:srgbClr val="C02690"/>
            </a:solidFill>
          </a:ln>
        </p:spPr>
        <p:txBody>
          <a:bodyPr wrap="square" lIns="0" tIns="0" rIns="0" bIns="0" rtlCol="0"/>
          <a:lstStyle/>
          <a:p>
            <a:endParaRPr/>
          </a:p>
        </p:txBody>
      </p:sp>
      <p:sp>
        <p:nvSpPr>
          <p:cNvPr id="21" name="object 21"/>
          <p:cNvSpPr/>
          <p:nvPr/>
        </p:nvSpPr>
        <p:spPr>
          <a:xfrm>
            <a:off x="5460549" y="3015545"/>
            <a:ext cx="407034" cy="2439670"/>
          </a:xfrm>
          <a:custGeom>
            <a:avLst/>
            <a:gdLst/>
            <a:ahLst/>
            <a:cxnLst/>
            <a:rect l="l" t="t" r="r" b="b"/>
            <a:pathLst>
              <a:path w="407035" h="2439670">
                <a:moveTo>
                  <a:pt x="0" y="0"/>
                </a:moveTo>
                <a:lnTo>
                  <a:pt x="47419" y="2735"/>
                </a:lnTo>
                <a:lnTo>
                  <a:pt x="93231" y="10738"/>
                </a:lnTo>
                <a:lnTo>
                  <a:pt x="137132" y="23704"/>
                </a:lnTo>
                <a:lnTo>
                  <a:pt x="178816" y="41328"/>
                </a:lnTo>
                <a:lnTo>
                  <a:pt x="217978" y="63304"/>
                </a:lnTo>
                <a:lnTo>
                  <a:pt x="254313" y="89327"/>
                </a:lnTo>
                <a:lnTo>
                  <a:pt x="287515" y="119093"/>
                </a:lnTo>
                <a:lnTo>
                  <a:pt x="317281" y="152295"/>
                </a:lnTo>
                <a:lnTo>
                  <a:pt x="343304" y="188630"/>
                </a:lnTo>
                <a:lnTo>
                  <a:pt x="365280" y="227792"/>
                </a:lnTo>
                <a:lnTo>
                  <a:pt x="382904" y="269476"/>
                </a:lnTo>
                <a:lnTo>
                  <a:pt x="395870" y="313377"/>
                </a:lnTo>
                <a:lnTo>
                  <a:pt x="403873" y="359189"/>
                </a:lnTo>
                <a:lnTo>
                  <a:pt x="406608" y="406608"/>
                </a:lnTo>
                <a:lnTo>
                  <a:pt x="406608" y="2032995"/>
                </a:lnTo>
                <a:lnTo>
                  <a:pt x="403873" y="2080414"/>
                </a:lnTo>
                <a:lnTo>
                  <a:pt x="395870" y="2126227"/>
                </a:lnTo>
                <a:lnTo>
                  <a:pt x="382904" y="2170127"/>
                </a:lnTo>
                <a:lnTo>
                  <a:pt x="365280" y="2211811"/>
                </a:lnTo>
                <a:lnTo>
                  <a:pt x="343304" y="2250973"/>
                </a:lnTo>
                <a:lnTo>
                  <a:pt x="317281" y="2287308"/>
                </a:lnTo>
                <a:lnTo>
                  <a:pt x="287515" y="2320511"/>
                </a:lnTo>
                <a:lnTo>
                  <a:pt x="254313" y="2350276"/>
                </a:lnTo>
                <a:lnTo>
                  <a:pt x="217978" y="2376300"/>
                </a:lnTo>
                <a:lnTo>
                  <a:pt x="178816" y="2398276"/>
                </a:lnTo>
                <a:lnTo>
                  <a:pt x="137132" y="2415899"/>
                </a:lnTo>
                <a:lnTo>
                  <a:pt x="93231" y="2428865"/>
                </a:lnTo>
                <a:lnTo>
                  <a:pt x="47419" y="2436868"/>
                </a:lnTo>
                <a:lnTo>
                  <a:pt x="0" y="2439604"/>
                </a:lnTo>
              </a:path>
            </a:pathLst>
          </a:custGeom>
          <a:ln w="25399">
            <a:solidFill>
              <a:srgbClr val="C02690"/>
            </a:solidFill>
          </a:ln>
        </p:spPr>
        <p:txBody>
          <a:bodyPr wrap="square" lIns="0" tIns="0" rIns="0" bIns="0" rtlCol="0"/>
          <a:lstStyle/>
          <a:p>
            <a:endParaRPr/>
          </a:p>
        </p:txBody>
      </p:sp>
      <p:sp>
        <p:nvSpPr>
          <p:cNvPr id="22" name="object 22"/>
          <p:cNvSpPr txBox="1"/>
          <p:nvPr/>
        </p:nvSpPr>
        <p:spPr>
          <a:xfrm>
            <a:off x="713637" y="2278251"/>
            <a:ext cx="4651375" cy="751488"/>
          </a:xfrm>
          <a:prstGeom prst="rect">
            <a:avLst/>
          </a:prstGeom>
        </p:spPr>
        <p:txBody>
          <a:bodyPr vert="horz" wrap="square" lIns="0" tIns="12700" rIns="0" bIns="0" rtlCol="0">
            <a:spAutoFit/>
          </a:bodyPr>
          <a:lstStyle/>
          <a:p>
            <a:pPr marL="12700">
              <a:spcBef>
                <a:spcPts val="100"/>
              </a:spcBef>
              <a:tabLst>
                <a:tab pos="2520950" algn="l"/>
              </a:tabLst>
            </a:pPr>
            <a:r>
              <a:rPr spc="45" dirty="0">
                <a:latin typeface="Arial"/>
                <a:cs typeface="Arial"/>
              </a:rPr>
              <a:t>Input	</a:t>
            </a:r>
            <a:r>
              <a:rPr spc="-15" dirty="0">
                <a:latin typeface="Arial"/>
                <a:cs typeface="Arial"/>
              </a:rPr>
              <a:t>Extract</a:t>
            </a:r>
            <a:r>
              <a:rPr spc="-50" dirty="0">
                <a:latin typeface="Arial"/>
                <a:cs typeface="Arial"/>
              </a:rPr>
              <a:t> </a:t>
            </a:r>
            <a:r>
              <a:rPr spc="-10" dirty="0">
                <a:latin typeface="Arial"/>
                <a:cs typeface="Arial"/>
              </a:rPr>
              <a:t>features</a:t>
            </a:r>
            <a:endParaRPr>
              <a:latin typeface="Arial"/>
              <a:cs typeface="Arial"/>
            </a:endParaRPr>
          </a:p>
        </p:txBody>
      </p:sp>
      <p:sp>
        <p:nvSpPr>
          <p:cNvPr id="23" name="object 23"/>
          <p:cNvSpPr/>
          <p:nvPr/>
        </p:nvSpPr>
        <p:spPr>
          <a:xfrm>
            <a:off x="2144455" y="3866189"/>
            <a:ext cx="357505" cy="738505"/>
          </a:xfrm>
          <a:custGeom>
            <a:avLst/>
            <a:gdLst/>
            <a:ahLst/>
            <a:cxnLst/>
            <a:rect l="l" t="t" r="r" b="b"/>
            <a:pathLst>
              <a:path w="357505" h="738504">
                <a:moveTo>
                  <a:pt x="178606" y="0"/>
                </a:moveTo>
                <a:lnTo>
                  <a:pt x="178606" y="184579"/>
                </a:lnTo>
                <a:lnTo>
                  <a:pt x="0" y="184579"/>
                </a:lnTo>
                <a:lnTo>
                  <a:pt x="0" y="553736"/>
                </a:lnTo>
                <a:lnTo>
                  <a:pt x="178606" y="553736"/>
                </a:lnTo>
                <a:lnTo>
                  <a:pt x="178606" y="738315"/>
                </a:lnTo>
                <a:lnTo>
                  <a:pt x="357211" y="369158"/>
                </a:lnTo>
                <a:lnTo>
                  <a:pt x="178606" y="0"/>
                </a:lnTo>
                <a:close/>
              </a:path>
            </a:pathLst>
          </a:custGeom>
          <a:solidFill>
            <a:srgbClr val="C02690"/>
          </a:solidFill>
        </p:spPr>
        <p:txBody>
          <a:bodyPr wrap="square" lIns="0" tIns="0" rIns="0" bIns="0" rtlCol="0"/>
          <a:lstStyle/>
          <a:p>
            <a:endParaRPr/>
          </a:p>
        </p:txBody>
      </p:sp>
      <p:sp>
        <p:nvSpPr>
          <p:cNvPr id="24" name="object 24"/>
          <p:cNvSpPr/>
          <p:nvPr/>
        </p:nvSpPr>
        <p:spPr>
          <a:xfrm>
            <a:off x="2144455" y="3866189"/>
            <a:ext cx="357505" cy="738505"/>
          </a:xfrm>
          <a:custGeom>
            <a:avLst/>
            <a:gdLst/>
            <a:ahLst/>
            <a:cxnLst/>
            <a:rect l="l" t="t" r="r" b="b"/>
            <a:pathLst>
              <a:path w="357505" h="738504">
                <a:moveTo>
                  <a:pt x="0" y="184579"/>
                </a:moveTo>
                <a:lnTo>
                  <a:pt x="178605" y="184579"/>
                </a:lnTo>
                <a:lnTo>
                  <a:pt x="178605" y="0"/>
                </a:lnTo>
                <a:lnTo>
                  <a:pt x="357210" y="369157"/>
                </a:lnTo>
                <a:lnTo>
                  <a:pt x="178605" y="738314"/>
                </a:lnTo>
                <a:lnTo>
                  <a:pt x="178605" y="553735"/>
                </a:lnTo>
                <a:lnTo>
                  <a:pt x="0" y="553735"/>
                </a:lnTo>
                <a:lnTo>
                  <a:pt x="0" y="184579"/>
                </a:lnTo>
                <a:close/>
              </a:path>
            </a:pathLst>
          </a:custGeom>
          <a:ln w="25399">
            <a:solidFill>
              <a:srgbClr val="941B6E"/>
            </a:solidFill>
          </a:ln>
        </p:spPr>
        <p:txBody>
          <a:bodyPr wrap="square" lIns="0" tIns="0" rIns="0" bIns="0" rtlCol="0"/>
          <a:lstStyle/>
          <a:p>
            <a:endParaRPr/>
          </a:p>
        </p:txBody>
      </p:sp>
      <p:sp>
        <p:nvSpPr>
          <p:cNvPr id="25" name="object 25"/>
          <p:cNvSpPr txBox="1"/>
          <p:nvPr/>
        </p:nvSpPr>
        <p:spPr>
          <a:xfrm>
            <a:off x="6393610" y="4593003"/>
            <a:ext cx="2767330" cy="751488"/>
          </a:xfrm>
          <a:prstGeom prst="rect">
            <a:avLst/>
          </a:prstGeom>
        </p:spPr>
        <p:txBody>
          <a:bodyPr vert="horz" wrap="square" lIns="0" tIns="12700" rIns="0" bIns="0" rtlCol="0">
            <a:spAutoFit/>
          </a:bodyPr>
          <a:lstStyle/>
          <a:p>
            <a:pPr marL="12700">
              <a:spcBef>
                <a:spcPts val="100"/>
              </a:spcBef>
            </a:pPr>
            <a:r>
              <a:rPr spc="-60" dirty="0">
                <a:latin typeface="Arial"/>
                <a:cs typeface="Arial"/>
              </a:rPr>
              <a:t>Use </a:t>
            </a:r>
            <a:r>
              <a:rPr spc="15" dirty="0">
                <a:latin typeface="Arial"/>
                <a:cs typeface="Arial"/>
              </a:rPr>
              <a:t>simple</a:t>
            </a:r>
            <a:r>
              <a:rPr spc="10" dirty="0">
                <a:latin typeface="Arial"/>
                <a:cs typeface="Arial"/>
              </a:rPr>
              <a:t> </a:t>
            </a:r>
            <a:r>
              <a:rPr spc="-25" dirty="0">
                <a:latin typeface="Arial"/>
                <a:cs typeface="Arial"/>
              </a:rPr>
              <a:t>classifier</a:t>
            </a:r>
            <a:endParaRPr dirty="0">
              <a:latin typeface="Arial"/>
              <a:cs typeface="Arial"/>
            </a:endParaRPr>
          </a:p>
        </p:txBody>
      </p:sp>
      <p:sp>
        <p:nvSpPr>
          <p:cNvPr id="26" name="object 26"/>
          <p:cNvSpPr txBox="1"/>
          <p:nvPr/>
        </p:nvSpPr>
        <p:spPr>
          <a:xfrm>
            <a:off x="6142043" y="2518436"/>
            <a:ext cx="2529840" cy="474489"/>
          </a:xfrm>
          <a:prstGeom prst="rect">
            <a:avLst/>
          </a:prstGeom>
        </p:spPr>
        <p:txBody>
          <a:bodyPr vert="horz" wrap="square" lIns="0" tIns="12700" rIns="0" bIns="0" rtlCol="0">
            <a:spAutoFit/>
          </a:bodyPr>
          <a:lstStyle/>
          <a:p>
            <a:pPr marL="12700">
              <a:spcBef>
                <a:spcPts val="100"/>
              </a:spcBef>
            </a:pPr>
            <a:r>
              <a:rPr sz="1500" spc="-35" dirty="0">
                <a:latin typeface="Arial"/>
                <a:cs typeface="Arial"/>
              </a:rPr>
              <a:t>e.g., </a:t>
            </a:r>
            <a:r>
              <a:rPr sz="1500" spc="15" dirty="0">
                <a:latin typeface="Arial"/>
                <a:cs typeface="Arial"/>
              </a:rPr>
              <a:t>logistic </a:t>
            </a:r>
            <a:r>
              <a:rPr sz="1500" spc="-10" dirty="0">
                <a:latin typeface="Arial"/>
                <a:cs typeface="Arial"/>
              </a:rPr>
              <a:t>regression,</a:t>
            </a:r>
            <a:r>
              <a:rPr sz="1500" spc="-5" dirty="0">
                <a:latin typeface="Arial"/>
                <a:cs typeface="Arial"/>
              </a:rPr>
              <a:t> </a:t>
            </a:r>
            <a:r>
              <a:rPr sz="1500" spc="-95" dirty="0">
                <a:latin typeface="Arial"/>
                <a:cs typeface="Arial"/>
              </a:rPr>
              <a:t>SVMs</a:t>
            </a:r>
            <a:endParaRPr sz="1500">
              <a:latin typeface="Arial"/>
              <a:cs typeface="Arial"/>
            </a:endParaRPr>
          </a:p>
        </p:txBody>
      </p:sp>
      <p:sp>
        <p:nvSpPr>
          <p:cNvPr id="27" name="object 27"/>
          <p:cNvSpPr/>
          <p:nvPr/>
        </p:nvSpPr>
        <p:spPr>
          <a:xfrm>
            <a:off x="7648036" y="3641778"/>
            <a:ext cx="1322070" cy="569595"/>
          </a:xfrm>
          <a:custGeom>
            <a:avLst/>
            <a:gdLst/>
            <a:ahLst/>
            <a:cxnLst/>
            <a:rect l="l" t="t" r="r" b="b"/>
            <a:pathLst>
              <a:path w="1322070" h="569595">
                <a:moveTo>
                  <a:pt x="660954" y="0"/>
                </a:moveTo>
                <a:lnTo>
                  <a:pt x="597300" y="1302"/>
                </a:lnTo>
                <a:lnTo>
                  <a:pt x="535358" y="5132"/>
                </a:lnTo>
                <a:lnTo>
                  <a:pt x="475404" y="11368"/>
                </a:lnTo>
                <a:lnTo>
                  <a:pt x="417717" y="19892"/>
                </a:lnTo>
                <a:lnTo>
                  <a:pt x="362572" y="30584"/>
                </a:lnTo>
                <a:lnTo>
                  <a:pt x="310247" y="43326"/>
                </a:lnTo>
                <a:lnTo>
                  <a:pt x="261019" y="57998"/>
                </a:lnTo>
                <a:lnTo>
                  <a:pt x="215164" y="74480"/>
                </a:lnTo>
                <a:lnTo>
                  <a:pt x="172961" y="92654"/>
                </a:lnTo>
                <a:lnTo>
                  <a:pt x="134685" y="112400"/>
                </a:lnTo>
                <a:lnTo>
                  <a:pt x="100614" y="133598"/>
                </a:lnTo>
                <a:lnTo>
                  <a:pt x="46194" y="179877"/>
                </a:lnTo>
                <a:lnTo>
                  <a:pt x="11918" y="230536"/>
                </a:lnTo>
                <a:lnTo>
                  <a:pt x="0" y="284620"/>
                </a:lnTo>
                <a:lnTo>
                  <a:pt x="3025" y="312031"/>
                </a:lnTo>
                <a:lnTo>
                  <a:pt x="26400" y="364522"/>
                </a:lnTo>
                <a:lnTo>
                  <a:pt x="71025" y="413110"/>
                </a:lnTo>
                <a:lnTo>
                  <a:pt x="134685" y="456841"/>
                </a:lnTo>
                <a:lnTo>
                  <a:pt x="172961" y="476587"/>
                </a:lnTo>
                <a:lnTo>
                  <a:pt x="215164" y="494761"/>
                </a:lnTo>
                <a:lnTo>
                  <a:pt x="261019" y="511243"/>
                </a:lnTo>
                <a:lnTo>
                  <a:pt x="310247" y="525915"/>
                </a:lnTo>
                <a:lnTo>
                  <a:pt x="362572" y="538656"/>
                </a:lnTo>
                <a:lnTo>
                  <a:pt x="417717" y="549349"/>
                </a:lnTo>
                <a:lnTo>
                  <a:pt x="475404" y="557873"/>
                </a:lnTo>
                <a:lnTo>
                  <a:pt x="535358" y="564109"/>
                </a:lnTo>
                <a:lnTo>
                  <a:pt x="597300" y="567939"/>
                </a:lnTo>
                <a:lnTo>
                  <a:pt x="660954" y="569241"/>
                </a:lnTo>
                <a:lnTo>
                  <a:pt x="724609" y="567939"/>
                </a:lnTo>
                <a:lnTo>
                  <a:pt x="786551" y="564109"/>
                </a:lnTo>
                <a:lnTo>
                  <a:pt x="846504" y="557873"/>
                </a:lnTo>
                <a:lnTo>
                  <a:pt x="904192" y="549349"/>
                </a:lnTo>
                <a:lnTo>
                  <a:pt x="959336" y="538656"/>
                </a:lnTo>
                <a:lnTo>
                  <a:pt x="1011661" y="525915"/>
                </a:lnTo>
                <a:lnTo>
                  <a:pt x="1060889" y="511243"/>
                </a:lnTo>
                <a:lnTo>
                  <a:pt x="1106744" y="494761"/>
                </a:lnTo>
                <a:lnTo>
                  <a:pt x="1148947" y="476587"/>
                </a:lnTo>
                <a:lnTo>
                  <a:pt x="1187223" y="456841"/>
                </a:lnTo>
                <a:lnTo>
                  <a:pt x="1221294" y="435643"/>
                </a:lnTo>
                <a:lnTo>
                  <a:pt x="1275713" y="389364"/>
                </a:lnTo>
                <a:lnTo>
                  <a:pt x="1309990" y="338705"/>
                </a:lnTo>
                <a:lnTo>
                  <a:pt x="1321908" y="284620"/>
                </a:lnTo>
                <a:lnTo>
                  <a:pt x="1318883" y="257210"/>
                </a:lnTo>
                <a:lnTo>
                  <a:pt x="1295508" y="204719"/>
                </a:lnTo>
                <a:lnTo>
                  <a:pt x="1250883" y="156131"/>
                </a:lnTo>
                <a:lnTo>
                  <a:pt x="1187223" y="112400"/>
                </a:lnTo>
                <a:lnTo>
                  <a:pt x="1148947" y="92654"/>
                </a:lnTo>
                <a:lnTo>
                  <a:pt x="1106744" y="74480"/>
                </a:lnTo>
                <a:lnTo>
                  <a:pt x="1060889" y="57998"/>
                </a:lnTo>
                <a:lnTo>
                  <a:pt x="1011661" y="43326"/>
                </a:lnTo>
                <a:lnTo>
                  <a:pt x="959336" y="30584"/>
                </a:lnTo>
                <a:lnTo>
                  <a:pt x="904192" y="19892"/>
                </a:lnTo>
                <a:lnTo>
                  <a:pt x="846504" y="11368"/>
                </a:lnTo>
                <a:lnTo>
                  <a:pt x="786551" y="5132"/>
                </a:lnTo>
                <a:lnTo>
                  <a:pt x="724609" y="1302"/>
                </a:lnTo>
                <a:lnTo>
                  <a:pt x="660954" y="0"/>
                </a:lnTo>
                <a:close/>
              </a:path>
            </a:pathLst>
          </a:custGeom>
          <a:solidFill>
            <a:srgbClr val="009ECF"/>
          </a:solidFill>
        </p:spPr>
        <p:txBody>
          <a:bodyPr wrap="square" lIns="0" tIns="0" rIns="0" bIns="0" rtlCol="0"/>
          <a:lstStyle/>
          <a:p>
            <a:endParaRPr/>
          </a:p>
        </p:txBody>
      </p:sp>
      <p:sp>
        <p:nvSpPr>
          <p:cNvPr id="28" name="object 28"/>
          <p:cNvSpPr/>
          <p:nvPr/>
        </p:nvSpPr>
        <p:spPr>
          <a:xfrm>
            <a:off x="7648036" y="3641777"/>
            <a:ext cx="1322070" cy="569595"/>
          </a:xfrm>
          <a:custGeom>
            <a:avLst/>
            <a:gdLst/>
            <a:ahLst/>
            <a:cxnLst/>
            <a:rect l="l" t="t" r="r" b="b"/>
            <a:pathLst>
              <a:path w="1322070" h="569595">
                <a:moveTo>
                  <a:pt x="0" y="284620"/>
                </a:moveTo>
                <a:lnTo>
                  <a:pt x="11917" y="230536"/>
                </a:lnTo>
                <a:lnTo>
                  <a:pt x="46194" y="179877"/>
                </a:lnTo>
                <a:lnTo>
                  <a:pt x="100614" y="133598"/>
                </a:lnTo>
                <a:lnTo>
                  <a:pt x="134685" y="112400"/>
                </a:lnTo>
                <a:lnTo>
                  <a:pt x="172960" y="92654"/>
                </a:lnTo>
                <a:lnTo>
                  <a:pt x="215164" y="74480"/>
                </a:lnTo>
                <a:lnTo>
                  <a:pt x="261018" y="57998"/>
                </a:lnTo>
                <a:lnTo>
                  <a:pt x="310246" y="43326"/>
                </a:lnTo>
                <a:lnTo>
                  <a:pt x="362571" y="30584"/>
                </a:lnTo>
                <a:lnTo>
                  <a:pt x="417716" y="19892"/>
                </a:lnTo>
                <a:lnTo>
                  <a:pt x="475403" y="11368"/>
                </a:lnTo>
                <a:lnTo>
                  <a:pt x="535357" y="5132"/>
                </a:lnTo>
                <a:lnTo>
                  <a:pt x="597299" y="1302"/>
                </a:lnTo>
                <a:lnTo>
                  <a:pt x="660954" y="0"/>
                </a:lnTo>
                <a:lnTo>
                  <a:pt x="724608" y="1302"/>
                </a:lnTo>
                <a:lnTo>
                  <a:pt x="786550" y="5132"/>
                </a:lnTo>
                <a:lnTo>
                  <a:pt x="846503" y="11368"/>
                </a:lnTo>
                <a:lnTo>
                  <a:pt x="904191" y="19892"/>
                </a:lnTo>
                <a:lnTo>
                  <a:pt x="959336" y="30584"/>
                </a:lnTo>
                <a:lnTo>
                  <a:pt x="1011661" y="43326"/>
                </a:lnTo>
                <a:lnTo>
                  <a:pt x="1060889" y="57998"/>
                </a:lnTo>
                <a:lnTo>
                  <a:pt x="1106743" y="74480"/>
                </a:lnTo>
                <a:lnTo>
                  <a:pt x="1148946" y="92654"/>
                </a:lnTo>
                <a:lnTo>
                  <a:pt x="1187222" y="112400"/>
                </a:lnTo>
                <a:lnTo>
                  <a:pt x="1221293" y="133598"/>
                </a:lnTo>
                <a:lnTo>
                  <a:pt x="1275713" y="179877"/>
                </a:lnTo>
                <a:lnTo>
                  <a:pt x="1309989" y="230536"/>
                </a:lnTo>
                <a:lnTo>
                  <a:pt x="1321907" y="284620"/>
                </a:lnTo>
                <a:lnTo>
                  <a:pt x="1318882" y="312031"/>
                </a:lnTo>
                <a:lnTo>
                  <a:pt x="1295507" y="364522"/>
                </a:lnTo>
                <a:lnTo>
                  <a:pt x="1250882" y="413110"/>
                </a:lnTo>
                <a:lnTo>
                  <a:pt x="1187222" y="456841"/>
                </a:lnTo>
                <a:lnTo>
                  <a:pt x="1148946" y="476587"/>
                </a:lnTo>
                <a:lnTo>
                  <a:pt x="1106743" y="494761"/>
                </a:lnTo>
                <a:lnTo>
                  <a:pt x="1060889" y="511243"/>
                </a:lnTo>
                <a:lnTo>
                  <a:pt x="1011661" y="525915"/>
                </a:lnTo>
                <a:lnTo>
                  <a:pt x="959336" y="538657"/>
                </a:lnTo>
                <a:lnTo>
                  <a:pt x="904191" y="549349"/>
                </a:lnTo>
                <a:lnTo>
                  <a:pt x="846503" y="557873"/>
                </a:lnTo>
                <a:lnTo>
                  <a:pt x="786550" y="564109"/>
                </a:lnTo>
                <a:lnTo>
                  <a:pt x="724608" y="567939"/>
                </a:lnTo>
                <a:lnTo>
                  <a:pt x="660954" y="569241"/>
                </a:lnTo>
                <a:lnTo>
                  <a:pt x="597299" y="567939"/>
                </a:lnTo>
                <a:lnTo>
                  <a:pt x="535357" y="564109"/>
                </a:lnTo>
                <a:lnTo>
                  <a:pt x="475403" y="557873"/>
                </a:lnTo>
                <a:lnTo>
                  <a:pt x="417716" y="549349"/>
                </a:lnTo>
                <a:lnTo>
                  <a:pt x="362571" y="538657"/>
                </a:lnTo>
                <a:lnTo>
                  <a:pt x="310246" y="525915"/>
                </a:lnTo>
                <a:lnTo>
                  <a:pt x="261018" y="511243"/>
                </a:lnTo>
                <a:lnTo>
                  <a:pt x="215164" y="494761"/>
                </a:lnTo>
                <a:lnTo>
                  <a:pt x="172960" y="476587"/>
                </a:lnTo>
                <a:lnTo>
                  <a:pt x="134685" y="456841"/>
                </a:lnTo>
                <a:lnTo>
                  <a:pt x="100614" y="435643"/>
                </a:lnTo>
                <a:lnTo>
                  <a:pt x="46194" y="389364"/>
                </a:lnTo>
                <a:lnTo>
                  <a:pt x="11917" y="338705"/>
                </a:lnTo>
                <a:lnTo>
                  <a:pt x="0" y="284620"/>
                </a:lnTo>
                <a:close/>
              </a:path>
            </a:pathLst>
          </a:custGeom>
          <a:ln w="25399">
            <a:solidFill>
              <a:srgbClr val="0079A0"/>
            </a:solidFill>
          </a:ln>
        </p:spPr>
        <p:txBody>
          <a:bodyPr wrap="square" lIns="0" tIns="0" rIns="0" bIns="0" rtlCol="0"/>
          <a:lstStyle/>
          <a:p>
            <a:endParaRPr/>
          </a:p>
        </p:txBody>
      </p:sp>
      <p:sp>
        <p:nvSpPr>
          <p:cNvPr id="29" name="object 29"/>
          <p:cNvSpPr txBox="1"/>
          <p:nvPr/>
        </p:nvSpPr>
        <p:spPr>
          <a:xfrm>
            <a:off x="7985955" y="3730818"/>
            <a:ext cx="651510" cy="751488"/>
          </a:xfrm>
          <a:prstGeom prst="rect">
            <a:avLst/>
          </a:prstGeom>
        </p:spPr>
        <p:txBody>
          <a:bodyPr vert="horz" wrap="square" lIns="0" tIns="12700" rIns="0" bIns="0" rtlCol="0">
            <a:spAutoFit/>
          </a:bodyPr>
          <a:lstStyle/>
          <a:p>
            <a:pPr marL="12700">
              <a:spcBef>
                <a:spcPts val="100"/>
              </a:spcBef>
            </a:pPr>
            <a:r>
              <a:rPr spc="-70" dirty="0">
                <a:solidFill>
                  <a:srgbClr val="FFFFFF"/>
                </a:solidFill>
                <a:latin typeface="Arial"/>
                <a:cs typeface="Arial"/>
              </a:rPr>
              <a:t>Car?</a:t>
            </a:r>
            <a:endParaRPr>
              <a:latin typeface="Arial"/>
              <a:cs typeface="Arial"/>
            </a:endParaRPr>
          </a:p>
        </p:txBody>
      </p:sp>
      <p:sp>
        <p:nvSpPr>
          <p:cNvPr id="30" name="object 30"/>
          <p:cNvSpPr/>
          <p:nvPr/>
        </p:nvSpPr>
        <p:spPr>
          <a:xfrm>
            <a:off x="6010101" y="2981153"/>
            <a:ext cx="1783079" cy="1113905"/>
          </a:xfrm>
          <a:prstGeom prst="rect">
            <a:avLst/>
          </a:prstGeom>
          <a:blipFill>
            <a:blip r:embed="rId13" cstate="print"/>
            <a:stretch>
              <a:fillRect/>
            </a:stretch>
          </a:blipFill>
        </p:spPr>
        <p:txBody>
          <a:bodyPr wrap="square" lIns="0" tIns="0" rIns="0" bIns="0" rtlCol="0"/>
          <a:lstStyle/>
          <a:p>
            <a:endParaRPr/>
          </a:p>
        </p:txBody>
      </p:sp>
      <p:sp>
        <p:nvSpPr>
          <p:cNvPr id="31" name="object 31"/>
          <p:cNvSpPr/>
          <p:nvPr/>
        </p:nvSpPr>
        <p:spPr>
          <a:xfrm>
            <a:off x="6063302" y="3018476"/>
            <a:ext cx="1563370" cy="895985"/>
          </a:xfrm>
          <a:custGeom>
            <a:avLst/>
            <a:gdLst/>
            <a:ahLst/>
            <a:cxnLst/>
            <a:rect l="l" t="t" r="r" b="b"/>
            <a:pathLst>
              <a:path w="1563370" h="895985">
                <a:moveTo>
                  <a:pt x="0" y="0"/>
                </a:moveTo>
                <a:lnTo>
                  <a:pt x="1563248" y="895521"/>
                </a:lnTo>
              </a:path>
            </a:pathLst>
          </a:custGeom>
          <a:ln w="25399">
            <a:solidFill>
              <a:srgbClr val="706868"/>
            </a:solidFill>
          </a:ln>
        </p:spPr>
        <p:txBody>
          <a:bodyPr wrap="square" lIns="0" tIns="0" rIns="0" bIns="0" rtlCol="0"/>
          <a:lstStyle/>
          <a:p>
            <a:endParaRPr/>
          </a:p>
        </p:txBody>
      </p:sp>
      <p:sp>
        <p:nvSpPr>
          <p:cNvPr id="32" name="object 32"/>
          <p:cNvSpPr/>
          <p:nvPr/>
        </p:nvSpPr>
        <p:spPr>
          <a:xfrm>
            <a:off x="7525584" y="3823042"/>
            <a:ext cx="122839" cy="104400"/>
          </a:xfrm>
          <a:prstGeom prst="rect">
            <a:avLst/>
          </a:prstGeom>
          <a:blipFill>
            <a:blip r:embed="rId14" cstate="print"/>
            <a:stretch>
              <a:fillRect/>
            </a:stretch>
          </a:blipFill>
        </p:spPr>
        <p:txBody>
          <a:bodyPr wrap="square" lIns="0" tIns="0" rIns="0" bIns="0" rtlCol="0"/>
          <a:lstStyle/>
          <a:p>
            <a:endParaRPr/>
          </a:p>
        </p:txBody>
      </p:sp>
      <p:sp>
        <p:nvSpPr>
          <p:cNvPr id="33" name="object 33"/>
          <p:cNvSpPr/>
          <p:nvPr/>
        </p:nvSpPr>
        <p:spPr>
          <a:xfrm>
            <a:off x="6018415" y="3791643"/>
            <a:ext cx="1774767" cy="303414"/>
          </a:xfrm>
          <a:prstGeom prst="rect">
            <a:avLst/>
          </a:prstGeom>
          <a:blipFill>
            <a:blip r:embed="rId15" cstate="print"/>
            <a:stretch>
              <a:fillRect/>
            </a:stretch>
          </a:blipFill>
        </p:spPr>
        <p:txBody>
          <a:bodyPr wrap="square" lIns="0" tIns="0" rIns="0" bIns="0" rtlCol="0"/>
          <a:lstStyle/>
          <a:p>
            <a:endParaRPr/>
          </a:p>
        </p:txBody>
      </p:sp>
      <p:sp>
        <p:nvSpPr>
          <p:cNvPr id="34" name="object 34"/>
          <p:cNvSpPr/>
          <p:nvPr/>
        </p:nvSpPr>
        <p:spPr>
          <a:xfrm>
            <a:off x="6063303" y="3829724"/>
            <a:ext cx="1560195" cy="95885"/>
          </a:xfrm>
          <a:custGeom>
            <a:avLst/>
            <a:gdLst/>
            <a:ahLst/>
            <a:cxnLst/>
            <a:rect l="l" t="t" r="r" b="b"/>
            <a:pathLst>
              <a:path w="1560195" h="95885">
                <a:moveTo>
                  <a:pt x="0" y="0"/>
                </a:moveTo>
                <a:lnTo>
                  <a:pt x="1559960" y="95300"/>
                </a:lnTo>
              </a:path>
            </a:pathLst>
          </a:custGeom>
          <a:ln w="25399">
            <a:solidFill>
              <a:srgbClr val="706868"/>
            </a:solidFill>
          </a:ln>
        </p:spPr>
        <p:txBody>
          <a:bodyPr wrap="square" lIns="0" tIns="0" rIns="0" bIns="0" rtlCol="0"/>
          <a:lstStyle/>
          <a:p>
            <a:endParaRPr/>
          </a:p>
        </p:txBody>
      </p:sp>
      <p:sp>
        <p:nvSpPr>
          <p:cNvPr id="35" name="object 35"/>
          <p:cNvSpPr/>
          <p:nvPr/>
        </p:nvSpPr>
        <p:spPr>
          <a:xfrm>
            <a:off x="7529997" y="3861554"/>
            <a:ext cx="118424" cy="117688"/>
          </a:xfrm>
          <a:prstGeom prst="rect">
            <a:avLst/>
          </a:prstGeom>
          <a:blipFill>
            <a:blip r:embed="rId16" cstate="print"/>
            <a:stretch>
              <a:fillRect/>
            </a:stretch>
          </a:blipFill>
        </p:spPr>
        <p:txBody>
          <a:bodyPr wrap="square" lIns="0" tIns="0" rIns="0" bIns="0" rtlCol="0"/>
          <a:lstStyle/>
          <a:p>
            <a:endParaRPr/>
          </a:p>
        </p:txBody>
      </p:sp>
      <p:sp>
        <p:nvSpPr>
          <p:cNvPr id="36" name="object 36"/>
          <p:cNvSpPr/>
          <p:nvPr/>
        </p:nvSpPr>
        <p:spPr>
          <a:xfrm>
            <a:off x="6010101" y="3799956"/>
            <a:ext cx="1783079" cy="1729046"/>
          </a:xfrm>
          <a:prstGeom prst="rect">
            <a:avLst/>
          </a:prstGeom>
          <a:blipFill>
            <a:blip r:embed="rId17" cstate="print"/>
            <a:stretch>
              <a:fillRect/>
            </a:stretch>
          </a:blipFill>
        </p:spPr>
        <p:txBody>
          <a:bodyPr wrap="square" lIns="0" tIns="0" rIns="0" bIns="0" rtlCol="0"/>
          <a:lstStyle/>
          <a:p>
            <a:endParaRPr/>
          </a:p>
        </p:txBody>
      </p:sp>
      <p:sp>
        <p:nvSpPr>
          <p:cNvPr id="37" name="object 37"/>
          <p:cNvSpPr/>
          <p:nvPr/>
        </p:nvSpPr>
        <p:spPr>
          <a:xfrm>
            <a:off x="6063302" y="3944111"/>
            <a:ext cx="1567180" cy="1508125"/>
          </a:xfrm>
          <a:custGeom>
            <a:avLst/>
            <a:gdLst/>
            <a:ahLst/>
            <a:cxnLst/>
            <a:rect l="l" t="t" r="r" b="b"/>
            <a:pathLst>
              <a:path w="1567179" h="1508125">
                <a:moveTo>
                  <a:pt x="0" y="1508109"/>
                </a:moveTo>
                <a:lnTo>
                  <a:pt x="1566958" y="0"/>
                </a:lnTo>
              </a:path>
            </a:pathLst>
          </a:custGeom>
          <a:ln w="25399">
            <a:solidFill>
              <a:srgbClr val="706868"/>
            </a:solidFill>
          </a:ln>
        </p:spPr>
        <p:txBody>
          <a:bodyPr wrap="square" lIns="0" tIns="0" rIns="0" bIns="0" rtlCol="0"/>
          <a:lstStyle/>
          <a:p>
            <a:endParaRPr/>
          </a:p>
        </p:txBody>
      </p:sp>
      <p:sp>
        <p:nvSpPr>
          <p:cNvPr id="38" name="object 38"/>
          <p:cNvSpPr/>
          <p:nvPr/>
        </p:nvSpPr>
        <p:spPr>
          <a:xfrm>
            <a:off x="7530538" y="3926632"/>
            <a:ext cx="117882" cy="116476"/>
          </a:xfrm>
          <a:prstGeom prst="rect">
            <a:avLst/>
          </a:prstGeom>
          <a:blipFill>
            <a:blip r:embed="rId18" cstate="print"/>
            <a:stretch>
              <a:fillRect/>
            </a:stretch>
          </a:blipFill>
        </p:spPr>
        <p:txBody>
          <a:bodyPr wrap="square" lIns="0" tIns="0" rIns="0" bIns="0" rtlCol="0"/>
          <a:lstStyle/>
          <a:p>
            <a:endParaRPr/>
          </a:p>
        </p:txBody>
      </p:sp>
      <p:sp>
        <p:nvSpPr>
          <p:cNvPr id="39" name="object 39"/>
          <p:cNvSpPr/>
          <p:nvPr/>
        </p:nvSpPr>
        <p:spPr>
          <a:xfrm>
            <a:off x="6014258" y="3799956"/>
            <a:ext cx="1778923" cy="918556"/>
          </a:xfrm>
          <a:prstGeom prst="rect">
            <a:avLst/>
          </a:prstGeom>
          <a:blipFill>
            <a:blip r:embed="rId19" cstate="print"/>
            <a:stretch>
              <a:fillRect/>
            </a:stretch>
          </a:blipFill>
        </p:spPr>
        <p:txBody>
          <a:bodyPr wrap="square" lIns="0" tIns="0" rIns="0" bIns="0" rtlCol="0"/>
          <a:lstStyle/>
          <a:p>
            <a:endParaRPr/>
          </a:p>
        </p:txBody>
      </p:sp>
      <p:sp>
        <p:nvSpPr>
          <p:cNvPr id="40" name="object 40"/>
          <p:cNvSpPr/>
          <p:nvPr/>
        </p:nvSpPr>
        <p:spPr>
          <a:xfrm>
            <a:off x="6063303" y="3936954"/>
            <a:ext cx="1562735" cy="704215"/>
          </a:xfrm>
          <a:custGeom>
            <a:avLst/>
            <a:gdLst/>
            <a:ahLst/>
            <a:cxnLst/>
            <a:rect l="l" t="t" r="r" b="b"/>
            <a:pathLst>
              <a:path w="1562734" h="704214">
                <a:moveTo>
                  <a:pt x="0" y="704018"/>
                </a:moveTo>
                <a:lnTo>
                  <a:pt x="1562139" y="0"/>
                </a:lnTo>
              </a:path>
            </a:pathLst>
          </a:custGeom>
          <a:ln w="25399">
            <a:solidFill>
              <a:srgbClr val="706868"/>
            </a:solidFill>
          </a:ln>
        </p:spPr>
        <p:txBody>
          <a:bodyPr wrap="square" lIns="0" tIns="0" rIns="0" bIns="0" rtlCol="0"/>
          <a:lstStyle/>
          <a:p>
            <a:endParaRPr/>
          </a:p>
        </p:txBody>
      </p:sp>
      <p:sp>
        <p:nvSpPr>
          <p:cNvPr id="41" name="object 41"/>
          <p:cNvSpPr/>
          <p:nvPr/>
        </p:nvSpPr>
        <p:spPr>
          <a:xfrm>
            <a:off x="7524345" y="3914373"/>
            <a:ext cx="124077" cy="108826"/>
          </a:xfrm>
          <a:prstGeom prst="rect">
            <a:avLst/>
          </a:prstGeom>
          <a:blipFill>
            <a:blip r:embed="rId20"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3120307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72575" y="1360010"/>
            <a:ext cx="7863840" cy="635000"/>
          </a:xfrm>
          <a:prstGeom prst="rect">
            <a:avLst/>
          </a:prstGeom>
        </p:spPr>
        <p:txBody>
          <a:bodyPr vert="horz" wrap="square" lIns="0" tIns="12700" rIns="0" bIns="0" numCol="1" rtlCol="0" anchor="t" anchorCtr="0" compatLnSpc="1">
            <a:prstTxWarp prst="textNoShape">
              <a:avLst/>
            </a:prstTxWarp>
            <a:spAutoFit/>
          </a:bodyPr>
          <a:lstStyle/>
          <a:p>
            <a:pPr marL="12700">
              <a:spcBef>
                <a:spcPts val="100"/>
              </a:spcBef>
            </a:pPr>
            <a:r>
              <a:rPr spc="60" dirty="0"/>
              <a:t>Many </a:t>
            </a:r>
            <a:r>
              <a:rPr spc="110" dirty="0"/>
              <a:t>hand </a:t>
            </a:r>
            <a:r>
              <a:rPr spc="90" dirty="0"/>
              <a:t>create </a:t>
            </a:r>
            <a:r>
              <a:rPr spc="65" dirty="0"/>
              <a:t>features</a:t>
            </a:r>
            <a:r>
              <a:rPr spc="-620" dirty="0"/>
              <a:t> </a:t>
            </a:r>
            <a:r>
              <a:rPr spc="-114" dirty="0"/>
              <a:t>exist…</a:t>
            </a:r>
          </a:p>
        </p:txBody>
      </p:sp>
      <p:sp>
        <p:nvSpPr>
          <p:cNvPr id="3" name="object 3"/>
          <p:cNvSpPr/>
          <p:nvPr/>
        </p:nvSpPr>
        <p:spPr>
          <a:xfrm>
            <a:off x="2246668" y="2180815"/>
            <a:ext cx="2087304" cy="573089"/>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3079316" y="2779048"/>
            <a:ext cx="262255" cy="184666"/>
          </a:xfrm>
          <a:prstGeom prst="rect">
            <a:avLst/>
          </a:prstGeom>
        </p:spPr>
        <p:txBody>
          <a:bodyPr vert="horz" wrap="square" lIns="0" tIns="15240" rIns="0" bIns="0" rtlCol="0">
            <a:spAutoFit/>
          </a:bodyPr>
          <a:lstStyle/>
          <a:p>
            <a:pPr marL="12700">
              <a:spcBef>
                <a:spcPts val="120"/>
              </a:spcBef>
            </a:pPr>
            <a:r>
              <a:rPr sz="1100" spc="10" dirty="0">
                <a:latin typeface="Calibri"/>
                <a:cs typeface="Calibri"/>
              </a:rPr>
              <a:t>SIFT</a:t>
            </a:r>
            <a:endParaRPr sz="1100">
              <a:latin typeface="Calibri"/>
              <a:cs typeface="Calibri"/>
            </a:endParaRPr>
          </a:p>
        </p:txBody>
      </p:sp>
      <p:sp>
        <p:nvSpPr>
          <p:cNvPr id="5" name="object 5"/>
          <p:cNvSpPr/>
          <p:nvPr/>
        </p:nvSpPr>
        <p:spPr>
          <a:xfrm>
            <a:off x="4615915" y="2169968"/>
            <a:ext cx="1455792" cy="609405"/>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5015105" y="2779048"/>
            <a:ext cx="659765" cy="184666"/>
          </a:xfrm>
          <a:prstGeom prst="rect">
            <a:avLst/>
          </a:prstGeom>
        </p:spPr>
        <p:txBody>
          <a:bodyPr vert="horz" wrap="square" lIns="0" tIns="15240" rIns="0" bIns="0" rtlCol="0">
            <a:spAutoFit/>
          </a:bodyPr>
          <a:lstStyle/>
          <a:p>
            <a:pPr marL="12700">
              <a:spcBef>
                <a:spcPts val="120"/>
              </a:spcBef>
            </a:pPr>
            <a:r>
              <a:rPr sz="1100" spc="10" dirty="0">
                <a:latin typeface="Calibri"/>
                <a:cs typeface="Calibri"/>
              </a:rPr>
              <a:t>Spin</a:t>
            </a:r>
            <a:r>
              <a:rPr sz="1100" spc="-65" dirty="0">
                <a:latin typeface="Calibri"/>
                <a:cs typeface="Calibri"/>
              </a:rPr>
              <a:t> </a:t>
            </a:r>
            <a:r>
              <a:rPr sz="1100" spc="10" dirty="0">
                <a:latin typeface="Calibri"/>
                <a:cs typeface="Calibri"/>
              </a:rPr>
              <a:t>image</a:t>
            </a:r>
            <a:endParaRPr sz="1100">
              <a:latin typeface="Calibri"/>
              <a:cs typeface="Calibri"/>
            </a:endParaRPr>
          </a:p>
        </p:txBody>
      </p:sp>
      <p:sp>
        <p:nvSpPr>
          <p:cNvPr id="7" name="object 7"/>
          <p:cNvSpPr/>
          <p:nvPr/>
        </p:nvSpPr>
        <p:spPr>
          <a:xfrm>
            <a:off x="2237684" y="3043815"/>
            <a:ext cx="2125112" cy="676833"/>
          </a:xfrm>
          <a:prstGeom prst="rect">
            <a:avLst/>
          </a:prstGeom>
          <a:blipFill>
            <a:blip r:embed="rId5" cstate="print"/>
            <a:stretch>
              <a:fillRect/>
            </a:stretch>
          </a:blipFill>
        </p:spPr>
        <p:txBody>
          <a:bodyPr wrap="square" lIns="0" tIns="0" rIns="0" bIns="0" rtlCol="0"/>
          <a:lstStyle/>
          <a:p>
            <a:endParaRPr/>
          </a:p>
        </p:txBody>
      </p:sp>
      <p:sp>
        <p:nvSpPr>
          <p:cNvPr id="8" name="object 8"/>
          <p:cNvSpPr txBox="1"/>
          <p:nvPr/>
        </p:nvSpPr>
        <p:spPr>
          <a:xfrm>
            <a:off x="3105400" y="3744008"/>
            <a:ext cx="280035" cy="184666"/>
          </a:xfrm>
          <a:prstGeom prst="rect">
            <a:avLst/>
          </a:prstGeom>
        </p:spPr>
        <p:txBody>
          <a:bodyPr vert="horz" wrap="square" lIns="0" tIns="15240" rIns="0" bIns="0" rtlCol="0">
            <a:spAutoFit/>
          </a:bodyPr>
          <a:lstStyle/>
          <a:p>
            <a:pPr marL="12700">
              <a:spcBef>
                <a:spcPts val="120"/>
              </a:spcBef>
            </a:pPr>
            <a:r>
              <a:rPr sz="1100" spc="10" dirty="0">
                <a:latin typeface="Calibri"/>
                <a:cs typeface="Calibri"/>
              </a:rPr>
              <a:t>HoG</a:t>
            </a:r>
            <a:endParaRPr sz="1100">
              <a:latin typeface="Calibri"/>
              <a:cs typeface="Calibri"/>
            </a:endParaRPr>
          </a:p>
        </p:txBody>
      </p:sp>
      <p:sp>
        <p:nvSpPr>
          <p:cNvPr id="9" name="object 9"/>
          <p:cNvSpPr/>
          <p:nvPr/>
        </p:nvSpPr>
        <p:spPr>
          <a:xfrm>
            <a:off x="4663177" y="3020751"/>
            <a:ext cx="1429576" cy="738885"/>
          </a:xfrm>
          <a:prstGeom prst="rect">
            <a:avLst/>
          </a:prstGeom>
          <a:blipFill>
            <a:blip r:embed="rId6" cstate="print"/>
            <a:stretch>
              <a:fillRect/>
            </a:stretch>
          </a:blipFill>
        </p:spPr>
        <p:txBody>
          <a:bodyPr wrap="square" lIns="0" tIns="0" rIns="0" bIns="0" rtlCol="0"/>
          <a:lstStyle/>
          <a:p>
            <a:endParaRPr/>
          </a:p>
        </p:txBody>
      </p:sp>
      <p:sp>
        <p:nvSpPr>
          <p:cNvPr id="10" name="object 10"/>
          <p:cNvSpPr txBox="1"/>
          <p:nvPr/>
        </p:nvSpPr>
        <p:spPr>
          <a:xfrm>
            <a:off x="5193548" y="3745668"/>
            <a:ext cx="274320" cy="184666"/>
          </a:xfrm>
          <a:prstGeom prst="rect">
            <a:avLst/>
          </a:prstGeom>
        </p:spPr>
        <p:txBody>
          <a:bodyPr vert="horz" wrap="square" lIns="0" tIns="15240" rIns="0" bIns="0" rtlCol="0">
            <a:spAutoFit/>
          </a:bodyPr>
          <a:lstStyle/>
          <a:p>
            <a:pPr marL="12700">
              <a:spcBef>
                <a:spcPts val="120"/>
              </a:spcBef>
            </a:pPr>
            <a:r>
              <a:rPr sz="1100" spc="10" dirty="0">
                <a:latin typeface="Calibri"/>
                <a:cs typeface="Calibri"/>
              </a:rPr>
              <a:t>RIFT</a:t>
            </a:r>
            <a:endParaRPr sz="1100">
              <a:latin typeface="Calibri"/>
              <a:cs typeface="Calibri"/>
            </a:endParaRPr>
          </a:p>
        </p:txBody>
      </p:sp>
      <p:sp>
        <p:nvSpPr>
          <p:cNvPr id="11" name="object 11"/>
          <p:cNvSpPr/>
          <p:nvPr/>
        </p:nvSpPr>
        <p:spPr>
          <a:xfrm>
            <a:off x="2289566" y="4062006"/>
            <a:ext cx="878264" cy="245730"/>
          </a:xfrm>
          <a:prstGeom prst="rect">
            <a:avLst/>
          </a:prstGeom>
          <a:blipFill>
            <a:blip r:embed="rId7" cstate="print"/>
            <a:stretch>
              <a:fillRect/>
            </a:stretch>
          </a:blipFill>
        </p:spPr>
        <p:txBody>
          <a:bodyPr wrap="square" lIns="0" tIns="0" rIns="0" bIns="0" rtlCol="0"/>
          <a:lstStyle/>
          <a:p>
            <a:endParaRPr/>
          </a:p>
        </p:txBody>
      </p:sp>
      <p:sp>
        <p:nvSpPr>
          <p:cNvPr id="12" name="object 12"/>
          <p:cNvSpPr/>
          <p:nvPr/>
        </p:nvSpPr>
        <p:spPr>
          <a:xfrm>
            <a:off x="3183343" y="4059506"/>
            <a:ext cx="771013" cy="256813"/>
          </a:xfrm>
          <a:prstGeom prst="rect">
            <a:avLst/>
          </a:prstGeom>
          <a:blipFill>
            <a:blip r:embed="rId8" cstate="print"/>
            <a:stretch>
              <a:fillRect/>
            </a:stretch>
          </a:blipFill>
        </p:spPr>
        <p:txBody>
          <a:bodyPr wrap="square" lIns="0" tIns="0" rIns="0" bIns="0" rtlCol="0"/>
          <a:lstStyle/>
          <a:p>
            <a:endParaRPr/>
          </a:p>
        </p:txBody>
      </p:sp>
      <p:sp>
        <p:nvSpPr>
          <p:cNvPr id="13" name="object 13"/>
          <p:cNvSpPr/>
          <p:nvPr/>
        </p:nvSpPr>
        <p:spPr>
          <a:xfrm>
            <a:off x="2783086" y="4307991"/>
            <a:ext cx="792343" cy="273063"/>
          </a:xfrm>
          <a:prstGeom prst="rect">
            <a:avLst/>
          </a:prstGeom>
          <a:blipFill>
            <a:blip r:embed="rId9" cstate="print"/>
            <a:stretch>
              <a:fillRect/>
            </a:stretch>
          </a:blipFill>
        </p:spPr>
        <p:txBody>
          <a:bodyPr wrap="square" lIns="0" tIns="0" rIns="0" bIns="0" rtlCol="0"/>
          <a:lstStyle/>
          <a:p>
            <a:endParaRPr/>
          </a:p>
        </p:txBody>
      </p:sp>
      <p:sp>
        <p:nvSpPr>
          <p:cNvPr id="14" name="object 14"/>
          <p:cNvSpPr txBox="1"/>
          <p:nvPr/>
        </p:nvSpPr>
        <p:spPr>
          <a:xfrm>
            <a:off x="3024539" y="4621539"/>
            <a:ext cx="481965" cy="184666"/>
          </a:xfrm>
          <a:prstGeom prst="rect">
            <a:avLst/>
          </a:prstGeom>
        </p:spPr>
        <p:txBody>
          <a:bodyPr vert="horz" wrap="square" lIns="0" tIns="15240" rIns="0" bIns="0" rtlCol="0">
            <a:spAutoFit/>
          </a:bodyPr>
          <a:lstStyle/>
          <a:p>
            <a:pPr marL="12700">
              <a:spcBef>
                <a:spcPts val="120"/>
              </a:spcBef>
            </a:pPr>
            <a:r>
              <a:rPr sz="1100" spc="10" dirty="0">
                <a:latin typeface="Calibri"/>
                <a:cs typeface="Calibri"/>
              </a:rPr>
              <a:t>Textons</a:t>
            </a:r>
            <a:endParaRPr sz="1100">
              <a:latin typeface="Calibri"/>
              <a:cs typeface="Calibri"/>
            </a:endParaRPr>
          </a:p>
        </p:txBody>
      </p:sp>
      <p:sp>
        <p:nvSpPr>
          <p:cNvPr id="15" name="object 15"/>
          <p:cNvSpPr/>
          <p:nvPr/>
        </p:nvSpPr>
        <p:spPr>
          <a:xfrm>
            <a:off x="4532202" y="4029930"/>
            <a:ext cx="1687170" cy="487651"/>
          </a:xfrm>
          <a:prstGeom prst="rect">
            <a:avLst/>
          </a:prstGeom>
          <a:blipFill>
            <a:blip r:embed="rId10" cstate="print"/>
            <a:stretch>
              <a:fillRect/>
            </a:stretch>
          </a:blipFill>
        </p:spPr>
        <p:txBody>
          <a:bodyPr wrap="square" lIns="0" tIns="0" rIns="0" bIns="0" rtlCol="0"/>
          <a:lstStyle/>
          <a:p>
            <a:endParaRPr/>
          </a:p>
        </p:txBody>
      </p:sp>
      <p:sp>
        <p:nvSpPr>
          <p:cNvPr id="16" name="object 16"/>
          <p:cNvSpPr txBox="1"/>
          <p:nvPr/>
        </p:nvSpPr>
        <p:spPr>
          <a:xfrm>
            <a:off x="5161696" y="4593343"/>
            <a:ext cx="359410" cy="184666"/>
          </a:xfrm>
          <a:prstGeom prst="rect">
            <a:avLst/>
          </a:prstGeom>
        </p:spPr>
        <p:txBody>
          <a:bodyPr vert="horz" wrap="square" lIns="0" tIns="15240" rIns="0" bIns="0" rtlCol="0">
            <a:spAutoFit/>
          </a:bodyPr>
          <a:lstStyle/>
          <a:p>
            <a:pPr marL="12700">
              <a:spcBef>
                <a:spcPts val="120"/>
              </a:spcBef>
            </a:pPr>
            <a:r>
              <a:rPr sz="1100" spc="10" dirty="0">
                <a:latin typeface="Calibri"/>
                <a:cs typeface="Calibri"/>
              </a:rPr>
              <a:t>GLOH</a:t>
            </a:r>
            <a:endParaRPr sz="1100">
              <a:latin typeface="Calibri"/>
              <a:cs typeface="Calibri"/>
            </a:endParaRPr>
          </a:p>
        </p:txBody>
      </p:sp>
      <p:sp>
        <p:nvSpPr>
          <p:cNvPr id="17" name="object 17"/>
          <p:cNvSpPr txBox="1"/>
          <p:nvPr/>
        </p:nvSpPr>
        <p:spPr>
          <a:xfrm>
            <a:off x="5340128" y="4731859"/>
            <a:ext cx="984885" cy="127599"/>
          </a:xfrm>
          <a:prstGeom prst="rect">
            <a:avLst/>
          </a:prstGeom>
        </p:spPr>
        <p:txBody>
          <a:bodyPr vert="horz" wrap="square" lIns="0" tIns="12065" rIns="0" bIns="0" rtlCol="0">
            <a:spAutoFit/>
          </a:bodyPr>
          <a:lstStyle/>
          <a:p>
            <a:pPr marL="12700">
              <a:spcBef>
                <a:spcPts val="95"/>
              </a:spcBef>
            </a:pPr>
            <a:r>
              <a:rPr sz="750" spc="-5" dirty="0">
                <a:latin typeface="Calibri"/>
                <a:cs typeface="Calibri"/>
              </a:rPr>
              <a:t>Slide Credit: Honglak</a:t>
            </a:r>
            <a:r>
              <a:rPr sz="750" spc="-10" dirty="0">
                <a:latin typeface="Calibri"/>
                <a:cs typeface="Calibri"/>
              </a:rPr>
              <a:t> </a:t>
            </a:r>
            <a:r>
              <a:rPr sz="750" spc="-5" dirty="0">
                <a:latin typeface="Calibri"/>
                <a:cs typeface="Calibri"/>
              </a:rPr>
              <a:t>Lee</a:t>
            </a:r>
            <a:endParaRPr sz="750">
              <a:latin typeface="Calibri"/>
              <a:cs typeface="Calibri"/>
            </a:endParaRPr>
          </a:p>
        </p:txBody>
      </p:sp>
      <p:sp>
        <p:nvSpPr>
          <p:cNvPr id="18" name="object 18"/>
          <p:cNvSpPr txBox="1"/>
          <p:nvPr/>
        </p:nvSpPr>
        <p:spPr>
          <a:xfrm>
            <a:off x="2229215" y="5161282"/>
            <a:ext cx="5374640" cy="1028487"/>
          </a:xfrm>
          <a:prstGeom prst="rect">
            <a:avLst/>
          </a:prstGeom>
        </p:spPr>
        <p:txBody>
          <a:bodyPr vert="horz" wrap="square" lIns="0" tIns="12700" rIns="0" bIns="0" rtlCol="0">
            <a:spAutoFit/>
          </a:bodyPr>
          <a:lstStyle/>
          <a:p>
            <a:pPr marL="12700">
              <a:spcBef>
                <a:spcPts val="100"/>
              </a:spcBef>
            </a:pPr>
            <a:r>
              <a:rPr sz="3300" spc="-760" dirty="0">
                <a:latin typeface="Arial"/>
                <a:cs typeface="Arial"/>
              </a:rPr>
              <a:t>… </a:t>
            </a:r>
            <a:r>
              <a:rPr sz="3300" spc="180" dirty="0">
                <a:latin typeface="Arial"/>
                <a:cs typeface="Arial"/>
              </a:rPr>
              <a:t>but </a:t>
            </a:r>
            <a:r>
              <a:rPr sz="3300" spc="40" dirty="0">
                <a:latin typeface="Arial"/>
                <a:cs typeface="Arial"/>
              </a:rPr>
              <a:t>very </a:t>
            </a:r>
            <a:r>
              <a:rPr sz="3300" spc="105" dirty="0">
                <a:latin typeface="Arial"/>
                <a:cs typeface="Arial"/>
              </a:rPr>
              <a:t>painful </a:t>
            </a:r>
            <a:r>
              <a:rPr sz="3300" spc="240" dirty="0">
                <a:latin typeface="Arial"/>
                <a:cs typeface="Arial"/>
              </a:rPr>
              <a:t>to</a:t>
            </a:r>
            <a:r>
              <a:rPr sz="3300" spc="-575" dirty="0">
                <a:latin typeface="Arial"/>
                <a:cs typeface="Arial"/>
              </a:rPr>
              <a:t> </a:t>
            </a:r>
            <a:r>
              <a:rPr sz="3300" spc="55" dirty="0">
                <a:latin typeface="Arial"/>
                <a:cs typeface="Arial"/>
              </a:rPr>
              <a:t>design</a:t>
            </a:r>
            <a:endParaRPr sz="3300">
              <a:latin typeface="Arial"/>
              <a:cs typeface="Arial"/>
            </a:endParaRPr>
          </a:p>
        </p:txBody>
      </p:sp>
    </p:spTree>
    <p:extLst>
      <p:ext uri="{BB962C8B-B14F-4D97-AF65-F5344CB8AC3E}">
        <p14:creationId xmlns:p14="http://schemas.microsoft.com/office/powerpoint/2010/main" val="35611654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E81993A2-131C-E65F-10FF-30EF340FCB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0"/>
            <a:ext cx="8229600"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2">
            <a:extLst>
              <a:ext uri="{FF2B5EF4-FFF2-40B4-BE49-F238E27FC236}">
                <a16:creationId xmlns:a16="http://schemas.microsoft.com/office/drawing/2014/main" id="{048B20CF-A0B1-3E79-4B02-FE9C223FA6D6}"/>
              </a:ext>
            </a:extLst>
          </p:cNvPr>
          <p:cNvSpPr txBox="1">
            <a:spLocks noChangeArrowheads="1"/>
          </p:cNvSpPr>
          <p:nvPr/>
        </p:nvSpPr>
        <p:spPr bwMode="auto">
          <a:xfrm>
            <a:off x="685800" y="1524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US" altLang="zh-TW" sz="3200" b="1">
                <a:solidFill>
                  <a:srgbClr val="008000"/>
                </a:solidFill>
                <a:ea typeface="新細明體" panose="02020500000000000000" pitchFamily="18" charset="-120"/>
              </a:rPr>
              <a:t>Deep Learning</a:t>
            </a:r>
            <a:endParaRPr lang="en-US" altLang="zh-TW" sz="2000" b="1">
              <a:solidFill>
                <a:srgbClr val="800080"/>
              </a:solidFill>
              <a:ea typeface="新細明體" panose="02020500000000000000" pitchFamily="18" charset="-12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0293" y="3627731"/>
            <a:ext cx="8531225" cy="707884"/>
          </a:xfrm>
        </p:spPr>
        <p:txBody>
          <a:bodyPr/>
          <a:lstStyle/>
          <a:p>
            <a:pPr>
              <a:defRPr/>
            </a:pPr>
            <a:r>
              <a:rPr lang="en-US" sz="4000" b="1" spc="30" dirty="0">
                <a:solidFill>
                  <a:schemeClr val="tx2"/>
                </a:solidFill>
                <a:cs typeface="+mj-cs"/>
              </a:rPr>
              <a:t>Unethical usage/exploitation of AI</a:t>
            </a:r>
          </a:p>
        </p:txBody>
      </p:sp>
    </p:spTree>
    <p:extLst>
      <p:ext uri="{BB962C8B-B14F-4D97-AF65-F5344CB8AC3E}">
        <p14:creationId xmlns:p14="http://schemas.microsoft.com/office/powerpoint/2010/main" val="2191280650"/>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C39FF0B-CB60-8244-3367-29C802755A57}"/>
              </a:ext>
            </a:extLst>
          </p:cNvPr>
          <p:cNvSpPr>
            <a:spLocks noGrp="1"/>
          </p:cNvSpPr>
          <p:nvPr>
            <p:ph type="title"/>
          </p:nvPr>
        </p:nvSpPr>
        <p:spPr/>
        <p:txBody>
          <a:bodyPr/>
          <a:lstStyle/>
          <a:p>
            <a:r>
              <a:rPr lang="en-AU" dirty="0"/>
              <a:t>AI can be life threatening</a:t>
            </a:r>
          </a:p>
        </p:txBody>
      </p:sp>
      <p:sp>
        <p:nvSpPr>
          <p:cNvPr id="3" name="Plassholder for innhold 2">
            <a:extLst>
              <a:ext uri="{FF2B5EF4-FFF2-40B4-BE49-F238E27FC236}">
                <a16:creationId xmlns:a16="http://schemas.microsoft.com/office/drawing/2014/main" id="{5E787C55-A16F-00D1-3668-06ED0460661F}"/>
              </a:ext>
            </a:extLst>
          </p:cNvPr>
          <p:cNvSpPr>
            <a:spLocks noGrp="1"/>
          </p:cNvSpPr>
          <p:nvPr>
            <p:ph idx="1"/>
          </p:nvPr>
        </p:nvSpPr>
        <p:spPr/>
        <p:txBody>
          <a:bodyPr/>
          <a:lstStyle/>
          <a:p>
            <a:r>
              <a:rPr lang="en-AU" dirty="0"/>
              <a:t>Security in digital world=</a:t>
            </a:r>
          </a:p>
          <a:p>
            <a:r>
              <a:rPr lang="en-AU" dirty="0"/>
              <a:t>Security in physical world</a:t>
            </a:r>
          </a:p>
        </p:txBody>
      </p:sp>
      <p:pic>
        <p:nvPicPr>
          <p:cNvPr id="4" name="Google Shape;438;p51" descr="Forhåndsvisning av bilde">
            <a:extLst>
              <a:ext uri="{FF2B5EF4-FFF2-40B4-BE49-F238E27FC236}">
                <a16:creationId xmlns:a16="http://schemas.microsoft.com/office/drawing/2014/main" id="{74E84575-D9CD-77F9-4B3E-9140E5950B45}"/>
              </a:ext>
            </a:extLst>
          </p:cNvPr>
          <p:cNvPicPr preferRelativeResize="0"/>
          <p:nvPr/>
        </p:nvPicPr>
        <p:blipFill rotWithShape="1">
          <a:blip r:embed="rId2">
            <a:alphaModFix/>
          </a:blip>
          <a:srcRect/>
          <a:stretch/>
        </p:blipFill>
        <p:spPr>
          <a:xfrm>
            <a:off x="4674223" y="1025763"/>
            <a:ext cx="4314831" cy="2444712"/>
          </a:xfrm>
          <a:prstGeom prst="rect">
            <a:avLst/>
          </a:prstGeom>
          <a:noFill/>
          <a:ln>
            <a:noFill/>
          </a:ln>
        </p:spPr>
      </p:pic>
      <p:pic>
        <p:nvPicPr>
          <p:cNvPr id="5" name="Google Shape;439;p51" descr="One Of Waymo's Self-Driving Chrysler Pacificas Crashed In Arizona | CarBuzz">
            <a:extLst>
              <a:ext uri="{FF2B5EF4-FFF2-40B4-BE49-F238E27FC236}">
                <a16:creationId xmlns:a16="http://schemas.microsoft.com/office/drawing/2014/main" id="{61C1E41A-511F-2BA6-2D40-AB86F7DBCFDD}"/>
              </a:ext>
            </a:extLst>
          </p:cNvPr>
          <p:cNvPicPr preferRelativeResize="0"/>
          <p:nvPr/>
        </p:nvPicPr>
        <p:blipFill rotWithShape="1">
          <a:blip r:embed="rId3">
            <a:alphaModFix/>
          </a:blip>
          <a:srcRect/>
          <a:stretch/>
        </p:blipFill>
        <p:spPr>
          <a:xfrm>
            <a:off x="4993606" y="3347436"/>
            <a:ext cx="4064313" cy="2539829"/>
          </a:xfrm>
          <a:prstGeom prst="rect">
            <a:avLst/>
          </a:prstGeom>
          <a:noFill/>
          <a:ln>
            <a:noFill/>
          </a:ln>
        </p:spPr>
      </p:pic>
    </p:spTree>
    <p:extLst>
      <p:ext uri="{BB962C8B-B14F-4D97-AF65-F5344CB8AC3E}">
        <p14:creationId xmlns:p14="http://schemas.microsoft.com/office/powerpoint/2010/main" val="14572612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0895E-C5C6-DD41-8511-710CB2BFC6AD}"/>
              </a:ext>
            </a:extLst>
          </p:cNvPr>
          <p:cNvSpPr>
            <a:spLocks noGrp="1"/>
          </p:cNvSpPr>
          <p:nvPr>
            <p:ph type="title"/>
          </p:nvPr>
        </p:nvSpPr>
        <p:spPr>
          <a:xfrm>
            <a:off x="304800" y="304800"/>
            <a:ext cx="8070850" cy="1231106"/>
          </a:xfrm>
        </p:spPr>
        <p:txBody>
          <a:bodyPr/>
          <a:lstStyle/>
          <a:p>
            <a:r>
              <a:rPr lang="en-US" dirty="0"/>
              <a:t>“Adversarial” attacks</a:t>
            </a:r>
            <a:br>
              <a:rPr lang="en-US" dirty="0"/>
            </a:br>
            <a:endParaRPr lang="nb-NO" dirty="0"/>
          </a:p>
        </p:txBody>
      </p:sp>
      <p:sp>
        <p:nvSpPr>
          <p:cNvPr id="3" name="Content Placeholder 2">
            <a:extLst>
              <a:ext uri="{FF2B5EF4-FFF2-40B4-BE49-F238E27FC236}">
                <a16:creationId xmlns:a16="http://schemas.microsoft.com/office/drawing/2014/main" id="{F7E61FC8-0B85-0547-B974-1C2B47631B5E}"/>
              </a:ext>
            </a:extLst>
          </p:cNvPr>
          <p:cNvSpPr>
            <a:spLocks noGrp="1"/>
          </p:cNvSpPr>
          <p:nvPr>
            <p:ph idx="1"/>
          </p:nvPr>
        </p:nvSpPr>
        <p:spPr/>
        <p:txBody>
          <a:bodyPr/>
          <a:lstStyle/>
          <a:p>
            <a:r>
              <a:rPr lang="en-US" dirty="0"/>
              <a:t>Researchers  confused a computer vision system into thinking that a stop sign was a 45 mph sign, with just a few pieces of tape.</a:t>
            </a:r>
          </a:p>
          <a:p>
            <a:r>
              <a:rPr lang="en-US" dirty="0"/>
              <a:t>Neural networks can be fooled in surprising ways. </a:t>
            </a:r>
            <a:endParaRPr lang="nb-NO" dirty="0"/>
          </a:p>
        </p:txBody>
      </p:sp>
      <p:pic>
        <p:nvPicPr>
          <p:cNvPr id="4" name="Picture 3">
            <a:extLst>
              <a:ext uri="{FF2B5EF4-FFF2-40B4-BE49-F238E27FC236}">
                <a16:creationId xmlns:a16="http://schemas.microsoft.com/office/drawing/2014/main" id="{602C2903-6AC4-9746-907F-0AF4B3494284}"/>
              </a:ext>
            </a:extLst>
          </p:cNvPr>
          <p:cNvPicPr>
            <a:picLocks noChangeAspect="1"/>
          </p:cNvPicPr>
          <p:nvPr/>
        </p:nvPicPr>
        <p:blipFill>
          <a:blip r:embed="rId2"/>
          <a:stretch>
            <a:fillRect/>
          </a:stretch>
        </p:blipFill>
        <p:spPr>
          <a:xfrm>
            <a:off x="2351088" y="3461951"/>
            <a:ext cx="3975100" cy="2133600"/>
          </a:xfrm>
          <a:prstGeom prst="rect">
            <a:avLst/>
          </a:prstGeom>
        </p:spPr>
      </p:pic>
    </p:spTree>
    <p:extLst>
      <p:ext uri="{BB962C8B-B14F-4D97-AF65-F5344CB8AC3E}">
        <p14:creationId xmlns:p14="http://schemas.microsoft.com/office/powerpoint/2010/main" val="37981980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FC24D-D848-224C-8ACC-CACB1A158DC9}"/>
              </a:ext>
            </a:extLst>
          </p:cNvPr>
          <p:cNvSpPr>
            <a:spLocks noGrp="1"/>
          </p:cNvSpPr>
          <p:nvPr>
            <p:ph type="title"/>
          </p:nvPr>
        </p:nvSpPr>
        <p:spPr>
          <a:xfrm>
            <a:off x="304800" y="304800"/>
            <a:ext cx="8070850" cy="1231106"/>
          </a:xfrm>
        </p:spPr>
        <p:txBody>
          <a:bodyPr/>
          <a:lstStyle/>
          <a:p>
            <a:r>
              <a:rPr lang="en-US" dirty="0"/>
              <a:t>“Adversarial” attacks</a:t>
            </a:r>
            <a:br>
              <a:rPr lang="en-US" dirty="0"/>
            </a:br>
            <a:endParaRPr lang="nb-NO" dirty="0"/>
          </a:p>
        </p:txBody>
      </p:sp>
      <p:pic>
        <p:nvPicPr>
          <p:cNvPr id="4" name="Content Placeholder 3">
            <a:extLst>
              <a:ext uri="{FF2B5EF4-FFF2-40B4-BE49-F238E27FC236}">
                <a16:creationId xmlns:a16="http://schemas.microsoft.com/office/drawing/2014/main" id="{2E5B8C32-3DFA-C744-8AF6-CCAEBD2A537B}"/>
              </a:ext>
            </a:extLst>
          </p:cNvPr>
          <p:cNvPicPr>
            <a:picLocks noGrp="1" noChangeAspect="1"/>
          </p:cNvPicPr>
          <p:nvPr>
            <p:ph idx="1"/>
          </p:nvPr>
        </p:nvPicPr>
        <p:blipFill>
          <a:blip r:embed="rId2"/>
          <a:stretch>
            <a:fillRect/>
          </a:stretch>
        </p:blipFill>
        <p:spPr>
          <a:xfrm>
            <a:off x="539750" y="1451130"/>
            <a:ext cx="8064500" cy="3184775"/>
          </a:xfrm>
          <a:prstGeom prst="rect">
            <a:avLst/>
          </a:prstGeom>
        </p:spPr>
      </p:pic>
      <p:sp>
        <p:nvSpPr>
          <p:cNvPr id="5" name="Rectangle 4">
            <a:extLst>
              <a:ext uri="{FF2B5EF4-FFF2-40B4-BE49-F238E27FC236}">
                <a16:creationId xmlns:a16="http://schemas.microsoft.com/office/drawing/2014/main" id="{741E5DF3-2147-0B43-8A47-9E73C4E9A103}"/>
              </a:ext>
            </a:extLst>
          </p:cNvPr>
          <p:cNvSpPr/>
          <p:nvPr/>
        </p:nvSpPr>
        <p:spPr>
          <a:xfrm>
            <a:off x="951470" y="4987136"/>
            <a:ext cx="7652780" cy="707886"/>
          </a:xfrm>
          <a:prstGeom prst="rect">
            <a:avLst/>
          </a:prstGeom>
        </p:spPr>
        <p:txBody>
          <a:bodyPr wrap="square">
            <a:spAutoFit/>
          </a:bodyPr>
          <a:lstStyle/>
          <a:p>
            <a:r>
              <a:rPr lang="nb-NO" sz="1000" dirty="0" err="1">
                <a:latin typeface="+mn-lt"/>
                <a:ea typeface="ＭＳ Ｐゴシック" charset="0"/>
                <a:cs typeface="ＭＳ Ｐゴシック" charset="0"/>
              </a:rPr>
              <a:t>Proof</a:t>
            </a:r>
            <a:r>
              <a:rPr lang="nb-NO" sz="1000" dirty="0">
                <a:latin typeface="+mn-lt"/>
                <a:ea typeface="ＭＳ Ｐゴシック" charset="0"/>
                <a:cs typeface="ＭＳ Ｐゴシック" charset="0"/>
              </a:rPr>
              <a:t> </a:t>
            </a:r>
            <a:r>
              <a:rPr lang="nb-NO" sz="1000" dirty="0" err="1">
                <a:latin typeface="+mn-lt"/>
                <a:ea typeface="ＭＳ Ｐゴシック" charset="0"/>
                <a:cs typeface="ＭＳ Ｐゴシック" charset="0"/>
              </a:rPr>
              <a:t>of</a:t>
            </a:r>
            <a:r>
              <a:rPr lang="nb-NO" sz="1000" dirty="0">
                <a:latin typeface="+mn-lt"/>
                <a:ea typeface="ＭＳ Ｐゴシック" charset="0"/>
                <a:cs typeface="ＭＳ Ｐゴシック" charset="0"/>
              </a:rPr>
              <a:t> </a:t>
            </a:r>
            <a:r>
              <a:rPr lang="nb-NO" sz="1000" dirty="0" err="1">
                <a:latin typeface="+mn-lt"/>
                <a:ea typeface="ＭＳ Ｐゴシック" charset="0"/>
                <a:cs typeface="ＭＳ Ｐゴシック" charset="0"/>
              </a:rPr>
              <a:t>concept</a:t>
            </a:r>
            <a:r>
              <a:rPr lang="nb-NO" sz="1000" dirty="0">
                <a:latin typeface="+mn-lt"/>
                <a:ea typeface="ＭＳ Ｐゴシック" charset="0"/>
                <a:cs typeface="ＭＳ Ｐゴシック" charset="0"/>
              </a:rPr>
              <a:t> </a:t>
            </a:r>
            <a:r>
              <a:rPr lang="nb-NO" sz="1000" dirty="0" err="1">
                <a:latin typeface="+mn-lt"/>
                <a:ea typeface="ＭＳ Ｐゴシック" charset="0"/>
                <a:cs typeface="ＭＳ Ｐゴシック" charset="0"/>
              </a:rPr>
              <a:t>adversarial</a:t>
            </a:r>
            <a:r>
              <a:rPr lang="nb-NO" sz="1000" dirty="0">
                <a:latin typeface="+mn-lt"/>
                <a:ea typeface="ＭＳ Ｐゴシック" charset="0"/>
                <a:cs typeface="ＭＳ Ｐゴシック" charset="0"/>
              </a:rPr>
              <a:t> </a:t>
            </a:r>
            <a:r>
              <a:rPr lang="nb-NO" sz="1000" dirty="0" err="1">
                <a:latin typeface="+mn-lt"/>
                <a:ea typeface="ＭＳ Ｐゴシック" charset="0"/>
                <a:cs typeface="ＭＳ Ｐゴシック" charset="0"/>
              </a:rPr>
              <a:t>attacks</a:t>
            </a:r>
            <a:r>
              <a:rPr lang="nb-NO" sz="1000" dirty="0">
                <a:latin typeface="+mn-lt"/>
                <a:ea typeface="ＭＳ Ｐゴシック" charset="0"/>
                <a:cs typeface="ＭＳ Ｐゴシック" charset="0"/>
              </a:rPr>
              <a:t> </a:t>
            </a:r>
            <a:r>
              <a:rPr lang="nb-NO" sz="1000" dirty="0" err="1">
                <a:latin typeface="+mn-lt"/>
                <a:ea typeface="ＭＳ Ｐゴシック" charset="0"/>
                <a:cs typeface="ＭＳ Ｐゴシック" charset="0"/>
              </a:rPr>
              <a:t>on</a:t>
            </a:r>
            <a:r>
              <a:rPr lang="nb-NO" sz="1000" dirty="0">
                <a:latin typeface="+mn-lt"/>
                <a:ea typeface="ＭＳ Ｐゴシック" charset="0"/>
                <a:cs typeface="ＭＳ Ｐゴシック" charset="0"/>
              </a:rPr>
              <a:t> </a:t>
            </a:r>
            <a:r>
              <a:rPr lang="nb-NO" sz="1000" dirty="0" err="1">
                <a:latin typeface="+mn-lt"/>
                <a:ea typeface="ＭＳ Ｐゴシック" charset="0"/>
                <a:cs typeface="ＭＳ Ｐゴシック" charset="0"/>
              </a:rPr>
              <a:t>medical</a:t>
            </a:r>
            <a:r>
              <a:rPr lang="nb-NO" sz="1000" dirty="0">
                <a:latin typeface="+mn-lt"/>
                <a:ea typeface="ＭＳ Ｐゴシック" charset="0"/>
                <a:cs typeface="ＭＳ Ｐゴシック" charset="0"/>
              </a:rPr>
              <a:t> images. Image </a:t>
            </a:r>
            <a:r>
              <a:rPr lang="nb-NO" sz="1000" dirty="0" err="1">
                <a:latin typeface="+mn-lt"/>
                <a:ea typeface="ＭＳ Ｐゴシック" charset="0"/>
                <a:cs typeface="ＭＳ Ｐゴシック" charset="0"/>
              </a:rPr>
              <a:t>shown</a:t>
            </a:r>
            <a:r>
              <a:rPr lang="nb-NO" sz="1000" dirty="0">
                <a:latin typeface="+mn-lt"/>
                <a:ea typeface="ＭＳ Ｐゴシック" charset="0"/>
                <a:cs typeface="ＭＳ Ｐゴシック" charset="0"/>
              </a:rPr>
              <a:t> </a:t>
            </a:r>
            <a:r>
              <a:rPr lang="nb-NO" sz="1000" dirty="0" err="1">
                <a:latin typeface="+mn-lt"/>
                <a:ea typeface="ＭＳ Ｐゴシック" charset="0"/>
                <a:cs typeface="ＭＳ Ｐゴシック" charset="0"/>
              </a:rPr>
              <a:t>are</a:t>
            </a:r>
            <a:r>
              <a:rPr lang="nb-NO" sz="1000" dirty="0">
                <a:latin typeface="+mn-lt"/>
                <a:ea typeface="ＭＳ Ｐゴシック" charset="0"/>
                <a:cs typeface="ＭＳ Ｐゴシック" charset="0"/>
              </a:rPr>
              <a:t> pre- (</a:t>
            </a:r>
            <a:r>
              <a:rPr lang="nb-NO" sz="1000" dirty="0" err="1">
                <a:latin typeface="+mn-lt"/>
                <a:ea typeface="ＭＳ Ｐゴシック" charset="0"/>
                <a:cs typeface="ＭＳ Ｐゴシック" charset="0"/>
              </a:rPr>
              <a:t>Clean</a:t>
            </a:r>
            <a:r>
              <a:rPr lang="nb-NO" sz="1000" dirty="0">
                <a:latin typeface="+mn-lt"/>
                <a:ea typeface="ＭＳ Ｐゴシック" charset="0"/>
                <a:cs typeface="ＭＳ Ｐゴシック" charset="0"/>
              </a:rPr>
              <a:t>) and post-</a:t>
            </a:r>
            <a:r>
              <a:rPr lang="nb-NO" sz="1000" dirty="0" err="1">
                <a:latin typeface="+mn-lt"/>
                <a:ea typeface="ＭＳ Ｐゴシック" charset="0"/>
                <a:cs typeface="ＭＳ Ｐゴシック" charset="0"/>
              </a:rPr>
              <a:t>adversarial</a:t>
            </a:r>
            <a:r>
              <a:rPr lang="nb-NO" sz="1000" dirty="0">
                <a:latin typeface="+mn-lt"/>
                <a:ea typeface="ＭＳ Ｐゴシック" charset="0"/>
                <a:cs typeface="ＭＳ Ｐゴシック" charset="0"/>
              </a:rPr>
              <a:t>. The image </a:t>
            </a:r>
            <a:r>
              <a:rPr lang="nb-NO" sz="1000" dirty="0" err="1">
                <a:latin typeface="+mn-lt"/>
                <a:ea typeface="ＭＳ Ｐゴシック" charset="0"/>
                <a:cs typeface="ＭＳ Ｐゴシック" charset="0"/>
              </a:rPr>
              <a:t>perturbations</a:t>
            </a:r>
            <a:r>
              <a:rPr lang="nb-NO" sz="1000" dirty="0">
                <a:latin typeface="+mn-lt"/>
                <a:ea typeface="ＭＳ Ｐゴシック" charset="0"/>
                <a:cs typeface="ＭＳ Ｐゴシック" charset="0"/>
              </a:rPr>
              <a:t> </a:t>
            </a:r>
            <a:r>
              <a:rPr lang="nb-NO" sz="1000" dirty="0" err="1">
                <a:latin typeface="+mn-lt"/>
                <a:ea typeface="ＭＳ Ｐゴシック" charset="0"/>
                <a:cs typeface="ＭＳ Ｐゴシック" charset="0"/>
              </a:rPr>
              <a:t>are</a:t>
            </a:r>
            <a:r>
              <a:rPr lang="nb-NO" sz="1000" dirty="0">
                <a:latin typeface="+mn-lt"/>
                <a:ea typeface="ＭＳ Ｐゴシック" charset="0"/>
                <a:cs typeface="ＭＳ Ｐゴシック" charset="0"/>
              </a:rPr>
              <a:t> not </a:t>
            </a:r>
            <a:r>
              <a:rPr lang="nb-NO" sz="1000" dirty="0" err="1">
                <a:latin typeface="+mn-lt"/>
                <a:ea typeface="ＭＳ Ｐゴシック" charset="0"/>
                <a:cs typeface="ＭＳ Ｐゴシック" charset="0"/>
              </a:rPr>
              <a:t>perceptible</a:t>
            </a:r>
            <a:r>
              <a:rPr lang="nb-NO" sz="1000" dirty="0">
                <a:latin typeface="+mn-lt"/>
                <a:ea typeface="ＭＳ Ｐゴシック" charset="0"/>
                <a:cs typeface="ＭＳ Ｐゴシック" charset="0"/>
              </a:rPr>
              <a:t> to </a:t>
            </a:r>
            <a:r>
              <a:rPr lang="nb-NO" sz="1000" dirty="0" err="1">
                <a:latin typeface="+mn-lt"/>
                <a:ea typeface="ＭＳ Ｐゴシック" charset="0"/>
                <a:cs typeface="ＭＳ Ｐゴシック" charset="0"/>
              </a:rPr>
              <a:t>humans</a:t>
            </a:r>
            <a:r>
              <a:rPr lang="nb-NO" sz="1000" dirty="0">
                <a:latin typeface="+mn-lt"/>
                <a:ea typeface="ＭＳ Ｐゴシック" charset="0"/>
                <a:cs typeface="ＭＳ Ｐゴシック" charset="0"/>
              </a:rPr>
              <a:t>. The </a:t>
            </a:r>
            <a:r>
              <a:rPr lang="nb-NO" sz="1000" dirty="0" err="1">
                <a:latin typeface="+mn-lt"/>
                <a:ea typeface="ＭＳ Ｐゴシック" charset="0"/>
                <a:cs typeface="ＭＳ Ｐゴシック" charset="0"/>
              </a:rPr>
              <a:t>percentage</a:t>
            </a:r>
            <a:r>
              <a:rPr lang="nb-NO" sz="1000" dirty="0">
                <a:latin typeface="+mn-lt"/>
                <a:ea typeface="ＭＳ Ｐゴシック" charset="0"/>
                <a:cs typeface="ＭＳ Ｐゴシック" charset="0"/>
              </a:rPr>
              <a:t> </a:t>
            </a:r>
            <a:r>
              <a:rPr lang="nb-NO" sz="1000" dirty="0" err="1">
                <a:latin typeface="+mn-lt"/>
                <a:ea typeface="ＭＳ Ｐゴシック" charset="0"/>
                <a:cs typeface="ＭＳ Ｐゴシック" charset="0"/>
              </a:rPr>
              <a:t>displayed</a:t>
            </a:r>
            <a:r>
              <a:rPr lang="nb-NO" sz="1000" dirty="0">
                <a:latin typeface="+mn-lt"/>
                <a:ea typeface="ＭＳ Ｐゴシック" charset="0"/>
                <a:cs typeface="ＭＳ Ｐゴシック" charset="0"/>
              </a:rPr>
              <a:t> </a:t>
            </a:r>
            <a:r>
              <a:rPr lang="nb-NO" sz="1000" dirty="0" err="1">
                <a:latin typeface="+mn-lt"/>
                <a:ea typeface="ＭＳ Ｐゴシック" charset="0"/>
                <a:cs typeface="ＭＳ Ｐゴシック" charset="0"/>
              </a:rPr>
              <a:t>on</a:t>
            </a:r>
            <a:r>
              <a:rPr lang="nb-NO" sz="1000" dirty="0">
                <a:latin typeface="+mn-lt"/>
                <a:ea typeface="ＭＳ Ｐゴシック" charset="0"/>
                <a:cs typeface="ＭＳ Ｐゴシック" charset="0"/>
              </a:rPr>
              <a:t> </a:t>
            </a:r>
            <a:r>
              <a:rPr lang="nb-NO" sz="1000" dirty="0" err="1">
                <a:latin typeface="+mn-lt"/>
                <a:ea typeface="ＭＳ Ｐゴシック" charset="0"/>
                <a:cs typeface="ＭＳ Ｐゴシック" charset="0"/>
              </a:rPr>
              <a:t>the</a:t>
            </a:r>
            <a:r>
              <a:rPr lang="nb-NO" sz="1000" dirty="0">
                <a:latin typeface="+mn-lt"/>
                <a:ea typeface="ＭＳ Ｐゴシック" charset="0"/>
                <a:cs typeface="ＭＳ Ｐゴシック" charset="0"/>
              </a:rPr>
              <a:t> </a:t>
            </a:r>
            <a:r>
              <a:rPr lang="nb-NO" sz="1000" dirty="0" err="1">
                <a:latin typeface="+mn-lt"/>
                <a:ea typeface="ＭＳ Ｐゴシック" charset="0"/>
                <a:cs typeface="ＭＳ Ｐゴシック" charset="0"/>
              </a:rPr>
              <a:t>bottom</a:t>
            </a:r>
            <a:r>
              <a:rPr lang="nb-NO" sz="1000" dirty="0">
                <a:latin typeface="+mn-lt"/>
                <a:ea typeface="ＭＳ Ｐゴシック" charset="0"/>
                <a:cs typeface="ＭＳ Ｐゴシック" charset="0"/>
              </a:rPr>
              <a:t> </a:t>
            </a:r>
            <a:r>
              <a:rPr lang="nb-NO" sz="1000" dirty="0" err="1">
                <a:latin typeface="+mn-lt"/>
                <a:ea typeface="ＭＳ Ｐゴシック" charset="0"/>
                <a:cs typeface="ＭＳ Ｐゴシック" charset="0"/>
              </a:rPr>
              <a:t>left</a:t>
            </a:r>
            <a:r>
              <a:rPr lang="nb-NO" sz="1000" dirty="0">
                <a:latin typeface="+mn-lt"/>
                <a:ea typeface="ＭＳ Ｐゴシック" charset="0"/>
                <a:cs typeface="ＭＳ Ｐゴシック" charset="0"/>
              </a:rPr>
              <a:t> </a:t>
            </a:r>
            <a:r>
              <a:rPr lang="nb-NO" sz="1000" dirty="0" err="1">
                <a:latin typeface="+mn-lt"/>
                <a:ea typeface="ＭＳ Ｐゴシック" charset="0"/>
                <a:cs typeface="ＭＳ Ｐゴシック" charset="0"/>
              </a:rPr>
              <a:t>of</a:t>
            </a:r>
            <a:r>
              <a:rPr lang="nb-NO" sz="1000" dirty="0">
                <a:latin typeface="+mn-lt"/>
                <a:ea typeface="ＭＳ Ｐゴシック" charset="0"/>
                <a:cs typeface="ＭＳ Ｐゴシック" charset="0"/>
              </a:rPr>
              <a:t> </a:t>
            </a:r>
            <a:r>
              <a:rPr lang="nb-NO" sz="1000" dirty="0" err="1">
                <a:latin typeface="+mn-lt"/>
                <a:ea typeface="ＭＳ Ｐゴシック" charset="0"/>
                <a:cs typeface="ＭＳ Ｐゴシック" charset="0"/>
              </a:rPr>
              <a:t>each</a:t>
            </a:r>
            <a:r>
              <a:rPr lang="nb-NO" sz="1000" dirty="0">
                <a:latin typeface="+mn-lt"/>
                <a:ea typeface="ＭＳ Ｐゴシック" charset="0"/>
                <a:cs typeface="ＭＳ Ｐゴシック" charset="0"/>
              </a:rPr>
              <a:t> image </a:t>
            </a:r>
            <a:r>
              <a:rPr lang="nb-NO" sz="1000" dirty="0" err="1">
                <a:latin typeface="+mn-lt"/>
                <a:ea typeface="ＭＳ Ｐゴシック" charset="0"/>
                <a:cs typeface="ＭＳ Ｐゴシック" charset="0"/>
              </a:rPr>
              <a:t>represents</a:t>
            </a:r>
            <a:r>
              <a:rPr lang="nb-NO" sz="1000" dirty="0">
                <a:latin typeface="+mn-lt"/>
                <a:ea typeface="ＭＳ Ｐゴシック" charset="0"/>
                <a:cs typeface="ＭＳ Ｐゴシック" charset="0"/>
              </a:rPr>
              <a:t> </a:t>
            </a:r>
            <a:r>
              <a:rPr lang="nb-NO" sz="1000" dirty="0" err="1">
                <a:latin typeface="+mn-lt"/>
                <a:ea typeface="ＭＳ Ｐゴシック" charset="0"/>
                <a:cs typeface="ＭＳ Ｐゴシック" charset="0"/>
              </a:rPr>
              <a:t>the</a:t>
            </a:r>
            <a:r>
              <a:rPr lang="nb-NO" sz="1000" dirty="0">
                <a:latin typeface="+mn-lt"/>
                <a:ea typeface="ＭＳ Ｐゴシック" charset="0"/>
                <a:cs typeface="ＭＳ Ｐゴシック" charset="0"/>
              </a:rPr>
              <a:t> </a:t>
            </a:r>
            <a:r>
              <a:rPr lang="nb-NO" sz="1000" dirty="0" err="1">
                <a:latin typeface="+mn-lt"/>
                <a:ea typeface="ＭＳ Ｐゴシック" charset="0"/>
                <a:cs typeface="ＭＳ Ｐゴシック" charset="0"/>
              </a:rPr>
              <a:t>probability</a:t>
            </a:r>
            <a:r>
              <a:rPr lang="nb-NO" sz="1000" dirty="0">
                <a:latin typeface="+mn-lt"/>
                <a:ea typeface="ＭＳ Ｐゴシック" charset="0"/>
                <a:cs typeface="ＭＳ Ｐゴシック" charset="0"/>
              </a:rPr>
              <a:t> </a:t>
            </a:r>
            <a:r>
              <a:rPr lang="nb-NO" sz="1000" dirty="0" err="1">
                <a:latin typeface="+mn-lt"/>
                <a:ea typeface="ＭＳ Ｐゴシック" charset="0"/>
                <a:cs typeface="ＭＳ Ｐゴシック" charset="0"/>
              </a:rPr>
              <a:t>that</a:t>
            </a:r>
            <a:r>
              <a:rPr lang="nb-NO" sz="1000" dirty="0">
                <a:latin typeface="+mn-lt"/>
                <a:ea typeface="ＭＳ Ｐゴシック" charset="0"/>
                <a:cs typeface="ＭＳ Ｐゴシック" charset="0"/>
              </a:rPr>
              <a:t> </a:t>
            </a:r>
            <a:r>
              <a:rPr lang="nb-NO" sz="1000" dirty="0" err="1">
                <a:latin typeface="+mn-lt"/>
                <a:ea typeface="ＭＳ Ｐゴシック" charset="0"/>
                <a:cs typeface="ＭＳ Ｐゴシック" charset="0"/>
              </a:rPr>
              <a:t>the</a:t>
            </a:r>
            <a:r>
              <a:rPr lang="nb-NO" sz="1000" dirty="0">
                <a:latin typeface="+mn-lt"/>
                <a:ea typeface="ＭＳ Ｐゴシック" charset="0"/>
                <a:cs typeface="ＭＳ Ｐゴシック" charset="0"/>
              </a:rPr>
              <a:t> </a:t>
            </a:r>
            <a:r>
              <a:rPr lang="nb-NO" sz="1000" dirty="0" err="1">
                <a:latin typeface="+mn-lt"/>
                <a:ea typeface="ＭＳ Ｐゴシック" charset="0"/>
                <a:cs typeface="ＭＳ Ｐゴシック" charset="0"/>
              </a:rPr>
              <a:t>model</a:t>
            </a:r>
            <a:r>
              <a:rPr lang="nb-NO" sz="1000" dirty="0">
                <a:latin typeface="+mn-lt"/>
                <a:ea typeface="ＭＳ Ｐゴシック" charset="0"/>
                <a:cs typeface="ＭＳ Ｐゴシック" charset="0"/>
              </a:rPr>
              <a:t> </a:t>
            </a:r>
            <a:r>
              <a:rPr lang="nb-NO" sz="1000" dirty="0" err="1">
                <a:latin typeface="+mn-lt"/>
                <a:ea typeface="ＭＳ Ｐゴシック" charset="0"/>
                <a:cs typeface="ＭＳ Ｐゴシック" charset="0"/>
              </a:rPr>
              <a:t>assigns</a:t>
            </a:r>
            <a:r>
              <a:rPr lang="nb-NO" sz="1000" dirty="0">
                <a:latin typeface="+mn-lt"/>
                <a:ea typeface="ＭＳ Ｐゴシック" charset="0"/>
                <a:cs typeface="ＭＳ Ｐゴシック" charset="0"/>
              </a:rPr>
              <a:t> </a:t>
            </a:r>
            <a:r>
              <a:rPr lang="nb-NO" sz="1000" dirty="0" err="1">
                <a:latin typeface="+mn-lt"/>
                <a:ea typeface="ＭＳ Ｐゴシック" charset="0"/>
                <a:cs typeface="ＭＳ Ｐゴシック" charset="0"/>
              </a:rPr>
              <a:t>that</a:t>
            </a:r>
            <a:r>
              <a:rPr lang="nb-NO" sz="1000" dirty="0">
                <a:latin typeface="+mn-lt"/>
                <a:ea typeface="ＭＳ Ｐゴシック" charset="0"/>
                <a:cs typeface="ＭＳ Ｐゴシック" charset="0"/>
              </a:rPr>
              <a:t> image </a:t>
            </a:r>
            <a:r>
              <a:rPr lang="nb-NO" sz="1000" dirty="0" err="1">
                <a:latin typeface="+mn-lt"/>
                <a:ea typeface="ＭＳ Ｐゴシック" charset="0"/>
                <a:cs typeface="ＭＳ Ｐゴシック" charset="0"/>
              </a:rPr>
              <a:t>of</a:t>
            </a:r>
            <a:r>
              <a:rPr lang="nb-NO" sz="1000" dirty="0">
                <a:latin typeface="+mn-lt"/>
                <a:ea typeface="ＭＳ Ｐゴシック" charset="0"/>
                <a:cs typeface="ＭＳ Ｐゴシック" charset="0"/>
              </a:rPr>
              <a:t> </a:t>
            </a:r>
            <a:r>
              <a:rPr lang="nb-NO" sz="1000" dirty="0" err="1">
                <a:latin typeface="+mn-lt"/>
                <a:ea typeface="ＭＳ Ｐゴシック" charset="0"/>
                <a:cs typeface="ＭＳ Ｐゴシック" charset="0"/>
              </a:rPr>
              <a:t>being</a:t>
            </a:r>
            <a:r>
              <a:rPr lang="nb-NO" sz="1000" dirty="0">
                <a:latin typeface="+mn-lt"/>
                <a:ea typeface="ＭＳ Ｐゴシック" charset="0"/>
                <a:cs typeface="ＭＳ Ｐゴシック" charset="0"/>
              </a:rPr>
              <a:t> </a:t>
            </a:r>
            <a:r>
              <a:rPr lang="nb-NO" sz="1000" dirty="0" err="1">
                <a:latin typeface="+mn-lt"/>
                <a:ea typeface="ＭＳ Ｐゴシック" charset="0"/>
                <a:cs typeface="ＭＳ Ｐゴシック" charset="0"/>
              </a:rPr>
              <a:t>diseased</a:t>
            </a:r>
            <a:r>
              <a:rPr lang="nb-NO" sz="1000" dirty="0">
                <a:latin typeface="+mn-lt"/>
                <a:ea typeface="ＭＳ Ｐゴシック" charset="0"/>
                <a:cs typeface="ＭＳ Ｐゴシック" charset="0"/>
              </a:rPr>
              <a:t>. Green = Model is </a:t>
            </a:r>
            <a:r>
              <a:rPr lang="nb-NO" sz="1000" dirty="0" err="1">
                <a:latin typeface="+mn-lt"/>
                <a:ea typeface="ＭＳ Ｐゴシック" charset="0"/>
                <a:cs typeface="ＭＳ Ｐゴシック" charset="0"/>
              </a:rPr>
              <a:t>correct</a:t>
            </a:r>
            <a:r>
              <a:rPr lang="nb-NO" sz="1000" dirty="0">
                <a:latin typeface="+mn-lt"/>
                <a:ea typeface="ＭＳ Ｐゴシック" charset="0"/>
                <a:cs typeface="ＭＳ Ｐゴシック" charset="0"/>
              </a:rPr>
              <a:t> </a:t>
            </a:r>
            <a:r>
              <a:rPr lang="nb-NO" sz="1000" dirty="0" err="1">
                <a:latin typeface="+mn-lt"/>
                <a:ea typeface="ＭＳ Ｐゴシック" charset="0"/>
                <a:cs typeface="ＭＳ Ｐゴシック" charset="0"/>
              </a:rPr>
              <a:t>on</a:t>
            </a:r>
            <a:r>
              <a:rPr lang="nb-NO" sz="1000" dirty="0">
                <a:latin typeface="+mn-lt"/>
                <a:ea typeface="ＭＳ Ｐゴシック" charset="0"/>
                <a:cs typeface="ＭＳ Ｐゴシック" charset="0"/>
              </a:rPr>
              <a:t> </a:t>
            </a:r>
            <a:r>
              <a:rPr lang="nb-NO" sz="1000" dirty="0" err="1">
                <a:latin typeface="+mn-lt"/>
                <a:ea typeface="ＭＳ Ｐゴシック" charset="0"/>
                <a:cs typeface="ＭＳ Ｐゴシック" charset="0"/>
              </a:rPr>
              <a:t>that</a:t>
            </a:r>
            <a:r>
              <a:rPr lang="nb-NO" sz="1000" dirty="0">
                <a:latin typeface="+mn-lt"/>
                <a:ea typeface="ＭＳ Ｐゴシック" charset="0"/>
                <a:cs typeface="ＭＳ Ｐゴシック" charset="0"/>
              </a:rPr>
              <a:t> image. Red = Model is </a:t>
            </a:r>
            <a:r>
              <a:rPr lang="nb-NO" sz="1000" dirty="0" err="1">
                <a:latin typeface="+mn-lt"/>
                <a:ea typeface="ＭＳ Ｐゴシック" charset="0"/>
                <a:cs typeface="ＭＳ Ｐゴシック" charset="0"/>
              </a:rPr>
              <a:t>incorrect</a:t>
            </a:r>
            <a:r>
              <a:rPr lang="nb-NO" sz="1000" dirty="0">
                <a:latin typeface="+mn-lt"/>
                <a:ea typeface="ＭＳ Ｐゴシック" charset="0"/>
                <a:cs typeface="ＭＳ Ｐゴシック" charset="0"/>
              </a:rPr>
              <a:t>. Image from [Finlayson].</a:t>
            </a:r>
          </a:p>
        </p:txBody>
      </p:sp>
      <p:sp>
        <p:nvSpPr>
          <p:cNvPr id="3" name="Rectangle 2"/>
          <p:cNvSpPr/>
          <p:nvPr/>
        </p:nvSpPr>
        <p:spPr bwMode="auto">
          <a:xfrm>
            <a:off x="0" y="3835020"/>
            <a:ext cx="951470" cy="395785"/>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nb-NO" sz="1000" i="0" u="none" strike="noStrike" cap="none" normalizeH="0" baseline="0" dirty="0" err="1">
                <a:ln>
                  <a:noFill/>
                </a:ln>
                <a:solidFill>
                  <a:srgbClr val="FF0000"/>
                </a:solidFill>
                <a:effectLst/>
                <a:latin typeface="Arial" charset="0"/>
              </a:rPr>
              <a:t>Peturbated</a:t>
            </a:r>
            <a:endParaRPr kumimoji="0" lang="nb-NO" sz="1000" i="0" u="none" strike="noStrike" cap="none" normalizeH="0" baseline="0" dirty="0">
              <a:ln>
                <a:noFill/>
              </a:ln>
              <a:solidFill>
                <a:srgbClr val="FF0000"/>
              </a:solidFill>
              <a:effectLst/>
              <a:latin typeface="Arial" charset="0"/>
            </a:endParaRPr>
          </a:p>
        </p:txBody>
      </p:sp>
    </p:spTree>
    <p:extLst>
      <p:ext uri="{BB962C8B-B14F-4D97-AF65-F5344CB8AC3E}">
        <p14:creationId xmlns:p14="http://schemas.microsoft.com/office/powerpoint/2010/main" val="29640540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5D003-AA95-A843-867D-1BC9D4BADC7E}"/>
              </a:ext>
            </a:extLst>
          </p:cNvPr>
          <p:cNvSpPr>
            <a:spLocks noGrp="1"/>
          </p:cNvSpPr>
          <p:nvPr>
            <p:ph type="title"/>
          </p:nvPr>
        </p:nvSpPr>
        <p:spPr>
          <a:xfrm>
            <a:off x="304800" y="304800"/>
            <a:ext cx="8070850" cy="615553"/>
          </a:xfrm>
        </p:spPr>
        <p:txBody>
          <a:bodyPr/>
          <a:lstStyle/>
          <a:p>
            <a:r>
              <a:rPr lang="en-AU" dirty="0"/>
              <a:t>Do you recognize one of them?</a:t>
            </a:r>
          </a:p>
        </p:txBody>
      </p:sp>
      <p:pic>
        <p:nvPicPr>
          <p:cNvPr id="4" name="Content Placeholder 3">
            <a:extLst>
              <a:ext uri="{FF2B5EF4-FFF2-40B4-BE49-F238E27FC236}">
                <a16:creationId xmlns:a16="http://schemas.microsoft.com/office/drawing/2014/main" id="{E835BEB9-A2B7-F340-B0C6-3EE567C48527}"/>
              </a:ext>
            </a:extLst>
          </p:cNvPr>
          <p:cNvPicPr>
            <a:picLocks noGrp="1" noChangeAspect="1"/>
          </p:cNvPicPr>
          <p:nvPr>
            <p:ph idx="1"/>
          </p:nvPr>
        </p:nvPicPr>
        <p:blipFill>
          <a:blip r:embed="rId2"/>
          <a:stretch>
            <a:fillRect/>
          </a:stretch>
        </p:blipFill>
        <p:spPr>
          <a:xfrm>
            <a:off x="1473827" y="2527557"/>
            <a:ext cx="5860890" cy="3300132"/>
          </a:xfrm>
          <a:prstGeom prst="rect">
            <a:avLst/>
          </a:prstGeom>
        </p:spPr>
      </p:pic>
    </p:spTree>
    <p:extLst>
      <p:ext uri="{BB962C8B-B14F-4D97-AF65-F5344CB8AC3E}">
        <p14:creationId xmlns:p14="http://schemas.microsoft.com/office/powerpoint/2010/main" val="2134269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Number Placeholder 2">
            <a:extLst>
              <a:ext uri="{FF2B5EF4-FFF2-40B4-BE49-F238E27FC236}">
                <a16:creationId xmlns:a16="http://schemas.microsoft.com/office/drawing/2014/main" id="{8D7616AD-D3BD-BB2A-1013-134EB6F4F526}"/>
              </a:ext>
            </a:extLst>
          </p:cNvPr>
          <p:cNvSpPr>
            <a:spLocks noGrp="1"/>
          </p:cNvSpPr>
          <p:nvPr>
            <p:ph type="sldNum" sz="quarter" idx="4294967295"/>
          </p:nvPr>
        </p:nvSpPr>
        <p:spPr bwMode="auto">
          <a:xfrm>
            <a:off x="8001000" y="6248400"/>
            <a:ext cx="685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94D2"/>
              </a:buClr>
              <a:buFont typeface="Wingdings" pitchFamily="2" charset="2"/>
              <a:buChar char="§"/>
              <a:defRPr sz="2400">
                <a:solidFill>
                  <a:schemeClr val="tx1"/>
                </a:solidFill>
                <a:latin typeface="Arial" panose="020B0604020202020204" pitchFamily="34" charset="0"/>
              </a:defRPr>
            </a:lvl1pPr>
            <a:lvl2pPr marL="1147763" indent="-390525">
              <a:spcBef>
                <a:spcPct val="10000"/>
              </a:spcBef>
              <a:buChar char="–"/>
              <a:defRPr sz="2000">
                <a:solidFill>
                  <a:schemeClr val="tx1"/>
                </a:solidFill>
                <a:latin typeface="Arial" panose="020B0604020202020204" pitchFamily="34" charset="0"/>
              </a:defRPr>
            </a:lvl2pPr>
            <a:lvl3pPr marL="1905000" indent="-377825">
              <a:buFont typeface="Wingdings" pitchFamily="2" charset="2"/>
              <a:buChar char="§"/>
              <a:defRPr sz="2000">
                <a:solidFill>
                  <a:schemeClr val="tx1"/>
                </a:solidFill>
                <a:latin typeface="Arial" panose="020B0604020202020204" pitchFamily="34" charset="0"/>
              </a:defRPr>
            </a:lvl3pPr>
            <a:lvl4pPr marL="2662238" indent="-379413">
              <a:buFont typeface="Times New Roman" panose="02020603050405020304" pitchFamily="18" charset="0"/>
              <a:buChar char="-"/>
              <a:defRPr sz="2000">
                <a:solidFill>
                  <a:schemeClr val="tx1"/>
                </a:solidFill>
                <a:latin typeface="Arial" panose="020B0604020202020204" pitchFamily="34" charset="0"/>
              </a:defRPr>
            </a:lvl4pPr>
            <a:lvl5pPr marL="3432175" indent="-379413">
              <a:buFont typeface="Times New Roman" panose="02020603050405020304" pitchFamily="18" charset="0"/>
              <a:buChar char="›"/>
              <a:defRPr sz="2000">
                <a:solidFill>
                  <a:schemeClr val="tx1"/>
                </a:solidFill>
                <a:latin typeface="Arial" panose="020B0604020202020204" pitchFamily="34" charset="0"/>
              </a:defRPr>
            </a:lvl5pPr>
            <a:lvl6pPr marL="3889375" indent="-379413"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6pPr>
            <a:lvl7pPr marL="4346575" indent="-379413"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7pPr>
            <a:lvl8pPr marL="4803775" indent="-379413"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8pPr>
            <a:lvl9pPr marL="5260975" indent="-379413" eaLnBrk="0" fontAlgn="base" hangingPunct="0">
              <a:spcBef>
                <a:spcPct val="0"/>
              </a:spcBef>
              <a:spcAft>
                <a:spcPct val="0"/>
              </a:spcAft>
              <a:buFont typeface="Times New Roman" panose="02020603050405020304" pitchFamily="18" charset="0"/>
              <a:buChar char="›"/>
              <a:defRPr sz="2000">
                <a:solidFill>
                  <a:schemeClr val="tx1"/>
                </a:solidFill>
                <a:latin typeface="Arial" panose="020B0604020202020204" pitchFamily="34" charset="0"/>
              </a:defRPr>
            </a:lvl9pPr>
          </a:lstStyle>
          <a:p>
            <a:pPr algn="r" eaLnBrk="1" hangingPunct="1">
              <a:spcBef>
                <a:spcPct val="0"/>
              </a:spcBef>
              <a:buClrTx/>
              <a:buFontTx/>
              <a:buNone/>
            </a:pPr>
            <a:fld id="{C82CCAFA-CF3F-2445-BE58-8E70124E2D7B}" type="slidenum">
              <a:rPr lang="nb-NO" altLang="en-US" sz="900">
                <a:ea typeface="ヒラギノ角ゴ Pro W3" panose="020B0300000000000000" pitchFamily="34" charset="-128"/>
              </a:rPr>
              <a:pPr algn="r" eaLnBrk="1" hangingPunct="1">
                <a:spcBef>
                  <a:spcPct val="0"/>
                </a:spcBef>
                <a:buClrTx/>
                <a:buFontTx/>
                <a:buNone/>
              </a:pPr>
              <a:t>5</a:t>
            </a:fld>
            <a:endParaRPr lang="nb-NO" altLang="en-US" sz="900">
              <a:ea typeface="ヒラギノ角ゴ Pro W3" panose="020B0300000000000000" pitchFamily="34" charset="-128"/>
            </a:endParaRPr>
          </a:p>
        </p:txBody>
      </p:sp>
      <p:pic>
        <p:nvPicPr>
          <p:cNvPr id="32770" name="Picture 3">
            <a:extLst>
              <a:ext uri="{FF2B5EF4-FFF2-40B4-BE49-F238E27FC236}">
                <a16:creationId xmlns:a16="http://schemas.microsoft.com/office/drawing/2014/main" id="{84C2AD3B-D12C-5873-B2C0-F7745DF6FB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05600" cy="655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4">
            <a:extLst>
              <a:ext uri="{FF2B5EF4-FFF2-40B4-BE49-F238E27FC236}">
                <a16:creationId xmlns:a16="http://schemas.microsoft.com/office/drawing/2014/main" id="{CAB2E3E2-F611-2455-BCFD-D3CDD0E211E1}"/>
              </a:ext>
            </a:extLst>
          </p:cNvPr>
          <p:cNvSpPr txBox="1">
            <a:spLocks noChangeArrowheads="1"/>
          </p:cNvSpPr>
          <p:nvPr/>
        </p:nvSpPr>
        <p:spPr bwMode="auto">
          <a:xfrm>
            <a:off x="152400" y="6581775"/>
            <a:ext cx="1881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r>
              <a:rPr lang="en-US" altLang="en-US" sz="1200">
                <a:ea typeface="MS PGothic" panose="020B0600070205080204" pitchFamily="34" charset="-128"/>
                <a:cs typeface="ヒラギノ角ゴ Pro W3" panose="020B0300000000000000" pitchFamily="34" charset="-128"/>
              </a:rPr>
              <a:t>(Source: The Economist)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5D003-AA95-A843-867D-1BC9D4BADC7E}"/>
              </a:ext>
            </a:extLst>
          </p:cNvPr>
          <p:cNvSpPr>
            <a:spLocks noGrp="1"/>
          </p:cNvSpPr>
          <p:nvPr>
            <p:ph type="title"/>
          </p:nvPr>
        </p:nvSpPr>
        <p:spPr>
          <a:xfrm>
            <a:off x="304800" y="304800"/>
            <a:ext cx="8070850" cy="1846659"/>
          </a:xfrm>
        </p:spPr>
        <p:txBody>
          <a:bodyPr/>
          <a:lstStyle/>
          <a:p>
            <a:r>
              <a:rPr lang="nb-NO" dirty="0" err="1"/>
              <a:t>Nvidia’s</a:t>
            </a:r>
            <a:r>
              <a:rPr lang="nb-NO" dirty="0"/>
              <a:t> </a:t>
            </a:r>
            <a:r>
              <a:rPr lang="nb-NO" dirty="0" err="1"/>
              <a:t>artificial</a:t>
            </a:r>
            <a:r>
              <a:rPr lang="nb-NO" dirty="0"/>
              <a:t> </a:t>
            </a:r>
            <a:r>
              <a:rPr lang="nb-NO" dirty="0" err="1"/>
              <a:t>intelligence</a:t>
            </a:r>
            <a:r>
              <a:rPr lang="nb-NO" dirty="0"/>
              <a:t> </a:t>
            </a:r>
            <a:r>
              <a:rPr lang="nb-NO" dirty="0" err="1"/>
              <a:t>can</a:t>
            </a:r>
            <a:r>
              <a:rPr lang="nb-NO" dirty="0"/>
              <a:t> </a:t>
            </a:r>
            <a:r>
              <a:rPr lang="nb-NO" dirty="0" err="1"/>
              <a:t>produce</a:t>
            </a:r>
            <a:r>
              <a:rPr lang="nb-NO" dirty="0"/>
              <a:t> images </a:t>
            </a:r>
            <a:r>
              <a:rPr lang="nb-NO" dirty="0" err="1"/>
              <a:t>of</a:t>
            </a:r>
            <a:r>
              <a:rPr lang="nb-NO" dirty="0"/>
              <a:t> </a:t>
            </a:r>
            <a:r>
              <a:rPr lang="nb-NO" dirty="0" err="1"/>
              <a:t>fake</a:t>
            </a:r>
            <a:r>
              <a:rPr lang="nb-NO" dirty="0"/>
              <a:t> </a:t>
            </a:r>
            <a:r>
              <a:rPr lang="nb-NO" dirty="0" err="1"/>
              <a:t>celebrities</a:t>
            </a:r>
            <a:r>
              <a:rPr lang="nb-NO" dirty="0"/>
              <a:t> </a:t>
            </a:r>
            <a:r>
              <a:rPr lang="nb-NO" dirty="0" err="1"/>
              <a:t>that</a:t>
            </a:r>
            <a:r>
              <a:rPr lang="nb-NO" dirty="0"/>
              <a:t> </a:t>
            </a:r>
            <a:r>
              <a:rPr lang="nb-NO" dirty="0" err="1"/>
              <a:t>look</a:t>
            </a:r>
            <a:r>
              <a:rPr lang="nb-NO" dirty="0"/>
              <a:t> </a:t>
            </a:r>
            <a:r>
              <a:rPr lang="nb-NO" dirty="0" err="1"/>
              <a:t>scarily</a:t>
            </a:r>
            <a:r>
              <a:rPr lang="nb-NO" dirty="0"/>
              <a:t> real</a:t>
            </a:r>
          </a:p>
        </p:txBody>
      </p:sp>
      <p:pic>
        <p:nvPicPr>
          <p:cNvPr id="4" name="Content Placeholder 3">
            <a:extLst>
              <a:ext uri="{FF2B5EF4-FFF2-40B4-BE49-F238E27FC236}">
                <a16:creationId xmlns:a16="http://schemas.microsoft.com/office/drawing/2014/main" id="{E835BEB9-A2B7-F340-B0C6-3EE567C48527}"/>
              </a:ext>
            </a:extLst>
          </p:cNvPr>
          <p:cNvPicPr>
            <a:picLocks noGrp="1" noChangeAspect="1"/>
          </p:cNvPicPr>
          <p:nvPr>
            <p:ph idx="1"/>
          </p:nvPr>
        </p:nvPicPr>
        <p:blipFill>
          <a:blip r:embed="rId2"/>
          <a:stretch>
            <a:fillRect/>
          </a:stretch>
        </p:blipFill>
        <p:spPr>
          <a:xfrm>
            <a:off x="1473827" y="2527557"/>
            <a:ext cx="5860890" cy="3300132"/>
          </a:xfrm>
          <a:prstGeom prst="rect">
            <a:avLst/>
          </a:prstGeom>
        </p:spPr>
      </p:pic>
    </p:spTree>
    <p:extLst>
      <p:ext uri="{BB962C8B-B14F-4D97-AF65-F5344CB8AC3E}">
        <p14:creationId xmlns:p14="http://schemas.microsoft.com/office/powerpoint/2010/main" val="33084234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5815FEE-85C8-3DB2-DE51-1B2606C24624}"/>
              </a:ext>
            </a:extLst>
          </p:cNvPr>
          <p:cNvSpPr>
            <a:spLocks noGrp="1"/>
          </p:cNvSpPr>
          <p:nvPr>
            <p:ph type="title"/>
          </p:nvPr>
        </p:nvSpPr>
        <p:spPr/>
        <p:txBody>
          <a:bodyPr/>
          <a:lstStyle/>
          <a:p>
            <a:r>
              <a:rPr lang="en-AU" dirty="0"/>
              <a:t>Generative adversarial Networks</a:t>
            </a:r>
          </a:p>
        </p:txBody>
      </p:sp>
      <p:sp>
        <p:nvSpPr>
          <p:cNvPr id="3" name="Plassholder for innhold 2">
            <a:extLst>
              <a:ext uri="{FF2B5EF4-FFF2-40B4-BE49-F238E27FC236}">
                <a16:creationId xmlns:a16="http://schemas.microsoft.com/office/drawing/2014/main" id="{39B2212D-271A-3C68-58BF-5E31F245E75D}"/>
              </a:ext>
            </a:extLst>
          </p:cNvPr>
          <p:cNvSpPr>
            <a:spLocks noGrp="1"/>
          </p:cNvSpPr>
          <p:nvPr>
            <p:ph idx="1"/>
          </p:nvPr>
        </p:nvSpPr>
        <p:spPr/>
        <p:txBody>
          <a:bodyPr/>
          <a:lstStyle/>
          <a:p>
            <a:endParaRPr lang="nb-NO"/>
          </a:p>
        </p:txBody>
      </p:sp>
      <p:pic>
        <p:nvPicPr>
          <p:cNvPr id="3074" name="Picture 2" descr="PDF] Generative Adversarial Networks: A Survey and Taxonomy | Semantic  Scholar">
            <a:extLst>
              <a:ext uri="{FF2B5EF4-FFF2-40B4-BE49-F238E27FC236}">
                <a16:creationId xmlns:a16="http://schemas.microsoft.com/office/drawing/2014/main" id="{D2D4CB5A-6ACD-E17C-71A3-45C7E406A0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8350616" cy="3918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7306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16B19EC-A18F-F64E-A32A-6A2A514E48A0}"/>
              </a:ext>
            </a:extLst>
          </p:cNvPr>
          <p:cNvSpPr>
            <a:spLocks noGrp="1"/>
          </p:cNvSpPr>
          <p:nvPr>
            <p:ph type="title"/>
          </p:nvPr>
        </p:nvSpPr>
        <p:spPr/>
        <p:txBody>
          <a:bodyPr/>
          <a:lstStyle/>
          <a:p>
            <a:r>
              <a:rPr lang="nb-NO" dirty="0" err="1"/>
              <a:t>Deepfake</a:t>
            </a:r>
            <a:endParaRPr lang="nb-NO" dirty="0"/>
          </a:p>
        </p:txBody>
      </p:sp>
      <p:sp>
        <p:nvSpPr>
          <p:cNvPr id="4" name="Plassholder for innhold 3">
            <a:extLst>
              <a:ext uri="{FF2B5EF4-FFF2-40B4-BE49-F238E27FC236}">
                <a16:creationId xmlns:a16="http://schemas.microsoft.com/office/drawing/2014/main" id="{4C04D900-9C75-1E52-894F-071ECA9BE661}"/>
              </a:ext>
            </a:extLst>
          </p:cNvPr>
          <p:cNvSpPr>
            <a:spLocks noGrp="1"/>
          </p:cNvSpPr>
          <p:nvPr>
            <p:ph idx="1"/>
          </p:nvPr>
        </p:nvSpPr>
        <p:spPr/>
        <p:txBody>
          <a:bodyPr/>
          <a:lstStyle/>
          <a:p>
            <a:endParaRPr lang="nb-NO"/>
          </a:p>
        </p:txBody>
      </p:sp>
      <p:pic>
        <p:nvPicPr>
          <p:cNvPr id="2050" name="Picture 2" descr="Creation of a Deepfake using an auto-encoder and decoder. The same... |  Download Scientific Diagram">
            <a:extLst>
              <a:ext uri="{FF2B5EF4-FFF2-40B4-BE49-F238E27FC236}">
                <a16:creationId xmlns:a16="http://schemas.microsoft.com/office/drawing/2014/main" id="{0CAB9298-BE23-50BC-61C8-501C4F20EF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905" y="1094381"/>
            <a:ext cx="6382522" cy="5458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8336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5B267-C58B-8144-A86A-4F27BDA596E7}"/>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B829FCA5-CCBC-A34F-B26C-92480A64350B}"/>
              </a:ext>
            </a:extLst>
          </p:cNvPr>
          <p:cNvSpPr>
            <a:spLocks noGrp="1"/>
          </p:cNvSpPr>
          <p:nvPr>
            <p:ph idx="1"/>
          </p:nvPr>
        </p:nvSpPr>
        <p:spPr/>
        <p:txBody>
          <a:bodyPr/>
          <a:lstStyle/>
          <a:p>
            <a:endParaRPr lang="nb-NO"/>
          </a:p>
        </p:txBody>
      </p:sp>
      <p:pic>
        <p:nvPicPr>
          <p:cNvPr id="5" name="Picture 4" descr="A picture containing photo&#10;&#10;Description automatically generated">
            <a:extLst>
              <a:ext uri="{FF2B5EF4-FFF2-40B4-BE49-F238E27FC236}">
                <a16:creationId xmlns:a16="http://schemas.microsoft.com/office/drawing/2014/main" id="{9EC8A100-4F21-FE4E-BB58-67CD25B09F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73125"/>
            <a:ext cx="9144000" cy="5111750"/>
          </a:xfrm>
          <a:prstGeom prst="rect">
            <a:avLst/>
          </a:prstGeom>
        </p:spPr>
      </p:pic>
      <p:sp>
        <p:nvSpPr>
          <p:cNvPr id="6" name="Rectangle 5">
            <a:extLst>
              <a:ext uri="{FF2B5EF4-FFF2-40B4-BE49-F238E27FC236}">
                <a16:creationId xmlns:a16="http://schemas.microsoft.com/office/drawing/2014/main" id="{110B806F-B01F-9642-AFB1-0DF1C5E15E30}"/>
              </a:ext>
            </a:extLst>
          </p:cNvPr>
          <p:cNvSpPr/>
          <p:nvPr/>
        </p:nvSpPr>
        <p:spPr>
          <a:xfrm>
            <a:off x="0" y="5984875"/>
            <a:ext cx="7151914" cy="1015663"/>
          </a:xfrm>
          <a:prstGeom prst="rect">
            <a:avLst/>
          </a:prstGeom>
        </p:spPr>
        <p:txBody>
          <a:bodyPr wrap="square">
            <a:spAutoFit/>
          </a:bodyPr>
          <a:lstStyle/>
          <a:p>
            <a:r>
              <a:rPr lang="nb-NO" sz="1200" dirty="0"/>
              <a:t>Source: </a:t>
            </a:r>
            <a:r>
              <a:rPr lang="nb-NO" sz="1200" dirty="0" err="1"/>
              <a:t>Kyllesbech</a:t>
            </a:r>
            <a:r>
              <a:rPr lang="nb-NO" sz="1200" dirty="0"/>
              <a:t> Larsen, A </a:t>
            </a:r>
            <a:r>
              <a:rPr lang="nb-NO" sz="1200" dirty="0" err="1"/>
              <a:t>Tutorial</a:t>
            </a:r>
            <a:r>
              <a:rPr lang="nb-NO" sz="1200" dirty="0"/>
              <a:t> to AI </a:t>
            </a:r>
            <a:r>
              <a:rPr lang="nb-NO" sz="1200" dirty="0" err="1"/>
              <a:t>Ethics</a:t>
            </a:r>
            <a:r>
              <a:rPr lang="nb-NO" sz="1200" dirty="0"/>
              <a:t> –  Fairness, Bias &amp; </a:t>
            </a:r>
            <a:r>
              <a:rPr lang="nb-NO" sz="1200" dirty="0" err="1"/>
              <a:t>Perception</a:t>
            </a:r>
            <a:endParaRPr lang="nb-NO" sz="1200" dirty="0"/>
          </a:p>
          <a:p>
            <a:endParaRPr lang="nb-NO" dirty="0"/>
          </a:p>
          <a:p>
            <a:endParaRPr lang="nb-NO" dirty="0"/>
          </a:p>
        </p:txBody>
      </p:sp>
    </p:spTree>
    <p:extLst>
      <p:ext uri="{BB962C8B-B14F-4D97-AF65-F5344CB8AC3E}">
        <p14:creationId xmlns:p14="http://schemas.microsoft.com/office/powerpoint/2010/main" val="23784414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88CD6-ECF2-2D41-8AC4-D8090F59B6FE}"/>
              </a:ext>
            </a:extLst>
          </p:cNvPr>
          <p:cNvSpPr>
            <a:spLocks noGrp="1"/>
          </p:cNvSpPr>
          <p:nvPr>
            <p:ph type="title"/>
          </p:nvPr>
        </p:nvSpPr>
        <p:spPr/>
        <p:txBody>
          <a:bodyPr/>
          <a:lstStyle/>
          <a:p>
            <a:endParaRPr lang="nb-NO" dirty="0"/>
          </a:p>
        </p:txBody>
      </p:sp>
      <p:pic>
        <p:nvPicPr>
          <p:cNvPr id="5" name="Picture 4" descr="A screenshot of a social media post&#10;&#10;Description automatically generated">
            <a:extLst>
              <a:ext uri="{FF2B5EF4-FFF2-40B4-BE49-F238E27FC236}">
                <a16:creationId xmlns:a16="http://schemas.microsoft.com/office/drawing/2014/main" id="{6BFB9091-1262-3443-B7CC-F4A674DBB1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1805"/>
            <a:ext cx="9144000" cy="5168900"/>
          </a:xfrm>
          <a:prstGeom prst="rect">
            <a:avLst/>
          </a:prstGeom>
        </p:spPr>
      </p:pic>
      <p:sp>
        <p:nvSpPr>
          <p:cNvPr id="8" name="Content Placeholder 7"/>
          <p:cNvSpPr>
            <a:spLocks noGrp="1"/>
          </p:cNvSpPr>
          <p:nvPr>
            <p:ph idx="1"/>
          </p:nvPr>
        </p:nvSpPr>
        <p:spPr>
          <a:xfrm>
            <a:off x="311150" y="5628503"/>
            <a:ext cx="8064500" cy="1274195"/>
          </a:xfrm>
          <a:prstGeom prst="rect">
            <a:avLst/>
          </a:prstGeom>
        </p:spPr>
        <p:txBody>
          <a:bodyPr>
            <a:spAutoFit/>
          </a:bodyPr>
          <a:lstStyle/>
          <a:p>
            <a:pPr marL="0" indent="0">
              <a:buNone/>
            </a:pPr>
            <a:r>
              <a:rPr lang="en-US" dirty="0"/>
              <a:t>Misogyny is the hatred of, contempt for, or prejudice against women or girls. </a:t>
            </a:r>
          </a:p>
          <a:p>
            <a:endParaRPr lang="nb-NO" dirty="0"/>
          </a:p>
        </p:txBody>
      </p:sp>
    </p:spTree>
    <p:extLst>
      <p:ext uri="{BB962C8B-B14F-4D97-AF65-F5344CB8AC3E}">
        <p14:creationId xmlns:p14="http://schemas.microsoft.com/office/powerpoint/2010/main" val="13218511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AA9600-8931-76ED-3322-8EEF595EF19F}"/>
              </a:ext>
            </a:extLst>
          </p:cNvPr>
          <p:cNvSpPr>
            <a:spLocks noGrp="1"/>
          </p:cNvSpPr>
          <p:nvPr>
            <p:ph type="title"/>
          </p:nvPr>
        </p:nvSpPr>
        <p:spPr>
          <a:xfrm>
            <a:off x="536575" y="3001701"/>
            <a:ext cx="8070850" cy="609600"/>
          </a:xfrm>
        </p:spPr>
        <p:txBody>
          <a:bodyPr/>
          <a:lstStyle/>
          <a:p>
            <a:r>
              <a:rPr lang="en-AU"/>
              <a:t>AI shapes our view of the world</a:t>
            </a:r>
          </a:p>
        </p:txBody>
      </p:sp>
    </p:spTree>
    <p:extLst>
      <p:ext uri="{BB962C8B-B14F-4D97-AF65-F5344CB8AC3E}">
        <p14:creationId xmlns:p14="http://schemas.microsoft.com/office/powerpoint/2010/main" val="6429240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Filter </a:t>
            </a:r>
            <a:r>
              <a:rPr lang="nb-NO" dirty="0" err="1"/>
              <a:t>Bubble</a:t>
            </a:r>
            <a:endParaRPr lang="nb-NO" dirty="0"/>
          </a:p>
        </p:txBody>
      </p:sp>
      <p:sp>
        <p:nvSpPr>
          <p:cNvPr id="3" name="Content Placeholder 2"/>
          <p:cNvSpPr>
            <a:spLocks noGrp="1"/>
          </p:cNvSpPr>
          <p:nvPr>
            <p:ph idx="1"/>
          </p:nvPr>
        </p:nvSpPr>
        <p:spPr>
          <a:xfrm>
            <a:off x="307975" y="1099751"/>
            <a:ext cx="8064500" cy="4572000"/>
          </a:xfrm>
        </p:spPr>
        <p:txBody>
          <a:bodyPr/>
          <a:lstStyle/>
          <a:p>
            <a:pPr lvl="1"/>
            <a:r>
              <a:rPr lang="en-AU" dirty="0"/>
              <a:t>Filter Bubble and web search engines</a:t>
            </a:r>
          </a:p>
          <a:p>
            <a:pPr lvl="1"/>
            <a:r>
              <a:rPr lang="en-AU" dirty="0"/>
              <a:t>Reinforcement effect: more and more of what you like</a:t>
            </a:r>
          </a:p>
          <a:p>
            <a:pPr marL="757238" lvl="1" indent="0">
              <a:buNone/>
            </a:pPr>
            <a:r>
              <a:rPr lang="en-AU" dirty="0">
                <a:sym typeface="Wingdings" panose="05000000000000000000" pitchFamily="2" charset="2"/>
              </a:rPr>
              <a:t>    extremism and bias</a:t>
            </a:r>
            <a:endParaRPr lang="en-AU" dirty="0"/>
          </a:p>
          <a:p>
            <a:pPr marL="0" indent="0">
              <a:buNone/>
            </a:pPr>
            <a:r>
              <a:rPr lang="en-AU" dirty="0"/>
              <a:t> </a:t>
            </a:r>
          </a:p>
          <a:p>
            <a:pPr marL="757238" lvl="1" indent="0">
              <a:buNone/>
            </a:pPr>
            <a:endParaRPr lang="en-AU" dirty="0"/>
          </a:p>
          <a:p>
            <a:pPr lvl="1"/>
            <a:endParaRPr lang="en-AU" dirty="0"/>
          </a:p>
        </p:txBody>
      </p:sp>
      <p:pic>
        <p:nvPicPr>
          <p:cNvPr id="1026" name="Picture 2" descr="Image result for information bubb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767913"/>
            <a:ext cx="3281108" cy="290383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s://images-na.ssl-images-amazon.com/images/I/417xntPfGpL._SX323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5263" y="1989437"/>
            <a:ext cx="2529387" cy="3883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0999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tel 1">
            <a:extLst>
              <a:ext uri="{FF2B5EF4-FFF2-40B4-BE49-F238E27FC236}">
                <a16:creationId xmlns:a16="http://schemas.microsoft.com/office/drawing/2014/main" id="{DC7B22CB-C7DF-274E-A66C-B92D27495D84}"/>
              </a:ext>
            </a:extLst>
          </p:cNvPr>
          <p:cNvSpPr>
            <a:spLocks noGrp="1"/>
          </p:cNvSpPr>
          <p:nvPr>
            <p:ph type="title"/>
          </p:nvPr>
        </p:nvSpPr>
        <p:spPr/>
        <p:txBody>
          <a:bodyPr/>
          <a:lstStyle/>
          <a:p>
            <a:pPr>
              <a:defRPr/>
            </a:pPr>
            <a:r>
              <a:rPr lang="nb-NO" dirty="0" err="1"/>
              <a:t>Obama</a:t>
            </a:r>
            <a:r>
              <a:rPr lang="nb-NO" dirty="0"/>
              <a:t>: </a:t>
            </a:r>
            <a:r>
              <a:rPr lang="nb-NO" dirty="0" err="1"/>
              <a:t>Narwhal</a:t>
            </a:r>
            <a:r>
              <a:rPr lang="nb-NO" dirty="0"/>
              <a:t> project</a:t>
            </a:r>
          </a:p>
        </p:txBody>
      </p:sp>
      <p:sp>
        <p:nvSpPr>
          <p:cNvPr id="90115" name="Plassholder for innhold 2">
            <a:extLst>
              <a:ext uri="{FF2B5EF4-FFF2-40B4-BE49-F238E27FC236}">
                <a16:creationId xmlns:a16="http://schemas.microsoft.com/office/drawing/2014/main" id="{E7DABA9E-EDE7-5640-8409-3D24D032FBD4}"/>
              </a:ext>
            </a:extLst>
          </p:cNvPr>
          <p:cNvSpPr>
            <a:spLocks noGrp="1"/>
          </p:cNvSpPr>
          <p:nvPr>
            <p:ph idx="1"/>
          </p:nvPr>
        </p:nvSpPr>
        <p:spPr>
          <a:xfrm>
            <a:off x="304800" y="2589663"/>
            <a:ext cx="4553803" cy="3429000"/>
          </a:xfrm>
        </p:spPr>
        <p:txBody>
          <a:bodyPr/>
          <a:lstStyle/>
          <a:p>
            <a:pPr>
              <a:defRPr/>
            </a:pPr>
            <a:r>
              <a:rPr lang="en-US" dirty="0"/>
              <a:t>Project Narwhal is the name of a computer program used by the 2012 campaign by Barack Obama.</a:t>
            </a:r>
          </a:p>
          <a:p>
            <a:pPr>
              <a:defRPr/>
            </a:pPr>
            <a:r>
              <a:rPr lang="en-US" dirty="0"/>
              <a:t>It was contrasted in the Mitt Romney presidential campaign by Project Orca, so named because the orca is one of the few predators of the narwhal.</a:t>
            </a:r>
            <a:endParaRPr lang="nb-NO" dirty="0"/>
          </a:p>
          <a:p>
            <a:pPr>
              <a:defRPr/>
            </a:pPr>
            <a:endParaRPr lang="nb-NO" dirty="0"/>
          </a:p>
          <a:p>
            <a:pPr>
              <a:defRPr/>
            </a:pPr>
            <a:endParaRPr lang="nb-NO" dirty="0"/>
          </a:p>
          <a:p>
            <a:pPr>
              <a:defRPr/>
            </a:pPr>
            <a:endParaRPr lang="nb-NO" dirty="0"/>
          </a:p>
          <a:p>
            <a:pPr>
              <a:defRPr/>
            </a:pPr>
            <a:endParaRPr lang="nb-NO" dirty="0"/>
          </a:p>
        </p:txBody>
      </p:sp>
      <p:pic>
        <p:nvPicPr>
          <p:cNvPr id="6146" name="Picture 2" descr="A Narwh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9013" y="2735785"/>
            <a:ext cx="2727190" cy="143702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Underwater view of a female orca splashing through the water after it has gone up to breath, Pacific Ocean, New Zeala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3" name="AutoShape 6" descr="https://www.thoughtco.com/thmb/dL7LX4AOWMlveoExhgNynYS98pg=/768x0/filters:no_upscale():max_bytes(150000):strip_icc():format(webp)/GettyImages-826128004-6cb21c0037424480b047a648e294e669.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6152" name="Picture 8" descr="Salish Sea Orcas L-po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3911" y="4390815"/>
            <a:ext cx="2672292" cy="1603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118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tel 1">
            <a:extLst>
              <a:ext uri="{FF2B5EF4-FFF2-40B4-BE49-F238E27FC236}">
                <a16:creationId xmlns:a16="http://schemas.microsoft.com/office/drawing/2014/main" id="{1D45DC67-D893-B547-B834-1430889FE701}"/>
              </a:ext>
            </a:extLst>
          </p:cNvPr>
          <p:cNvSpPr>
            <a:spLocks noGrp="1"/>
          </p:cNvSpPr>
          <p:nvPr>
            <p:ph type="title"/>
          </p:nvPr>
        </p:nvSpPr>
        <p:spPr>
          <a:xfrm>
            <a:off x="533400" y="209550"/>
            <a:ext cx="6053138" cy="1230313"/>
          </a:xfrm>
        </p:spPr>
        <p:txBody>
          <a:bodyPr/>
          <a:lstStyle/>
          <a:p>
            <a:pPr>
              <a:defRPr/>
            </a:pPr>
            <a:r>
              <a:rPr lang="nb-NO" dirty="0"/>
              <a:t>Merged databases on voters</a:t>
            </a:r>
          </a:p>
        </p:txBody>
      </p:sp>
      <p:pic>
        <p:nvPicPr>
          <p:cNvPr id="91139" name="Picture 2" descr="C:\Users\Administrator\Desktop\dataskema.jpg">
            <a:extLst>
              <a:ext uri="{FF2B5EF4-FFF2-40B4-BE49-F238E27FC236}">
                <a16:creationId xmlns:a16="http://schemas.microsoft.com/office/drawing/2014/main" id="{0496FBA3-EEED-0D4E-88E5-921D0DDA0DE4}"/>
              </a:ext>
            </a:extLst>
          </p:cNvPr>
          <p:cNvPicPr>
            <a:picLocks noGrp="1" noChangeAspect="1" noChangeArrowheads="1"/>
          </p:cNvPicPr>
          <p:nvPr>
            <p:ph idx="1"/>
          </p:nvPr>
        </p:nvPicPr>
        <p:blipFill>
          <a:blip r:embed="rId2" cstate="print"/>
          <a:srcRect/>
          <a:stretch>
            <a:fillRect/>
          </a:stretch>
        </p:blipFill>
        <p:spPr>
          <a:xfrm>
            <a:off x="5142616" y="2612409"/>
            <a:ext cx="3731569" cy="2710218"/>
          </a:xfrm>
        </p:spPr>
      </p:pic>
      <p:sp>
        <p:nvSpPr>
          <p:cNvPr id="2" name="Rectangle 1"/>
          <p:cNvSpPr/>
          <p:nvPr/>
        </p:nvSpPr>
        <p:spPr>
          <a:xfrm>
            <a:off x="307075" y="2612409"/>
            <a:ext cx="4572000" cy="3785652"/>
          </a:xfrm>
          <a:prstGeom prst="rect">
            <a:avLst/>
          </a:prstGeom>
        </p:spPr>
        <p:txBody>
          <a:bodyPr>
            <a:spAutoFit/>
          </a:bodyPr>
          <a:lstStyle/>
          <a:p>
            <a:pPr>
              <a:defRPr/>
            </a:pPr>
            <a:r>
              <a:rPr lang="nb-NO" dirty="0"/>
              <a:t>a team </a:t>
            </a:r>
            <a:r>
              <a:rPr lang="nb-NO" dirty="0" err="1"/>
              <a:t>of</a:t>
            </a:r>
            <a:r>
              <a:rPr lang="nb-NO" dirty="0"/>
              <a:t> 120 </a:t>
            </a:r>
            <a:r>
              <a:rPr lang="nb-NO" dirty="0" err="1"/>
              <a:t>people</a:t>
            </a:r>
            <a:r>
              <a:rPr lang="nb-NO" dirty="0"/>
              <a:t>:</a:t>
            </a:r>
          </a:p>
          <a:p>
            <a:pPr lvl="1">
              <a:defRPr/>
            </a:pPr>
            <a:r>
              <a:rPr lang="nb-NO" dirty="0"/>
              <a:t>Programmers, </a:t>
            </a:r>
            <a:r>
              <a:rPr lang="nb-NO" dirty="0" err="1"/>
              <a:t>statisticians</a:t>
            </a:r>
            <a:r>
              <a:rPr lang="nb-NO" dirty="0"/>
              <a:t>, </a:t>
            </a:r>
            <a:r>
              <a:rPr lang="nb-NO" dirty="0" err="1"/>
              <a:t>mathematicians</a:t>
            </a:r>
            <a:r>
              <a:rPr lang="nb-NO" dirty="0"/>
              <a:t>, and </a:t>
            </a:r>
            <a:r>
              <a:rPr lang="nb-NO" dirty="0" err="1"/>
              <a:t>marketing</a:t>
            </a:r>
            <a:r>
              <a:rPr lang="nb-NO" dirty="0"/>
              <a:t> Experts from google and </a:t>
            </a:r>
            <a:r>
              <a:rPr lang="nb-NO" dirty="0" err="1"/>
              <a:t>twitter</a:t>
            </a:r>
            <a:endParaRPr lang="nb-NO" dirty="0"/>
          </a:p>
          <a:p>
            <a:pPr>
              <a:defRPr/>
            </a:pPr>
            <a:endParaRPr lang="nb-NO" dirty="0"/>
          </a:p>
          <a:p>
            <a:pPr>
              <a:defRPr/>
            </a:pPr>
            <a:r>
              <a:rPr lang="nb-NO" dirty="0"/>
              <a:t>The team </a:t>
            </a:r>
            <a:r>
              <a:rPr lang="nb-NO" dirty="0" err="1"/>
              <a:t>worked</a:t>
            </a:r>
            <a:r>
              <a:rPr lang="nb-NO" dirty="0"/>
              <a:t> </a:t>
            </a:r>
            <a:r>
              <a:rPr lang="nb-NO" dirty="0" err="1"/>
              <a:t>exclusively</a:t>
            </a:r>
            <a:r>
              <a:rPr lang="nb-NO" dirty="0"/>
              <a:t> </a:t>
            </a:r>
            <a:r>
              <a:rPr lang="nb-NO" dirty="0" err="1"/>
              <a:t>on</a:t>
            </a:r>
            <a:r>
              <a:rPr lang="nb-NO" dirty="0"/>
              <a:t> </a:t>
            </a:r>
            <a:r>
              <a:rPr lang="nb-NO" dirty="0" err="1"/>
              <a:t>creating</a:t>
            </a:r>
            <a:r>
              <a:rPr lang="nb-NO" dirty="0"/>
              <a:t> </a:t>
            </a:r>
            <a:r>
              <a:rPr lang="nb-NO" dirty="0" err="1"/>
              <a:t>tools</a:t>
            </a:r>
            <a:r>
              <a:rPr lang="nb-NO" dirty="0"/>
              <a:t> </a:t>
            </a:r>
            <a:r>
              <a:rPr lang="nb-NO" dirty="0" err="1"/>
              <a:t>that</a:t>
            </a:r>
            <a:r>
              <a:rPr lang="nb-NO" dirty="0"/>
              <a:t> </a:t>
            </a:r>
            <a:r>
              <a:rPr lang="nb-NO" dirty="0" err="1"/>
              <a:t>collect</a:t>
            </a:r>
            <a:r>
              <a:rPr lang="nb-NO" dirty="0"/>
              <a:t> and </a:t>
            </a:r>
            <a:r>
              <a:rPr lang="nb-NO" dirty="0" err="1">
                <a:solidFill>
                  <a:srgbClr val="00FF00"/>
                </a:solidFill>
              </a:rPr>
              <a:t>analyze</a:t>
            </a:r>
            <a:r>
              <a:rPr lang="nb-NO" dirty="0">
                <a:solidFill>
                  <a:srgbClr val="00FF00"/>
                </a:solidFill>
              </a:rPr>
              <a:t> data </a:t>
            </a:r>
            <a:r>
              <a:rPr lang="nb-NO" dirty="0" err="1">
                <a:solidFill>
                  <a:srgbClr val="00FF00"/>
                </a:solidFill>
              </a:rPr>
              <a:t>of</a:t>
            </a:r>
            <a:r>
              <a:rPr lang="nb-NO" dirty="0"/>
              <a:t> </a:t>
            </a:r>
            <a:r>
              <a:rPr lang="nb-NO" dirty="0" err="1"/>
              <a:t>voters</a:t>
            </a:r>
            <a:r>
              <a:rPr lang="nb-NO" dirty="0"/>
              <a:t>. </a:t>
            </a:r>
          </a:p>
        </p:txBody>
      </p:sp>
    </p:spTree>
    <p:extLst>
      <p:ext uri="{BB962C8B-B14F-4D97-AF65-F5344CB8AC3E}">
        <p14:creationId xmlns:p14="http://schemas.microsoft.com/office/powerpoint/2010/main" val="11924609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tel 1">
            <a:extLst>
              <a:ext uri="{FF2B5EF4-FFF2-40B4-BE49-F238E27FC236}">
                <a16:creationId xmlns:a16="http://schemas.microsoft.com/office/drawing/2014/main" id="{B3E8F942-8A2F-064D-9F43-FAE103827699}"/>
              </a:ext>
            </a:extLst>
          </p:cNvPr>
          <p:cNvSpPr>
            <a:spLocks noGrp="1"/>
          </p:cNvSpPr>
          <p:nvPr>
            <p:ph type="title"/>
          </p:nvPr>
        </p:nvSpPr>
        <p:spPr>
          <a:xfrm>
            <a:off x="174625" y="-104775"/>
            <a:ext cx="8070850" cy="1846263"/>
          </a:xfrm>
        </p:spPr>
        <p:txBody>
          <a:bodyPr/>
          <a:lstStyle/>
          <a:p>
            <a:pPr>
              <a:defRPr/>
            </a:pPr>
            <a:r>
              <a:rPr lang="en-AU" dirty="0"/>
              <a:t>Target Group: most uncertain candidates and higher probability to vote</a:t>
            </a:r>
          </a:p>
        </p:txBody>
      </p:sp>
      <p:sp>
        <p:nvSpPr>
          <p:cNvPr id="97283" name="Plassholder for innhold 2">
            <a:extLst>
              <a:ext uri="{FF2B5EF4-FFF2-40B4-BE49-F238E27FC236}">
                <a16:creationId xmlns:a16="http://schemas.microsoft.com/office/drawing/2014/main" id="{CB274D37-2451-4747-9787-D8D7D000D9DC}"/>
              </a:ext>
            </a:extLst>
          </p:cNvPr>
          <p:cNvSpPr>
            <a:spLocks noGrp="1"/>
          </p:cNvSpPr>
          <p:nvPr>
            <p:ph idx="1"/>
          </p:nvPr>
        </p:nvSpPr>
        <p:spPr/>
        <p:txBody>
          <a:bodyPr/>
          <a:lstStyle/>
          <a:p>
            <a:pPr>
              <a:defRPr/>
            </a:pPr>
            <a:r>
              <a:rPr lang="en-GB" dirty="0"/>
              <a:t>In 2008 and 2012 elections, Obama campaign created statistical models to predict both the probability of an individual choosing to turn to </a:t>
            </a:r>
            <a:r>
              <a:rPr lang="en-GB" dirty="0">
                <a:solidFill>
                  <a:srgbClr val="00B050"/>
                </a:solidFill>
              </a:rPr>
              <a:t>polls (giving their vote</a:t>
            </a:r>
            <a:r>
              <a:rPr lang="en-GB" dirty="0"/>
              <a:t>), and the </a:t>
            </a:r>
            <a:r>
              <a:rPr lang="en-GB" dirty="0">
                <a:solidFill>
                  <a:srgbClr val="FF0000"/>
                </a:solidFill>
              </a:rPr>
              <a:t>probability to vote</a:t>
            </a:r>
            <a:r>
              <a:rPr lang="en-GB" dirty="0"/>
              <a:t> for one candidate.</a:t>
            </a:r>
          </a:p>
          <a:p>
            <a:pPr>
              <a:defRPr/>
            </a:pPr>
            <a:r>
              <a:rPr lang="en-GB" dirty="0">
                <a:solidFill>
                  <a:srgbClr val="FF0000"/>
                </a:solidFill>
              </a:rPr>
              <a:t>About 75% of the deciding factors: age, sex, race, </a:t>
            </a:r>
            <a:r>
              <a:rPr lang="en-GB" dirty="0" err="1">
                <a:solidFill>
                  <a:srgbClr val="FF0000"/>
                </a:solidFill>
              </a:rPr>
              <a:t>neighborhood</a:t>
            </a:r>
            <a:r>
              <a:rPr lang="en-GB" dirty="0">
                <a:solidFill>
                  <a:srgbClr val="FF0000"/>
                </a:solidFill>
              </a:rPr>
              <a:t> and voting history</a:t>
            </a:r>
            <a:r>
              <a:rPr lang="en-GB" dirty="0"/>
              <a:t>.</a:t>
            </a:r>
          </a:p>
          <a:p>
            <a:pPr>
              <a:defRPr/>
            </a:pPr>
            <a:r>
              <a:rPr lang="en-GB" dirty="0"/>
              <a:t>Thus he was able to get maximum benefits out of its funds, and focus on influencing </a:t>
            </a:r>
            <a:r>
              <a:rPr lang="en-GB" b="1" dirty="0">
                <a:solidFill>
                  <a:srgbClr val="00B050"/>
                </a:solidFill>
              </a:rPr>
              <a:t>the most uncertain candidates to their advantage</a:t>
            </a:r>
          </a:p>
          <a:p>
            <a:pPr>
              <a:defRPr/>
            </a:pPr>
            <a:endParaRPr lang="en-GB" dirty="0"/>
          </a:p>
        </p:txBody>
      </p:sp>
    </p:spTree>
    <p:extLst>
      <p:ext uri="{BB962C8B-B14F-4D97-AF65-F5344CB8AC3E}">
        <p14:creationId xmlns:p14="http://schemas.microsoft.com/office/powerpoint/2010/main" val="2399463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4EC31A84-A22A-76D3-3AE6-420D51537136}"/>
              </a:ext>
            </a:extLst>
          </p:cNvPr>
          <p:cNvSpPr>
            <a:spLocks noGrp="1" noChangeArrowheads="1"/>
          </p:cNvSpPr>
          <p:nvPr>
            <p:ph type="title"/>
          </p:nvPr>
        </p:nvSpPr>
        <p:spPr>
          <a:xfrm>
            <a:off x="304800" y="304800"/>
            <a:ext cx="8070850" cy="615950"/>
          </a:xfrm>
        </p:spPr>
        <p:txBody>
          <a:bodyPr/>
          <a:lstStyle/>
          <a:p>
            <a:r>
              <a:rPr lang="en-US" altLang="nb-NO"/>
              <a:t>First Inflection Point</a:t>
            </a:r>
            <a:endParaRPr lang="nb-NO" altLang="nb-NO"/>
          </a:p>
        </p:txBody>
      </p:sp>
      <p:pic>
        <p:nvPicPr>
          <p:cNvPr id="34818" name="Content Placeholder 3">
            <a:extLst>
              <a:ext uri="{FF2B5EF4-FFF2-40B4-BE49-F238E27FC236}">
                <a16:creationId xmlns:a16="http://schemas.microsoft.com/office/drawing/2014/main" id="{40995267-9864-C13E-9573-A7A38BB2A9E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47763" y="1416050"/>
            <a:ext cx="6384925" cy="4572000"/>
          </a:xfrm>
        </p:spPr>
      </p:pic>
      <p:sp>
        <p:nvSpPr>
          <p:cNvPr id="34819" name="Rectangle 4">
            <a:extLst>
              <a:ext uri="{FF2B5EF4-FFF2-40B4-BE49-F238E27FC236}">
                <a16:creationId xmlns:a16="http://schemas.microsoft.com/office/drawing/2014/main" id="{ED15C7D7-7DB5-3FF7-7ABA-4BD59A553946}"/>
              </a:ext>
            </a:extLst>
          </p:cNvPr>
          <p:cNvSpPr>
            <a:spLocks noChangeArrowheads="1"/>
          </p:cNvSpPr>
          <p:nvPr/>
        </p:nvSpPr>
        <p:spPr bwMode="auto">
          <a:xfrm>
            <a:off x="3284538" y="1600200"/>
            <a:ext cx="4572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r>
              <a:rPr lang="en-US" altLang="nb-NO"/>
              <a:t>‘Deep learning’ has brought further rapid improvements, producing an accuracy of 96% in 2015, surpassing humans for the first time</a:t>
            </a:r>
            <a:endParaRPr lang="nb-NO" altLang="nb-NO"/>
          </a:p>
        </p:txBody>
      </p:sp>
      <p:sp>
        <p:nvSpPr>
          <p:cNvPr id="34820" name="Rectangle 2">
            <a:extLst>
              <a:ext uri="{FF2B5EF4-FFF2-40B4-BE49-F238E27FC236}">
                <a16:creationId xmlns:a16="http://schemas.microsoft.com/office/drawing/2014/main" id="{9945BB29-7101-5886-A106-F0D4868FD792}"/>
              </a:ext>
            </a:extLst>
          </p:cNvPr>
          <p:cNvSpPr>
            <a:spLocks noChangeArrowheads="1"/>
          </p:cNvSpPr>
          <p:nvPr/>
        </p:nvSpPr>
        <p:spPr bwMode="auto">
          <a:xfrm>
            <a:off x="1587500" y="5756275"/>
            <a:ext cx="6594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r>
              <a:rPr lang="en-US" altLang="nb-NO"/>
              <a:t>Error rates on ImageNet visual challenge, %</a:t>
            </a:r>
            <a:endParaRPr lang="nb-NO" altLang="nb-NO"/>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081" name="Group 10">
            <a:extLst>
              <a:ext uri="{FF2B5EF4-FFF2-40B4-BE49-F238E27FC236}">
                <a16:creationId xmlns:a16="http://schemas.microsoft.com/office/drawing/2014/main" id="{44EF8F37-345A-F942-A5FA-8BAEDB4C9CA6}"/>
              </a:ext>
            </a:extLst>
          </p:cNvPr>
          <p:cNvGrpSpPr>
            <a:grpSpLocks/>
          </p:cNvGrpSpPr>
          <p:nvPr/>
        </p:nvGrpSpPr>
        <p:grpSpPr bwMode="auto">
          <a:xfrm>
            <a:off x="1663700" y="5389563"/>
            <a:ext cx="5765800" cy="268287"/>
            <a:chOff x="0" y="0"/>
            <a:chExt cx="9657023" cy="373473"/>
          </a:xfrm>
        </p:grpSpPr>
        <p:sp>
          <p:nvSpPr>
            <p:cNvPr id="174095" name="Text Box 7">
              <a:extLst>
                <a:ext uri="{FF2B5EF4-FFF2-40B4-BE49-F238E27FC236}">
                  <a16:creationId xmlns:a16="http://schemas.microsoft.com/office/drawing/2014/main" id="{CC82A84C-A92C-F64A-8531-9C36F360E7B3}"/>
                </a:ext>
              </a:extLst>
            </p:cNvPr>
            <p:cNvSpPr txBox="1">
              <a:spLocks noChangeArrowheads="1"/>
            </p:cNvSpPr>
            <p:nvPr/>
          </p:nvSpPr>
          <p:spPr bwMode="auto">
            <a:xfrm>
              <a:off x="2043046" y="91573"/>
              <a:ext cx="5601633" cy="265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2" tIns="20574" rIns="27432" bIns="0"/>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algn="ctr"/>
              <a:r>
                <a:rPr lang="en-US" altLang="nb-NO" sz="900">
                  <a:solidFill>
                    <a:srgbClr val="000000"/>
                  </a:solidFill>
                </a:rPr>
                <a:t>Republican Index Minus Democrat Index</a:t>
              </a:r>
            </a:p>
          </p:txBody>
        </p:sp>
        <p:sp>
          <p:nvSpPr>
            <p:cNvPr id="99345" name="Text Box 8">
              <a:extLst>
                <a:ext uri="{FF2B5EF4-FFF2-40B4-BE49-F238E27FC236}">
                  <a16:creationId xmlns:a16="http://schemas.microsoft.com/office/drawing/2014/main" id="{8D90CE45-9588-CD4C-B7A9-817732848BF7}"/>
                </a:ext>
              </a:extLst>
            </p:cNvPr>
            <p:cNvSpPr txBox="1">
              <a:spLocks noChangeArrowheads="1"/>
            </p:cNvSpPr>
            <p:nvPr/>
          </p:nvSpPr>
          <p:spPr bwMode="auto">
            <a:xfrm>
              <a:off x="356289" y="81766"/>
              <a:ext cx="1800057" cy="291707"/>
            </a:xfrm>
            <a:prstGeom prst="rect">
              <a:avLst/>
            </a:prstGeom>
            <a:noFill/>
            <a:ln w="9525">
              <a:noFill/>
              <a:miter lim="800000"/>
              <a:headEnd/>
              <a:tailEnd/>
            </a:ln>
          </p:spPr>
          <p:txBody>
            <a:bodyPr lIns="20574" tIns="17145" rIns="20574" bIns="0"/>
            <a:lstStyle/>
            <a:p>
              <a:pPr algn="ctr">
                <a:defRPr/>
              </a:pPr>
              <a:r>
                <a:rPr lang="en-US" sz="825">
                  <a:solidFill>
                    <a:srgbClr val="000000"/>
                  </a:solidFill>
                </a:rPr>
                <a:t>Democrat SKEW</a:t>
              </a:r>
            </a:p>
          </p:txBody>
        </p:sp>
        <p:sp>
          <p:nvSpPr>
            <p:cNvPr id="99346" name="Text Box 9">
              <a:extLst>
                <a:ext uri="{FF2B5EF4-FFF2-40B4-BE49-F238E27FC236}">
                  <a16:creationId xmlns:a16="http://schemas.microsoft.com/office/drawing/2014/main" id="{206749E5-4F2D-A547-9E74-A438B9C1ECA3}"/>
                </a:ext>
              </a:extLst>
            </p:cNvPr>
            <p:cNvSpPr txBox="1">
              <a:spLocks noChangeArrowheads="1"/>
            </p:cNvSpPr>
            <p:nvPr/>
          </p:nvSpPr>
          <p:spPr bwMode="auto">
            <a:xfrm>
              <a:off x="7349122" y="81766"/>
              <a:ext cx="1930341" cy="276239"/>
            </a:xfrm>
            <a:prstGeom prst="rect">
              <a:avLst/>
            </a:prstGeom>
            <a:noFill/>
            <a:ln w="9525">
              <a:noFill/>
              <a:miter lim="800000"/>
              <a:headEnd/>
              <a:tailEnd/>
            </a:ln>
          </p:spPr>
          <p:txBody>
            <a:bodyPr lIns="20574" tIns="17145" rIns="20574" bIns="0"/>
            <a:lstStyle/>
            <a:p>
              <a:pPr algn="ctr">
                <a:defRPr/>
              </a:pPr>
              <a:r>
                <a:rPr lang="en-US" sz="825">
                  <a:solidFill>
                    <a:srgbClr val="000000"/>
                  </a:solidFill>
                </a:rPr>
                <a:t>REPUBLICAN SKEW</a:t>
              </a:r>
            </a:p>
          </p:txBody>
        </p:sp>
        <p:sp>
          <p:nvSpPr>
            <p:cNvPr id="174098" name="Line 10">
              <a:extLst>
                <a:ext uri="{FF2B5EF4-FFF2-40B4-BE49-F238E27FC236}">
                  <a16:creationId xmlns:a16="http://schemas.microsoft.com/office/drawing/2014/main" id="{AFBFD3BE-7C86-BC46-996C-13847671B3AA}"/>
                </a:ext>
              </a:extLst>
            </p:cNvPr>
            <p:cNvSpPr>
              <a:spLocks noChangeShapeType="1"/>
            </p:cNvSpPr>
            <p:nvPr/>
          </p:nvSpPr>
          <p:spPr bwMode="auto">
            <a:xfrm>
              <a:off x="0" y="0"/>
              <a:ext cx="9657023" cy="0"/>
            </a:xfrm>
            <a:prstGeom prst="line">
              <a:avLst/>
            </a:prstGeom>
            <a:noFill/>
            <a:ln w="25400">
              <a:solidFill>
                <a:srgbClr val="000000"/>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nb-NO"/>
            </a:p>
          </p:txBody>
        </p:sp>
      </p:grpSp>
      <p:sp>
        <p:nvSpPr>
          <p:cNvPr id="26" name="TextBox 25">
            <a:extLst>
              <a:ext uri="{FF2B5EF4-FFF2-40B4-BE49-F238E27FC236}">
                <a16:creationId xmlns:a16="http://schemas.microsoft.com/office/drawing/2014/main" id="{53AAE662-8996-F641-8F78-9B7B32BEA20C}"/>
              </a:ext>
            </a:extLst>
          </p:cNvPr>
          <p:cNvSpPr txBox="1"/>
          <p:nvPr/>
        </p:nvSpPr>
        <p:spPr>
          <a:xfrm>
            <a:off x="2959100" y="2057400"/>
            <a:ext cx="3429000" cy="830263"/>
          </a:xfrm>
          <a:prstGeom prst="rect">
            <a:avLst/>
          </a:prstGeom>
          <a:noFill/>
          <a:ln w="19050">
            <a:solidFill>
              <a:schemeClr val="bg1">
                <a:lumMod val="65000"/>
              </a:schemeClr>
            </a:solidFill>
          </a:ln>
        </p:spPr>
        <p:txBody>
          <a:bodyPr>
            <a:spAutoFit/>
          </a:bodyPr>
          <a:lstStyle/>
          <a:p>
            <a:pPr>
              <a:defRPr/>
            </a:pPr>
            <a:r>
              <a:rPr lang="en-US" dirty="0"/>
              <a:t>Voters are Consumers of politics.</a:t>
            </a:r>
          </a:p>
        </p:txBody>
      </p:sp>
      <p:cxnSp>
        <p:nvCxnSpPr>
          <p:cNvPr id="27" name="Straight Connector 26">
            <a:extLst>
              <a:ext uri="{FF2B5EF4-FFF2-40B4-BE49-F238E27FC236}">
                <a16:creationId xmlns:a16="http://schemas.microsoft.com/office/drawing/2014/main" id="{AC465B2A-86B2-CB43-B89D-D355A50AF170}"/>
              </a:ext>
            </a:extLst>
          </p:cNvPr>
          <p:cNvCxnSpPr/>
          <p:nvPr/>
        </p:nvCxnSpPr>
        <p:spPr>
          <a:xfrm>
            <a:off x="5851525" y="3135313"/>
            <a:ext cx="0" cy="815975"/>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DDACF60-EC92-A342-B352-D9966DA9581D}"/>
              </a:ext>
            </a:extLst>
          </p:cNvPr>
          <p:cNvCxnSpPr/>
          <p:nvPr/>
        </p:nvCxnSpPr>
        <p:spPr>
          <a:xfrm flipH="1">
            <a:off x="5516563" y="3951288"/>
            <a:ext cx="342900"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4085" name="TextBox 28">
            <a:extLst>
              <a:ext uri="{FF2B5EF4-FFF2-40B4-BE49-F238E27FC236}">
                <a16:creationId xmlns:a16="http://schemas.microsoft.com/office/drawing/2014/main" id="{65DE3FF4-489C-E34E-BF17-6E6065051655}"/>
              </a:ext>
            </a:extLst>
          </p:cNvPr>
          <p:cNvSpPr txBox="1">
            <a:spLocks noChangeArrowheads="1"/>
          </p:cNvSpPr>
          <p:nvPr/>
        </p:nvSpPr>
        <p:spPr bwMode="auto">
          <a:xfrm>
            <a:off x="3287713" y="3255963"/>
            <a:ext cx="2228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r>
              <a:rPr lang="en-US" altLang="nb-NO" sz="1800"/>
              <a:t>Consumption level</a:t>
            </a:r>
          </a:p>
        </p:txBody>
      </p:sp>
      <p:cxnSp>
        <p:nvCxnSpPr>
          <p:cNvPr id="30" name="Straight Connector 29">
            <a:extLst>
              <a:ext uri="{FF2B5EF4-FFF2-40B4-BE49-F238E27FC236}">
                <a16:creationId xmlns:a16="http://schemas.microsoft.com/office/drawing/2014/main" id="{F7AEF08D-0C6E-6C48-A971-B36C658BEBC6}"/>
              </a:ext>
            </a:extLst>
          </p:cNvPr>
          <p:cNvCxnSpPr/>
          <p:nvPr/>
        </p:nvCxnSpPr>
        <p:spPr>
          <a:xfrm flipH="1">
            <a:off x="5516563" y="3443288"/>
            <a:ext cx="342900" cy="0"/>
          </a:xfrm>
          <a:prstGeom prst="line">
            <a:avLst/>
          </a:prstGeom>
          <a:ln w="22225">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56C7EA7-5DE3-2843-ACB4-B371DA91783B}"/>
              </a:ext>
            </a:extLst>
          </p:cNvPr>
          <p:cNvCxnSpPr/>
          <p:nvPr/>
        </p:nvCxnSpPr>
        <p:spPr>
          <a:xfrm flipH="1">
            <a:off x="1979613" y="3449638"/>
            <a:ext cx="1235075" cy="0"/>
          </a:xfrm>
          <a:prstGeom prst="line">
            <a:avLst/>
          </a:prstGeom>
          <a:ln w="2222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174088" name="TextBox 31">
            <a:extLst>
              <a:ext uri="{FF2B5EF4-FFF2-40B4-BE49-F238E27FC236}">
                <a16:creationId xmlns:a16="http://schemas.microsoft.com/office/drawing/2014/main" id="{4457ADE5-F8E2-4441-9F35-01697343C72E}"/>
              </a:ext>
            </a:extLst>
          </p:cNvPr>
          <p:cNvSpPr txBox="1">
            <a:spLocks noChangeArrowheads="1"/>
          </p:cNvSpPr>
          <p:nvPr/>
        </p:nvSpPr>
        <p:spPr bwMode="auto">
          <a:xfrm>
            <a:off x="3459163" y="3778250"/>
            <a:ext cx="2228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r>
              <a:rPr lang="en-US" altLang="nb-NO" sz="1800"/>
              <a:t>Brand preference</a:t>
            </a:r>
          </a:p>
        </p:txBody>
      </p:sp>
      <p:cxnSp>
        <p:nvCxnSpPr>
          <p:cNvPr id="39" name="Straight Connector 38">
            <a:extLst>
              <a:ext uri="{FF2B5EF4-FFF2-40B4-BE49-F238E27FC236}">
                <a16:creationId xmlns:a16="http://schemas.microsoft.com/office/drawing/2014/main" id="{BF26A3A4-676A-0044-8DAA-5A9B15EF6855}"/>
              </a:ext>
            </a:extLst>
          </p:cNvPr>
          <p:cNvCxnSpPr/>
          <p:nvPr/>
        </p:nvCxnSpPr>
        <p:spPr>
          <a:xfrm>
            <a:off x="4500563" y="4229100"/>
            <a:ext cx="0" cy="755650"/>
          </a:xfrm>
          <a:prstGeom prst="line">
            <a:avLst/>
          </a:prstGeom>
          <a:ln w="2222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74090" name="Group 39">
            <a:extLst>
              <a:ext uri="{FF2B5EF4-FFF2-40B4-BE49-F238E27FC236}">
                <a16:creationId xmlns:a16="http://schemas.microsoft.com/office/drawing/2014/main" id="{ED031EF5-45D6-654E-B1BC-D13FBF7FAC89}"/>
              </a:ext>
            </a:extLst>
          </p:cNvPr>
          <p:cNvGrpSpPr>
            <a:grpSpLocks/>
          </p:cNvGrpSpPr>
          <p:nvPr/>
        </p:nvGrpSpPr>
        <p:grpSpPr bwMode="auto">
          <a:xfrm>
            <a:off x="1306513" y="1208088"/>
            <a:ext cx="215900" cy="3997325"/>
            <a:chOff x="0" y="0"/>
            <a:chExt cx="285053" cy="5117099"/>
          </a:xfrm>
        </p:grpSpPr>
        <p:sp>
          <p:nvSpPr>
            <p:cNvPr id="174091" name="Line 2">
              <a:extLst>
                <a:ext uri="{FF2B5EF4-FFF2-40B4-BE49-F238E27FC236}">
                  <a16:creationId xmlns:a16="http://schemas.microsoft.com/office/drawing/2014/main" id="{918F04D8-FA55-4542-8827-2E74F0D7FD48}"/>
                </a:ext>
              </a:extLst>
            </p:cNvPr>
            <p:cNvSpPr>
              <a:spLocks noChangeShapeType="1"/>
            </p:cNvSpPr>
            <p:nvPr/>
          </p:nvSpPr>
          <p:spPr bwMode="auto">
            <a:xfrm flipH="1">
              <a:off x="283439" y="0"/>
              <a:ext cx="1614" cy="5117099"/>
            </a:xfrm>
            <a:prstGeom prst="line">
              <a:avLst/>
            </a:prstGeom>
            <a:noFill/>
            <a:ln w="25400">
              <a:solidFill>
                <a:srgbClr val="000000"/>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nb-NO"/>
            </a:p>
          </p:txBody>
        </p:sp>
        <p:sp>
          <p:nvSpPr>
            <p:cNvPr id="42" name="Text Box 3">
              <a:extLst>
                <a:ext uri="{FF2B5EF4-FFF2-40B4-BE49-F238E27FC236}">
                  <a16:creationId xmlns:a16="http://schemas.microsoft.com/office/drawing/2014/main" id="{99B61383-8439-E548-9F92-F693C2C98E99}"/>
                </a:ext>
              </a:extLst>
            </p:cNvPr>
            <p:cNvSpPr txBox="1">
              <a:spLocks noChangeArrowheads="1"/>
            </p:cNvSpPr>
            <p:nvPr/>
          </p:nvSpPr>
          <p:spPr bwMode="auto">
            <a:xfrm>
              <a:off x="0" y="46710"/>
              <a:ext cx="192181" cy="1439184"/>
            </a:xfrm>
            <a:prstGeom prst="rect">
              <a:avLst/>
            </a:prstGeom>
            <a:noFill/>
            <a:ln>
              <a:noFill/>
            </a:ln>
          </p:spPr>
          <p:txBody>
            <a:bodyPr vert="vert270" lIns="20574" tIns="17145" rIns="20574" bIns="17145"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sz="1000"/>
              </a:pPr>
              <a:r>
                <a:rPr lang="en-US" sz="750" dirty="0">
                  <a:solidFill>
                    <a:srgbClr val="000000"/>
                  </a:solidFill>
                  <a:cs typeface="Arial"/>
                </a:rPr>
                <a:t>HIGH turnout</a:t>
              </a:r>
            </a:p>
          </p:txBody>
        </p:sp>
        <p:sp>
          <p:nvSpPr>
            <p:cNvPr id="43" name="Text Box 4">
              <a:extLst>
                <a:ext uri="{FF2B5EF4-FFF2-40B4-BE49-F238E27FC236}">
                  <a16:creationId xmlns:a16="http://schemas.microsoft.com/office/drawing/2014/main" id="{CF7A1B95-E857-2E48-A2EB-F58EAB343E45}"/>
                </a:ext>
              </a:extLst>
            </p:cNvPr>
            <p:cNvSpPr txBox="1">
              <a:spLocks noChangeArrowheads="1"/>
            </p:cNvSpPr>
            <p:nvPr/>
          </p:nvSpPr>
          <p:spPr bwMode="auto">
            <a:xfrm>
              <a:off x="0" y="3608051"/>
              <a:ext cx="192181" cy="1363111"/>
            </a:xfrm>
            <a:prstGeom prst="rect">
              <a:avLst/>
            </a:prstGeom>
            <a:noFill/>
            <a:ln>
              <a:noFill/>
            </a:ln>
          </p:spPr>
          <p:txBody>
            <a:bodyPr vert="vert270" lIns="20574" tIns="17145" rIns="20574" bIns="17145"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sz="1000"/>
              </a:pPr>
              <a:r>
                <a:rPr lang="en-US" sz="750" dirty="0">
                  <a:solidFill>
                    <a:srgbClr val="000000"/>
                  </a:solidFill>
                  <a:cs typeface="Arial"/>
                </a:rPr>
                <a:t>LOW turnout</a:t>
              </a:r>
            </a:p>
          </p:txBody>
        </p:sp>
        <p:sp>
          <p:nvSpPr>
            <p:cNvPr id="44" name="Text Box 5">
              <a:extLst>
                <a:ext uri="{FF2B5EF4-FFF2-40B4-BE49-F238E27FC236}">
                  <a16:creationId xmlns:a16="http://schemas.microsoft.com/office/drawing/2014/main" id="{8CF45F6B-0CF3-A848-87A5-807612688876}"/>
                </a:ext>
              </a:extLst>
            </p:cNvPr>
            <p:cNvSpPr txBox="1">
              <a:spLocks noChangeArrowheads="1"/>
            </p:cNvSpPr>
            <p:nvPr/>
          </p:nvSpPr>
          <p:spPr bwMode="auto">
            <a:xfrm>
              <a:off x="0" y="1598238"/>
              <a:ext cx="192181" cy="1855259"/>
            </a:xfrm>
            <a:prstGeom prst="rect">
              <a:avLst/>
            </a:prstGeom>
            <a:noFill/>
            <a:ln>
              <a:noFill/>
            </a:ln>
          </p:spPr>
          <p:txBody>
            <a:bodyPr vert="vert270" lIns="27432" tIns="20574" rIns="27432" bIns="20574"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sz="1000"/>
              </a:pPr>
              <a:r>
                <a:rPr lang="en-US" sz="900" dirty="0">
                  <a:solidFill>
                    <a:srgbClr val="000000"/>
                  </a:solidFill>
                  <a:cs typeface="Arial"/>
                </a:rPr>
                <a:t>Voter Turnout Index</a:t>
              </a:r>
            </a:p>
          </p:txBody>
        </p:sp>
      </p:grpSp>
      <p:sp>
        <p:nvSpPr>
          <p:cNvPr id="2" name="Oval 1"/>
          <p:cNvSpPr/>
          <p:nvPr/>
        </p:nvSpPr>
        <p:spPr bwMode="auto">
          <a:xfrm>
            <a:off x="3668203" y="716012"/>
            <a:ext cx="2183322" cy="1009934"/>
          </a:xfrm>
          <a:prstGeom prst="ellipse">
            <a:avLst/>
          </a:prstGeom>
          <a:solidFill>
            <a:schemeClr val="accent2"/>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nb-NO" sz="2400" b="0" i="0" u="none" strike="noStrike" cap="none" normalizeH="0" baseline="0" dirty="0">
                <a:ln>
                  <a:noFill/>
                </a:ln>
                <a:solidFill>
                  <a:schemeClr val="tx1"/>
                </a:solidFill>
                <a:effectLst/>
                <a:latin typeface="Arial" charset="0"/>
              </a:rPr>
              <a:t>Sweet</a:t>
            </a:r>
            <a:r>
              <a:rPr kumimoji="0" lang="nb-NO" sz="2400" b="0" i="0" u="none" strike="noStrike" cap="none" normalizeH="0" dirty="0">
                <a:ln>
                  <a:noFill/>
                </a:ln>
                <a:solidFill>
                  <a:schemeClr val="tx1"/>
                </a:solidFill>
                <a:effectLst/>
                <a:latin typeface="Arial" charset="0"/>
              </a:rPr>
              <a:t> Zone</a:t>
            </a:r>
            <a:endParaRPr kumimoji="0" lang="nb-NO" sz="24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8464887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tel 1">
            <a:extLst>
              <a:ext uri="{FF2B5EF4-FFF2-40B4-BE49-F238E27FC236}">
                <a16:creationId xmlns:a16="http://schemas.microsoft.com/office/drawing/2014/main" id="{64ED6188-EDEA-DD48-902F-F64A8BDB1D45}"/>
              </a:ext>
            </a:extLst>
          </p:cNvPr>
          <p:cNvSpPr>
            <a:spLocks noGrp="1"/>
          </p:cNvSpPr>
          <p:nvPr>
            <p:ph type="title"/>
          </p:nvPr>
        </p:nvSpPr>
        <p:spPr/>
        <p:txBody>
          <a:bodyPr/>
          <a:lstStyle/>
          <a:p>
            <a:pPr>
              <a:defRPr/>
            </a:pPr>
            <a:r>
              <a:rPr lang="da-DK" i="1" dirty="0"/>
              <a:t>Social media</a:t>
            </a:r>
            <a:endParaRPr lang="nb-NO" dirty="0"/>
          </a:p>
        </p:txBody>
      </p:sp>
      <p:pic>
        <p:nvPicPr>
          <p:cNvPr id="118787" name="Picture 2" descr="C:\Users\Administrator\Desktop\Politics-of-the-Social-Web-Engage.png">
            <a:extLst>
              <a:ext uri="{FF2B5EF4-FFF2-40B4-BE49-F238E27FC236}">
                <a16:creationId xmlns:a16="http://schemas.microsoft.com/office/drawing/2014/main" id="{24575D25-E01F-1747-83BB-385D63DA6ED6}"/>
              </a:ext>
            </a:extLst>
          </p:cNvPr>
          <p:cNvPicPr>
            <a:picLocks noGrp="1" noChangeAspect="1" noChangeArrowheads="1"/>
          </p:cNvPicPr>
          <p:nvPr>
            <p:ph idx="1"/>
          </p:nvPr>
        </p:nvPicPr>
        <p:blipFill>
          <a:blip r:embed="rId2" cstate="print"/>
          <a:srcRect/>
          <a:stretch>
            <a:fillRect/>
          </a:stretch>
        </p:blipFill>
        <p:spPr>
          <a:xfrm>
            <a:off x="487062" y="1629376"/>
            <a:ext cx="7544830" cy="3429000"/>
          </a:xfrm>
        </p:spPr>
      </p:pic>
      <p:sp>
        <p:nvSpPr>
          <p:cNvPr id="178179" name="TekstSylinder 4">
            <a:extLst>
              <a:ext uri="{FF2B5EF4-FFF2-40B4-BE49-F238E27FC236}">
                <a16:creationId xmlns:a16="http://schemas.microsoft.com/office/drawing/2014/main" id="{FDE89E6E-8E56-4F4E-BA13-3F8866B20958}"/>
              </a:ext>
            </a:extLst>
          </p:cNvPr>
          <p:cNvSpPr txBox="1">
            <a:spLocks noChangeArrowheads="1"/>
          </p:cNvSpPr>
          <p:nvPr/>
        </p:nvSpPr>
        <p:spPr bwMode="auto">
          <a:xfrm>
            <a:off x="2605023" y="5058376"/>
            <a:ext cx="489552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r>
              <a:rPr lang="en-AU" altLang="nb-NO" sz="1800" i="1" dirty="0">
                <a:solidFill>
                  <a:srgbClr val="FF0000"/>
                </a:solidFill>
              </a:rPr>
              <a:t>Democrats tend to use Spotify, while Republicans tend to use Pinterest</a:t>
            </a:r>
            <a:r>
              <a:rPr lang="en-AU" altLang="nb-NO" sz="1800" i="1" dirty="0"/>
              <a:t>. Good to Know when selecting social media platform. </a:t>
            </a:r>
            <a:endParaRPr lang="en-AU" altLang="nb-NO" sz="1800" dirty="0"/>
          </a:p>
          <a:p>
            <a:endParaRPr lang="en-AU" altLang="nb-NO" sz="1800" dirty="0"/>
          </a:p>
        </p:txBody>
      </p:sp>
    </p:spTree>
    <p:extLst>
      <p:ext uri="{BB962C8B-B14F-4D97-AF65-F5344CB8AC3E}">
        <p14:creationId xmlns:p14="http://schemas.microsoft.com/office/powerpoint/2010/main" val="3030965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4252" y="3273789"/>
            <a:ext cx="8531225" cy="707884"/>
          </a:xfrm>
        </p:spPr>
        <p:txBody>
          <a:bodyPr/>
          <a:lstStyle/>
          <a:p>
            <a:pPr>
              <a:defRPr/>
            </a:pPr>
            <a:r>
              <a:rPr lang="en-US" sz="4000" b="1" spc="30" dirty="0">
                <a:solidFill>
                  <a:schemeClr val="tx2"/>
                </a:solidFill>
                <a:cs typeface="+mj-cs"/>
              </a:rPr>
              <a:t>AI Bias</a:t>
            </a:r>
          </a:p>
        </p:txBody>
      </p:sp>
      <p:pic>
        <p:nvPicPr>
          <p:cNvPr id="4098" name="Picture 2" descr="https://images-na.ssl-images-amazon.com/images/I/51rUgpEzozL._SX324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4398" y="1605185"/>
            <a:ext cx="3105150" cy="475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889163"/>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AI Bias</a:t>
            </a:r>
          </a:p>
        </p:txBody>
      </p:sp>
      <p:sp>
        <p:nvSpPr>
          <p:cNvPr id="3" name="Content Placeholder 2"/>
          <p:cNvSpPr>
            <a:spLocks noGrp="1"/>
          </p:cNvSpPr>
          <p:nvPr>
            <p:ph idx="1"/>
          </p:nvPr>
        </p:nvSpPr>
        <p:spPr/>
        <p:txBody>
          <a:bodyPr/>
          <a:lstStyle/>
          <a:p>
            <a:r>
              <a:rPr lang="en-AU" dirty="0"/>
              <a:t>AI Bias: amplification of error based on race or demographic group.</a:t>
            </a:r>
          </a:p>
          <a:p>
            <a:endParaRPr lang="en-AU" dirty="0"/>
          </a:p>
          <a:p>
            <a:r>
              <a:rPr lang="en-AU" dirty="0"/>
              <a:t>Danger:</a:t>
            </a:r>
          </a:p>
          <a:p>
            <a:pPr lvl="1"/>
            <a:r>
              <a:rPr lang="en-AU" dirty="0"/>
              <a:t>Loan</a:t>
            </a:r>
          </a:p>
          <a:p>
            <a:pPr lvl="1"/>
            <a:r>
              <a:rPr lang="en-AU" dirty="0"/>
              <a:t>Admission to university</a:t>
            </a:r>
          </a:p>
          <a:p>
            <a:pPr lvl="1"/>
            <a:r>
              <a:rPr lang="en-AU" dirty="0"/>
              <a:t>Insurances</a:t>
            </a:r>
          </a:p>
          <a:p>
            <a:pPr lvl="1"/>
            <a:r>
              <a:rPr lang="en-AU" dirty="0"/>
              <a:t>Urgent treatment (Emergency)</a:t>
            </a:r>
          </a:p>
          <a:p>
            <a:endParaRPr lang="nb-NO" dirty="0"/>
          </a:p>
          <a:p>
            <a:endParaRPr lang="nb-NO" dirty="0"/>
          </a:p>
          <a:p>
            <a:pPr marL="0" indent="0">
              <a:buNone/>
            </a:pPr>
            <a:endParaRPr lang="nb-NO" dirty="0"/>
          </a:p>
        </p:txBody>
      </p:sp>
    </p:spTree>
    <p:extLst>
      <p:ext uri="{BB962C8B-B14F-4D97-AF65-F5344CB8AC3E}">
        <p14:creationId xmlns:p14="http://schemas.microsoft.com/office/powerpoint/2010/main" val="17007120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pc="-109" dirty="0" err="1"/>
              <a:t>Discrimination</a:t>
            </a:r>
            <a:r>
              <a:rPr lang="nb-NO" spc="-11" dirty="0"/>
              <a:t> </a:t>
            </a:r>
            <a:r>
              <a:rPr lang="nb-NO" spc="-130" dirty="0"/>
              <a:t>in</a:t>
            </a:r>
            <a:r>
              <a:rPr lang="nb-NO" spc="-11" dirty="0"/>
              <a:t> </a:t>
            </a:r>
            <a:r>
              <a:rPr lang="nb-NO" spc="-161" dirty="0"/>
              <a:t>COMPAS</a:t>
            </a:r>
            <a:endParaRPr lang="nb-NO" dirty="0"/>
          </a:p>
        </p:txBody>
      </p:sp>
      <p:sp>
        <p:nvSpPr>
          <p:cNvPr id="3" name="Content Placeholder 2"/>
          <p:cNvSpPr>
            <a:spLocks noGrp="1"/>
          </p:cNvSpPr>
          <p:nvPr>
            <p:ph idx="1"/>
          </p:nvPr>
        </p:nvSpPr>
        <p:spPr>
          <a:xfrm>
            <a:off x="306388" y="1600200"/>
            <a:ext cx="3487690" cy="4572000"/>
          </a:xfrm>
        </p:spPr>
        <p:txBody>
          <a:bodyPr/>
          <a:lstStyle/>
          <a:p>
            <a:r>
              <a:rPr lang="en-US" sz="1800" dirty="0"/>
              <a:t>COMPAS used in US for predicting the likelihood of a criminal reoffending based on 137 questions.</a:t>
            </a:r>
          </a:p>
          <a:p>
            <a:r>
              <a:rPr lang="en-US" sz="1800" dirty="0"/>
              <a:t>The predictions of COMPASS might decide who continues in prison and who regains his freedom.</a:t>
            </a:r>
          </a:p>
          <a:p>
            <a:endParaRPr lang="en-US" sz="1800" dirty="0"/>
          </a:p>
          <a:p>
            <a:r>
              <a:rPr lang="en-US" sz="1800" dirty="0"/>
              <a:t>The system predicts that black defendants pose a higher risk of recidivism than they do, and the reverse for white defendants. </a:t>
            </a:r>
          </a:p>
          <a:p>
            <a:endParaRPr lang="nb-NO" sz="1800" dirty="0"/>
          </a:p>
        </p:txBody>
      </p:sp>
      <p:sp>
        <p:nvSpPr>
          <p:cNvPr id="5" name="Rectangle 4"/>
          <p:cNvSpPr/>
          <p:nvPr/>
        </p:nvSpPr>
        <p:spPr>
          <a:xfrm>
            <a:off x="4549574" y="5120921"/>
            <a:ext cx="4572000" cy="707886"/>
          </a:xfrm>
          <a:prstGeom prst="rect">
            <a:avLst/>
          </a:prstGeom>
        </p:spPr>
        <p:txBody>
          <a:bodyPr>
            <a:spAutoFit/>
          </a:bodyPr>
          <a:lstStyle/>
          <a:p>
            <a:r>
              <a:rPr lang="nb-NO" sz="1000" b="0" dirty="0">
                <a:solidFill>
                  <a:srgbClr val="313131"/>
                </a:solidFill>
                <a:latin typeface="Cairo"/>
              </a:rPr>
              <a:t>Jeff Larson, </a:t>
            </a:r>
            <a:r>
              <a:rPr lang="nb-NO" sz="1000" b="0" dirty="0" err="1">
                <a:solidFill>
                  <a:srgbClr val="313131"/>
                </a:solidFill>
                <a:latin typeface="Cairo"/>
              </a:rPr>
              <a:t>Surya</a:t>
            </a:r>
            <a:r>
              <a:rPr lang="nb-NO" sz="1000" b="0" dirty="0">
                <a:solidFill>
                  <a:srgbClr val="313131"/>
                </a:solidFill>
                <a:latin typeface="Cairo"/>
              </a:rPr>
              <a:t> </a:t>
            </a:r>
            <a:r>
              <a:rPr lang="nb-NO" sz="1000" b="0" dirty="0" err="1">
                <a:solidFill>
                  <a:srgbClr val="313131"/>
                </a:solidFill>
                <a:latin typeface="Cairo"/>
              </a:rPr>
              <a:t>Mattu</a:t>
            </a:r>
            <a:r>
              <a:rPr lang="nb-NO" sz="1000" b="0" dirty="0">
                <a:solidFill>
                  <a:srgbClr val="313131"/>
                </a:solidFill>
                <a:latin typeface="Cairo"/>
              </a:rPr>
              <a:t>, Lauren </a:t>
            </a:r>
            <a:r>
              <a:rPr lang="nb-NO" sz="1000" b="0" dirty="0" err="1">
                <a:solidFill>
                  <a:srgbClr val="313131"/>
                </a:solidFill>
                <a:latin typeface="Cairo"/>
              </a:rPr>
              <a:t>Kirchner</a:t>
            </a:r>
            <a:r>
              <a:rPr lang="nb-NO" sz="1000" b="0" dirty="0">
                <a:solidFill>
                  <a:srgbClr val="313131"/>
                </a:solidFill>
                <a:latin typeface="Cairo"/>
              </a:rPr>
              <a:t> and Julia </a:t>
            </a:r>
            <a:r>
              <a:rPr lang="nb-NO" sz="1000" b="0" dirty="0" err="1">
                <a:solidFill>
                  <a:srgbClr val="313131"/>
                </a:solidFill>
                <a:latin typeface="Cairo"/>
              </a:rPr>
              <a:t>Angwin</a:t>
            </a:r>
            <a:r>
              <a:rPr lang="nb-NO" sz="1000" b="0" dirty="0">
                <a:solidFill>
                  <a:srgbClr val="313131"/>
                </a:solidFill>
                <a:latin typeface="Cairo"/>
              </a:rPr>
              <a:t>, “How </a:t>
            </a:r>
            <a:r>
              <a:rPr lang="nb-NO" sz="1000" b="0" dirty="0" err="1">
                <a:solidFill>
                  <a:srgbClr val="313131"/>
                </a:solidFill>
                <a:latin typeface="Cairo"/>
              </a:rPr>
              <a:t>We</a:t>
            </a:r>
            <a:r>
              <a:rPr lang="nb-NO" sz="1000" b="0" dirty="0">
                <a:solidFill>
                  <a:srgbClr val="313131"/>
                </a:solidFill>
                <a:latin typeface="Cairo"/>
              </a:rPr>
              <a:t> </a:t>
            </a:r>
            <a:r>
              <a:rPr lang="nb-NO" sz="1000" b="0" dirty="0" err="1">
                <a:solidFill>
                  <a:srgbClr val="313131"/>
                </a:solidFill>
                <a:latin typeface="Cairo"/>
              </a:rPr>
              <a:t>Analyzed</a:t>
            </a:r>
            <a:r>
              <a:rPr lang="nb-NO" sz="1000" b="0" dirty="0">
                <a:solidFill>
                  <a:srgbClr val="313131"/>
                </a:solidFill>
                <a:latin typeface="Cairo"/>
              </a:rPr>
              <a:t> </a:t>
            </a:r>
            <a:r>
              <a:rPr lang="nb-NO" sz="1000" b="0" dirty="0" err="1">
                <a:solidFill>
                  <a:srgbClr val="313131"/>
                </a:solidFill>
                <a:latin typeface="Cairo"/>
              </a:rPr>
              <a:t>the</a:t>
            </a:r>
            <a:r>
              <a:rPr lang="nb-NO" sz="1000" b="0" dirty="0">
                <a:solidFill>
                  <a:srgbClr val="313131"/>
                </a:solidFill>
                <a:latin typeface="Cairo"/>
              </a:rPr>
              <a:t> COMPAS </a:t>
            </a:r>
            <a:r>
              <a:rPr lang="nb-NO" sz="1000" b="0" dirty="0" err="1">
                <a:solidFill>
                  <a:srgbClr val="313131"/>
                </a:solidFill>
                <a:latin typeface="Cairo"/>
              </a:rPr>
              <a:t>Recidivism</a:t>
            </a:r>
            <a:r>
              <a:rPr lang="nb-NO" sz="1000" b="0" dirty="0">
                <a:solidFill>
                  <a:srgbClr val="313131"/>
                </a:solidFill>
                <a:latin typeface="Cairo"/>
              </a:rPr>
              <a:t> </a:t>
            </a:r>
            <a:r>
              <a:rPr lang="nb-NO" sz="1000" b="0" dirty="0" err="1">
                <a:solidFill>
                  <a:srgbClr val="313131"/>
                </a:solidFill>
                <a:latin typeface="Cairo"/>
              </a:rPr>
              <a:t>Algorithm</a:t>
            </a:r>
            <a:r>
              <a:rPr lang="nb-NO" sz="1000" b="0" dirty="0">
                <a:solidFill>
                  <a:srgbClr val="313131"/>
                </a:solidFill>
                <a:latin typeface="Cairo"/>
              </a:rPr>
              <a:t>,” </a:t>
            </a:r>
            <a:r>
              <a:rPr lang="nb-NO" sz="1000" b="0" dirty="0" err="1">
                <a:solidFill>
                  <a:srgbClr val="313131"/>
                </a:solidFill>
                <a:latin typeface="Cairo"/>
              </a:rPr>
              <a:t>ProPublica</a:t>
            </a:r>
            <a:r>
              <a:rPr lang="nb-NO" sz="1000" b="0" dirty="0">
                <a:solidFill>
                  <a:srgbClr val="313131"/>
                </a:solidFill>
                <a:latin typeface="Cairo"/>
              </a:rPr>
              <a:t>, May 23, 2016, </a:t>
            </a:r>
            <a:r>
              <a:rPr lang="nb-NO" sz="1000" b="0" dirty="0">
                <a:solidFill>
                  <a:srgbClr val="C6390D"/>
                </a:solidFill>
                <a:latin typeface="Cairo"/>
                <a:hlinkClick r:id="rId2"/>
              </a:rPr>
              <a:t>https://www.propublica.org/article/how-we-analyzed-the-compas-recidivism-algorithm</a:t>
            </a:r>
            <a:r>
              <a:rPr lang="nb-NO" sz="1000" b="0" dirty="0">
                <a:solidFill>
                  <a:srgbClr val="313131"/>
                </a:solidFill>
                <a:latin typeface="Cairo"/>
              </a:rPr>
              <a:t>.</a:t>
            </a:r>
            <a:endParaRPr lang="nb-NO" sz="1000" dirty="0"/>
          </a:p>
        </p:txBody>
      </p:sp>
      <p:pic>
        <p:nvPicPr>
          <p:cNvPr id="4" name="object 4">
            <a:extLst>
              <a:ext uri="{FF2B5EF4-FFF2-40B4-BE49-F238E27FC236}">
                <a16:creationId xmlns:a16="http://schemas.microsoft.com/office/drawing/2014/main" id="{DC9CFF4A-B0D5-680D-28E1-D391F1C6E29B}"/>
              </a:ext>
            </a:extLst>
          </p:cNvPr>
          <p:cNvPicPr/>
          <p:nvPr/>
        </p:nvPicPr>
        <p:blipFill>
          <a:blip r:embed="rId3" cstate="print"/>
          <a:stretch>
            <a:fillRect/>
          </a:stretch>
        </p:blipFill>
        <p:spPr>
          <a:xfrm>
            <a:off x="6835574" y="1028176"/>
            <a:ext cx="2108488" cy="2214393"/>
          </a:xfrm>
          <a:prstGeom prst="rect">
            <a:avLst/>
          </a:prstGeom>
        </p:spPr>
      </p:pic>
      <p:pic>
        <p:nvPicPr>
          <p:cNvPr id="6" name="object 5">
            <a:extLst>
              <a:ext uri="{FF2B5EF4-FFF2-40B4-BE49-F238E27FC236}">
                <a16:creationId xmlns:a16="http://schemas.microsoft.com/office/drawing/2014/main" id="{AB1EF564-0AAF-4A94-DEB3-62E220734321}"/>
              </a:ext>
            </a:extLst>
          </p:cNvPr>
          <p:cNvPicPr/>
          <p:nvPr/>
        </p:nvPicPr>
        <p:blipFill>
          <a:blip r:embed="rId4" cstate="print"/>
          <a:stretch>
            <a:fillRect/>
          </a:stretch>
        </p:blipFill>
        <p:spPr>
          <a:xfrm>
            <a:off x="3993815" y="1029193"/>
            <a:ext cx="2165948" cy="2217406"/>
          </a:xfrm>
          <a:prstGeom prst="rect">
            <a:avLst/>
          </a:prstGeom>
        </p:spPr>
      </p:pic>
      <p:pic>
        <p:nvPicPr>
          <p:cNvPr id="7" name="object 6">
            <a:extLst>
              <a:ext uri="{FF2B5EF4-FFF2-40B4-BE49-F238E27FC236}">
                <a16:creationId xmlns:a16="http://schemas.microsoft.com/office/drawing/2014/main" id="{31DE77F5-8DEC-219F-E035-0CF6D3FD0E3B}"/>
              </a:ext>
            </a:extLst>
          </p:cNvPr>
          <p:cNvPicPr/>
          <p:nvPr/>
        </p:nvPicPr>
        <p:blipFill>
          <a:blip r:embed="rId5" cstate="print"/>
          <a:stretch>
            <a:fillRect/>
          </a:stretch>
        </p:blipFill>
        <p:spPr>
          <a:xfrm>
            <a:off x="5400117" y="2360266"/>
            <a:ext cx="2224998" cy="2098844"/>
          </a:xfrm>
          <a:prstGeom prst="rect">
            <a:avLst/>
          </a:prstGeom>
        </p:spPr>
      </p:pic>
    </p:spTree>
    <p:extLst>
      <p:ext uri="{BB962C8B-B14F-4D97-AF65-F5344CB8AC3E}">
        <p14:creationId xmlns:p14="http://schemas.microsoft.com/office/powerpoint/2010/main" val="2032405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D5EF42B-B08C-C547-2DFE-AC9B642BA486}"/>
              </a:ext>
            </a:extLst>
          </p:cNvPr>
          <p:cNvSpPr>
            <a:spLocks noGrp="1"/>
          </p:cNvSpPr>
          <p:nvPr>
            <p:ph type="title"/>
          </p:nvPr>
        </p:nvSpPr>
        <p:spPr/>
        <p:txBody>
          <a:bodyPr/>
          <a:lstStyle/>
          <a:p>
            <a:r>
              <a:rPr lang="nb-NO" dirty="0" err="1"/>
              <a:t>Color</a:t>
            </a:r>
            <a:r>
              <a:rPr lang="nb-NO" dirty="0"/>
              <a:t> matters in AI</a:t>
            </a:r>
          </a:p>
        </p:txBody>
      </p:sp>
      <p:pic>
        <p:nvPicPr>
          <p:cNvPr id="6" name="Plassholder for innhold 5" descr="Et bilde som inneholder tekst, poserer, forskjellig&#10;&#10;Automatisk generert beskrivelse">
            <a:extLst>
              <a:ext uri="{FF2B5EF4-FFF2-40B4-BE49-F238E27FC236}">
                <a16:creationId xmlns:a16="http://schemas.microsoft.com/office/drawing/2014/main" id="{EF86E530-CDCD-8F4C-2E3A-B645DE0D7C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98790" y="1698170"/>
            <a:ext cx="4545210" cy="4572000"/>
          </a:xfrm>
        </p:spPr>
      </p:pic>
      <p:pic>
        <p:nvPicPr>
          <p:cNvPr id="7" name="Plassholder for innhold 4" descr="Et bilde som inneholder tekst, poserer, skjermbilde, forskjellig&#10;&#10;Automatisk generert beskrivelse">
            <a:extLst>
              <a:ext uri="{FF2B5EF4-FFF2-40B4-BE49-F238E27FC236}">
                <a16:creationId xmlns:a16="http://schemas.microsoft.com/office/drawing/2014/main" id="{7B82E688-503E-3114-252E-1B88AECC7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41512" y="1143000"/>
            <a:ext cx="4206903" cy="4572000"/>
          </a:xfrm>
          <a:prstGeom prst="rect">
            <a:avLst/>
          </a:prstGeom>
          <a:noFill/>
          <a:ln w="9525">
            <a:noFill/>
            <a:miter lim="800000"/>
            <a:headEnd/>
            <a:tailEnd/>
          </a:ln>
        </p:spPr>
      </p:pic>
    </p:spTree>
    <p:extLst>
      <p:ext uri="{BB962C8B-B14F-4D97-AF65-F5344CB8AC3E}">
        <p14:creationId xmlns:p14="http://schemas.microsoft.com/office/powerpoint/2010/main" val="40985362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Amazon </a:t>
            </a:r>
          </a:p>
        </p:txBody>
      </p:sp>
      <p:sp>
        <p:nvSpPr>
          <p:cNvPr id="3" name="Content Placeholder 2"/>
          <p:cNvSpPr>
            <a:spLocks noGrp="1"/>
          </p:cNvSpPr>
          <p:nvPr>
            <p:ph idx="1"/>
          </p:nvPr>
        </p:nvSpPr>
        <p:spPr>
          <a:xfrm>
            <a:off x="304800" y="1205753"/>
            <a:ext cx="2454741" cy="4262718"/>
          </a:xfrm>
        </p:spPr>
        <p:txBody>
          <a:bodyPr/>
          <a:lstStyle/>
          <a:p>
            <a:pPr marL="0" indent="0">
              <a:buNone/>
            </a:pPr>
            <a:endParaRPr lang="nb-NO" dirty="0"/>
          </a:p>
          <a:p>
            <a:r>
              <a:rPr lang="en-US" dirty="0"/>
              <a:t>The machine learning algorithm was fed with a decade's worth of resumes of people applying for jobs at Amazon.</a:t>
            </a:r>
            <a:br>
              <a:rPr lang="en-US" dirty="0"/>
            </a:br>
            <a:endParaRPr lang="nb-NO" dirty="0"/>
          </a:p>
        </p:txBody>
      </p:sp>
      <p:pic>
        <p:nvPicPr>
          <p:cNvPr id="4" name="Picture 3"/>
          <p:cNvPicPr>
            <a:picLocks noChangeAspect="1"/>
          </p:cNvPicPr>
          <p:nvPr/>
        </p:nvPicPr>
        <p:blipFill>
          <a:blip r:embed="rId2"/>
          <a:stretch>
            <a:fillRect/>
          </a:stretch>
        </p:blipFill>
        <p:spPr>
          <a:xfrm>
            <a:off x="3587455" y="1600200"/>
            <a:ext cx="5425377" cy="4016188"/>
          </a:xfrm>
          <a:prstGeom prst="rect">
            <a:avLst/>
          </a:prstGeom>
        </p:spPr>
      </p:pic>
    </p:spTree>
    <p:extLst>
      <p:ext uri="{BB962C8B-B14F-4D97-AF65-F5344CB8AC3E}">
        <p14:creationId xmlns:p14="http://schemas.microsoft.com/office/powerpoint/2010/main" val="4922934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0D5C1-6DAE-E24B-BD2A-B19D1CC4A2E1}"/>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2902C9BB-5BE2-A744-8EA9-5864996A3524}"/>
              </a:ext>
            </a:extLst>
          </p:cNvPr>
          <p:cNvSpPr>
            <a:spLocks noGrp="1"/>
          </p:cNvSpPr>
          <p:nvPr>
            <p:ph idx="1"/>
          </p:nvPr>
        </p:nvSpPr>
        <p:spPr/>
        <p:txBody>
          <a:bodyPr/>
          <a:lstStyle/>
          <a:p>
            <a:endParaRPr lang="nb-NO"/>
          </a:p>
        </p:txBody>
      </p:sp>
      <p:pic>
        <p:nvPicPr>
          <p:cNvPr id="5" name="Picture 4" descr="A screenshot of a cell phone&#10;&#10;Description automatically generated">
            <a:extLst>
              <a:ext uri="{FF2B5EF4-FFF2-40B4-BE49-F238E27FC236}">
                <a16:creationId xmlns:a16="http://schemas.microsoft.com/office/drawing/2014/main" id="{C5DC7949-C2A6-474B-927C-A2DA833C19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0868"/>
            <a:ext cx="9144000" cy="5956264"/>
          </a:xfrm>
          <a:prstGeom prst="rect">
            <a:avLst/>
          </a:prstGeom>
        </p:spPr>
      </p:pic>
    </p:spTree>
    <p:extLst>
      <p:ext uri="{BB962C8B-B14F-4D97-AF65-F5344CB8AC3E}">
        <p14:creationId xmlns:p14="http://schemas.microsoft.com/office/powerpoint/2010/main" val="32945583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070850" cy="1231106"/>
          </a:xfrm>
        </p:spPr>
        <p:txBody>
          <a:bodyPr/>
          <a:lstStyle/>
          <a:p>
            <a:r>
              <a:rPr lang="en-AU" dirty="0"/>
              <a:t>Bias: Sometimes Data Problem not algorithmic problem</a:t>
            </a:r>
          </a:p>
        </p:txBody>
      </p:sp>
      <p:sp>
        <p:nvSpPr>
          <p:cNvPr id="3" name="Content Placeholder 2"/>
          <p:cNvSpPr>
            <a:spLocks noGrp="1"/>
          </p:cNvSpPr>
          <p:nvPr>
            <p:ph idx="1"/>
          </p:nvPr>
        </p:nvSpPr>
        <p:spPr/>
        <p:txBody>
          <a:bodyPr/>
          <a:lstStyle/>
          <a:p>
            <a:r>
              <a:rPr lang="en-US" dirty="0"/>
              <a:t>The Amazon system has learned to downgrade resumes with the word "women" or "female" and assigned lower scores.</a:t>
            </a:r>
          </a:p>
          <a:p>
            <a:r>
              <a:rPr lang="en-US" dirty="0"/>
              <a:t> </a:t>
            </a:r>
            <a:br>
              <a:rPr lang="en-US" dirty="0"/>
            </a:br>
            <a:r>
              <a:rPr lang="en-US" dirty="0"/>
              <a:t>The developers said it was </a:t>
            </a:r>
            <a:r>
              <a:rPr lang="en-US" dirty="0">
                <a:solidFill>
                  <a:srgbClr val="FF0000"/>
                </a:solidFill>
              </a:rPr>
              <a:t>impossible to stop the system from finding new ways to discriminate women</a:t>
            </a:r>
            <a:r>
              <a:rPr lang="en-US" dirty="0"/>
              <a:t>. </a:t>
            </a:r>
          </a:p>
          <a:p>
            <a:endParaRPr lang="en-US" dirty="0"/>
          </a:p>
          <a:p>
            <a:r>
              <a:rPr lang="en-US" dirty="0"/>
              <a:t>Apparently, the biggest issue was the </a:t>
            </a:r>
            <a:r>
              <a:rPr lang="en-US" dirty="0">
                <a:solidFill>
                  <a:srgbClr val="FF0000"/>
                </a:solidFill>
              </a:rPr>
              <a:t>data itself</a:t>
            </a:r>
            <a:r>
              <a:rPr lang="en-US" dirty="0"/>
              <a:t> that.</a:t>
            </a:r>
            <a:endParaRPr lang="nb-NO" dirty="0"/>
          </a:p>
        </p:txBody>
      </p:sp>
    </p:spTree>
    <p:extLst>
      <p:ext uri="{BB962C8B-B14F-4D97-AF65-F5344CB8AC3E}">
        <p14:creationId xmlns:p14="http://schemas.microsoft.com/office/powerpoint/2010/main" val="39733856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070850" cy="1231106"/>
          </a:xfrm>
        </p:spPr>
        <p:txBody>
          <a:bodyPr/>
          <a:lstStyle/>
          <a:p>
            <a:r>
              <a:rPr lang="en-US" b="1" dirty="0"/>
              <a:t>Bias because of “non-inclusive” data set</a:t>
            </a:r>
            <a:endParaRPr lang="nb-NO" dirty="0"/>
          </a:p>
        </p:txBody>
      </p:sp>
      <p:pic>
        <p:nvPicPr>
          <p:cNvPr id="4" name="Content Placeholder 3"/>
          <p:cNvPicPr>
            <a:picLocks noGrp="1" noChangeAspect="1"/>
          </p:cNvPicPr>
          <p:nvPr>
            <p:ph idx="1"/>
          </p:nvPr>
        </p:nvPicPr>
        <p:blipFill>
          <a:blip r:embed="rId2"/>
          <a:stretch>
            <a:fillRect/>
          </a:stretch>
        </p:blipFill>
        <p:spPr>
          <a:xfrm>
            <a:off x="1906228" y="1600200"/>
            <a:ext cx="4864820" cy="4572000"/>
          </a:xfrm>
          <a:prstGeom prst="rect">
            <a:avLst/>
          </a:prstGeom>
        </p:spPr>
      </p:pic>
    </p:spTree>
    <p:extLst>
      <p:ext uri="{BB962C8B-B14F-4D97-AF65-F5344CB8AC3E}">
        <p14:creationId xmlns:p14="http://schemas.microsoft.com/office/powerpoint/2010/main" val="1874543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3305CF36-E9A8-E584-A316-5BB8D1D36684}"/>
              </a:ext>
            </a:extLst>
          </p:cNvPr>
          <p:cNvSpPr>
            <a:spLocks noGrp="1" noChangeArrowheads="1"/>
          </p:cNvSpPr>
          <p:nvPr>
            <p:ph type="title"/>
          </p:nvPr>
        </p:nvSpPr>
        <p:spPr/>
        <p:txBody>
          <a:bodyPr/>
          <a:lstStyle/>
          <a:p>
            <a:r>
              <a:rPr lang="en-US" altLang="nb-NO"/>
              <a:t>Second Inflection Point</a:t>
            </a:r>
            <a:endParaRPr lang="nb-NO" altLang="nb-NO"/>
          </a:p>
        </p:txBody>
      </p:sp>
      <p:pic>
        <p:nvPicPr>
          <p:cNvPr id="36866" name="Content Placeholder 3">
            <a:extLst>
              <a:ext uri="{FF2B5EF4-FFF2-40B4-BE49-F238E27FC236}">
                <a16:creationId xmlns:a16="http://schemas.microsoft.com/office/drawing/2014/main" id="{31693069-38B0-F063-9293-6423C34449F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7963" y="1768475"/>
            <a:ext cx="8728075" cy="4235450"/>
          </a:xfr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Bias: hidden in the data</a:t>
            </a:r>
          </a:p>
        </p:txBody>
      </p:sp>
      <p:sp>
        <p:nvSpPr>
          <p:cNvPr id="3" name="Content Placeholder 2"/>
          <p:cNvSpPr>
            <a:spLocks noGrp="1"/>
          </p:cNvSpPr>
          <p:nvPr>
            <p:ph idx="1"/>
          </p:nvPr>
        </p:nvSpPr>
        <p:spPr/>
        <p:txBody>
          <a:bodyPr/>
          <a:lstStyle/>
          <a:p>
            <a:r>
              <a:rPr lang="en-US" dirty="0"/>
              <a:t> Our names are gendered</a:t>
            </a:r>
          </a:p>
          <a:p>
            <a:pPr marL="0" indent="0">
              <a:buNone/>
            </a:pPr>
            <a:endParaRPr lang="en-US" dirty="0"/>
          </a:p>
          <a:p>
            <a:r>
              <a:rPr lang="en-US" dirty="0"/>
              <a:t>Resident cities, School names, postal code are correlated with ethnicity and socioeconomic status</a:t>
            </a:r>
          </a:p>
          <a:p>
            <a:pPr marL="0" indent="0">
              <a:buNone/>
            </a:pPr>
            <a:endParaRPr lang="en-US" dirty="0"/>
          </a:p>
          <a:p>
            <a:endParaRPr lang="en-US" dirty="0"/>
          </a:p>
        </p:txBody>
      </p:sp>
    </p:spTree>
    <p:extLst>
      <p:ext uri="{BB962C8B-B14F-4D97-AF65-F5344CB8AC3E}">
        <p14:creationId xmlns:p14="http://schemas.microsoft.com/office/powerpoint/2010/main" val="15746957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73E9B83-974B-C3B6-D317-3DE5D50912C7}"/>
              </a:ext>
            </a:extLst>
          </p:cNvPr>
          <p:cNvSpPr>
            <a:spLocks noGrp="1"/>
          </p:cNvSpPr>
          <p:nvPr>
            <p:ph type="title"/>
          </p:nvPr>
        </p:nvSpPr>
        <p:spPr/>
        <p:txBody>
          <a:bodyPr/>
          <a:lstStyle/>
          <a:p>
            <a:endParaRPr lang="nb-NO"/>
          </a:p>
        </p:txBody>
      </p:sp>
      <p:pic>
        <p:nvPicPr>
          <p:cNvPr id="7" name="Plassholder for innhold 6" descr="Et bilde som inneholder tekst, person, innendørs, skjermbilde&#10;&#10;Automatisk generert beskrivelse">
            <a:extLst>
              <a:ext uri="{FF2B5EF4-FFF2-40B4-BE49-F238E27FC236}">
                <a16:creationId xmlns:a16="http://schemas.microsoft.com/office/drawing/2014/main" id="{F9104CB0-5854-B513-672C-22F54D03AE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6388" y="1798581"/>
            <a:ext cx="8064500" cy="4175237"/>
          </a:xfrm>
        </p:spPr>
      </p:pic>
    </p:spTree>
    <p:extLst>
      <p:ext uri="{BB962C8B-B14F-4D97-AF65-F5344CB8AC3E}">
        <p14:creationId xmlns:p14="http://schemas.microsoft.com/office/powerpoint/2010/main" val="29765728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0293" y="3627731"/>
            <a:ext cx="8531225" cy="707884"/>
          </a:xfrm>
        </p:spPr>
        <p:txBody>
          <a:bodyPr/>
          <a:lstStyle/>
          <a:p>
            <a:pPr>
              <a:defRPr/>
            </a:pPr>
            <a:r>
              <a:rPr lang="en-US" sz="4000" b="1" spc="30" dirty="0">
                <a:solidFill>
                  <a:schemeClr val="tx2"/>
                </a:solidFill>
                <a:cs typeface="+mj-cs"/>
              </a:rPr>
              <a:t>XAI</a:t>
            </a:r>
          </a:p>
        </p:txBody>
      </p:sp>
    </p:spTree>
    <p:extLst>
      <p:ext uri="{BB962C8B-B14F-4D97-AF65-F5344CB8AC3E}">
        <p14:creationId xmlns:p14="http://schemas.microsoft.com/office/powerpoint/2010/main" val="1460588214"/>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FA8F7E-D64F-0878-FDB1-0AFC8A2BC6DC}"/>
              </a:ext>
            </a:extLst>
          </p:cNvPr>
          <p:cNvSpPr>
            <a:spLocks noGrp="1"/>
          </p:cNvSpPr>
          <p:nvPr>
            <p:ph type="title"/>
          </p:nvPr>
        </p:nvSpPr>
        <p:spPr/>
        <p:txBody>
          <a:bodyPr/>
          <a:lstStyle/>
          <a:p>
            <a:endParaRPr lang="nb-NO"/>
          </a:p>
        </p:txBody>
      </p:sp>
      <p:sp>
        <p:nvSpPr>
          <p:cNvPr id="7" name="Plassholder for innhold 6">
            <a:extLst>
              <a:ext uri="{FF2B5EF4-FFF2-40B4-BE49-F238E27FC236}">
                <a16:creationId xmlns:a16="http://schemas.microsoft.com/office/drawing/2014/main" id="{C807ECC8-783D-19BA-7624-1B13128FC8DF}"/>
              </a:ext>
            </a:extLst>
          </p:cNvPr>
          <p:cNvSpPr>
            <a:spLocks noGrp="1"/>
          </p:cNvSpPr>
          <p:nvPr>
            <p:ph idx="1"/>
          </p:nvPr>
        </p:nvSpPr>
        <p:spPr/>
        <p:txBody>
          <a:bodyPr/>
          <a:lstStyle/>
          <a:p>
            <a:endParaRPr lang="nb-NO"/>
          </a:p>
        </p:txBody>
      </p:sp>
      <p:grpSp>
        <p:nvGrpSpPr>
          <p:cNvPr id="8" name="Gruppe 7">
            <a:extLst>
              <a:ext uri="{FF2B5EF4-FFF2-40B4-BE49-F238E27FC236}">
                <a16:creationId xmlns:a16="http://schemas.microsoft.com/office/drawing/2014/main" id="{9B390EE4-12F0-88A3-11F1-BF866B88636A}"/>
              </a:ext>
            </a:extLst>
          </p:cNvPr>
          <p:cNvGrpSpPr/>
          <p:nvPr/>
        </p:nvGrpSpPr>
        <p:grpSpPr>
          <a:xfrm>
            <a:off x="0" y="1007272"/>
            <a:ext cx="8763000" cy="5345122"/>
            <a:chOff x="0" y="1007272"/>
            <a:chExt cx="8763000" cy="5345122"/>
          </a:xfrm>
        </p:grpSpPr>
        <p:sp>
          <p:nvSpPr>
            <p:cNvPr id="9" name="Rectangle 182">
              <a:extLst>
                <a:ext uri="{FF2B5EF4-FFF2-40B4-BE49-F238E27FC236}">
                  <a16:creationId xmlns:a16="http://schemas.microsoft.com/office/drawing/2014/main" id="{D0B101C7-D527-F28C-4727-7FA58C9CDD5D}"/>
                </a:ext>
              </a:extLst>
            </p:cNvPr>
            <p:cNvSpPr/>
            <p:nvPr/>
          </p:nvSpPr>
          <p:spPr>
            <a:xfrm>
              <a:off x="1658259" y="1811490"/>
              <a:ext cx="1219914" cy="1120717"/>
            </a:xfrm>
            <a:prstGeom prst="rect">
              <a:avLst/>
            </a:prstGeom>
            <a:noFill/>
            <a:ln w="19050" cap="flat" cmpd="sng" algn="ctr">
              <a:solidFill>
                <a:srgbClr val="F07F09">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07F09">
                      <a:lumMod val="50000"/>
                    </a:srgbClr>
                  </a:solidFill>
                  <a:effectLst/>
                  <a:uLnTx/>
                  <a:uFillTx/>
                  <a:latin typeface="Avenir Next" charset="0"/>
                  <a:ea typeface="Avenir Next" charset="0"/>
                  <a:cs typeface="Avenir Next" charset="0"/>
                </a:rPr>
                <a:t>Learning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07F09">
                      <a:lumMod val="50000"/>
                    </a:srgbClr>
                  </a:solidFill>
                  <a:effectLst/>
                  <a:uLnTx/>
                  <a:uFillTx/>
                  <a:latin typeface="Avenir Next" charset="0"/>
                  <a:ea typeface="Avenir Next" charset="0"/>
                  <a:cs typeface="Avenir Next" charset="0"/>
                </a:rPr>
                <a:t>Process</a:t>
              </a:r>
            </a:p>
          </p:txBody>
        </p:sp>
        <p:sp>
          <p:nvSpPr>
            <p:cNvPr id="10" name="Rectangle 183">
              <a:extLst>
                <a:ext uri="{FF2B5EF4-FFF2-40B4-BE49-F238E27FC236}">
                  <a16:creationId xmlns:a16="http://schemas.microsoft.com/office/drawing/2014/main" id="{CE9B6209-3AAE-1582-D135-98C40BACF791}"/>
                </a:ext>
              </a:extLst>
            </p:cNvPr>
            <p:cNvSpPr/>
            <p:nvPr/>
          </p:nvSpPr>
          <p:spPr>
            <a:xfrm>
              <a:off x="413648" y="1811369"/>
              <a:ext cx="1049434" cy="1120717"/>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venir Next" charset="0"/>
                <a:ea typeface="Avenir Next" charset="0"/>
                <a:cs typeface="Avenir Next" charset="0"/>
              </a:endParaRPr>
            </a:p>
          </p:txBody>
        </p:sp>
        <p:cxnSp>
          <p:nvCxnSpPr>
            <p:cNvPr id="11" name="Straight Arrow Connector 184">
              <a:extLst>
                <a:ext uri="{FF2B5EF4-FFF2-40B4-BE49-F238E27FC236}">
                  <a16:creationId xmlns:a16="http://schemas.microsoft.com/office/drawing/2014/main" id="{5F37C46E-414B-6F61-7C7C-857FC95E2869}"/>
                </a:ext>
              </a:extLst>
            </p:cNvPr>
            <p:cNvCxnSpPr>
              <a:stCxn id="10" idx="3"/>
              <a:endCxn id="9" idx="1"/>
            </p:cNvCxnSpPr>
            <p:nvPr/>
          </p:nvCxnSpPr>
          <p:spPr>
            <a:xfrm>
              <a:off x="1463082" y="2371728"/>
              <a:ext cx="195177" cy="121"/>
            </a:xfrm>
            <a:prstGeom prst="straightConnector1">
              <a:avLst/>
            </a:prstGeom>
            <a:noFill/>
            <a:ln w="28575" cap="flat" cmpd="sng" algn="ctr">
              <a:solidFill>
                <a:srgbClr val="F07F09">
                  <a:lumMod val="50000"/>
                </a:srgbClr>
              </a:solidFill>
              <a:prstDash val="solid"/>
              <a:miter lim="800000"/>
              <a:tailEnd type="triangle"/>
            </a:ln>
            <a:effectLst/>
          </p:spPr>
        </p:cxnSp>
        <p:sp>
          <p:nvSpPr>
            <p:cNvPr id="12" name="Rectangle 185">
              <a:extLst>
                <a:ext uri="{FF2B5EF4-FFF2-40B4-BE49-F238E27FC236}">
                  <a16:creationId xmlns:a16="http://schemas.microsoft.com/office/drawing/2014/main" id="{F14B86C4-7AC8-4755-A92E-2D966F8C84C2}"/>
                </a:ext>
              </a:extLst>
            </p:cNvPr>
            <p:cNvSpPr/>
            <p:nvPr/>
          </p:nvSpPr>
          <p:spPr>
            <a:xfrm>
              <a:off x="3061052" y="1811490"/>
              <a:ext cx="1313572" cy="1120717"/>
            </a:xfrm>
            <a:prstGeom prst="rect">
              <a:avLst/>
            </a:prstGeom>
            <a:noFill/>
            <a:ln w="19050" cap="flat" cmpd="sng" algn="ctr">
              <a:solidFill>
                <a:srgbClr val="F07F09">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venir Next" charset="0"/>
                <a:ea typeface="Avenir Next" charset="0"/>
                <a:cs typeface="Avenir Next" charset="0"/>
              </a:endParaRPr>
            </a:p>
          </p:txBody>
        </p:sp>
        <p:cxnSp>
          <p:nvCxnSpPr>
            <p:cNvPr id="13" name="Straight Arrow Connector 186">
              <a:extLst>
                <a:ext uri="{FF2B5EF4-FFF2-40B4-BE49-F238E27FC236}">
                  <a16:creationId xmlns:a16="http://schemas.microsoft.com/office/drawing/2014/main" id="{B800A7B4-5DF7-550E-BD3C-160CDA22CF89}"/>
                </a:ext>
              </a:extLst>
            </p:cNvPr>
            <p:cNvCxnSpPr>
              <a:stCxn id="24" idx="3"/>
              <a:endCxn id="14" idx="2"/>
            </p:cNvCxnSpPr>
            <p:nvPr/>
          </p:nvCxnSpPr>
          <p:spPr>
            <a:xfrm>
              <a:off x="5689453" y="2371849"/>
              <a:ext cx="157829" cy="1699"/>
            </a:xfrm>
            <a:prstGeom prst="straightConnector1">
              <a:avLst/>
            </a:prstGeom>
            <a:noFill/>
            <a:ln w="28575" cap="flat" cmpd="sng" algn="ctr">
              <a:solidFill>
                <a:srgbClr val="F07F09">
                  <a:lumMod val="50000"/>
                </a:srgbClr>
              </a:solidFill>
              <a:prstDash val="solid"/>
              <a:miter lim="800000"/>
              <a:headEnd type="none" w="med" len="med"/>
              <a:tailEnd type="triangle" w="med" len="med"/>
            </a:ln>
            <a:effectLst/>
          </p:spPr>
        </p:cxnSp>
        <p:sp>
          <p:nvSpPr>
            <p:cNvPr id="14" name="Oval 200">
              <a:extLst>
                <a:ext uri="{FF2B5EF4-FFF2-40B4-BE49-F238E27FC236}">
                  <a16:creationId xmlns:a16="http://schemas.microsoft.com/office/drawing/2014/main" id="{991AA7F6-A583-4B0A-B04D-075F765C349C}"/>
                </a:ext>
              </a:extLst>
            </p:cNvPr>
            <p:cNvSpPr/>
            <p:nvPr/>
          </p:nvSpPr>
          <p:spPr>
            <a:xfrm>
              <a:off x="5847282" y="1863568"/>
              <a:ext cx="997234" cy="1019959"/>
            </a:xfrm>
            <a:prstGeom prst="ellipse">
              <a:avLst/>
            </a:prstGeom>
            <a:noFill/>
            <a:ln w="19050" cap="flat" cmpd="sng" algn="ctr">
              <a:solidFill>
                <a:srgbClr val="F07F09">
                  <a:lumMod val="50000"/>
                </a:srgbClr>
              </a:solidFill>
              <a:prstDash val="solid"/>
              <a:miter lim="800000"/>
            </a:ln>
            <a:effectLst/>
          </p:spPr>
          <p:txBody>
            <a:bodyPr t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venir Next"/>
                <a:ea typeface="+mn-ea"/>
                <a:cs typeface="+mn-cs"/>
              </a:endParaRPr>
            </a:p>
          </p:txBody>
        </p:sp>
        <p:pic>
          <p:nvPicPr>
            <p:cNvPr id="15" name="Picture 201">
              <a:extLst>
                <a:ext uri="{FF2B5EF4-FFF2-40B4-BE49-F238E27FC236}">
                  <a16:creationId xmlns:a16="http://schemas.microsoft.com/office/drawing/2014/main" id="{B6278053-E03C-7BEB-CC80-738BBA4F0F64}"/>
                </a:ext>
              </a:extLst>
            </p:cNvPr>
            <p:cNvPicPr>
              <a:picLocks noChangeAspect="1"/>
            </p:cNvPicPr>
            <p:nvPr/>
          </p:nvPicPr>
          <p:blipFill>
            <a:blip r:embed="rId2"/>
            <a:stretch>
              <a:fillRect/>
            </a:stretch>
          </p:blipFill>
          <p:spPr>
            <a:xfrm>
              <a:off x="6062357" y="2026110"/>
              <a:ext cx="597695" cy="728077"/>
            </a:xfrm>
            <a:prstGeom prst="rect">
              <a:avLst/>
            </a:prstGeom>
          </p:spPr>
        </p:pic>
        <p:sp>
          <p:nvSpPr>
            <p:cNvPr id="16" name="Rectangle 188">
              <a:extLst>
                <a:ext uri="{FF2B5EF4-FFF2-40B4-BE49-F238E27FC236}">
                  <a16:creationId xmlns:a16="http://schemas.microsoft.com/office/drawing/2014/main" id="{6EFFDF12-56C5-43FC-79D3-EFA0117C23CD}"/>
                </a:ext>
              </a:extLst>
            </p:cNvPr>
            <p:cNvSpPr/>
            <p:nvPr/>
          </p:nvSpPr>
          <p:spPr>
            <a:xfrm>
              <a:off x="138684" y="2930897"/>
              <a:ext cx="162707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07F09">
                      <a:lumMod val="50000"/>
                    </a:srgbClr>
                  </a:solidFill>
                  <a:effectLst/>
                  <a:uLnTx/>
                  <a:uFillTx/>
                  <a:latin typeface="Avenir Next" charset="0"/>
                  <a:ea typeface="Avenir Next" charset="0"/>
                  <a:cs typeface="Avenir Next" charset="0"/>
                </a:rPr>
                <a:t>Training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07F09">
                      <a:lumMod val="50000"/>
                    </a:srgbClr>
                  </a:solidFill>
                  <a:effectLst/>
                  <a:uLnTx/>
                  <a:uFillTx/>
                  <a:latin typeface="Avenir Next" charset="0"/>
                  <a:ea typeface="Avenir Next" charset="0"/>
                  <a:cs typeface="Avenir Next" charset="0"/>
                </a:rPr>
                <a:t>Data</a:t>
              </a:r>
            </a:p>
          </p:txBody>
        </p:sp>
        <p:sp>
          <p:nvSpPr>
            <p:cNvPr id="17" name="Rectangle 189">
              <a:extLst>
                <a:ext uri="{FF2B5EF4-FFF2-40B4-BE49-F238E27FC236}">
                  <a16:creationId xmlns:a16="http://schemas.microsoft.com/office/drawing/2014/main" id="{AD65EAB2-4DE9-C29D-9E6E-5094B08192C9}"/>
                </a:ext>
              </a:extLst>
            </p:cNvPr>
            <p:cNvSpPr/>
            <p:nvPr/>
          </p:nvSpPr>
          <p:spPr>
            <a:xfrm>
              <a:off x="2912862" y="2930897"/>
              <a:ext cx="162707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07F09">
                      <a:lumMod val="50000"/>
                    </a:srgbClr>
                  </a:solidFill>
                  <a:effectLst/>
                  <a:uLnTx/>
                  <a:uFillTx/>
                  <a:latin typeface="Avenir Next" charset="0"/>
                  <a:ea typeface="Avenir Next" charset="0"/>
                  <a:cs typeface="Avenir Next" charset="0"/>
                </a:rPr>
                <a:t>Learned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07F09">
                      <a:lumMod val="50000"/>
                    </a:srgbClr>
                  </a:solidFill>
                  <a:effectLst/>
                  <a:uLnTx/>
                  <a:uFillTx/>
                  <a:latin typeface="Avenir Next" charset="0"/>
                  <a:ea typeface="Avenir Next" charset="0"/>
                  <a:cs typeface="Avenir Next" charset="0"/>
                </a:rPr>
                <a:t>Function</a:t>
              </a:r>
            </a:p>
          </p:txBody>
        </p:sp>
        <p:sp>
          <p:nvSpPr>
            <p:cNvPr id="18" name="Rectangle 190">
              <a:extLst>
                <a:ext uri="{FF2B5EF4-FFF2-40B4-BE49-F238E27FC236}">
                  <a16:creationId xmlns:a16="http://schemas.microsoft.com/office/drawing/2014/main" id="{C5FE4A1A-8B97-548E-A97B-39BC4C31F53B}"/>
                </a:ext>
              </a:extLst>
            </p:cNvPr>
            <p:cNvSpPr/>
            <p:nvPr/>
          </p:nvSpPr>
          <p:spPr>
            <a:xfrm>
              <a:off x="4154286" y="2930897"/>
              <a:ext cx="1627079"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07F09">
                      <a:lumMod val="50000"/>
                    </a:srgbClr>
                  </a:solidFill>
                  <a:effectLst/>
                  <a:uLnTx/>
                  <a:uFillTx/>
                  <a:latin typeface="Avenir Next" charset="0"/>
                  <a:ea typeface="Avenir Next" charset="0"/>
                  <a:cs typeface="Avenir Next" charset="0"/>
                </a:rPr>
                <a:t>Output</a:t>
              </a:r>
            </a:p>
          </p:txBody>
        </p:sp>
        <p:pic>
          <p:nvPicPr>
            <p:cNvPr id="19" name="Picture 191">
              <a:extLst>
                <a:ext uri="{FF2B5EF4-FFF2-40B4-BE49-F238E27FC236}">
                  <a16:creationId xmlns:a16="http://schemas.microsoft.com/office/drawing/2014/main" id="{C3CB45FF-DD1B-E8A2-4087-529427D9229A}"/>
                </a:ext>
              </a:extLst>
            </p:cNvPr>
            <p:cNvPicPr>
              <a:picLocks noChangeAspect="1"/>
            </p:cNvPicPr>
            <p:nvPr/>
          </p:nvPicPr>
          <p:blipFill rotWithShape="1">
            <a:blip r:embed="rId3"/>
            <a:srcRect l="12678" r="-1221"/>
            <a:stretch/>
          </p:blipFill>
          <p:spPr>
            <a:xfrm>
              <a:off x="3266733" y="1007272"/>
              <a:ext cx="896102" cy="632534"/>
            </a:xfrm>
            <a:prstGeom prst="rect">
              <a:avLst/>
            </a:prstGeom>
          </p:spPr>
        </p:pic>
        <p:pic>
          <p:nvPicPr>
            <p:cNvPr id="20" name="Picture 192">
              <a:extLst>
                <a:ext uri="{FF2B5EF4-FFF2-40B4-BE49-F238E27FC236}">
                  <a16:creationId xmlns:a16="http://schemas.microsoft.com/office/drawing/2014/main" id="{F5D3BBE2-5351-1646-5414-D258BC279925}"/>
                </a:ext>
              </a:extLst>
            </p:cNvPr>
            <p:cNvPicPr>
              <a:picLocks noChangeAspect="1"/>
            </p:cNvPicPr>
            <p:nvPr/>
          </p:nvPicPr>
          <p:blipFill rotWithShape="1">
            <a:blip r:embed="rId4">
              <a:clrChange>
                <a:clrFrom>
                  <a:srgbClr val="FEFFFC"/>
                </a:clrFrom>
                <a:clrTo>
                  <a:srgbClr val="FEFFFC">
                    <a:alpha val="0"/>
                  </a:srgbClr>
                </a:clrTo>
              </a:clrChange>
            </a:blip>
            <a:srcRect b="4060"/>
            <a:stretch/>
          </p:blipFill>
          <p:spPr>
            <a:xfrm>
              <a:off x="3160710" y="1858513"/>
              <a:ext cx="1110795" cy="882019"/>
            </a:xfrm>
            <a:prstGeom prst="rect">
              <a:avLst/>
            </a:prstGeom>
          </p:spPr>
        </p:pic>
        <p:sp>
          <p:nvSpPr>
            <p:cNvPr id="21" name="TextBox 193">
              <a:extLst>
                <a:ext uri="{FF2B5EF4-FFF2-40B4-BE49-F238E27FC236}">
                  <a16:creationId xmlns:a16="http://schemas.microsoft.com/office/drawing/2014/main" id="{906D60C7-282F-4208-5B1D-9C4432846418}"/>
                </a:ext>
              </a:extLst>
            </p:cNvPr>
            <p:cNvSpPr txBox="1"/>
            <p:nvPr/>
          </p:nvSpPr>
          <p:spPr>
            <a:xfrm>
              <a:off x="333915" y="1232438"/>
              <a:ext cx="114512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07F09">
                      <a:lumMod val="50000"/>
                    </a:srgbClr>
                  </a:solidFill>
                  <a:effectLst/>
                  <a:uLnTx/>
                  <a:uFillTx/>
                  <a:latin typeface="Avenir Next" charset="0"/>
                  <a:ea typeface="Avenir Next" charset="0"/>
                  <a:cs typeface="Avenir Next" charset="0"/>
                </a:rPr>
                <a:t>Today</a:t>
              </a:r>
            </a:p>
          </p:txBody>
        </p:sp>
        <p:cxnSp>
          <p:nvCxnSpPr>
            <p:cNvPr id="22" name="Straight Connector 194">
              <a:extLst>
                <a:ext uri="{FF2B5EF4-FFF2-40B4-BE49-F238E27FC236}">
                  <a16:creationId xmlns:a16="http://schemas.microsoft.com/office/drawing/2014/main" id="{A59EB27C-F57F-A813-8904-E0C8CB96EBE5}"/>
                </a:ext>
              </a:extLst>
            </p:cNvPr>
            <p:cNvCxnSpPr>
              <a:stCxn id="19" idx="2"/>
              <a:endCxn id="12" idx="0"/>
            </p:cNvCxnSpPr>
            <p:nvPr/>
          </p:nvCxnSpPr>
          <p:spPr>
            <a:xfrm>
              <a:off x="3714784" y="1639806"/>
              <a:ext cx="3054" cy="171684"/>
            </a:xfrm>
            <a:prstGeom prst="line">
              <a:avLst/>
            </a:prstGeom>
            <a:noFill/>
            <a:ln w="6350" cap="flat" cmpd="sng" algn="ctr">
              <a:solidFill>
                <a:srgbClr val="F07F09">
                  <a:lumMod val="75000"/>
                </a:srgbClr>
              </a:solidFill>
              <a:prstDash val="solid"/>
              <a:miter lim="800000"/>
              <a:headEnd type="none" w="med" len="med"/>
              <a:tailEnd type="triangle" w="med" len="med"/>
            </a:ln>
            <a:effectLst/>
          </p:spPr>
        </p:cxnSp>
        <p:cxnSp>
          <p:nvCxnSpPr>
            <p:cNvPr id="23" name="Straight Arrow Connector 195">
              <a:extLst>
                <a:ext uri="{FF2B5EF4-FFF2-40B4-BE49-F238E27FC236}">
                  <a16:creationId xmlns:a16="http://schemas.microsoft.com/office/drawing/2014/main" id="{42310E31-A347-45E3-E278-489BEA9D6393}"/>
                </a:ext>
              </a:extLst>
            </p:cNvPr>
            <p:cNvCxnSpPr>
              <a:stCxn id="9" idx="3"/>
              <a:endCxn id="12" idx="1"/>
            </p:cNvCxnSpPr>
            <p:nvPr/>
          </p:nvCxnSpPr>
          <p:spPr>
            <a:xfrm>
              <a:off x="2878173" y="2371849"/>
              <a:ext cx="182879" cy="0"/>
            </a:xfrm>
            <a:prstGeom prst="straightConnector1">
              <a:avLst/>
            </a:prstGeom>
            <a:noFill/>
            <a:ln w="28575" cap="flat" cmpd="sng" algn="ctr">
              <a:solidFill>
                <a:srgbClr val="F07F09">
                  <a:lumMod val="50000"/>
                </a:srgbClr>
              </a:solidFill>
              <a:prstDash val="solid"/>
              <a:miter lim="800000"/>
              <a:tailEnd type="triangle"/>
            </a:ln>
            <a:effectLst/>
          </p:spPr>
        </p:cxnSp>
        <p:sp>
          <p:nvSpPr>
            <p:cNvPr id="24" name="Rectangle 198">
              <a:extLst>
                <a:ext uri="{FF2B5EF4-FFF2-40B4-BE49-F238E27FC236}">
                  <a16:creationId xmlns:a16="http://schemas.microsoft.com/office/drawing/2014/main" id="{78001D89-B8C3-FD5A-CC5A-81EABF5FB25E}"/>
                </a:ext>
              </a:extLst>
            </p:cNvPr>
            <p:cNvSpPr/>
            <p:nvPr/>
          </p:nvSpPr>
          <p:spPr>
            <a:xfrm>
              <a:off x="4375881" y="1811490"/>
              <a:ext cx="1313572" cy="1120717"/>
            </a:xfrm>
            <a:prstGeom prst="rect">
              <a:avLst/>
            </a:prstGeom>
            <a:noFill/>
            <a:ln w="19050" cap="flat" cmpd="sng" algn="ctr">
              <a:solidFill>
                <a:srgbClr val="F07F09">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Avenir Next" charset="0"/>
                <a:ea typeface="Avenir Next" charset="0"/>
                <a:cs typeface="Avenir Next" charset="0"/>
              </a:endParaRPr>
            </a:p>
          </p:txBody>
        </p:sp>
        <p:sp>
          <p:nvSpPr>
            <p:cNvPr id="25" name="Rectangle 199">
              <a:extLst>
                <a:ext uri="{FF2B5EF4-FFF2-40B4-BE49-F238E27FC236}">
                  <a16:creationId xmlns:a16="http://schemas.microsoft.com/office/drawing/2014/main" id="{D9A48120-34BD-AC8D-D0D2-CB232EC5E47E}"/>
                </a:ext>
              </a:extLst>
            </p:cNvPr>
            <p:cNvSpPr/>
            <p:nvPr/>
          </p:nvSpPr>
          <p:spPr>
            <a:xfrm>
              <a:off x="4361098" y="2106572"/>
              <a:ext cx="1312844" cy="49739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07F09">
                      <a:lumMod val="50000"/>
                    </a:srgbClr>
                  </a:solidFill>
                  <a:effectLst/>
                  <a:uLnTx/>
                  <a:uFillTx/>
                  <a:latin typeface="Avenir Next" charset="0"/>
                  <a:ea typeface="Avenir Next" charset="0"/>
                  <a:cs typeface="Avenir Next" charset="0"/>
                </a:rPr>
                <a:t>This is a cat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07F09">
                      <a:lumMod val="50000"/>
                    </a:srgbClr>
                  </a:solidFill>
                  <a:effectLst/>
                  <a:uLnTx/>
                  <a:uFillTx/>
                  <a:latin typeface="Avenir Next" charset="0"/>
                  <a:ea typeface="Avenir Next" charset="0"/>
                  <a:cs typeface="Avenir Next" charset="0"/>
                </a:rPr>
                <a:t>(p = .93)</a:t>
              </a:r>
            </a:p>
          </p:txBody>
        </p:sp>
        <p:pic>
          <p:nvPicPr>
            <p:cNvPr id="26" name="Picture 2" descr="http://blog.kaggle.com/wp-content/uploads/2014/12/cifar-10-297x300.png">
              <a:extLst>
                <a:ext uri="{FF2B5EF4-FFF2-40B4-BE49-F238E27FC236}">
                  <a16:creationId xmlns:a16="http://schemas.microsoft.com/office/drawing/2014/main" id="{E91DA165-68F9-2383-DCE3-C9442401E7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r="31959" b="31325"/>
            <a:stretch/>
          </p:blipFill>
          <p:spPr bwMode="auto">
            <a:xfrm>
              <a:off x="426228" y="1808723"/>
              <a:ext cx="1034009" cy="1135757"/>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Connector 203">
              <a:extLst>
                <a:ext uri="{FF2B5EF4-FFF2-40B4-BE49-F238E27FC236}">
                  <a16:creationId xmlns:a16="http://schemas.microsoft.com/office/drawing/2014/main" id="{42233037-FE5F-5D95-D980-48D35FB80082}"/>
                </a:ext>
              </a:extLst>
            </p:cNvPr>
            <p:cNvCxnSpPr/>
            <p:nvPr/>
          </p:nvCxnSpPr>
          <p:spPr>
            <a:xfrm flipV="1">
              <a:off x="381000" y="3563667"/>
              <a:ext cx="8369643" cy="12450"/>
            </a:xfrm>
            <a:prstGeom prst="line">
              <a:avLst/>
            </a:prstGeom>
            <a:ln w="190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Rectangle 69">
              <a:extLst>
                <a:ext uri="{FF2B5EF4-FFF2-40B4-BE49-F238E27FC236}">
                  <a16:creationId xmlns:a16="http://schemas.microsoft.com/office/drawing/2014/main" id="{27D158B6-83D9-B9A7-733D-DD7839DE3347}"/>
                </a:ext>
              </a:extLst>
            </p:cNvPr>
            <p:cNvSpPr/>
            <p:nvPr/>
          </p:nvSpPr>
          <p:spPr>
            <a:xfrm>
              <a:off x="5737755" y="2930897"/>
              <a:ext cx="1216288"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07F09">
                      <a:lumMod val="50000"/>
                    </a:srgbClr>
                  </a:solidFill>
                  <a:effectLst/>
                  <a:uLnTx/>
                  <a:uFillTx/>
                  <a:latin typeface="Avenir Next" charset="0"/>
                  <a:ea typeface="Avenir Next" charset="0"/>
                  <a:cs typeface="Avenir Next" charset="0"/>
                </a:rPr>
                <a:t>User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07F09">
                      <a:lumMod val="50000"/>
                    </a:srgbClr>
                  </a:solidFill>
                  <a:effectLst/>
                  <a:uLnTx/>
                  <a:uFillTx/>
                  <a:latin typeface="Avenir Next" charset="0"/>
                  <a:ea typeface="Avenir Next" charset="0"/>
                  <a:cs typeface="Avenir Next" charset="0"/>
                </a:rPr>
                <a:t>a Task</a:t>
              </a:r>
            </a:p>
          </p:txBody>
        </p:sp>
        <p:sp>
          <p:nvSpPr>
            <p:cNvPr id="29" name="TextBox 55">
              <a:extLst>
                <a:ext uri="{FF2B5EF4-FFF2-40B4-BE49-F238E27FC236}">
                  <a16:creationId xmlns:a16="http://schemas.microsoft.com/office/drawing/2014/main" id="{D834EE90-1D6D-2D99-3E93-B2F66FC1CDD9}"/>
                </a:ext>
              </a:extLst>
            </p:cNvPr>
            <p:cNvSpPr txBox="1"/>
            <p:nvPr/>
          </p:nvSpPr>
          <p:spPr>
            <a:xfrm>
              <a:off x="3112312" y="1477309"/>
              <a:ext cx="1106726"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ahoma"/>
                  <a:ea typeface="+mn-ea"/>
                  <a:cs typeface="+mn-cs"/>
                </a:rPr>
                <a:t>©Spin South West</a:t>
              </a:r>
            </a:p>
          </p:txBody>
        </p:sp>
        <p:sp>
          <p:nvSpPr>
            <p:cNvPr id="30" name="TextBox 59">
              <a:extLst>
                <a:ext uri="{FF2B5EF4-FFF2-40B4-BE49-F238E27FC236}">
                  <a16:creationId xmlns:a16="http://schemas.microsoft.com/office/drawing/2014/main" id="{83FD65D2-BA39-7DC1-7CEB-7F0D603DA857}"/>
                </a:ext>
              </a:extLst>
            </p:cNvPr>
            <p:cNvSpPr txBox="1"/>
            <p:nvPr/>
          </p:nvSpPr>
          <p:spPr>
            <a:xfrm>
              <a:off x="0" y="2759076"/>
              <a:ext cx="1546777"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Tahoma"/>
                  <a:ea typeface="+mn-ea"/>
                  <a:cs typeface="+mn-cs"/>
                </a:rPr>
                <a:t>©University Of Toronto</a:t>
              </a:r>
            </a:p>
          </p:txBody>
        </p:sp>
        <p:cxnSp>
          <p:nvCxnSpPr>
            <p:cNvPr id="31" name="Straight Connector 253">
              <a:extLst>
                <a:ext uri="{FF2B5EF4-FFF2-40B4-BE49-F238E27FC236}">
                  <a16:creationId xmlns:a16="http://schemas.microsoft.com/office/drawing/2014/main" id="{7B9DAAE8-7C7B-30CE-566A-389C00063C86}"/>
                </a:ext>
              </a:extLst>
            </p:cNvPr>
            <p:cNvCxnSpPr/>
            <p:nvPr/>
          </p:nvCxnSpPr>
          <p:spPr>
            <a:xfrm flipV="1">
              <a:off x="381000" y="6339925"/>
              <a:ext cx="8382000" cy="12469"/>
            </a:xfrm>
            <a:prstGeom prst="line">
              <a:avLst/>
            </a:prstGeom>
            <a:ln w="190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Rectangle 230">
              <a:extLst>
                <a:ext uri="{FF2B5EF4-FFF2-40B4-BE49-F238E27FC236}">
                  <a16:creationId xmlns:a16="http://schemas.microsoft.com/office/drawing/2014/main" id="{24D0E780-39C2-601E-24D7-3B3DB6C7D9B1}"/>
                </a:ext>
              </a:extLst>
            </p:cNvPr>
            <p:cNvSpPr/>
            <p:nvPr/>
          </p:nvSpPr>
          <p:spPr>
            <a:xfrm>
              <a:off x="453311" y="5646501"/>
              <a:ext cx="994256"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E8542">
                      <a:lumMod val="50000"/>
                    </a:srgbClr>
                  </a:solidFill>
                  <a:effectLst/>
                  <a:uLnTx/>
                  <a:uFillTx/>
                  <a:latin typeface="Avenir Next" charset="0"/>
                  <a:ea typeface="Avenir Next" charset="0"/>
                  <a:cs typeface="Avenir Next" charset="0"/>
                </a:rPr>
                <a:t>Training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E8542">
                      <a:lumMod val="50000"/>
                    </a:srgbClr>
                  </a:solidFill>
                  <a:effectLst/>
                  <a:uLnTx/>
                  <a:uFillTx/>
                  <a:latin typeface="Avenir Next" charset="0"/>
                  <a:ea typeface="Avenir Next" charset="0"/>
                  <a:cs typeface="Avenir Next" charset="0"/>
                </a:rPr>
                <a:t>Data</a:t>
              </a:r>
            </a:p>
          </p:txBody>
        </p:sp>
        <p:sp>
          <p:nvSpPr>
            <p:cNvPr id="33" name="Rectangle 231">
              <a:extLst>
                <a:ext uri="{FF2B5EF4-FFF2-40B4-BE49-F238E27FC236}">
                  <a16:creationId xmlns:a16="http://schemas.microsoft.com/office/drawing/2014/main" id="{F7CAD442-4735-2D5A-C1FD-90C5507A5FA8}"/>
                </a:ext>
              </a:extLst>
            </p:cNvPr>
            <p:cNvSpPr/>
            <p:nvPr/>
          </p:nvSpPr>
          <p:spPr>
            <a:xfrm>
              <a:off x="1656474" y="4528461"/>
              <a:ext cx="1219914" cy="1120717"/>
            </a:xfrm>
            <a:prstGeom prst="rect">
              <a:avLst/>
            </a:prstGeom>
            <a:noFill/>
            <a:ln w="19050" cap="flat" cmpd="sng" algn="ctr">
              <a:solidFill>
                <a:srgbClr val="4E8542">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4E8542">
                      <a:lumMod val="50000"/>
                    </a:srgbClr>
                  </a:solidFill>
                  <a:effectLst/>
                  <a:uLnTx/>
                  <a:uFillTx/>
                  <a:latin typeface="Avenir Next" charset="0"/>
                  <a:ea typeface="Avenir Next" charset="0"/>
                  <a:cs typeface="Avenir Next" charset="0"/>
                </a:rPr>
                <a:t>New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4E8542">
                      <a:lumMod val="50000"/>
                    </a:srgbClr>
                  </a:solidFill>
                  <a:effectLst/>
                  <a:uLnTx/>
                  <a:uFillTx/>
                  <a:latin typeface="Avenir Next" charset="0"/>
                  <a:ea typeface="Avenir Next" charset="0"/>
                  <a:cs typeface="Avenir Next" charset="0"/>
                </a:rPr>
                <a:t>Learning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4E8542">
                      <a:lumMod val="50000"/>
                    </a:srgbClr>
                  </a:solidFill>
                  <a:effectLst/>
                  <a:uLnTx/>
                  <a:uFillTx/>
                  <a:latin typeface="Avenir Next" charset="0"/>
                  <a:ea typeface="Avenir Next" charset="0"/>
                  <a:cs typeface="Avenir Next" charset="0"/>
                </a:rPr>
                <a:t>Process</a:t>
              </a:r>
            </a:p>
          </p:txBody>
        </p:sp>
        <p:cxnSp>
          <p:nvCxnSpPr>
            <p:cNvPr id="34" name="Straight Arrow Connector 233">
              <a:extLst>
                <a:ext uri="{FF2B5EF4-FFF2-40B4-BE49-F238E27FC236}">
                  <a16:creationId xmlns:a16="http://schemas.microsoft.com/office/drawing/2014/main" id="{36E5BB45-387F-DD68-9591-5E3AA6FD6B49}"/>
                </a:ext>
              </a:extLst>
            </p:cNvPr>
            <p:cNvCxnSpPr>
              <a:stCxn id="51" idx="3"/>
              <a:endCxn id="33" idx="1"/>
            </p:cNvCxnSpPr>
            <p:nvPr/>
          </p:nvCxnSpPr>
          <p:spPr>
            <a:xfrm>
              <a:off x="1461297" y="5088699"/>
              <a:ext cx="195177" cy="121"/>
            </a:xfrm>
            <a:prstGeom prst="straightConnector1">
              <a:avLst/>
            </a:prstGeom>
            <a:noFill/>
            <a:ln w="28575" cap="flat" cmpd="sng" algn="ctr">
              <a:solidFill>
                <a:srgbClr val="4E8542">
                  <a:lumMod val="75000"/>
                </a:srgbClr>
              </a:solidFill>
              <a:prstDash val="solid"/>
              <a:miter lim="800000"/>
              <a:tailEnd type="triangle"/>
            </a:ln>
            <a:effectLst/>
          </p:spPr>
        </p:cxnSp>
        <p:cxnSp>
          <p:nvCxnSpPr>
            <p:cNvPr id="35" name="Straight Arrow Connector 234">
              <a:extLst>
                <a:ext uri="{FF2B5EF4-FFF2-40B4-BE49-F238E27FC236}">
                  <a16:creationId xmlns:a16="http://schemas.microsoft.com/office/drawing/2014/main" id="{2A1395B1-B18C-0833-063E-9C3C2D391915}"/>
                </a:ext>
              </a:extLst>
            </p:cNvPr>
            <p:cNvCxnSpPr/>
            <p:nvPr/>
          </p:nvCxnSpPr>
          <p:spPr>
            <a:xfrm>
              <a:off x="5687668" y="4951172"/>
              <a:ext cx="192022" cy="0"/>
            </a:xfrm>
            <a:prstGeom prst="straightConnector1">
              <a:avLst/>
            </a:prstGeom>
            <a:noFill/>
            <a:ln w="28575" cap="flat" cmpd="sng" algn="ctr">
              <a:solidFill>
                <a:srgbClr val="4E8542">
                  <a:lumMod val="75000"/>
                </a:srgbClr>
              </a:solidFill>
              <a:prstDash val="solid"/>
              <a:miter lim="800000"/>
              <a:headEnd type="none" w="med" len="med"/>
              <a:tailEnd type="triangle" w="med" len="med"/>
            </a:ln>
            <a:effectLst/>
          </p:spPr>
        </p:cxnSp>
        <p:grpSp>
          <p:nvGrpSpPr>
            <p:cNvPr id="36" name="Group 235">
              <a:extLst>
                <a:ext uri="{FF2B5EF4-FFF2-40B4-BE49-F238E27FC236}">
                  <a16:creationId xmlns:a16="http://schemas.microsoft.com/office/drawing/2014/main" id="{1FF5CF35-410F-D64A-EC84-DBDFF96CCD89}"/>
                </a:ext>
              </a:extLst>
            </p:cNvPr>
            <p:cNvGrpSpPr/>
            <p:nvPr/>
          </p:nvGrpSpPr>
          <p:grpSpPr>
            <a:xfrm>
              <a:off x="5847282" y="4580539"/>
              <a:ext cx="997234" cy="1019959"/>
              <a:chOff x="6059752" y="4439099"/>
              <a:chExt cx="997234" cy="1019959"/>
            </a:xfrm>
          </p:grpSpPr>
          <p:pic>
            <p:nvPicPr>
              <p:cNvPr id="58" name="Picture 251">
                <a:extLst>
                  <a:ext uri="{FF2B5EF4-FFF2-40B4-BE49-F238E27FC236}">
                    <a16:creationId xmlns:a16="http://schemas.microsoft.com/office/drawing/2014/main" id="{A2B35191-0B34-B289-C4F2-EC412C79B128}"/>
                  </a:ext>
                </a:extLst>
              </p:cNvPr>
              <p:cNvPicPr>
                <a:picLocks noChangeAspect="1"/>
              </p:cNvPicPr>
              <p:nvPr/>
            </p:nvPicPr>
            <p:blipFill>
              <a:blip r:embed="rId6"/>
              <a:stretch>
                <a:fillRect/>
              </a:stretch>
            </p:blipFill>
            <p:spPr>
              <a:xfrm>
                <a:off x="6122898" y="4531006"/>
                <a:ext cx="816246" cy="816246"/>
              </a:xfrm>
              <a:prstGeom prst="rect">
                <a:avLst/>
              </a:prstGeom>
            </p:spPr>
          </p:pic>
          <p:sp>
            <p:nvSpPr>
              <p:cNvPr id="59" name="Oval 252">
                <a:extLst>
                  <a:ext uri="{FF2B5EF4-FFF2-40B4-BE49-F238E27FC236}">
                    <a16:creationId xmlns:a16="http://schemas.microsoft.com/office/drawing/2014/main" id="{55BEBA05-AB95-0496-E3DB-42DC12514254}"/>
                  </a:ext>
                </a:extLst>
              </p:cNvPr>
              <p:cNvSpPr/>
              <p:nvPr/>
            </p:nvSpPr>
            <p:spPr>
              <a:xfrm>
                <a:off x="6059752" y="4439099"/>
                <a:ext cx="997234" cy="1019959"/>
              </a:xfrm>
              <a:prstGeom prst="ellipse">
                <a:avLst/>
              </a:prstGeom>
              <a:noFill/>
              <a:ln w="19050" cap="flat" cmpd="sng" algn="ctr">
                <a:solidFill>
                  <a:srgbClr val="4E8542">
                    <a:lumMod val="75000"/>
                  </a:srgbClr>
                </a:solidFill>
                <a:prstDash val="solid"/>
                <a:miter lim="800000"/>
              </a:ln>
              <a:effectLst/>
            </p:spPr>
            <p:txBody>
              <a:bodyPr t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venir Next"/>
                  <a:ea typeface="+mn-ea"/>
                  <a:cs typeface="+mn-cs"/>
                </a:endParaRPr>
              </a:p>
            </p:txBody>
          </p:sp>
        </p:grpSp>
        <p:sp>
          <p:nvSpPr>
            <p:cNvPr id="37" name="Rectangle 236">
              <a:extLst>
                <a:ext uri="{FF2B5EF4-FFF2-40B4-BE49-F238E27FC236}">
                  <a16:creationId xmlns:a16="http://schemas.microsoft.com/office/drawing/2014/main" id="{A73FD6CD-B77D-4D13-E672-FC3B3F7303A1}"/>
                </a:ext>
              </a:extLst>
            </p:cNvPr>
            <p:cNvSpPr/>
            <p:nvPr/>
          </p:nvSpPr>
          <p:spPr>
            <a:xfrm>
              <a:off x="2911077" y="5646501"/>
              <a:ext cx="162707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E8542">
                      <a:lumMod val="50000"/>
                    </a:srgbClr>
                  </a:solidFill>
                  <a:effectLst/>
                  <a:uLnTx/>
                  <a:uFillTx/>
                  <a:latin typeface="Avenir Next" charset="0"/>
                  <a:ea typeface="Avenir Next" charset="0"/>
                  <a:cs typeface="Avenir Next" charset="0"/>
                </a:rPr>
                <a:t>Explainable Model</a:t>
              </a:r>
            </a:p>
          </p:txBody>
        </p:sp>
        <p:sp>
          <p:nvSpPr>
            <p:cNvPr id="38" name="Rectangle 237">
              <a:extLst>
                <a:ext uri="{FF2B5EF4-FFF2-40B4-BE49-F238E27FC236}">
                  <a16:creationId xmlns:a16="http://schemas.microsoft.com/office/drawing/2014/main" id="{B180362C-CB52-62AD-83ED-BC037D07A1DB}"/>
                </a:ext>
              </a:extLst>
            </p:cNvPr>
            <p:cNvSpPr/>
            <p:nvPr/>
          </p:nvSpPr>
          <p:spPr>
            <a:xfrm>
              <a:off x="4152501" y="5646501"/>
              <a:ext cx="162707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E8542">
                      <a:lumMod val="50000"/>
                    </a:srgbClr>
                  </a:solidFill>
                  <a:effectLst/>
                  <a:uLnTx/>
                  <a:uFillTx/>
                  <a:latin typeface="Avenir Next" charset="0"/>
                  <a:ea typeface="Avenir Next" charset="0"/>
                  <a:cs typeface="Avenir Next" charset="0"/>
                </a:rPr>
                <a:t>Explanation Interface</a:t>
              </a:r>
            </a:p>
          </p:txBody>
        </p:sp>
        <p:pic>
          <p:nvPicPr>
            <p:cNvPr id="39" name="Picture 238">
              <a:extLst>
                <a:ext uri="{FF2B5EF4-FFF2-40B4-BE49-F238E27FC236}">
                  <a16:creationId xmlns:a16="http://schemas.microsoft.com/office/drawing/2014/main" id="{D46C977E-015F-34DC-2440-CA0F80727296}"/>
                </a:ext>
              </a:extLst>
            </p:cNvPr>
            <p:cNvPicPr>
              <a:picLocks noChangeAspect="1"/>
            </p:cNvPicPr>
            <p:nvPr/>
          </p:nvPicPr>
          <p:blipFill rotWithShape="1">
            <a:blip r:embed="rId3"/>
            <a:srcRect l="12678" r="-1221"/>
            <a:stretch/>
          </p:blipFill>
          <p:spPr>
            <a:xfrm>
              <a:off x="3266231" y="3703206"/>
              <a:ext cx="896102" cy="632534"/>
            </a:xfrm>
            <a:prstGeom prst="rect">
              <a:avLst/>
            </a:prstGeom>
          </p:spPr>
        </p:pic>
        <p:sp>
          <p:nvSpPr>
            <p:cNvPr id="40" name="TextBox 239">
              <a:extLst>
                <a:ext uri="{FF2B5EF4-FFF2-40B4-BE49-F238E27FC236}">
                  <a16:creationId xmlns:a16="http://schemas.microsoft.com/office/drawing/2014/main" id="{0C4344A0-9362-60CD-0889-10FED34E2AAC}"/>
                </a:ext>
              </a:extLst>
            </p:cNvPr>
            <p:cNvSpPr txBox="1"/>
            <p:nvPr/>
          </p:nvSpPr>
          <p:spPr>
            <a:xfrm>
              <a:off x="332130" y="3949409"/>
              <a:ext cx="176548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4E8542">
                      <a:lumMod val="50000"/>
                    </a:srgbClr>
                  </a:solidFill>
                  <a:effectLst/>
                  <a:uLnTx/>
                  <a:uFillTx/>
                  <a:latin typeface="Avenir Next" charset="0"/>
                  <a:ea typeface="Avenir Next" charset="0"/>
                  <a:cs typeface="Avenir Next" charset="0"/>
                </a:rPr>
                <a:t>Tomorrow</a:t>
              </a:r>
            </a:p>
          </p:txBody>
        </p:sp>
        <p:cxnSp>
          <p:nvCxnSpPr>
            <p:cNvPr id="41" name="Straight Connector 240">
              <a:extLst>
                <a:ext uri="{FF2B5EF4-FFF2-40B4-BE49-F238E27FC236}">
                  <a16:creationId xmlns:a16="http://schemas.microsoft.com/office/drawing/2014/main" id="{C5674C5E-7C72-2D2A-8388-DED84FAA2001}"/>
                </a:ext>
              </a:extLst>
            </p:cNvPr>
            <p:cNvCxnSpPr>
              <a:stCxn id="39" idx="2"/>
              <a:endCxn id="44" idx="0"/>
            </p:cNvCxnSpPr>
            <p:nvPr/>
          </p:nvCxnSpPr>
          <p:spPr>
            <a:xfrm>
              <a:off x="3714282" y="4335740"/>
              <a:ext cx="1771" cy="192721"/>
            </a:xfrm>
            <a:prstGeom prst="line">
              <a:avLst/>
            </a:prstGeom>
            <a:noFill/>
            <a:ln w="6350" cap="flat" cmpd="sng" algn="ctr">
              <a:solidFill>
                <a:srgbClr val="1B587C">
                  <a:lumMod val="75000"/>
                </a:srgbClr>
              </a:solidFill>
              <a:prstDash val="solid"/>
              <a:miter lim="800000"/>
              <a:headEnd type="none" w="med" len="med"/>
              <a:tailEnd type="triangle" w="med" len="med"/>
            </a:ln>
            <a:effectLst/>
          </p:spPr>
        </p:cxnSp>
        <p:sp>
          <p:nvSpPr>
            <p:cNvPr id="42" name="Rectangle 241">
              <a:extLst>
                <a:ext uri="{FF2B5EF4-FFF2-40B4-BE49-F238E27FC236}">
                  <a16:creationId xmlns:a16="http://schemas.microsoft.com/office/drawing/2014/main" id="{D4347711-E2BA-F93F-E62F-C43D10038DE9}"/>
                </a:ext>
              </a:extLst>
            </p:cNvPr>
            <p:cNvSpPr/>
            <p:nvPr/>
          </p:nvSpPr>
          <p:spPr>
            <a:xfrm>
              <a:off x="4374096" y="4528461"/>
              <a:ext cx="1313572" cy="1120717"/>
            </a:xfrm>
            <a:prstGeom prst="rect">
              <a:avLst/>
            </a:prstGeom>
            <a:noFill/>
            <a:ln w="19050" cap="flat" cmpd="sng" algn="ctr">
              <a:solidFill>
                <a:srgbClr val="4E8542">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venir Next" charset="0"/>
                <a:ea typeface="Avenir Next" charset="0"/>
                <a:cs typeface="Avenir Next" charset="0"/>
              </a:endParaRPr>
            </a:p>
          </p:txBody>
        </p:sp>
        <p:grpSp>
          <p:nvGrpSpPr>
            <p:cNvPr id="43" name="Group 243">
              <a:extLst>
                <a:ext uri="{FF2B5EF4-FFF2-40B4-BE49-F238E27FC236}">
                  <a16:creationId xmlns:a16="http://schemas.microsoft.com/office/drawing/2014/main" id="{7D7B6EA1-269D-0F20-13F1-454B87266BB9}"/>
                </a:ext>
              </a:extLst>
            </p:cNvPr>
            <p:cNvGrpSpPr/>
            <p:nvPr/>
          </p:nvGrpSpPr>
          <p:grpSpPr>
            <a:xfrm>
              <a:off x="3103554" y="4552789"/>
              <a:ext cx="1261382" cy="1042334"/>
              <a:chOff x="4769600" y="4627821"/>
              <a:chExt cx="1255280" cy="1039673"/>
            </a:xfrm>
          </p:grpSpPr>
          <p:pic>
            <p:nvPicPr>
              <p:cNvPr id="56" name="Picture 249">
                <a:extLst>
                  <a:ext uri="{FF2B5EF4-FFF2-40B4-BE49-F238E27FC236}">
                    <a16:creationId xmlns:a16="http://schemas.microsoft.com/office/drawing/2014/main" id="{FE112EDA-2E63-DB9D-5941-5C06BB76F7D9}"/>
                  </a:ext>
                </a:extLst>
              </p:cNvPr>
              <p:cNvPicPr>
                <a:picLocks noChangeAspect="1"/>
              </p:cNvPicPr>
              <p:nvPr/>
            </p:nvPicPr>
            <p:blipFill rotWithShape="1">
              <a:blip r:embed="rId7"/>
              <a:srcRect r="8467"/>
              <a:stretch/>
            </p:blipFill>
            <p:spPr>
              <a:xfrm>
                <a:off x="4769600" y="4696629"/>
                <a:ext cx="1195978" cy="970865"/>
              </a:xfrm>
              <a:prstGeom prst="rect">
                <a:avLst/>
              </a:prstGeom>
            </p:spPr>
          </p:pic>
          <p:sp>
            <p:nvSpPr>
              <p:cNvPr id="57" name="Rectangle 250">
                <a:extLst>
                  <a:ext uri="{FF2B5EF4-FFF2-40B4-BE49-F238E27FC236}">
                    <a16:creationId xmlns:a16="http://schemas.microsoft.com/office/drawing/2014/main" id="{54C4F83C-8507-3ACB-B038-7D5BF6A18DB1}"/>
                  </a:ext>
                </a:extLst>
              </p:cNvPr>
              <p:cNvSpPr/>
              <p:nvPr/>
            </p:nvSpPr>
            <p:spPr>
              <a:xfrm>
                <a:off x="5486400" y="4627821"/>
                <a:ext cx="538480" cy="18873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venir Next" charset="0"/>
                  <a:ea typeface="Avenir Next" charset="0"/>
                  <a:cs typeface="Avenir Next" charset="0"/>
                </a:endParaRPr>
              </a:p>
            </p:txBody>
          </p:sp>
        </p:grpSp>
        <p:sp>
          <p:nvSpPr>
            <p:cNvPr id="44" name="Rectangle 244">
              <a:extLst>
                <a:ext uri="{FF2B5EF4-FFF2-40B4-BE49-F238E27FC236}">
                  <a16:creationId xmlns:a16="http://schemas.microsoft.com/office/drawing/2014/main" id="{43385DCE-2C08-F617-70CD-CC02AB161627}"/>
                </a:ext>
              </a:extLst>
            </p:cNvPr>
            <p:cNvSpPr/>
            <p:nvPr/>
          </p:nvSpPr>
          <p:spPr>
            <a:xfrm>
              <a:off x="3059267" y="4528461"/>
              <a:ext cx="1313572" cy="1120717"/>
            </a:xfrm>
            <a:prstGeom prst="rect">
              <a:avLst/>
            </a:prstGeom>
            <a:noFill/>
            <a:ln w="19050" cap="flat" cmpd="sng" algn="ctr">
              <a:solidFill>
                <a:srgbClr val="4E8542">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venir Next" charset="0"/>
                <a:ea typeface="Avenir Next" charset="0"/>
                <a:cs typeface="Avenir Next" charset="0"/>
              </a:endParaRPr>
            </a:p>
          </p:txBody>
        </p:sp>
        <p:cxnSp>
          <p:nvCxnSpPr>
            <p:cNvPr id="45" name="Straight Arrow Connector 245">
              <a:extLst>
                <a:ext uri="{FF2B5EF4-FFF2-40B4-BE49-F238E27FC236}">
                  <a16:creationId xmlns:a16="http://schemas.microsoft.com/office/drawing/2014/main" id="{EE618802-0923-D2CB-21AE-DF3965832D1A}"/>
                </a:ext>
              </a:extLst>
            </p:cNvPr>
            <p:cNvCxnSpPr>
              <a:stCxn id="33" idx="3"/>
              <a:endCxn id="44" idx="1"/>
            </p:cNvCxnSpPr>
            <p:nvPr/>
          </p:nvCxnSpPr>
          <p:spPr>
            <a:xfrm>
              <a:off x="2876388" y="5088820"/>
              <a:ext cx="182879" cy="0"/>
            </a:xfrm>
            <a:prstGeom prst="straightConnector1">
              <a:avLst/>
            </a:prstGeom>
            <a:noFill/>
            <a:ln w="28575" cap="flat" cmpd="sng" algn="ctr">
              <a:solidFill>
                <a:srgbClr val="4E8542">
                  <a:lumMod val="75000"/>
                </a:srgbClr>
              </a:solidFill>
              <a:prstDash val="solid"/>
              <a:miter lim="800000"/>
              <a:tailEnd type="triangle"/>
            </a:ln>
            <a:effectLst/>
          </p:spPr>
        </p:cxnSp>
        <p:sp>
          <p:nvSpPr>
            <p:cNvPr id="46" name="Rectangle 246">
              <a:extLst>
                <a:ext uri="{FF2B5EF4-FFF2-40B4-BE49-F238E27FC236}">
                  <a16:creationId xmlns:a16="http://schemas.microsoft.com/office/drawing/2014/main" id="{0CFED761-5B9E-25FB-CACA-8E096928100A}"/>
                </a:ext>
              </a:extLst>
            </p:cNvPr>
            <p:cNvSpPr/>
            <p:nvPr/>
          </p:nvSpPr>
          <p:spPr>
            <a:xfrm>
              <a:off x="4345566" y="4532245"/>
              <a:ext cx="1450143" cy="1194139"/>
            </a:xfrm>
            <a:prstGeom prst="rect">
              <a:avLst/>
            </a:prstGeom>
            <a:noFill/>
            <a:ln w="19050" cap="flat" cmpd="sng" algn="ctr">
              <a:noFill/>
              <a:prstDash val="solid"/>
              <a:miter lim="800000"/>
            </a:ln>
            <a:effectLst/>
          </p:spPr>
          <p:txBody>
            <a:bodyPr lIns="91440" rIns="91440" rtlCol="0" anchor="t" anchorCtr="0"/>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sz="1200" b="1" i="0" u="none" strike="noStrike" kern="0" cap="none" spc="0" normalizeH="0" baseline="0" noProof="0" dirty="0">
                  <a:ln>
                    <a:noFill/>
                  </a:ln>
                  <a:solidFill>
                    <a:srgbClr val="4E8542">
                      <a:lumMod val="50000"/>
                    </a:srgbClr>
                  </a:solidFill>
                  <a:effectLst/>
                  <a:uLnTx/>
                  <a:uFillTx/>
                  <a:latin typeface="Avenir Next" charset="0"/>
                  <a:ea typeface="Avenir Next" charset="0"/>
                  <a:cs typeface="Avenir Next" charset="0"/>
                </a:rPr>
                <a:t>This is a cat:</a:t>
              </a:r>
            </a:p>
            <a:p>
              <a:pPr marL="58738" marR="0" lvl="0" indent="-58738"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050" b="0" i="0" u="none" strike="noStrike" kern="0" cap="none" spc="0" normalizeH="0" baseline="0" noProof="0" dirty="0">
                  <a:ln>
                    <a:noFill/>
                  </a:ln>
                  <a:solidFill>
                    <a:srgbClr val="4E8542">
                      <a:lumMod val="50000"/>
                    </a:srgbClr>
                  </a:solidFill>
                  <a:effectLst/>
                  <a:uLnTx/>
                  <a:uFillTx/>
                  <a:latin typeface="Avenir Next" charset="0"/>
                  <a:ea typeface="Avenir Next" charset="0"/>
                  <a:cs typeface="Avenir Next" charset="0"/>
                </a:rPr>
                <a:t>It has fur, whiskers, and claws. </a:t>
              </a:r>
            </a:p>
            <a:p>
              <a:pPr marL="58738" marR="0" lvl="0" indent="-58738"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050" b="0" i="0" u="none" strike="noStrike" kern="0" cap="none" spc="0" normalizeH="0" baseline="0" noProof="0" dirty="0">
                  <a:ln>
                    <a:noFill/>
                  </a:ln>
                  <a:solidFill>
                    <a:srgbClr val="4E8542">
                      <a:lumMod val="50000"/>
                    </a:srgbClr>
                  </a:solidFill>
                  <a:effectLst/>
                  <a:uLnTx/>
                  <a:uFillTx/>
                  <a:latin typeface="Avenir Next" charset="0"/>
                  <a:ea typeface="Avenir Next" charset="0"/>
                  <a:cs typeface="Avenir Next" charset="0"/>
                </a:rPr>
                <a:t>It has this feature: </a:t>
              </a:r>
            </a:p>
          </p:txBody>
        </p:sp>
        <p:pic>
          <p:nvPicPr>
            <p:cNvPr id="47" name="Picture 247">
              <a:extLst>
                <a:ext uri="{FF2B5EF4-FFF2-40B4-BE49-F238E27FC236}">
                  <a16:creationId xmlns:a16="http://schemas.microsoft.com/office/drawing/2014/main" id="{0A45F266-491B-111B-1AEE-430881387DC5}"/>
                </a:ext>
              </a:extLst>
            </p:cNvPr>
            <p:cNvPicPr>
              <a:picLocks noChangeAspect="1"/>
            </p:cNvPicPr>
            <p:nvPr/>
          </p:nvPicPr>
          <p:blipFill rotWithShape="1">
            <a:blip r:embed="rId8"/>
            <a:srcRect l="34358" t="5566" r="16780" b="66425"/>
            <a:stretch/>
          </p:blipFill>
          <p:spPr>
            <a:xfrm>
              <a:off x="5078451" y="5345822"/>
              <a:ext cx="527226" cy="244357"/>
            </a:xfrm>
            <a:prstGeom prst="rect">
              <a:avLst/>
            </a:prstGeom>
          </p:spPr>
        </p:pic>
        <p:pic>
          <p:nvPicPr>
            <p:cNvPr id="48" name="Picture 248">
              <a:extLst>
                <a:ext uri="{FF2B5EF4-FFF2-40B4-BE49-F238E27FC236}">
                  <a16:creationId xmlns:a16="http://schemas.microsoft.com/office/drawing/2014/main" id="{7DA71161-1095-A8E1-99FB-633593C7A966}"/>
                </a:ext>
              </a:extLst>
            </p:cNvPr>
            <p:cNvPicPr>
              <a:picLocks noChangeAspect="1"/>
            </p:cNvPicPr>
            <p:nvPr/>
          </p:nvPicPr>
          <p:blipFill rotWithShape="1">
            <a:blip r:embed="rId9"/>
            <a:srcRect l="7971" t="4194" r="5930" b="38825"/>
            <a:stretch/>
          </p:blipFill>
          <p:spPr>
            <a:xfrm>
              <a:off x="4471133" y="5338205"/>
              <a:ext cx="546922" cy="246979"/>
            </a:xfrm>
            <a:prstGeom prst="rect">
              <a:avLst/>
            </a:prstGeom>
          </p:spPr>
        </p:pic>
        <p:pic>
          <p:nvPicPr>
            <p:cNvPr id="49" name="Picture 2" descr="http://blog.kaggle.com/wp-content/uploads/2014/12/cifar-10-297x300.png">
              <a:extLst>
                <a:ext uri="{FF2B5EF4-FFF2-40B4-BE49-F238E27FC236}">
                  <a16:creationId xmlns:a16="http://schemas.microsoft.com/office/drawing/2014/main" id="{7E14EC3B-1CF8-4A09-0529-EEEAB6C0A8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r="31959" b="31325"/>
            <a:stretch/>
          </p:blipFill>
          <p:spPr bwMode="auto">
            <a:xfrm>
              <a:off x="420633" y="4528435"/>
              <a:ext cx="1034009" cy="1129206"/>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70">
              <a:extLst>
                <a:ext uri="{FF2B5EF4-FFF2-40B4-BE49-F238E27FC236}">
                  <a16:creationId xmlns:a16="http://schemas.microsoft.com/office/drawing/2014/main" id="{3E092FEF-7C08-87E1-43E8-E34650632CBE}"/>
                </a:ext>
              </a:extLst>
            </p:cNvPr>
            <p:cNvSpPr/>
            <p:nvPr/>
          </p:nvSpPr>
          <p:spPr>
            <a:xfrm>
              <a:off x="5737755" y="5646501"/>
              <a:ext cx="1216288"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E8542">
                      <a:lumMod val="50000"/>
                    </a:srgbClr>
                  </a:solidFill>
                  <a:effectLst/>
                  <a:uLnTx/>
                  <a:uFillTx/>
                  <a:latin typeface="Avenir Next" charset="0"/>
                  <a:ea typeface="Avenir Next" charset="0"/>
                  <a:cs typeface="Avenir Next" charset="0"/>
                </a:rPr>
                <a:t>User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E8542">
                      <a:lumMod val="50000"/>
                    </a:srgbClr>
                  </a:solidFill>
                  <a:effectLst/>
                  <a:uLnTx/>
                  <a:uFillTx/>
                  <a:latin typeface="Avenir Next" charset="0"/>
                  <a:ea typeface="Avenir Next" charset="0"/>
                  <a:cs typeface="Avenir Next" charset="0"/>
                </a:rPr>
                <a:t>a Task</a:t>
              </a:r>
            </a:p>
          </p:txBody>
        </p:sp>
        <p:sp>
          <p:nvSpPr>
            <p:cNvPr id="51" name="Rectangle 232">
              <a:extLst>
                <a:ext uri="{FF2B5EF4-FFF2-40B4-BE49-F238E27FC236}">
                  <a16:creationId xmlns:a16="http://schemas.microsoft.com/office/drawing/2014/main" id="{40BAAA10-7C17-C7A4-78AA-0580AB23512D}"/>
                </a:ext>
              </a:extLst>
            </p:cNvPr>
            <p:cNvSpPr/>
            <p:nvPr/>
          </p:nvSpPr>
          <p:spPr>
            <a:xfrm>
              <a:off x="411863" y="4528340"/>
              <a:ext cx="1049434" cy="1120717"/>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venir Next" charset="0"/>
                <a:ea typeface="Avenir Next" charset="0"/>
                <a:cs typeface="Avenir Next" charset="0"/>
              </a:endParaRPr>
            </a:p>
          </p:txBody>
        </p:sp>
        <p:cxnSp>
          <p:nvCxnSpPr>
            <p:cNvPr id="52" name="Straight Arrow Connector 54">
              <a:extLst>
                <a:ext uri="{FF2B5EF4-FFF2-40B4-BE49-F238E27FC236}">
                  <a16:creationId xmlns:a16="http://schemas.microsoft.com/office/drawing/2014/main" id="{44CD5F7D-DBD8-5302-5595-BCC3EF6CDC36}"/>
                </a:ext>
              </a:extLst>
            </p:cNvPr>
            <p:cNvCxnSpPr/>
            <p:nvPr/>
          </p:nvCxnSpPr>
          <p:spPr>
            <a:xfrm flipH="1">
              <a:off x="5668004" y="5216643"/>
              <a:ext cx="192022" cy="0"/>
            </a:xfrm>
            <a:prstGeom prst="straightConnector1">
              <a:avLst/>
            </a:prstGeom>
            <a:noFill/>
            <a:ln w="28575" cap="flat" cmpd="sng" algn="ctr">
              <a:solidFill>
                <a:srgbClr val="4E8542">
                  <a:lumMod val="75000"/>
                </a:srgbClr>
              </a:solidFill>
              <a:prstDash val="solid"/>
              <a:miter lim="800000"/>
              <a:headEnd type="none" w="med" len="med"/>
              <a:tailEnd type="triangle" w="med" len="med"/>
            </a:ln>
            <a:effectLst/>
          </p:spPr>
        </p:cxnSp>
        <p:sp>
          <p:nvSpPr>
            <p:cNvPr id="53" name="TextBox 56">
              <a:extLst>
                <a:ext uri="{FF2B5EF4-FFF2-40B4-BE49-F238E27FC236}">
                  <a16:creationId xmlns:a16="http://schemas.microsoft.com/office/drawing/2014/main" id="{B57EDD8D-806D-8C36-C302-0B6CFC57AE3E}"/>
                </a:ext>
              </a:extLst>
            </p:cNvPr>
            <p:cNvSpPr txBox="1"/>
            <p:nvPr/>
          </p:nvSpPr>
          <p:spPr>
            <a:xfrm>
              <a:off x="3103554" y="4153278"/>
              <a:ext cx="1106726"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ahoma"/>
                  <a:ea typeface="+mn-ea"/>
                  <a:cs typeface="+mn-cs"/>
                </a:rPr>
                <a:t>©Spin South West</a:t>
              </a:r>
            </a:p>
          </p:txBody>
        </p:sp>
        <p:sp>
          <p:nvSpPr>
            <p:cNvPr id="54" name="TextBox 60">
              <a:extLst>
                <a:ext uri="{FF2B5EF4-FFF2-40B4-BE49-F238E27FC236}">
                  <a16:creationId xmlns:a16="http://schemas.microsoft.com/office/drawing/2014/main" id="{B7FD01A4-29A8-4C25-074B-E8719010EF28}"/>
                </a:ext>
              </a:extLst>
            </p:cNvPr>
            <p:cNvSpPr txBox="1"/>
            <p:nvPr/>
          </p:nvSpPr>
          <p:spPr>
            <a:xfrm>
              <a:off x="328794" y="5461023"/>
              <a:ext cx="1191850"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Tahoma"/>
                  <a:ea typeface="+mn-ea"/>
                  <a:cs typeface="+mn-cs"/>
                </a:rPr>
                <a:t>©University Of Toronto</a:t>
              </a:r>
            </a:p>
          </p:txBody>
        </p:sp>
        <p:sp>
          <p:nvSpPr>
            <p:cNvPr id="55" name="TextBox 67">
              <a:extLst>
                <a:ext uri="{FF2B5EF4-FFF2-40B4-BE49-F238E27FC236}">
                  <a16:creationId xmlns:a16="http://schemas.microsoft.com/office/drawing/2014/main" id="{D93765A8-E34F-73E1-FEEF-D8692BF8CCC1}"/>
                </a:ext>
              </a:extLst>
            </p:cNvPr>
            <p:cNvSpPr txBox="1"/>
            <p:nvPr/>
          </p:nvSpPr>
          <p:spPr>
            <a:xfrm>
              <a:off x="3210381" y="2752696"/>
              <a:ext cx="1250663"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lumMod val="75000"/>
                    </a:prstClr>
                  </a:solidFill>
                  <a:effectLst/>
                  <a:uLnTx/>
                  <a:uFillTx/>
                  <a:latin typeface="Tahoma"/>
                  <a:ea typeface="+mn-ea"/>
                  <a:cs typeface="+mn-cs"/>
                </a:rPr>
                <a:t>http://explainthatstuff.com</a:t>
              </a:r>
            </a:p>
          </p:txBody>
        </p:sp>
      </p:grpSp>
      <p:grpSp>
        <p:nvGrpSpPr>
          <p:cNvPr id="60" name="Gruppe 59">
            <a:extLst>
              <a:ext uri="{FF2B5EF4-FFF2-40B4-BE49-F238E27FC236}">
                <a16:creationId xmlns:a16="http://schemas.microsoft.com/office/drawing/2014/main" id="{353B5AB5-C3A8-7161-FFBF-B757D0DA7038}"/>
              </a:ext>
            </a:extLst>
          </p:cNvPr>
          <p:cNvGrpSpPr/>
          <p:nvPr/>
        </p:nvGrpSpPr>
        <p:grpSpPr>
          <a:xfrm>
            <a:off x="6840682" y="1672495"/>
            <a:ext cx="2146937" cy="4031415"/>
            <a:chOff x="6840682" y="1672495"/>
            <a:chExt cx="2146937" cy="4031415"/>
          </a:xfrm>
        </p:grpSpPr>
        <p:sp>
          <p:nvSpPr>
            <p:cNvPr id="61" name="TextBox 197">
              <a:extLst>
                <a:ext uri="{FF2B5EF4-FFF2-40B4-BE49-F238E27FC236}">
                  <a16:creationId xmlns:a16="http://schemas.microsoft.com/office/drawing/2014/main" id="{89BA7B96-8B5C-2019-4A67-1E822A929DEE}"/>
                </a:ext>
              </a:extLst>
            </p:cNvPr>
            <p:cNvSpPr txBox="1"/>
            <p:nvPr/>
          </p:nvSpPr>
          <p:spPr>
            <a:xfrm>
              <a:off x="6842467" y="1672495"/>
              <a:ext cx="2145152" cy="1328569"/>
            </a:xfrm>
            <a:prstGeom prst="rect">
              <a:avLst/>
            </a:prstGeom>
            <a:noFill/>
          </p:spPr>
          <p:txBody>
            <a:bodyPr wrap="square" rtlCol="0">
              <a:spAutoFit/>
            </a:bodyPr>
            <a:lstStyle/>
            <a:p>
              <a:pPr marL="119063" marR="0" lvl="0" indent="-119063" algn="l" defTabSz="914400" rtl="0" eaLnBrk="1" fontAlgn="auto" latinLnBrk="0" hangingPunct="1">
                <a:lnSpc>
                  <a:spcPct val="100000"/>
                </a:lnSpc>
                <a:spcBef>
                  <a:spcPts val="15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F07F09">
                      <a:lumMod val="50000"/>
                    </a:srgbClr>
                  </a:solidFill>
                  <a:effectLst/>
                  <a:uLnTx/>
                  <a:uFillTx/>
                  <a:latin typeface="Avenir Next"/>
                  <a:ea typeface="+mn-ea"/>
                  <a:cs typeface="+mn-cs"/>
                </a:rPr>
                <a:t>Why did you do that?</a:t>
              </a:r>
            </a:p>
            <a:p>
              <a:pPr marL="119063" marR="0" lvl="0" indent="-119063" algn="l" defTabSz="914400" rtl="0" eaLnBrk="1" fontAlgn="auto" latinLnBrk="0" hangingPunct="1">
                <a:lnSpc>
                  <a:spcPct val="100000"/>
                </a:lnSpc>
                <a:spcBef>
                  <a:spcPts val="15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F07F09">
                      <a:lumMod val="50000"/>
                    </a:srgbClr>
                  </a:solidFill>
                  <a:effectLst/>
                  <a:uLnTx/>
                  <a:uFillTx/>
                  <a:latin typeface="Avenir Next"/>
                  <a:ea typeface="+mn-ea"/>
                  <a:cs typeface="+mn-cs"/>
                </a:rPr>
                <a:t>Why not something else?</a:t>
              </a:r>
            </a:p>
            <a:p>
              <a:pPr marL="119063" marR="0" lvl="0" indent="-119063" algn="l" defTabSz="914400" rtl="0" eaLnBrk="1" fontAlgn="auto" latinLnBrk="0" hangingPunct="1">
                <a:lnSpc>
                  <a:spcPct val="100000"/>
                </a:lnSpc>
                <a:spcBef>
                  <a:spcPts val="15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F07F09">
                      <a:lumMod val="50000"/>
                    </a:srgbClr>
                  </a:solidFill>
                  <a:effectLst/>
                  <a:uLnTx/>
                  <a:uFillTx/>
                  <a:latin typeface="Avenir Next"/>
                  <a:ea typeface="+mn-ea"/>
                  <a:cs typeface="+mn-cs"/>
                </a:rPr>
                <a:t>When do you succeed?</a:t>
              </a:r>
            </a:p>
            <a:p>
              <a:pPr marL="119063" marR="0" lvl="0" indent="-119063"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F07F09">
                      <a:lumMod val="50000"/>
                    </a:srgbClr>
                  </a:solidFill>
                  <a:effectLst/>
                  <a:uLnTx/>
                  <a:uFillTx/>
                  <a:latin typeface="Avenir Next"/>
                  <a:ea typeface="+mn-ea"/>
                  <a:cs typeface="+mn-cs"/>
                </a:rPr>
                <a:t>When do you fail?</a:t>
              </a:r>
            </a:p>
            <a:p>
              <a:pPr marL="119063" marR="0" lvl="0" indent="-119063" algn="l" defTabSz="914400" rtl="0" eaLnBrk="1" fontAlgn="auto" latinLnBrk="0" hangingPunct="1">
                <a:lnSpc>
                  <a:spcPct val="100000"/>
                </a:lnSpc>
                <a:spcBef>
                  <a:spcPts val="15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F07F09">
                      <a:lumMod val="50000"/>
                    </a:srgbClr>
                  </a:solidFill>
                  <a:effectLst/>
                  <a:uLnTx/>
                  <a:uFillTx/>
                  <a:latin typeface="Avenir Next"/>
                  <a:ea typeface="+mn-ea"/>
                  <a:cs typeface="+mn-cs"/>
                </a:rPr>
                <a:t>When can I trust you?</a:t>
              </a:r>
            </a:p>
            <a:p>
              <a:pPr marL="119063" marR="0" lvl="0" indent="-119063" algn="l" defTabSz="914400" rtl="0" eaLnBrk="1" fontAlgn="auto" latinLnBrk="0" hangingPunct="1">
                <a:lnSpc>
                  <a:spcPct val="100000"/>
                </a:lnSpc>
                <a:spcBef>
                  <a:spcPts val="15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F07F09">
                      <a:lumMod val="50000"/>
                    </a:srgbClr>
                  </a:solidFill>
                  <a:effectLst/>
                  <a:uLnTx/>
                  <a:uFillTx/>
                  <a:latin typeface="Avenir Next"/>
                  <a:ea typeface="+mn-ea"/>
                  <a:cs typeface="+mn-cs"/>
                </a:rPr>
                <a:t>How do I correct an error?</a:t>
              </a:r>
            </a:p>
          </p:txBody>
        </p:sp>
        <p:sp>
          <p:nvSpPr>
            <p:cNvPr id="62" name="TextBox 242">
              <a:extLst>
                <a:ext uri="{FF2B5EF4-FFF2-40B4-BE49-F238E27FC236}">
                  <a16:creationId xmlns:a16="http://schemas.microsoft.com/office/drawing/2014/main" id="{413BC0AE-145F-4F2A-D45B-6A4F0F08978B}"/>
                </a:ext>
              </a:extLst>
            </p:cNvPr>
            <p:cNvSpPr txBox="1"/>
            <p:nvPr/>
          </p:nvSpPr>
          <p:spPr>
            <a:xfrm>
              <a:off x="6840682" y="4375341"/>
              <a:ext cx="2145152" cy="1328569"/>
            </a:xfrm>
            <a:prstGeom prst="rect">
              <a:avLst/>
            </a:prstGeom>
            <a:noFill/>
          </p:spPr>
          <p:txBody>
            <a:bodyPr wrap="square" rtlCol="0">
              <a:spAutoFit/>
            </a:bodyPr>
            <a:lstStyle/>
            <a:p>
              <a:pPr marL="119063" marR="0" lvl="0" indent="-119063"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4E8542">
                      <a:lumMod val="50000"/>
                    </a:srgbClr>
                  </a:solidFill>
                  <a:effectLst/>
                  <a:uLnTx/>
                  <a:uFillTx/>
                  <a:latin typeface="Avenir Next"/>
                  <a:ea typeface="+mn-ea"/>
                  <a:cs typeface="+mn-cs"/>
                </a:rPr>
                <a:t>I understand why</a:t>
              </a:r>
            </a:p>
            <a:p>
              <a:pPr marL="119063" marR="0" lvl="0" indent="-119063"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4E8542">
                      <a:lumMod val="50000"/>
                    </a:srgbClr>
                  </a:solidFill>
                  <a:effectLst/>
                  <a:uLnTx/>
                  <a:uFillTx/>
                  <a:latin typeface="Avenir Next"/>
                  <a:ea typeface="+mn-ea"/>
                  <a:cs typeface="+mn-cs"/>
                </a:rPr>
                <a:t>I understand why not</a:t>
              </a:r>
            </a:p>
            <a:p>
              <a:pPr marL="119063" marR="0" lvl="0" indent="-119063"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4E8542">
                      <a:lumMod val="50000"/>
                    </a:srgbClr>
                  </a:solidFill>
                  <a:effectLst/>
                  <a:uLnTx/>
                  <a:uFillTx/>
                  <a:latin typeface="Avenir Next"/>
                  <a:ea typeface="+mn-ea"/>
                  <a:cs typeface="+mn-cs"/>
                </a:rPr>
                <a:t>I know when you’ll succeed</a:t>
              </a:r>
            </a:p>
            <a:p>
              <a:pPr marL="119063" marR="0" lvl="0" indent="-119063"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4E8542">
                      <a:lumMod val="50000"/>
                    </a:srgbClr>
                  </a:solidFill>
                  <a:effectLst/>
                  <a:uLnTx/>
                  <a:uFillTx/>
                  <a:latin typeface="Avenir Next"/>
                  <a:ea typeface="+mn-ea"/>
                  <a:cs typeface="+mn-cs"/>
                </a:rPr>
                <a:t>I know when you’ll fail</a:t>
              </a:r>
            </a:p>
            <a:p>
              <a:pPr marL="119063" marR="0" lvl="0" indent="-119063"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4E8542">
                      <a:lumMod val="50000"/>
                    </a:srgbClr>
                  </a:solidFill>
                  <a:effectLst/>
                  <a:uLnTx/>
                  <a:uFillTx/>
                  <a:latin typeface="Avenir Next"/>
                  <a:ea typeface="+mn-ea"/>
                  <a:cs typeface="+mn-cs"/>
                </a:rPr>
                <a:t>I know when to trust you</a:t>
              </a:r>
            </a:p>
            <a:p>
              <a:pPr marL="119063" marR="0" lvl="0" indent="-119063"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4E8542">
                      <a:lumMod val="50000"/>
                    </a:srgbClr>
                  </a:solidFill>
                  <a:effectLst/>
                  <a:uLnTx/>
                  <a:uFillTx/>
                  <a:latin typeface="Avenir Next"/>
                  <a:ea typeface="+mn-ea"/>
                  <a:cs typeface="+mn-cs"/>
                </a:rPr>
                <a:t>I know why you erred</a:t>
              </a:r>
            </a:p>
          </p:txBody>
        </p:sp>
      </p:grpSp>
    </p:spTree>
    <p:extLst>
      <p:ext uri="{BB962C8B-B14F-4D97-AF65-F5344CB8AC3E}">
        <p14:creationId xmlns:p14="http://schemas.microsoft.com/office/powerpoint/2010/main" val="27179094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7593" y="423764"/>
            <a:ext cx="5479415" cy="1246495"/>
          </a:xfrm>
          <a:prstGeom prst="rect">
            <a:avLst/>
          </a:prstGeom>
        </p:spPr>
        <p:txBody>
          <a:bodyPr vert="horz" wrap="square" lIns="0" tIns="15240" rIns="0" bIns="0" numCol="1" rtlCol="0" anchor="t" anchorCtr="0" compatLnSpc="1">
            <a:prstTxWarp prst="textNoShape">
              <a:avLst/>
            </a:prstTxWarp>
            <a:spAutoFit/>
          </a:bodyPr>
          <a:lstStyle/>
          <a:p>
            <a:pPr marL="12700">
              <a:spcBef>
                <a:spcPts val="120"/>
              </a:spcBef>
            </a:pPr>
            <a:r>
              <a:rPr spc="-85" dirty="0"/>
              <a:t>Motivation</a:t>
            </a:r>
            <a:r>
              <a:rPr spc="-40" dirty="0"/>
              <a:t> </a:t>
            </a:r>
            <a:r>
              <a:rPr spc="-55" dirty="0"/>
              <a:t>-</a:t>
            </a:r>
            <a:r>
              <a:rPr spc="-40" dirty="0"/>
              <a:t> </a:t>
            </a:r>
            <a:r>
              <a:rPr spc="-20" dirty="0"/>
              <a:t>Do</a:t>
            </a:r>
            <a:r>
              <a:rPr spc="-35" dirty="0"/>
              <a:t> </a:t>
            </a:r>
            <a:r>
              <a:rPr spc="-110" dirty="0"/>
              <a:t>we</a:t>
            </a:r>
            <a:r>
              <a:rPr spc="-40" dirty="0"/>
              <a:t> </a:t>
            </a:r>
            <a:r>
              <a:rPr spc="-100" dirty="0"/>
              <a:t>really</a:t>
            </a:r>
            <a:r>
              <a:rPr spc="-35" dirty="0"/>
              <a:t> </a:t>
            </a:r>
            <a:r>
              <a:rPr spc="-60" dirty="0"/>
              <a:t>need</a:t>
            </a:r>
            <a:r>
              <a:rPr spc="-40" dirty="0"/>
              <a:t> </a:t>
            </a:r>
            <a:r>
              <a:rPr spc="-70" dirty="0"/>
              <a:t>this?</a:t>
            </a:r>
          </a:p>
        </p:txBody>
      </p:sp>
      <p:sp>
        <p:nvSpPr>
          <p:cNvPr id="3" name="object 3"/>
          <p:cNvSpPr txBox="1"/>
          <p:nvPr/>
        </p:nvSpPr>
        <p:spPr>
          <a:xfrm>
            <a:off x="384725" y="2062634"/>
            <a:ext cx="2222500" cy="1790234"/>
          </a:xfrm>
          <a:prstGeom prst="rect">
            <a:avLst/>
          </a:prstGeom>
        </p:spPr>
        <p:txBody>
          <a:bodyPr vert="horz" wrap="square" lIns="0" tIns="33020" rIns="0" bIns="0" rtlCol="0">
            <a:spAutoFit/>
          </a:bodyPr>
          <a:lstStyle/>
          <a:p>
            <a:pPr marL="12700" marR="310515">
              <a:lnSpc>
                <a:spcPts val="2050"/>
              </a:lnSpc>
              <a:spcBef>
                <a:spcPts val="260"/>
              </a:spcBef>
            </a:pPr>
            <a:r>
              <a:rPr sz="1800" spc="20" dirty="0">
                <a:solidFill>
                  <a:srgbClr val="595959"/>
                </a:solidFill>
                <a:latin typeface="Tahoma"/>
                <a:cs typeface="Tahoma"/>
              </a:rPr>
              <a:t>Understanding</a:t>
            </a:r>
            <a:r>
              <a:rPr sz="1800" spc="-130" dirty="0">
                <a:solidFill>
                  <a:srgbClr val="595959"/>
                </a:solidFill>
                <a:latin typeface="Tahoma"/>
                <a:cs typeface="Tahoma"/>
              </a:rPr>
              <a:t> </a:t>
            </a:r>
            <a:r>
              <a:rPr sz="1800" spc="-15" dirty="0">
                <a:solidFill>
                  <a:srgbClr val="595959"/>
                </a:solidFill>
                <a:latin typeface="Tahoma"/>
                <a:cs typeface="Tahoma"/>
              </a:rPr>
              <a:t>the </a:t>
            </a:r>
            <a:r>
              <a:rPr sz="1800" spc="-545" dirty="0">
                <a:solidFill>
                  <a:srgbClr val="595959"/>
                </a:solidFill>
                <a:latin typeface="Tahoma"/>
                <a:cs typeface="Tahoma"/>
              </a:rPr>
              <a:t> </a:t>
            </a:r>
            <a:r>
              <a:rPr sz="1800" spc="30" dirty="0">
                <a:solidFill>
                  <a:srgbClr val="595959"/>
                </a:solidFill>
                <a:latin typeface="Tahoma"/>
                <a:cs typeface="Tahoma"/>
              </a:rPr>
              <a:t>model</a:t>
            </a:r>
            <a:endParaRPr sz="1800" dirty="0">
              <a:latin typeface="Tahoma"/>
              <a:cs typeface="Tahoma"/>
            </a:endParaRPr>
          </a:p>
          <a:p>
            <a:pPr marL="469900" indent="-367030">
              <a:lnSpc>
                <a:spcPts val="2105"/>
              </a:lnSpc>
              <a:spcBef>
                <a:spcPts val="1040"/>
              </a:spcBef>
              <a:buFont typeface="Arial MT"/>
              <a:buChar char="●"/>
              <a:tabLst>
                <a:tab pos="469265" algn="l"/>
                <a:tab pos="469900" algn="l"/>
              </a:tabLst>
            </a:pPr>
            <a:r>
              <a:rPr sz="1800" spc="25" dirty="0">
                <a:solidFill>
                  <a:srgbClr val="595959"/>
                </a:solidFill>
                <a:latin typeface="Tahoma"/>
                <a:cs typeface="Tahoma"/>
              </a:rPr>
              <a:t>increases</a:t>
            </a:r>
            <a:r>
              <a:rPr sz="1800" spc="-85" dirty="0">
                <a:solidFill>
                  <a:srgbClr val="595959"/>
                </a:solidFill>
                <a:latin typeface="Tahoma"/>
                <a:cs typeface="Tahoma"/>
              </a:rPr>
              <a:t> </a:t>
            </a:r>
            <a:r>
              <a:rPr sz="1800" spc="-15" dirty="0">
                <a:solidFill>
                  <a:srgbClr val="595959"/>
                </a:solidFill>
                <a:latin typeface="Tahoma"/>
                <a:cs typeface="Tahoma"/>
              </a:rPr>
              <a:t>trust</a:t>
            </a:r>
            <a:endParaRPr sz="1800" dirty="0">
              <a:latin typeface="Tahoma"/>
              <a:cs typeface="Tahoma"/>
            </a:endParaRPr>
          </a:p>
          <a:p>
            <a:pPr marL="469900" marR="5080" indent="-367030">
              <a:lnSpc>
                <a:spcPts val="2050"/>
              </a:lnSpc>
              <a:spcBef>
                <a:spcPts val="110"/>
              </a:spcBef>
              <a:buFont typeface="Arial MT"/>
              <a:buChar char="●"/>
              <a:tabLst>
                <a:tab pos="469265" algn="l"/>
                <a:tab pos="469900" algn="l"/>
              </a:tabLst>
            </a:pPr>
            <a:r>
              <a:rPr sz="1800" spc="30" dirty="0">
                <a:solidFill>
                  <a:srgbClr val="595959"/>
                </a:solidFill>
                <a:latin typeface="Tahoma"/>
                <a:cs typeface="Tahoma"/>
              </a:rPr>
              <a:t>helps</a:t>
            </a:r>
            <a:r>
              <a:rPr sz="1800" spc="-100" dirty="0">
                <a:solidFill>
                  <a:srgbClr val="595959"/>
                </a:solidFill>
                <a:latin typeface="Tahoma"/>
                <a:cs typeface="Tahoma"/>
              </a:rPr>
              <a:t> </a:t>
            </a:r>
            <a:r>
              <a:rPr sz="1800" spc="40" dirty="0">
                <a:solidFill>
                  <a:srgbClr val="595959"/>
                </a:solidFill>
                <a:latin typeface="Tahoma"/>
                <a:cs typeface="Tahoma"/>
              </a:rPr>
              <a:t>us</a:t>
            </a:r>
            <a:r>
              <a:rPr sz="1800" spc="-100" dirty="0">
                <a:solidFill>
                  <a:srgbClr val="595959"/>
                </a:solidFill>
                <a:latin typeface="Tahoma"/>
                <a:cs typeface="Tahoma"/>
              </a:rPr>
              <a:t> </a:t>
            </a:r>
            <a:r>
              <a:rPr sz="1800" spc="5" dirty="0">
                <a:solidFill>
                  <a:srgbClr val="595959"/>
                </a:solidFill>
                <a:latin typeface="Tahoma"/>
                <a:cs typeface="Tahoma"/>
              </a:rPr>
              <a:t>improve </a:t>
            </a:r>
            <a:r>
              <a:rPr sz="1800" spc="-550" dirty="0">
                <a:solidFill>
                  <a:srgbClr val="595959"/>
                </a:solidFill>
                <a:latin typeface="Tahoma"/>
                <a:cs typeface="Tahoma"/>
              </a:rPr>
              <a:t> </a:t>
            </a:r>
            <a:r>
              <a:rPr sz="1800" spc="-10" dirty="0">
                <a:solidFill>
                  <a:srgbClr val="595959"/>
                </a:solidFill>
                <a:latin typeface="Tahoma"/>
                <a:cs typeface="Tahoma"/>
              </a:rPr>
              <a:t>the</a:t>
            </a:r>
            <a:r>
              <a:rPr sz="1800" spc="-80" dirty="0">
                <a:solidFill>
                  <a:srgbClr val="595959"/>
                </a:solidFill>
                <a:latin typeface="Tahoma"/>
                <a:cs typeface="Tahoma"/>
              </a:rPr>
              <a:t> </a:t>
            </a:r>
            <a:r>
              <a:rPr sz="1800" spc="30" dirty="0">
                <a:solidFill>
                  <a:srgbClr val="595959"/>
                </a:solidFill>
                <a:latin typeface="Tahoma"/>
                <a:cs typeface="Tahoma"/>
              </a:rPr>
              <a:t>model</a:t>
            </a:r>
            <a:endParaRPr sz="1800" dirty="0">
              <a:latin typeface="Tahoma"/>
              <a:cs typeface="Tahoma"/>
            </a:endParaRPr>
          </a:p>
        </p:txBody>
      </p:sp>
      <p:pic>
        <p:nvPicPr>
          <p:cNvPr id="4" name="object 4"/>
          <p:cNvPicPr/>
          <p:nvPr/>
        </p:nvPicPr>
        <p:blipFill>
          <a:blip r:embed="rId2" cstate="print"/>
          <a:stretch>
            <a:fillRect/>
          </a:stretch>
        </p:blipFill>
        <p:spPr>
          <a:xfrm>
            <a:off x="3117301" y="2009725"/>
            <a:ext cx="5714999" cy="3279655"/>
          </a:xfrm>
          <a:prstGeom prst="rect">
            <a:avLst/>
          </a:prstGeom>
        </p:spPr>
      </p:pic>
      <p:sp>
        <p:nvSpPr>
          <p:cNvPr id="5" name="object 5"/>
          <p:cNvSpPr txBox="1"/>
          <p:nvPr/>
        </p:nvSpPr>
        <p:spPr>
          <a:xfrm>
            <a:off x="193001" y="5628846"/>
            <a:ext cx="4742815" cy="320601"/>
          </a:xfrm>
          <a:prstGeom prst="rect">
            <a:avLst/>
          </a:prstGeom>
        </p:spPr>
        <p:txBody>
          <a:bodyPr vert="horz" wrap="square" lIns="0" tIns="12700" rIns="0" bIns="0" rtlCol="0">
            <a:spAutoFit/>
          </a:bodyPr>
          <a:lstStyle/>
          <a:p>
            <a:pPr marL="12700">
              <a:spcBef>
                <a:spcPts val="100"/>
              </a:spcBef>
            </a:pPr>
            <a:r>
              <a:rPr sz="1000" i="1" u="sng" spc="-5" dirty="0">
                <a:solidFill>
                  <a:srgbClr val="595959"/>
                </a:solidFill>
                <a:uFill>
                  <a:solidFill>
                    <a:srgbClr val="595959"/>
                  </a:solidFill>
                </a:uFill>
                <a:latin typeface="Arial"/>
                <a:cs typeface="Arial"/>
                <a:hlinkClick r:id="rId3"/>
              </a:rPr>
              <a:t>Why</a:t>
            </a:r>
            <a:r>
              <a:rPr sz="1000" i="1" u="sng" spc="-10" dirty="0">
                <a:solidFill>
                  <a:srgbClr val="595959"/>
                </a:solidFill>
                <a:uFill>
                  <a:solidFill>
                    <a:srgbClr val="595959"/>
                  </a:solidFill>
                </a:uFill>
                <a:latin typeface="Arial"/>
                <a:cs typeface="Arial"/>
                <a:hlinkClick r:id="rId3"/>
              </a:rPr>
              <a:t> </a:t>
            </a:r>
            <a:r>
              <a:rPr sz="1000" i="1" u="sng" spc="-5" dirty="0">
                <a:solidFill>
                  <a:srgbClr val="595959"/>
                </a:solidFill>
                <a:uFill>
                  <a:solidFill>
                    <a:srgbClr val="595959"/>
                  </a:solidFill>
                </a:uFill>
                <a:latin typeface="Arial"/>
                <a:cs typeface="Arial"/>
                <a:hlinkClick r:id="rId3"/>
              </a:rPr>
              <a:t>Should</a:t>
            </a:r>
            <a:r>
              <a:rPr sz="1000" i="1" u="sng" spc="-10" dirty="0">
                <a:solidFill>
                  <a:srgbClr val="595959"/>
                </a:solidFill>
                <a:uFill>
                  <a:solidFill>
                    <a:srgbClr val="595959"/>
                  </a:solidFill>
                </a:uFill>
                <a:latin typeface="Arial"/>
                <a:cs typeface="Arial"/>
                <a:hlinkClick r:id="rId3"/>
              </a:rPr>
              <a:t> </a:t>
            </a:r>
            <a:r>
              <a:rPr sz="1000" i="1" u="sng" dirty="0">
                <a:solidFill>
                  <a:srgbClr val="595959"/>
                </a:solidFill>
                <a:uFill>
                  <a:solidFill>
                    <a:srgbClr val="595959"/>
                  </a:solidFill>
                </a:uFill>
                <a:latin typeface="Arial"/>
                <a:cs typeface="Arial"/>
                <a:hlinkClick r:id="rId3"/>
              </a:rPr>
              <a:t>I</a:t>
            </a:r>
            <a:r>
              <a:rPr sz="1000" i="1" u="sng" spc="-10" dirty="0">
                <a:solidFill>
                  <a:srgbClr val="595959"/>
                </a:solidFill>
                <a:uFill>
                  <a:solidFill>
                    <a:srgbClr val="595959"/>
                  </a:solidFill>
                </a:uFill>
                <a:latin typeface="Arial"/>
                <a:cs typeface="Arial"/>
                <a:hlinkClick r:id="rId3"/>
              </a:rPr>
              <a:t> </a:t>
            </a:r>
            <a:r>
              <a:rPr sz="1000" i="1" u="sng" spc="-15" dirty="0">
                <a:solidFill>
                  <a:srgbClr val="595959"/>
                </a:solidFill>
                <a:uFill>
                  <a:solidFill>
                    <a:srgbClr val="595959"/>
                  </a:solidFill>
                </a:uFill>
                <a:latin typeface="Arial"/>
                <a:cs typeface="Arial"/>
                <a:hlinkClick r:id="rId3"/>
              </a:rPr>
              <a:t>Trust</a:t>
            </a:r>
            <a:r>
              <a:rPr sz="1000" i="1" u="sng" spc="-25" dirty="0">
                <a:solidFill>
                  <a:srgbClr val="595959"/>
                </a:solidFill>
                <a:uFill>
                  <a:solidFill>
                    <a:srgbClr val="595959"/>
                  </a:solidFill>
                </a:uFill>
                <a:latin typeface="Arial"/>
                <a:cs typeface="Arial"/>
                <a:hlinkClick r:id="rId3"/>
              </a:rPr>
              <a:t> </a:t>
            </a:r>
            <a:r>
              <a:rPr sz="1000" i="1" u="sng" spc="-20" dirty="0">
                <a:solidFill>
                  <a:srgbClr val="595959"/>
                </a:solidFill>
                <a:uFill>
                  <a:solidFill>
                    <a:srgbClr val="595959"/>
                  </a:solidFill>
                </a:uFill>
                <a:latin typeface="Arial"/>
                <a:cs typeface="Arial"/>
                <a:hlinkClick r:id="rId3"/>
              </a:rPr>
              <a:t>You?</a:t>
            </a:r>
            <a:r>
              <a:rPr sz="1000" i="1" spc="15" dirty="0">
                <a:solidFill>
                  <a:srgbClr val="595959"/>
                </a:solidFill>
                <a:latin typeface="Arial"/>
                <a:cs typeface="Arial"/>
                <a:hlinkClick r:id="rId3"/>
              </a:rPr>
              <a:t> </a:t>
            </a:r>
            <a:r>
              <a:rPr sz="1000" i="1" spc="-5" dirty="0">
                <a:solidFill>
                  <a:srgbClr val="595959"/>
                </a:solidFill>
                <a:latin typeface="Arial"/>
                <a:cs typeface="Arial"/>
              </a:rPr>
              <a:t>Ribeiro,</a:t>
            </a:r>
            <a:r>
              <a:rPr sz="1000" i="1" spc="-10" dirty="0">
                <a:solidFill>
                  <a:srgbClr val="595959"/>
                </a:solidFill>
                <a:latin typeface="Arial"/>
                <a:cs typeface="Arial"/>
              </a:rPr>
              <a:t> </a:t>
            </a:r>
            <a:r>
              <a:rPr sz="1000" i="1" dirty="0">
                <a:solidFill>
                  <a:srgbClr val="595959"/>
                </a:solidFill>
                <a:latin typeface="Arial"/>
                <a:cs typeface="Arial"/>
              </a:rPr>
              <a:t>Marco</a:t>
            </a:r>
            <a:r>
              <a:rPr sz="1000" i="1" spc="-10" dirty="0">
                <a:solidFill>
                  <a:srgbClr val="595959"/>
                </a:solidFill>
                <a:latin typeface="Arial"/>
                <a:cs typeface="Arial"/>
              </a:rPr>
              <a:t> </a:t>
            </a:r>
            <a:r>
              <a:rPr sz="1000" i="1" dirty="0">
                <a:solidFill>
                  <a:srgbClr val="595959"/>
                </a:solidFill>
                <a:latin typeface="Arial"/>
                <a:cs typeface="Arial"/>
              </a:rPr>
              <a:t>&amp;</a:t>
            </a:r>
            <a:r>
              <a:rPr sz="1000" i="1" spc="-10" dirty="0">
                <a:solidFill>
                  <a:srgbClr val="595959"/>
                </a:solidFill>
                <a:latin typeface="Arial"/>
                <a:cs typeface="Arial"/>
              </a:rPr>
              <a:t> </a:t>
            </a:r>
            <a:r>
              <a:rPr sz="1000" i="1" spc="-5" dirty="0">
                <a:solidFill>
                  <a:srgbClr val="595959"/>
                </a:solidFill>
                <a:latin typeface="Arial"/>
                <a:cs typeface="Arial"/>
              </a:rPr>
              <a:t>Singh,</a:t>
            </a:r>
            <a:r>
              <a:rPr sz="1000" i="1" spc="-10" dirty="0">
                <a:solidFill>
                  <a:srgbClr val="595959"/>
                </a:solidFill>
                <a:latin typeface="Arial"/>
                <a:cs typeface="Arial"/>
              </a:rPr>
              <a:t> </a:t>
            </a:r>
            <a:r>
              <a:rPr sz="1000" i="1" spc="-5" dirty="0">
                <a:solidFill>
                  <a:srgbClr val="595959"/>
                </a:solidFill>
                <a:latin typeface="Arial"/>
                <a:cs typeface="Arial"/>
              </a:rPr>
              <a:t>Sameer </a:t>
            </a:r>
            <a:r>
              <a:rPr sz="1000" i="1" dirty="0">
                <a:solidFill>
                  <a:srgbClr val="595959"/>
                </a:solidFill>
                <a:latin typeface="Arial"/>
                <a:cs typeface="Arial"/>
              </a:rPr>
              <a:t>&amp;</a:t>
            </a:r>
            <a:r>
              <a:rPr sz="1000" i="1" spc="-10" dirty="0">
                <a:solidFill>
                  <a:srgbClr val="595959"/>
                </a:solidFill>
                <a:latin typeface="Arial"/>
                <a:cs typeface="Arial"/>
              </a:rPr>
              <a:t> </a:t>
            </a:r>
            <a:r>
              <a:rPr sz="1000" i="1" spc="-5" dirty="0">
                <a:solidFill>
                  <a:srgbClr val="595959"/>
                </a:solidFill>
                <a:latin typeface="Arial"/>
                <a:cs typeface="Arial"/>
              </a:rPr>
              <a:t>Guestrin,</a:t>
            </a:r>
            <a:r>
              <a:rPr sz="1000" i="1" spc="-10" dirty="0">
                <a:solidFill>
                  <a:srgbClr val="595959"/>
                </a:solidFill>
                <a:latin typeface="Arial"/>
                <a:cs typeface="Arial"/>
              </a:rPr>
              <a:t> </a:t>
            </a:r>
            <a:r>
              <a:rPr sz="1000" i="1" spc="-5" dirty="0">
                <a:solidFill>
                  <a:srgbClr val="595959"/>
                </a:solidFill>
                <a:latin typeface="Arial"/>
                <a:cs typeface="Arial"/>
              </a:rPr>
              <a:t>Carlos</a:t>
            </a:r>
            <a:r>
              <a:rPr sz="1000" i="1" spc="-10" dirty="0">
                <a:solidFill>
                  <a:srgbClr val="595959"/>
                </a:solidFill>
                <a:latin typeface="Arial"/>
                <a:cs typeface="Arial"/>
              </a:rPr>
              <a:t> </a:t>
            </a:r>
            <a:r>
              <a:rPr sz="1000" i="1" dirty="0">
                <a:solidFill>
                  <a:srgbClr val="595959"/>
                </a:solidFill>
                <a:latin typeface="Arial"/>
                <a:cs typeface="Arial"/>
              </a:rPr>
              <a:t>(2016)</a:t>
            </a:r>
            <a:endParaRPr sz="1000">
              <a:latin typeface="Arial"/>
              <a:cs typeface="Arial"/>
            </a:endParaRPr>
          </a:p>
        </p:txBody>
      </p:sp>
    </p:spTree>
    <p:extLst>
      <p:ext uri="{BB962C8B-B14F-4D97-AF65-F5344CB8AC3E}">
        <p14:creationId xmlns:p14="http://schemas.microsoft.com/office/powerpoint/2010/main" val="26198002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4726" y="1362499"/>
            <a:ext cx="5479415" cy="784830"/>
          </a:xfrm>
          <a:prstGeom prst="rect">
            <a:avLst/>
          </a:prstGeom>
        </p:spPr>
        <p:txBody>
          <a:bodyPr vert="horz" wrap="square" lIns="0" tIns="15240" rIns="0" bIns="0" numCol="1" rtlCol="0" anchor="t" anchorCtr="0" compatLnSpc="1">
            <a:prstTxWarp prst="textNoShape">
              <a:avLst/>
            </a:prstTxWarp>
            <a:spAutoFit/>
          </a:bodyPr>
          <a:lstStyle/>
          <a:p>
            <a:pPr marL="12700">
              <a:spcBef>
                <a:spcPts val="120"/>
              </a:spcBef>
            </a:pPr>
            <a:r>
              <a:rPr lang="en-AU" spc="-85" dirty="0">
                <a:solidFill>
                  <a:schemeClr val="bg2"/>
                </a:solidFill>
              </a:rPr>
              <a:t>Motivation</a:t>
            </a:r>
            <a:r>
              <a:rPr lang="en-AU" spc="-40" dirty="0">
                <a:solidFill>
                  <a:schemeClr val="bg2"/>
                </a:solidFill>
              </a:rPr>
              <a:t> </a:t>
            </a:r>
            <a:r>
              <a:rPr lang="en-AU" spc="-55" dirty="0">
                <a:solidFill>
                  <a:schemeClr val="bg2"/>
                </a:solidFill>
              </a:rPr>
              <a:t>-</a:t>
            </a:r>
            <a:r>
              <a:rPr lang="en-AU" spc="-40" dirty="0">
                <a:solidFill>
                  <a:schemeClr val="bg2"/>
                </a:solidFill>
              </a:rPr>
              <a:t> </a:t>
            </a:r>
            <a:r>
              <a:rPr lang="en-AU" spc="-20" dirty="0">
                <a:solidFill>
                  <a:schemeClr val="bg2"/>
                </a:solidFill>
              </a:rPr>
              <a:t>Do</a:t>
            </a:r>
            <a:r>
              <a:rPr lang="en-AU" spc="-35" dirty="0">
                <a:solidFill>
                  <a:schemeClr val="bg2"/>
                </a:solidFill>
              </a:rPr>
              <a:t> </a:t>
            </a:r>
            <a:r>
              <a:rPr lang="en-AU" spc="-110" dirty="0">
                <a:solidFill>
                  <a:schemeClr val="bg2"/>
                </a:solidFill>
              </a:rPr>
              <a:t>we</a:t>
            </a:r>
            <a:r>
              <a:rPr lang="en-AU" spc="-40" dirty="0">
                <a:solidFill>
                  <a:schemeClr val="bg2"/>
                </a:solidFill>
              </a:rPr>
              <a:t> </a:t>
            </a:r>
            <a:r>
              <a:rPr lang="en-AU" spc="-100" dirty="0">
                <a:solidFill>
                  <a:schemeClr val="bg2"/>
                </a:solidFill>
              </a:rPr>
              <a:t>really</a:t>
            </a:r>
            <a:r>
              <a:rPr lang="en-AU" spc="-35" dirty="0">
                <a:solidFill>
                  <a:schemeClr val="bg2"/>
                </a:solidFill>
              </a:rPr>
              <a:t> </a:t>
            </a:r>
            <a:r>
              <a:rPr lang="en-AU" spc="-60" dirty="0">
                <a:solidFill>
                  <a:schemeClr val="bg2"/>
                </a:solidFill>
              </a:rPr>
              <a:t>need</a:t>
            </a:r>
            <a:r>
              <a:rPr lang="en-AU" spc="-40" dirty="0">
                <a:solidFill>
                  <a:schemeClr val="bg2"/>
                </a:solidFill>
              </a:rPr>
              <a:t> </a:t>
            </a:r>
            <a:r>
              <a:rPr lang="en-AU" spc="-70" dirty="0">
                <a:solidFill>
                  <a:schemeClr val="bg2"/>
                </a:solidFill>
              </a:rPr>
              <a:t>this? Husky classified as wolf</a:t>
            </a:r>
          </a:p>
        </p:txBody>
      </p:sp>
      <p:sp>
        <p:nvSpPr>
          <p:cNvPr id="3" name="object 3"/>
          <p:cNvSpPr txBox="1"/>
          <p:nvPr/>
        </p:nvSpPr>
        <p:spPr>
          <a:xfrm>
            <a:off x="193001" y="5628846"/>
            <a:ext cx="4742815" cy="320601"/>
          </a:xfrm>
          <a:prstGeom prst="rect">
            <a:avLst/>
          </a:prstGeom>
        </p:spPr>
        <p:txBody>
          <a:bodyPr vert="horz" wrap="square" lIns="0" tIns="12700" rIns="0" bIns="0" rtlCol="0">
            <a:spAutoFit/>
          </a:bodyPr>
          <a:lstStyle/>
          <a:p>
            <a:pPr marL="12700">
              <a:spcBef>
                <a:spcPts val="100"/>
              </a:spcBef>
            </a:pPr>
            <a:r>
              <a:rPr sz="1000" i="1" u="sng" spc="-5" dirty="0">
                <a:solidFill>
                  <a:srgbClr val="595959"/>
                </a:solidFill>
                <a:uFill>
                  <a:solidFill>
                    <a:srgbClr val="595959"/>
                  </a:solidFill>
                </a:uFill>
                <a:latin typeface="Arial"/>
                <a:cs typeface="Arial"/>
                <a:hlinkClick r:id="rId2"/>
              </a:rPr>
              <a:t>Why</a:t>
            </a:r>
            <a:r>
              <a:rPr sz="1000" i="1" u="sng" spc="-10" dirty="0">
                <a:solidFill>
                  <a:srgbClr val="595959"/>
                </a:solidFill>
                <a:uFill>
                  <a:solidFill>
                    <a:srgbClr val="595959"/>
                  </a:solidFill>
                </a:uFill>
                <a:latin typeface="Arial"/>
                <a:cs typeface="Arial"/>
                <a:hlinkClick r:id="rId2"/>
              </a:rPr>
              <a:t> </a:t>
            </a:r>
            <a:r>
              <a:rPr sz="1000" i="1" u="sng" spc="-5" dirty="0">
                <a:solidFill>
                  <a:srgbClr val="595959"/>
                </a:solidFill>
                <a:uFill>
                  <a:solidFill>
                    <a:srgbClr val="595959"/>
                  </a:solidFill>
                </a:uFill>
                <a:latin typeface="Arial"/>
                <a:cs typeface="Arial"/>
                <a:hlinkClick r:id="rId2"/>
              </a:rPr>
              <a:t>Should</a:t>
            </a:r>
            <a:r>
              <a:rPr sz="1000" i="1" u="sng" spc="-10" dirty="0">
                <a:solidFill>
                  <a:srgbClr val="595959"/>
                </a:solidFill>
                <a:uFill>
                  <a:solidFill>
                    <a:srgbClr val="595959"/>
                  </a:solidFill>
                </a:uFill>
                <a:latin typeface="Arial"/>
                <a:cs typeface="Arial"/>
                <a:hlinkClick r:id="rId2"/>
              </a:rPr>
              <a:t> </a:t>
            </a:r>
            <a:r>
              <a:rPr sz="1000" i="1" u="sng" dirty="0">
                <a:solidFill>
                  <a:srgbClr val="595959"/>
                </a:solidFill>
                <a:uFill>
                  <a:solidFill>
                    <a:srgbClr val="595959"/>
                  </a:solidFill>
                </a:uFill>
                <a:latin typeface="Arial"/>
                <a:cs typeface="Arial"/>
                <a:hlinkClick r:id="rId2"/>
              </a:rPr>
              <a:t>I</a:t>
            </a:r>
            <a:r>
              <a:rPr sz="1000" i="1" u="sng" spc="-10" dirty="0">
                <a:solidFill>
                  <a:srgbClr val="595959"/>
                </a:solidFill>
                <a:uFill>
                  <a:solidFill>
                    <a:srgbClr val="595959"/>
                  </a:solidFill>
                </a:uFill>
                <a:latin typeface="Arial"/>
                <a:cs typeface="Arial"/>
                <a:hlinkClick r:id="rId2"/>
              </a:rPr>
              <a:t> </a:t>
            </a:r>
            <a:r>
              <a:rPr sz="1000" i="1" u="sng" spc="-15" dirty="0">
                <a:solidFill>
                  <a:srgbClr val="595959"/>
                </a:solidFill>
                <a:uFill>
                  <a:solidFill>
                    <a:srgbClr val="595959"/>
                  </a:solidFill>
                </a:uFill>
                <a:latin typeface="Arial"/>
                <a:cs typeface="Arial"/>
                <a:hlinkClick r:id="rId2"/>
              </a:rPr>
              <a:t>Trust</a:t>
            </a:r>
            <a:r>
              <a:rPr sz="1000" i="1" u="sng" spc="-25" dirty="0">
                <a:solidFill>
                  <a:srgbClr val="595959"/>
                </a:solidFill>
                <a:uFill>
                  <a:solidFill>
                    <a:srgbClr val="595959"/>
                  </a:solidFill>
                </a:uFill>
                <a:latin typeface="Arial"/>
                <a:cs typeface="Arial"/>
                <a:hlinkClick r:id="rId2"/>
              </a:rPr>
              <a:t> </a:t>
            </a:r>
            <a:r>
              <a:rPr sz="1000" i="1" u="sng" spc="-20" dirty="0">
                <a:solidFill>
                  <a:srgbClr val="595959"/>
                </a:solidFill>
                <a:uFill>
                  <a:solidFill>
                    <a:srgbClr val="595959"/>
                  </a:solidFill>
                </a:uFill>
                <a:latin typeface="Arial"/>
                <a:cs typeface="Arial"/>
                <a:hlinkClick r:id="rId2"/>
              </a:rPr>
              <a:t>You?</a:t>
            </a:r>
            <a:r>
              <a:rPr sz="1000" i="1" spc="15" dirty="0">
                <a:solidFill>
                  <a:srgbClr val="595959"/>
                </a:solidFill>
                <a:latin typeface="Arial"/>
                <a:cs typeface="Arial"/>
                <a:hlinkClick r:id="rId2"/>
              </a:rPr>
              <a:t> </a:t>
            </a:r>
            <a:r>
              <a:rPr sz="1000" i="1" spc="-5" dirty="0">
                <a:solidFill>
                  <a:srgbClr val="595959"/>
                </a:solidFill>
                <a:latin typeface="Arial"/>
                <a:cs typeface="Arial"/>
              </a:rPr>
              <a:t>Ribeiro,</a:t>
            </a:r>
            <a:r>
              <a:rPr sz="1000" i="1" spc="-10" dirty="0">
                <a:solidFill>
                  <a:srgbClr val="595959"/>
                </a:solidFill>
                <a:latin typeface="Arial"/>
                <a:cs typeface="Arial"/>
              </a:rPr>
              <a:t> </a:t>
            </a:r>
            <a:r>
              <a:rPr sz="1000" i="1" dirty="0">
                <a:solidFill>
                  <a:srgbClr val="595959"/>
                </a:solidFill>
                <a:latin typeface="Arial"/>
                <a:cs typeface="Arial"/>
              </a:rPr>
              <a:t>Marco</a:t>
            </a:r>
            <a:r>
              <a:rPr sz="1000" i="1" spc="-10" dirty="0">
                <a:solidFill>
                  <a:srgbClr val="595959"/>
                </a:solidFill>
                <a:latin typeface="Arial"/>
                <a:cs typeface="Arial"/>
              </a:rPr>
              <a:t> </a:t>
            </a:r>
            <a:r>
              <a:rPr sz="1000" i="1" dirty="0">
                <a:solidFill>
                  <a:srgbClr val="595959"/>
                </a:solidFill>
                <a:latin typeface="Arial"/>
                <a:cs typeface="Arial"/>
              </a:rPr>
              <a:t>&amp;</a:t>
            </a:r>
            <a:r>
              <a:rPr sz="1000" i="1" spc="-10" dirty="0">
                <a:solidFill>
                  <a:srgbClr val="595959"/>
                </a:solidFill>
                <a:latin typeface="Arial"/>
                <a:cs typeface="Arial"/>
              </a:rPr>
              <a:t> </a:t>
            </a:r>
            <a:r>
              <a:rPr sz="1000" i="1" spc="-5" dirty="0">
                <a:solidFill>
                  <a:srgbClr val="595959"/>
                </a:solidFill>
                <a:latin typeface="Arial"/>
                <a:cs typeface="Arial"/>
              </a:rPr>
              <a:t>Singh,</a:t>
            </a:r>
            <a:r>
              <a:rPr sz="1000" i="1" spc="-10" dirty="0">
                <a:solidFill>
                  <a:srgbClr val="595959"/>
                </a:solidFill>
                <a:latin typeface="Arial"/>
                <a:cs typeface="Arial"/>
              </a:rPr>
              <a:t> </a:t>
            </a:r>
            <a:r>
              <a:rPr sz="1000" i="1" spc="-5" dirty="0">
                <a:solidFill>
                  <a:srgbClr val="595959"/>
                </a:solidFill>
                <a:latin typeface="Arial"/>
                <a:cs typeface="Arial"/>
              </a:rPr>
              <a:t>Sameer </a:t>
            </a:r>
            <a:r>
              <a:rPr sz="1000" i="1" dirty="0">
                <a:solidFill>
                  <a:srgbClr val="595959"/>
                </a:solidFill>
                <a:latin typeface="Arial"/>
                <a:cs typeface="Arial"/>
              </a:rPr>
              <a:t>&amp;</a:t>
            </a:r>
            <a:r>
              <a:rPr sz="1000" i="1" spc="-10" dirty="0">
                <a:solidFill>
                  <a:srgbClr val="595959"/>
                </a:solidFill>
                <a:latin typeface="Arial"/>
                <a:cs typeface="Arial"/>
              </a:rPr>
              <a:t> </a:t>
            </a:r>
            <a:r>
              <a:rPr sz="1000" i="1" spc="-5" dirty="0">
                <a:solidFill>
                  <a:srgbClr val="595959"/>
                </a:solidFill>
                <a:latin typeface="Arial"/>
                <a:cs typeface="Arial"/>
              </a:rPr>
              <a:t>Guestrin,</a:t>
            </a:r>
            <a:r>
              <a:rPr sz="1000" i="1" spc="-10" dirty="0">
                <a:solidFill>
                  <a:srgbClr val="595959"/>
                </a:solidFill>
                <a:latin typeface="Arial"/>
                <a:cs typeface="Arial"/>
              </a:rPr>
              <a:t> </a:t>
            </a:r>
            <a:r>
              <a:rPr sz="1000" i="1" spc="-5" dirty="0">
                <a:solidFill>
                  <a:srgbClr val="595959"/>
                </a:solidFill>
                <a:latin typeface="Arial"/>
                <a:cs typeface="Arial"/>
              </a:rPr>
              <a:t>Carlos</a:t>
            </a:r>
            <a:r>
              <a:rPr sz="1000" i="1" spc="-10" dirty="0">
                <a:solidFill>
                  <a:srgbClr val="595959"/>
                </a:solidFill>
                <a:latin typeface="Arial"/>
                <a:cs typeface="Arial"/>
              </a:rPr>
              <a:t> </a:t>
            </a:r>
            <a:r>
              <a:rPr sz="1000" i="1" dirty="0">
                <a:solidFill>
                  <a:srgbClr val="595959"/>
                </a:solidFill>
                <a:latin typeface="Arial"/>
                <a:cs typeface="Arial"/>
              </a:rPr>
              <a:t>(2016)</a:t>
            </a:r>
            <a:endParaRPr sz="1000" dirty="0">
              <a:latin typeface="Arial"/>
              <a:cs typeface="Arial"/>
            </a:endParaRPr>
          </a:p>
        </p:txBody>
      </p:sp>
      <p:pic>
        <p:nvPicPr>
          <p:cNvPr id="4" name="object 4"/>
          <p:cNvPicPr/>
          <p:nvPr/>
        </p:nvPicPr>
        <p:blipFill>
          <a:blip r:embed="rId3" cstate="print"/>
          <a:stretch>
            <a:fillRect/>
          </a:stretch>
        </p:blipFill>
        <p:spPr>
          <a:xfrm>
            <a:off x="1258964" y="2130221"/>
            <a:ext cx="6566195" cy="3148929"/>
          </a:xfrm>
          <a:prstGeom prst="rect">
            <a:avLst/>
          </a:prstGeom>
        </p:spPr>
      </p:pic>
    </p:spTree>
    <p:extLst>
      <p:ext uri="{BB962C8B-B14F-4D97-AF65-F5344CB8AC3E}">
        <p14:creationId xmlns:p14="http://schemas.microsoft.com/office/powerpoint/2010/main" val="19777235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7075" y="403457"/>
            <a:ext cx="4721860" cy="1246495"/>
          </a:xfrm>
          <a:prstGeom prst="rect">
            <a:avLst/>
          </a:prstGeom>
        </p:spPr>
        <p:txBody>
          <a:bodyPr vert="horz" wrap="square" lIns="0" tIns="15240" rIns="0" bIns="0" numCol="1" rtlCol="0" anchor="t" anchorCtr="0" compatLnSpc="1">
            <a:prstTxWarp prst="textNoShape">
              <a:avLst/>
            </a:prstTxWarp>
            <a:spAutoFit/>
          </a:bodyPr>
          <a:lstStyle/>
          <a:p>
            <a:pPr marL="12700">
              <a:spcBef>
                <a:spcPts val="120"/>
              </a:spcBef>
            </a:pPr>
            <a:r>
              <a:rPr spc="-25" dirty="0"/>
              <a:t>D</a:t>
            </a:r>
            <a:r>
              <a:rPr spc="-15" dirty="0"/>
              <a:t>o</a:t>
            </a:r>
            <a:r>
              <a:rPr spc="-40" dirty="0"/>
              <a:t> </a:t>
            </a:r>
            <a:r>
              <a:rPr spc="-135" dirty="0"/>
              <a:t>w</a:t>
            </a:r>
            <a:r>
              <a:rPr spc="-85" dirty="0"/>
              <a:t>e</a:t>
            </a:r>
            <a:r>
              <a:rPr spc="-40" dirty="0"/>
              <a:t> </a:t>
            </a:r>
            <a:r>
              <a:rPr spc="-125" dirty="0"/>
              <a:t>r</a:t>
            </a:r>
            <a:r>
              <a:rPr spc="-90" dirty="0"/>
              <a:t>eall</a:t>
            </a:r>
            <a:r>
              <a:rPr spc="-105" dirty="0"/>
              <a:t>y</a:t>
            </a:r>
            <a:r>
              <a:rPr spc="-40" dirty="0"/>
              <a:t> </a:t>
            </a:r>
            <a:r>
              <a:rPr spc="-60" dirty="0"/>
              <a:t>need</a:t>
            </a:r>
            <a:r>
              <a:rPr spc="-40" dirty="0"/>
              <a:t> </a:t>
            </a:r>
            <a:r>
              <a:rPr spc="-65" dirty="0"/>
              <a:t>this</a:t>
            </a:r>
            <a:r>
              <a:rPr spc="-75" dirty="0"/>
              <a:t>?</a:t>
            </a:r>
            <a:r>
              <a:rPr spc="-35" dirty="0"/>
              <a:t> </a:t>
            </a:r>
            <a:endParaRPr spc="-295" dirty="0"/>
          </a:p>
        </p:txBody>
      </p:sp>
      <p:sp>
        <p:nvSpPr>
          <p:cNvPr id="3" name="object 3"/>
          <p:cNvSpPr txBox="1"/>
          <p:nvPr/>
        </p:nvSpPr>
        <p:spPr>
          <a:xfrm>
            <a:off x="475249" y="1904099"/>
            <a:ext cx="3877310" cy="3578544"/>
          </a:xfrm>
          <a:prstGeom prst="rect">
            <a:avLst/>
          </a:prstGeom>
        </p:spPr>
        <p:txBody>
          <a:bodyPr vert="horz" wrap="square" lIns="0" tIns="170815" rIns="0" bIns="0" rtlCol="0">
            <a:spAutoFit/>
          </a:bodyPr>
          <a:lstStyle/>
          <a:p>
            <a:pPr marL="379095" indent="-367030">
              <a:spcBef>
                <a:spcPts val="1345"/>
              </a:spcBef>
              <a:buFont typeface="Arial MT"/>
              <a:buChar char="●"/>
              <a:tabLst>
                <a:tab pos="379095" algn="l"/>
                <a:tab pos="379730" algn="l"/>
              </a:tabLst>
            </a:pPr>
            <a:r>
              <a:rPr sz="1800" spc="5" dirty="0">
                <a:solidFill>
                  <a:srgbClr val="595959"/>
                </a:solidFill>
                <a:latin typeface="Tahoma"/>
                <a:cs typeface="Tahoma"/>
              </a:rPr>
              <a:t>Legally,</a:t>
            </a:r>
            <a:r>
              <a:rPr sz="1800" spc="-100" dirty="0">
                <a:solidFill>
                  <a:srgbClr val="595959"/>
                </a:solidFill>
                <a:latin typeface="Tahoma"/>
                <a:cs typeface="Tahoma"/>
              </a:rPr>
              <a:t> </a:t>
            </a:r>
            <a:r>
              <a:rPr sz="1800" spc="-5" dirty="0">
                <a:solidFill>
                  <a:srgbClr val="595959"/>
                </a:solidFill>
                <a:latin typeface="Tahoma"/>
                <a:cs typeface="Tahoma"/>
              </a:rPr>
              <a:t>yes!</a:t>
            </a:r>
            <a:endParaRPr sz="1800">
              <a:latin typeface="Tahoma"/>
              <a:cs typeface="Tahoma"/>
            </a:endParaRPr>
          </a:p>
          <a:p>
            <a:pPr marL="379095" marR="5080">
              <a:lnSpc>
                <a:spcPts val="1820"/>
              </a:lnSpc>
              <a:spcBef>
                <a:spcPts val="1255"/>
              </a:spcBef>
            </a:pPr>
            <a:r>
              <a:rPr sz="1600" i="1" spc="-60" dirty="0">
                <a:solidFill>
                  <a:srgbClr val="595959"/>
                </a:solidFill>
                <a:latin typeface="Verdana"/>
                <a:cs typeface="Verdana"/>
              </a:rPr>
              <a:t>GDPR </a:t>
            </a:r>
            <a:r>
              <a:rPr sz="1600" i="1" spc="-120" dirty="0">
                <a:solidFill>
                  <a:srgbClr val="595959"/>
                </a:solidFill>
                <a:latin typeface="Verdana"/>
                <a:cs typeface="Verdana"/>
              </a:rPr>
              <a:t>Articles </a:t>
            </a:r>
            <a:r>
              <a:rPr sz="1600" i="1" spc="-135" dirty="0">
                <a:solidFill>
                  <a:srgbClr val="595959"/>
                </a:solidFill>
                <a:latin typeface="Verdana"/>
                <a:cs typeface="Verdana"/>
              </a:rPr>
              <a:t>13-14-15 </a:t>
            </a:r>
            <a:r>
              <a:rPr sz="1600" i="1" spc="-150" dirty="0">
                <a:solidFill>
                  <a:srgbClr val="595959"/>
                </a:solidFill>
                <a:latin typeface="Verdana"/>
                <a:cs typeface="Verdana"/>
              </a:rPr>
              <a:t>give </a:t>
            </a:r>
            <a:r>
              <a:rPr sz="1600" i="1" spc="-140" dirty="0">
                <a:solidFill>
                  <a:srgbClr val="595959"/>
                </a:solidFill>
                <a:latin typeface="Verdana"/>
                <a:cs typeface="Verdana"/>
              </a:rPr>
              <a:t>individuals </a:t>
            </a:r>
            <a:r>
              <a:rPr sz="1600" i="1" spc="-550" dirty="0">
                <a:solidFill>
                  <a:srgbClr val="595959"/>
                </a:solidFill>
                <a:latin typeface="Verdana"/>
                <a:cs typeface="Verdana"/>
              </a:rPr>
              <a:t> </a:t>
            </a:r>
            <a:r>
              <a:rPr sz="1600" i="1" spc="-150" dirty="0">
                <a:solidFill>
                  <a:srgbClr val="595959"/>
                </a:solidFill>
                <a:latin typeface="Verdana"/>
                <a:cs typeface="Verdana"/>
              </a:rPr>
              <a:t>the</a:t>
            </a:r>
            <a:r>
              <a:rPr sz="1600" i="1" spc="-125" dirty="0">
                <a:solidFill>
                  <a:srgbClr val="595959"/>
                </a:solidFill>
                <a:latin typeface="Verdana"/>
                <a:cs typeface="Verdana"/>
              </a:rPr>
              <a:t> </a:t>
            </a:r>
            <a:r>
              <a:rPr sz="1600" i="1" spc="-155" dirty="0">
                <a:solidFill>
                  <a:srgbClr val="595959"/>
                </a:solidFill>
                <a:latin typeface="Verdana"/>
                <a:cs typeface="Verdana"/>
              </a:rPr>
              <a:t>right</a:t>
            </a:r>
            <a:r>
              <a:rPr sz="1600" i="1" spc="-120" dirty="0">
                <a:solidFill>
                  <a:srgbClr val="595959"/>
                </a:solidFill>
                <a:latin typeface="Verdana"/>
                <a:cs typeface="Verdana"/>
              </a:rPr>
              <a:t> </a:t>
            </a:r>
            <a:r>
              <a:rPr sz="1600" i="1" spc="-135" dirty="0">
                <a:solidFill>
                  <a:srgbClr val="595959"/>
                </a:solidFill>
                <a:latin typeface="Verdana"/>
                <a:cs typeface="Verdana"/>
              </a:rPr>
              <a:t>to</a:t>
            </a:r>
            <a:r>
              <a:rPr sz="1600" i="1" spc="-120" dirty="0">
                <a:solidFill>
                  <a:srgbClr val="595959"/>
                </a:solidFill>
                <a:latin typeface="Verdana"/>
                <a:cs typeface="Verdana"/>
              </a:rPr>
              <a:t> </a:t>
            </a:r>
            <a:r>
              <a:rPr sz="1600" i="1" spc="-105" dirty="0">
                <a:solidFill>
                  <a:srgbClr val="595959"/>
                </a:solidFill>
                <a:latin typeface="Verdana"/>
                <a:cs typeface="Verdana"/>
              </a:rPr>
              <a:t>be</a:t>
            </a:r>
            <a:r>
              <a:rPr sz="1600" i="1" spc="-114" dirty="0">
                <a:solidFill>
                  <a:srgbClr val="595959"/>
                </a:solidFill>
                <a:latin typeface="Verdana"/>
                <a:cs typeface="Verdana"/>
              </a:rPr>
              <a:t> </a:t>
            </a:r>
            <a:r>
              <a:rPr sz="1600" i="1" spc="-150" dirty="0">
                <a:solidFill>
                  <a:srgbClr val="595959"/>
                </a:solidFill>
                <a:latin typeface="Verdana"/>
                <a:cs typeface="Verdana"/>
              </a:rPr>
              <a:t>informed</a:t>
            </a:r>
            <a:r>
              <a:rPr sz="1600" i="1" spc="-114" dirty="0">
                <a:solidFill>
                  <a:srgbClr val="595959"/>
                </a:solidFill>
                <a:latin typeface="Verdana"/>
                <a:cs typeface="Verdana"/>
              </a:rPr>
              <a:t> </a:t>
            </a:r>
            <a:r>
              <a:rPr sz="1600" i="1" spc="-120" dirty="0">
                <a:solidFill>
                  <a:srgbClr val="595959"/>
                </a:solidFill>
                <a:latin typeface="Verdana"/>
                <a:cs typeface="Verdana"/>
              </a:rPr>
              <a:t>of </a:t>
            </a:r>
            <a:r>
              <a:rPr sz="1600" i="1" spc="-150" dirty="0">
                <a:solidFill>
                  <a:srgbClr val="595959"/>
                </a:solidFill>
                <a:latin typeface="Verdana"/>
                <a:cs typeface="Verdana"/>
              </a:rPr>
              <a:t>the</a:t>
            </a:r>
            <a:r>
              <a:rPr sz="1600" i="1" spc="-120" dirty="0">
                <a:solidFill>
                  <a:srgbClr val="595959"/>
                </a:solidFill>
                <a:latin typeface="Verdana"/>
                <a:cs typeface="Verdana"/>
              </a:rPr>
              <a:t> </a:t>
            </a:r>
            <a:r>
              <a:rPr sz="1600" i="1" spc="-135" dirty="0">
                <a:solidFill>
                  <a:srgbClr val="595959"/>
                </a:solidFill>
                <a:latin typeface="Verdana"/>
                <a:cs typeface="Verdana"/>
              </a:rPr>
              <a:t>existence </a:t>
            </a:r>
            <a:r>
              <a:rPr sz="1600" i="1" spc="-545" dirty="0">
                <a:solidFill>
                  <a:srgbClr val="595959"/>
                </a:solidFill>
                <a:latin typeface="Verdana"/>
                <a:cs typeface="Verdana"/>
              </a:rPr>
              <a:t> </a:t>
            </a:r>
            <a:r>
              <a:rPr sz="1600" i="1" spc="-120" dirty="0">
                <a:solidFill>
                  <a:srgbClr val="595959"/>
                </a:solidFill>
                <a:latin typeface="Verdana"/>
                <a:cs typeface="Verdana"/>
              </a:rPr>
              <a:t>of </a:t>
            </a:r>
            <a:r>
              <a:rPr sz="1600" i="1" spc="-135" dirty="0">
                <a:solidFill>
                  <a:srgbClr val="595959"/>
                </a:solidFill>
                <a:latin typeface="Verdana"/>
                <a:cs typeface="Verdana"/>
              </a:rPr>
              <a:t>solely</a:t>
            </a:r>
            <a:r>
              <a:rPr sz="1600" i="1" spc="-120" dirty="0">
                <a:solidFill>
                  <a:srgbClr val="595959"/>
                </a:solidFill>
                <a:latin typeface="Verdana"/>
                <a:cs typeface="Verdana"/>
              </a:rPr>
              <a:t> </a:t>
            </a:r>
            <a:r>
              <a:rPr sz="1600" i="1" spc="-150" dirty="0">
                <a:solidFill>
                  <a:srgbClr val="595959"/>
                </a:solidFill>
                <a:latin typeface="Verdana"/>
                <a:cs typeface="Verdana"/>
              </a:rPr>
              <a:t>automated</a:t>
            </a:r>
            <a:r>
              <a:rPr sz="1600" i="1" spc="-114" dirty="0">
                <a:solidFill>
                  <a:srgbClr val="595959"/>
                </a:solidFill>
                <a:latin typeface="Verdana"/>
                <a:cs typeface="Verdana"/>
              </a:rPr>
              <a:t> </a:t>
            </a:r>
            <a:r>
              <a:rPr sz="1600" i="1" spc="-135" dirty="0">
                <a:solidFill>
                  <a:srgbClr val="595959"/>
                </a:solidFill>
                <a:latin typeface="Verdana"/>
                <a:cs typeface="Verdana"/>
              </a:rPr>
              <a:t>decision-making, </a:t>
            </a:r>
            <a:r>
              <a:rPr sz="1600" i="1" spc="-130" dirty="0">
                <a:solidFill>
                  <a:srgbClr val="595959"/>
                </a:solidFill>
                <a:latin typeface="Verdana"/>
                <a:cs typeface="Verdana"/>
              </a:rPr>
              <a:t> </a:t>
            </a:r>
            <a:r>
              <a:rPr sz="1600" i="1" spc="-150" dirty="0">
                <a:solidFill>
                  <a:srgbClr val="595959"/>
                </a:solidFill>
                <a:latin typeface="Verdana"/>
                <a:cs typeface="Verdana"/>
              </a:rPr>
              <a:t>meaningful</a:t>
            </a:r>
            <a:r>
              <a:rPr sz="1600" i="1" spc="-120" dirty="0">
                <a:solidFill>
                  <a:srgbClr val="595959"/>
                </a:solidFill>
                <a:latin typeface="Verdana"/>
                <a:cs typeface="Verdana"/>
              </a:rPr>
              <a:t> </a:t>
            </a:r>
            <a:r>
              <a:rPr sz="1600" i="1" spc="-150" dirty="0">
                <a:solidFill>
                  <a:srgbClr val="595959"/>
                </a:solidFill>
                <a:latin typeface="Verdana"/>
                <a:cs typeface="Verdana"/>
              </a:rPr>
              <a:t>informatio</a:t>
            </a:r>
            <a:r>
              <a:rPr sz="1600" i="1" spc="-175" dirty="0">
                <a:solidFill>
                  <a:srgbClr val="595959"/>
                </a:solidFill>
                <a:latin typeface="Verdana"/>
                <a:cs typeface="Verdana"/>
              </a:rPr>
              <a:t>n</a:t>
            </a:r>
            <a:r>
              <a:rPr sz="1600" i="1" spc="-120" dirty="0">
                <a:solidFill>
                  <a:srgbClr val="595959"/>
                </a:solidFill>
                <a:latin typeface="Verdana"/>
                <a:cs typeface="Verdana"/>
              </a:rPr>
              <a:t> </a:t>
            </a:r>
            <a:r>
              <a:rPr sz="1600" i="1" spc="-135" dirty="0">
                <a:solidFill>
                  <a:srgbClr val="595959"/>
                </a:solidFill>
                <a:latin typeface="Verdana"/>
                <a:cs typeface="Verdana"/>
              </a:rPr>
              <a:t>abou</a:t>
            </a:r>
            <a:r>
              <a:rPr sz="1600" i="1" spc="-85" dirty="0">
                <a:solidFill>
                  <a:srgbClr val="595959"/>
                </a:solidFill>
                <a:latin typeface="Verdana"/>
                <a:cs typeface="Verdana"/>
              </a:rPr>
              <a:t>t</a:t>
            </a:r>
            <a:r>
              <a:rPr sz="1600" i="1" spc="-120" dirty="0">
                <a:solidFill>
                  <a:srgbClr val="595959"/>
                </a:solidFill>
                <a:latin typeface="Verdana"/>
                <a:cs typeface="Verdana"/>
              </a:rPr>
              <a:t> </a:t>
            </a:r>
            <a:r>
              <a:rPr sz="1600" i="1" spc="-145" dirty="0">
                <a:solidFill>
                  <a:srgbClr val="595959"/>
                </a:solidFill>
                <a:latin typeface="Verdana"/>
                <a:cs typeface="Verdana"/>
              </a:rPr>
              <a:t>th</a:t>
            </a:r>
            <a:r>
              <a:rPr sz="1600" i="1" spc="-160" dirty="0">
                <a:solidFill>
                  <a:srgbClr val="595959"/>
                </a:solidFill>
                <a:latin typeface="Verdana"/>
                <a:cs typeface="Verdana"/>
              </a:rPr>
              <a:t>e</a:t>
            </a:r>
            <a:r>
              <a:rPr sz="1600" i="1" spc="-125" dirty="0">
                <a:solidFill>
                  <a:srgbClr val="595959"/>
                </a:solidFill>
                <a:latin typeface="Verdana"/>
                <a:cs typeface="Verdana"/>
              </a:rPr>
              <a:t> </a:t>
            </a:r>
            <a:r>
              <a:rPr sz="1600" i="1" spc="-95" dirty="0">
                <a:solidFill>
                  <a:srgbClr val="595959"/>
                </a:solidFill>
                <a:latin typeface="Verdana"/>
                <a:cs typeface="Verdana"/>
              </a:rPr>
              <a:t>logic  </a:t>
            </a:r>
            <a:r>
              <a:rPr sz="1600" i="1" spc="-155" dirty="0">
                <a:solidFill>
                  <a:srgbClr val="595959"/>
                </a:solidFill>
                <a:latin typeface="Verdana"/>
                <a:cs typeface="Verdana"/>
              </a:rPr>
              <a:t>involved</a:t>
            </a:r>
            <a:r>
              <a:rPr sz="1600" i="1" spc="-105" dirty="0">
                <a:solidFill>
                  <a:srgbClr val="595959"/>
                </a:solidFill>
                <a:latin typeface="Verdana"/>
                <a:cs typeface="Verdana"/>
              </a:rPr>
              <a:t>,</a:t>
            </a:r>
            <a:r>
              <a:rPr sz="1600" i="1" spc="-120" dirty="0">
                <a:solidFill>
                  <a:srgbClr val="595959"/>
                </a:solidFill>
                <a:latin typeface="Verdana"/>
                <a:cs typeface="Verdana"/>
              </a:rPr>
              <a:t> </a:t>
            </a:r>
            <a:r>
              <a:rPr sz="1600" i="1" spc="-130" dirty="0">
                <a:solidFill>
                  <a:srgbClr val="595959"/>
                </a:solidFill>
                <a:latin typeface="Verdana"/>
                <a:cs typeface="Verdana"/>
              </a:rPr>
              <a:t>an</a:t>
            </a:r>
            <a:r>
              <a:rPr sz="1600" i="1" spc="-125" dirty="0">
                <a:solidFill>
                  <a:srgbClr val="595959"/>
                </a:solidFill>
                <a:latin typeface="Verdana"/>
                <a:cs typeface="Verdana"/>
              </a:rPr>
              <a:t>d</a:t>
            </a:r>
            <a:r>
              <a:rPr sz="1600" i="1" spc="-120" dirty="0">
                <a:solidFill>
                  <a:srgbClr val="595959"/>
                </a:solidFill>
                <a:latin typeface="Verdana"/>
                <a:cs typeface="Verdana"/>
              </a:rPr>
              <a:t> </a:t>
            </a:r>
            <a:r>
              <a:rPr sz="1600" i="1" spc="-145" dirty="0">
                <a:solidFill>
                  <a:srgbClr val="595959"/>
                </a:solidFill>
                <a:latin typeface="Verdana"/>
                <a:cs typeface="Verdana"/>
              </a:rPr>
              <a:t>th</a:t>
            </a:r>
            <a:r>
              <a:rPr sz="1600" i="1" spc="-160" dirty="0">
                <a:solidFill>
                  <a:srgbClr val="595959"/>
                </a:solidFill>
                <a:latin typeface="Verdana"/>
                <a:cs typeface="Verdana"/>
              </a:rPr>
              <a:t>e</a:t>
            </a:r>
            <a:r>
              <a:rPr sz="1600" i="1" spc="-125" dirty="0">
                <a:solidFill>
                  <a:srgbClr val="595959"/>
                </a:solidFill>
                <a:latin typeface="Verdana"/>
                <a:cs typeface="Verdana"/>
              </a:rPr>
              <a:t> signiﬁcanc</a:t>
            </a:r>
            <a:r>
              <a:rPr sz="1600" i="1" spc="-135" dirty="0">
                <a:solidFill>
                  <a:srgbClr val="595959"/>
                </a:solidFill>
                <a:latin typeface="Verdana"/>
                <a:cs typeface="Verdana"/>
              </a:rPr>
              <a:t>e</a:t>
            </a:r>
            <a:r>
              <a:rPr sz="1600" i="1" spc="-125" dirty="0">
                <a:solidFill>
                  <a:srgbClr val="595959"/>
                </a:solidFill>
                <a:latin typeface="Verdana"/>
                <a:cs typeface="Verdana"/>
              </a:rPr>
              <a:t> </a:t>
            </a:r>
            <a:r>
              <a:rPr sz="1600" i="1" spc="-105" dirty="0">
                <a:solidFill>
                  <a:srgbClr val="595959"/>
                </a:solidFill>
                <a:latin typeface="Verdana"/>
                <a:cs typeface="Verdana"/>
              </a:rPr>
              <a:t>and  </a:t>
            </a:r>
            <a:r>
              <a:rPr sz="1600" i="1" spc="-130" dirty="0">
                <a:solidFill>
                  <a:srgbClr val="595959"/>
                </a:solidFill>
                <a:latin typeface="Verdana"/>
                <a:cs typeface="Verdana"/>
              </a:rPr>
              <a:t>envisage</a:t>
            </a:r>
            <a:r>
              <a:rPr sz="1600" i="1" spc="-140" dirty="0">
                <a:solidFill>
                  <a:srgbClr val="595959"/>
                </a:solidFill>
                <a:latin typeface="Verdana"/>
                <a:cs typeface="Verdana"/>
              </a:rPr>
              <a:t>d</a:t>
            </a:r>
            <a:r>
              <a:rPr sz="1600" i="1" spc="-120" dirty="0">
                <a:solidFill>
                  <a:srgbClr val="595959"/>
                </a:solidFill>
                <a:latin typeface="Verdana"/>
                <a:cs typeface="Verdana"/>
              </a:rPr>
              <a:t> </a:t>
            </a:r>
            <a:r>
              <a:rPr sz="1600" i="1" spc="-100" dirty="0">
                <a:solidFill>
                  <a:srgbClr val="595959"/>
                </a:solidFill>
                <a:latin typeface="Verdana"/>
                <a:cs typeface="Verdana"/>
              </a:rPr>
              <a:t>consequence</a:t>
            </a:r>
            <a:r>
              <a:rPr sz="1600" i="1" spc="-85" dirty="0">
                <a:solidFill>
                  <a:srgbClr val="595959"/>
                </a:solidFill>
                <a:latin typeface="Verdana"/>
                <a:cs typeface="Verdana"/>
              </a:rPr>
              <a:t>s</a:t>
            </a:r>
            <a:r>
              <a:rPr sz="1600" i="1" spc="-120" dirty="0">
                <a:solidFill>
                  <a:srgbClr val="595959"/>
                </a:solidFill>
                <a:latin typeface="Verdana"/>
                <a:cs typeface="Verdana"/>
              </a:rPr>
              <a:t> </a:t>
            </a:r>
            <a:r>
              <a:rPr sz="1600" i="1" spc="-150" dirty="0">
                <a:solidFill>
                  <a:srgbClr val="595959"/>
                </a:solidFill>
                <a:latin typeface="Verdana"/>
                <a:cs typeface="Verdana"/>
              </a:rPr>
              <a:t>fo</a:t>
            </a:r>
            <a:r>
              <a:rPr sz="1600" i="1" spc="-130" dirty="0">
                <a:solidFill>
                  <a:srgbClr val="595959"/>
                </a:solidFill>
                <a:latin typeface="Verdana"/>
                <a:cs typeface="Verdana"/>
              </a:rPr>
              <a:t>r</a:t>
            </a:r>
            <a:r>
              <a:rPr sz="1600" i="1" spc="-125" dirty="0">
                <a:solidFill>
                  <a:srgbClr val="595959"/>
                </a:solidFill>
                <a:latin typeface="Verdana"/>
                <a:cs typeface="Verdana"/>
              </a:rPr>
              <a:t> </a:t>
            </a:r>
            <a:r>
              <a:rPr sz="1600" i="1" spc="-130" dirty="0">
                <a:solidFill>
                  <a:srgbClr val="595959"/>
                </a:solidFill>
                <a:latin typeface="Verdana"/>
                <a:cs typeface="Verdana"/>
              </a:rPr>
              <a:t>the  </a:t>
            </a:r>
            <a:r>
              <a:rPr sz="1600" i="1" spc="-145" dirty="0">
                <a:solidFill>
                  <a:srgbClr val="595959"/>
                </a:solidFill>
                <a:latin typeface="Verdana"/>
                <a:cs typeface="Verdana"/>
              </a:rPr>
              <a:t>individual.</a:t>
            </a:r>
            <a:endParaRPr sz="1600">
              <a:latin typeface="Verdana"/>
              <a:cs typeface="Verdana"/>
            </a:endParaRPr>
          </a:p>
          <a:p>
            <a:pPr marL="379095" indent="-351790">
              <a:lnSpc>
                <a:spcPts val="1870"/>
              </a:lnSpc>
              <a:spcBef>
                <a:spcPts val="1085"/>
              </a:spcBef>
              <a:buFont typeface="Arial MT"/>
              <a:buChar char="●"/>
              <a:tabLst>
                <a:tab pos="379095" algn="l"/>
                <a:tab pos="379730" algn="l"/>
              </a:tabLst>
            </a:pPr>
            <a:r>
              <a:rPr sz="1600" spc="-5" dirty="0">
                <a:solidFill>
                  <a:srgbClr val="595959"/>
                </a:solidFill>
                <a:latin typeface="Tahoma"/>
                <a:cs typeface="Tahoma"/>
              </a:rPr>
              <a:t>Crucial</a:t>
            </a:r>
            <a:r>
              <a:rPr sz="1600" spc="-65" dirty="0">
                <a:solidFill>
                  <a:srgbClr val="595959"/>
                </a:solidFill>
                <a:latin typeface="Tahoma"/>
                <a:cs typeface="Tahoma"/>
              </a:rPr>
              <a:t> </a:t>
            </a:r>
            <a:r>
              <a:rPr sz="1600" spc="-55" dirty="0">
                <a:solidFill>
                  <a:srgbClr val="595959"/>
                </a:solidFill>
                <a:latin typeface="Tahoma"/>
                <a:cs typeface="Tahoma"/>
              </a:rPr>
              <a:t>in</a:t>
            </a:r>
            <a:r>
              <a:rPr sz="1600" spc="-65" dirty="0">
                <a:solidFill>
                  <a:srgbClr val="595959"/>
                </a:solidFill>
                <a:latin typeface="Tahoma"/>
                <a:cs typeface="Tahoma"/>
              </a:rPr>
              <a:t> </a:t>
            </a:r>
            <a:r>
              <a:rPr sz="1600" spc="-40" dirty="0">
                <a:solidFill>
                  <a:srgbClr val="595959"/>
                </a:solidFill>
                <a:latin typeface="Tahoma"/>
                <a:cs typeface="Tahoma"/>
              </a:rPr>
              <a:t>other</a:t>
            </a:r>
            <a:r>
              <a:rPr sz="1600" spc="-65" dirty="0">
                <a:solidFill>
                  <a:srgbClr val="595959"/>
                </a:solidFill>
                <a:latin typeface="Tahoma"/>
                <a:cs typeface="Tahoma"/>
              </a:rPr>
              <a:t> </a:t>
            </a:r>
            <a:r>
              <a:rPr sz="1600" spc="-25" dirty="0">
                <a:solidFill>
                  <a:srgbClr val="595959"/>
                </a:solidFill>
                <a:latin typeface="Tahoma"/>
                <a:cs typeface="Tahoma"/>
              </a:rPr>
              <a:t>domains:</a:t>
            </a:r>
            <a:r>
              <a:rPr sz="1600" spc="-65" dirty="0">
                <a:solidFill>
                  <a:srgbClr val="595959"/>
                </a:solidFill>
                <a:latin typeface="Tahoma"/>
                <a:cs typeface="Tahoma"/>
              </a:rPr>
              <a:t> </a:t>
            </a:r>
            <a:r>
              <a:rPr sz="1600" spc="-15" dirty="0">
                <a:solidFill>
                  <a:srgbClr val="595959"/>
                </a:solidFill>
                <a:latin typeface="Tahoma"/>
                <a:cs typeface="Tahoma"/>
              </a:rPr>
              <a:t>medicine,</a:t>
            </a:r>
            <a:endParaRPr sz="1600">
              <a:latin typeface="Tahoma"/>
              <a:cs typeface="Tahoma"/>
            </a:endParaRPr>
          </a:p>
          <a:p>
            <a:pPr marL="379095">
              <a:lnSpc>
                <a:spcPts val="1870"/>
              </a:lnSpc>
            </a:pPr>
            <a:r>
              <a:rPr sz="1600" spc="-30" dirty="0">
                <a:solidFill>
                  <a:srgbClr val="595959"/>
                </a:solidFill>
                <a:latin typeface="Tahoma"/>
                <a:cs typeface="Tahoma"/>
              </a:rPr>
              <a:t>law-enforcement,</a:t>
            </a:r>
            <a:r>
              <a:rPr sz="1600" spc="-60" dirty="0">
                <a:solidFill>
                  <a:srgbClr val="595959"/>
                </a:solidFill>
                <a:latin typeface="Tahoma"/>
                <a:cs typeface="Tahoma"/>
              </a:rPr>
              <a:t> </a:t>
            </a:r>
            <a:r>
              <a:rPr sz="1600" spc="-30" dirty="0">
                <a:solidFill>
                  <a:srgbClr val="595959"/>
                </a:solidFill>
                <a:latin typeface="Tahoma"/>
                <a:cs typeface="Tahoma"/>
              </a:rPr>
              <a:t>security,</a:t>
            </a:r>
            <a:r>
              <a:rPr sz="1600" spc="-55" dirty="0">
                <a:solidFill>
                  <a:srgbClr val="595959"/>
                </a:solidFill>
                <a:latin typeface="Tahoma"/>
                <a:cs typeface="Tahoma"/>
              </a:rPr>
              <a:t> </a:t>
            </a:r>
            <a:r>
              <a:rPr sz="1600" spc="-30" dirty="0">
                <a:solidFill>
                  <a:srgbClr val="595959"/>
                </a:solidFill>
                <a:latin typeface="Tahoma"/>
                <a:cs typeface="Tahoma"/>
              </a:rPr>
              <a:t>ﬁnance,</a:t>
            </a:r>
            <a:r>
              <a:rPr sz="1600" spc="-60" dirty="0">
                <a:solidFill>
                  <a:srgbClr val="595959"/>
                </a:solidFill>
                <a:latin typeface="Tahoma"/>
                <a:cs typeface="Tahoma"/>
              </a:rPr>
              <a:t> </a:t>
            </a:r>
            <a:r>
              <a:rPr sz="1600" spc="-15" dirty="0">
                <a:solidFill>
                  <a:srgbClr val="595959"/>
                </a:solidFill>
                <a:latin typeface="Tahoma"/>
                <a:cs typeface="Tahoma"/>
              </a:rPr>
              <a:t>etc.</a:t>
            </a:r>
            <a:endParaRPr sz="1600">
              <a:latin typeface="Tahoma"/>
              <a:cs typeface="Tahoma"/>
            </a:endParaRPr>
          </a:p>
        </p:txBody>
      </p:sp>
      <p:pic>
        <p:nvPicPr>
          <p:cNvPr id="4" name="object 4"/>
          <p:cNvPicPr/>
          <p:nvPr/>
        </p:nvPicPr>
        <p:blipFill>
          <a:blip r:embed="rId2" cstate="print"/>
          <a:stretch>
            <a:fillRect/>
          </a:stretch>
        </p:blipFill>
        <p:spPr>
          <a:xfrm>
            <a:off x="4654162" y="2009725"/>
            <a:ext cx="4178138" cy="3790724"/>
          </a:xfrm>
          <a:prstGeom prst="rect">
            <a:avLst/>
          </a:prstGeom>
        </p:spPr>
      </p:pic>
      <p:sp>
        <p:nvSpPr>
          <p:cNvPr id="5" name="object 5"/>
          <p:cNvSpPr txBox="1"/>
          <p:nvPr/>
        </p:nvSpPr>
        <p:spPr>
          <a:xfrm>
            <a:off x="217075" y="5501095"/>
            <a:ext cx="3373754" cy="330200"/>
          </a:xfrm>
          <a:prstGeom prst="rect">
            <a:avLst/>
          </a:prstGeom>
        </p:spPr>
        <p:txBody>
          <a:bodyPr vert="horz" wrap="square" lIns="0" tIns="12700" rIns="0" bIns="0" rtlCol="0">
            <a:spAutoFit/>
          </a:bodyPr>
          <a:lstStyle/>
          <a:p>
            <a:pPr marL="12700" marR="5080">
              <a:spcBef>
                <a:spcPts val="100"/>
              </a:spcBef>
            </a:pPr>
            <a:r>
              <a:rPr sz="1000" i="1" u="sng" spc="-85" dirty="0">
                <a:solidFill>
                  <a:srgbClr val="595959"/>
                </a:solidFill>
                <a:uFill>
                  <a:solidFill>
                    <a:srgbClr val="595959"/>
                  </a:solidFill>
                </a:uFill>
                <a:latin typeface="Verdana"/>
                <a:cs typeface="Verdana"/>
                <a:hlinkClick r:id="rId3"/>
              </a:rPr>
              <a:t>The</a:t>
            </a:r>
            <a:r>
              <a:rPr sz="1000" i="1" u="sng" spc="-75" dirty="0">
                <a:solidFill>
                  <a:srgbClr val="595959"/>
                </a:solidFill>
                <a:uFill>
                  <a:solidFill>
                    <a:srgbClr val="595959"/>
                  </a:solidFill>
                </a:uFill>
                <a:latin typeface="Verdana"/>
                <a:cs typeface="Verdana"/>
                <a:hlinkClick r:id="rId3"/>
              </a:rPr>
              <a:t> </a:t>
            </a:r>
            <a:r>
              <a:rPr sz="1000" i="1" u="sng" spc="-85" dirty="0">
                <a:solidFill>
                  <a:srgbClr val="595959"/>
                </a:solidFill>
                <a:uFill>
                  <a:solidFill>
                    <a:srgbClr val="595959"/>
                  </a:solidFill>
                </a:uFill>
                <a:latin typeface="Verdana"/>
                <a:cs typeface="Verdana"/>
                <a:hlinkClick r:id="rId3"/>
              </a:rPr>
              <a:t>impact</a:t>
            </a:r>
            <a:r>
              <a:rPr sz="1000" i="1" u="sng" spc="-70" dirty="0">
                <a:solidFill>
                  <a:srgbClr val="595959"/>
                </a:solidFill>
                <a:uFill>
                  <a:solidFill>
                    <a:srgbClr val="595959"/>
                  </a:solidFill>
                </a:uFill>
                <a:latin typeface="Verdana"/>
                <a:cs typeface="Verdana"/>
                <a:hlinkClick r:id="rId3"/>
              </a:rPr>
              <a:t> </a:t>
            </a:r>
            <a:r>
              <a:rPr sz="1000" i="1" u="sng" spc="-75" dirty="0">
                <a:solidFill>
                  <a:srgbClr val="595959"/>
                </a:solidFill>
                <a:uFill>
                  <a:solidFill>
                    <a:srgbClr val="595959"/>
                  </a:solidFill>
                </a:uFill>
                <a:latin typeface="Verdana"/>
                <a:cs typeface="Verdana"/>
                <a:hlinkClick r:id="rId3"/>
              </a:rPr>
              <a:t>of </a:t>
            </a:r>
            <a:r>
              <a:rPr sz="1000" i="1" u="sng" spc="-95" dirty="0">
                <a:solidFill>
                  <a:srgbClr val="595959"/>
                </a:solidFill>
                <a:uFill>
                  <a:solidFill>
                    <a:srgbClr val="595959"/>
                  </a:solidFill>
                </a:uFill>
                <a:latin typeface="Verdana"/>
                <a:cs typeface="Verdana"/>
                <a:hlinkClick r:id="rId3"/>
              </a:rPr>
              <a:t>the</a:t>
            </a:r>
            <a:r>
              <a:rPr sz="1000" i="1" u="sng" spc="-75" dirty="0">
                <a:solidFill>
                  <a:srgbClr val="595959"/>
                </a:solidFill>
                <a:uFill>
                  <a:solidFill>
                    <a:srgbClr val="595959"/>
                  </a:solidFill>
                </a:uFill>
                <a:latin typeface="Verdana"/>
                <a:cs typeface="Verdana"/>
                <a:hlinkClick r:id="rId3"/>
              </a:rPr>
              <a:t> </a:t>
            </a:r>
            <a:r>
              <a:rPr sz="1000" i="1" u="sng" spc="-90" dirty="0">
                <a:solidFill>
                  <a:srgbClr val="595959"/>
                </a:solidFill>
                <a:uFill>
                  <a:solidFill>
                    <a:srgbClr val="595959"/>
                  </a:solidFill>
                </a:uFill>
                <a:latin typeface="Verdana"/>
                <a:cs typeface="Verdana"/>
                <a:hlinkClick r:id="rId3"/>
              </a:rPr>
              <a:t>General</a:t>
            </a:r>
            <a:r>
              <a:rPr sz="1000" i="1" u="sng" spc="-70" dirty="0">
                <a:solidFill>
                  <a:srgbClr val="595959"/>
                </a:solidFill>
                <a:uFill>
                  <a:solidFill>
                    <a:srgbClr val="595959"/>
                  </a:solidFill>
                </a:uFill>
                <a:latin typeface="Verdana"/>
                <a:cs typeface="Verdana"/>
                <a:hlinkClick r:id="rId3"/>
              </a:rPr>
              <a:t> </a:t>
            </a:r>
            <a:r>
              <a:rPr sz="1000" i="1" u="sng" spc="-90" dirty="0">
                <a:solidFill>
                  <a:srgbClr val="595959"/>
                </a:solidFill>
                <a:uFill>
                  <a:solidFill>
                    <a:srgbClr val="595959"/>
                  </a:solidFill>
                </a:uFill>
                <a:latin typeface="Verdana"/>
                <a:cs typeface="Verdana"/>
                <a:hlinkClick r:id="rId3"/>
              </a:rPr>
              <a:t>Data</a:t>
            </a:r>
            <a:r>
              <a:rPr sz="1000" i="1" u="sng" spc="-75" dirty="0">
                <a:solidFill>
                  <a:srgbClr val="595959"/>
                </a:solidFill>
                <a:uFill>
                  <a:solidFill>
                    <a:srgbClr val="595959"/>
                  </a:solidFill>
                </a:uFill>
                <a:latin typeface="Verdana"/>
                <a:cs typeface="Verdana"/>
                <a:hlinkClick r:id="rId3"/>
              </a:rPr>
              <a:t> Protection</a:t>
            </a:r>
            <a:r>
              <a:rPr sz="1000" i="1" u="sng" spc="-70" dirty="0">
                <a:solidFill>
                  <a:srgbClr val="595959"/>
                </a:solidFill>
                <a:uFill>
                  <a:solidFill>
                    <a:srgbClr val="595959"/>
                  </a:solidFill>
                </a:uFill>
                <a:latin typeface="Verdana"/>
                <a:cs typeface="Verdana"/>
                <a:hlinkClick r:id="rId3"/>
              </a:rPr>
              <a:t> </a:t>
            </a:r>
            <a:r>
              <a:rPr sz="1000" i="1" u="sng" spc="-85" dirty="0">
                <a:solidFill>
                  <a:srgbClr val="595959"/>
                </a:solidFill>
                <a:uFill>
                  <a:solidFill>
                    <a:srgbClr val="595959"/>
                  </a:solidFill>
                </a:uFill>
                <a:latin typeface="Verdana"/>
                <a:cs typeface="Verdana"/>
                <a:hlinkClick r:id="rId3"/>
              </a:rPr>
              <a:t>Regulation</a:t>
            </a:r>
            <a:r>
              <a:rPr sz="1000" i="1" u="sng" spc="-75" dirty="0">
                <a:solidFill>
                  <a:srgbClr val="595959"/>
                </a:solidFill>
                <a:uFill>
                  <a:solidFill>
                    <a:srgbClr val="595959"/>
                  </a:solidFill>
                </a:uFill>
                <a:latin typeface="Verdana"/>
                <a:cs typeface="Verdana"/>
                <a:hlinkClick r:id="rId3"/>
              </a:rPr>
              <a:t> </a:t>
            </a:r>
            <a:r>
              <a:rPr sz="1000" i="1" u="sng" spc="-95" dirty="0">
                <a:solidFill>
                  <a:srgbClr val="595959"/>
                </a:solidFill>
                <a:uFill>
                  <a:solidFill>
                    <a:srgbClr val="595959"/>
                  </a:solidFill>
                </a:uFill>
                <a:latin typeface="Verdana"/>
                <a:cs typeface="Verdana"/>
                <a:hlinkClick r:id="rId3"/>
              </a:rPr>
              <a:t>(GDPR) </a:t>
            </a:r>
            <a:r>
              <a:rPr sz="1000" i="1" spc="-340" dirty="0">
                <a:solidFill>
                  <a:srgbClr val="595959"/>
                </a:solidFill>
                <a:latin typeface="Verdana"/>
                <a:cs typeface="Verdana"/>
              </a:rPr>
              <a:t> </a:t>
            </a:r>
            <a:r>
              <a:rPr sz="1000" i="1" u="sng" spc="-60" dirty="0">
                <a:solidFill>
                  <a:srgbClr val="595959"/>
                </a:solidFill>
                <a:uFill>
                  <a:solidFill>
                    <a:srgbClr val="595959"/>
                  </a:solidFill>
                </a:uFill>
                <a:latin typeface="Verdana"/>
                <a:cs typeface="Verdana"/>
                <a:hlinkClick r:id="rId3"/>
              </a:rPr>
              <a:t>o</a:t>
            </a:r>
            <a:r>
              <a:rPr sz="1000" i="1" u="sng" spc="-100" dirty="0">
                <a:solidFill>
                  <a:srgbClr val="595959"/>
                </a:solidFill>
                <a:uFill>
                  <a:solidFill>
                    <a:srgbClr val="595959"/>
                  </a:solidFill>
                </a:uFill>
                <a:latin typeface="Verdana"/>
                <a:cs typeface="Verdana"/>
                <a:hlinkClick r:id="rId3"/>
              </a:rPr>
              <a:t>n</a:t>
            </a:r>
            <a:r>
              <a:rPr sz="1000" i="1" u="sng" spc="-75" dirty="0">
                <a:solidFill>
                  <a:srgbClr val="595959"/>
                </a:solidFill>
                <a:uFill>
                  <a:solidFill>
                    <a:srgbClr val="595959"/>
                  </a:solidFill>
                </a:uFill>
                <a:latin typeface="Verdana"/>
                <a:cs typeface="Verdana"/>
                <a:hlinkClick r:id="rId3"/>
              </a:rPr>
              <a:t> </a:t>
            </a:r>
            <a:r>
              <a:rPr sz="1000" i="1" u="sng" spc="-100" dirty="0">
                <a:solidFill>
                  <a:srgbClr val="595959"/>
                </a:solidFill>
                <a:uFill>
                  <a:solidFill>
                    <a:srgbClr val="595959"/>
                  </a:solidFill>
                </a:uFill>
                <a:latin typeface="Verdana"/>
                <a:cs typeface="Verdana"/>
                <a:hlinkClick r:id="rId3"/>
              </a:rPr>
              <a:t>artiﬁcia</a:t>
            </a:r>
            <a:r>
              <a:rPr sz="1000" i="1" u="sng" spc="-90" dirty="0">
                <a:solidFill>
                  <a:srgbClr val="595959"/>
                </a:solidFill>
                <a:uFill>
                  <a:solidFill>
                    <a:srgbClr val="595959"/>
                  </a:solidFill>
                </a:uFill>
                <a:latin typeface="Verdana"/>
                <a:cs typeface="Verdana"/>
                <a:hlinkClick r:id="rId3"/>
              </a:rPr>
              <a:t>l</a:t>
            </a:r>
            <a:r>
              <a:rPr sz="1000" i="1" u="sng" spc="-80" dirty="0">
                <a:solidFill>
                  <a:srgbClr val="595959"/>
                </a:solidFill>
                <a:uFill>
                  <a:solidFill>
                    <a:srgbClr val="595959"/>
                  </a:solidFill>
                </a:uFill>
                <a:latin typeface="Verdana"/>
                <a:cs typeface="Verdana"/>
                <a:hlinkClick r:id="rId3"/>
              </a:rPr>
              <a:t> </a:t>
            </a:r>
            <a:r>
              <a:rPr sz="1000" i="1" u="sng" spc="-105" dirty="0">
                <a:solidFill>
                  <a:srgbClr val="595959"/>
                </a:solidFill>
                <a:uFill>
                  <a:solidFill>
                    <a:srgbClr val="595959"/>
                  </a:solidFill>
                </a:uFill>
                <a:latin typeface="Verdana"/>
                <a:cs typeface="Verdana"/>
                <a:hlinkClick r:id="rId3"/>
              </a:rPr>
              <a:t>int</a:t>
            </a:r>
            <a:r>
              <a:rPr sz="1000" i="1" u="sng" spc="-75" dirty="0">
                <a:solidFill>
                  <a:srgbClr val="595959"/>
                </a:solidFill>
                <a:uFill>
                  <a:solidFill>
                    <a:srgbClr val="595959"/>
                  </a:solidFill>
                </a:uFill>
                <a:latin typeface="Verdana"/>
                <a:cs typeface="Verdana"/>
                <a:hlinkClick r:id="rId3"/>
              </a:rPr>
              <a:t>elligenc</a:t>
            </a:r>
            <a:r>
              <a:rPr sz="1000" i="1" u="sng" spc="-80" dirty="0">
                <a:solidFill>
                  <a:srgbClr val="595959"/>
                </a:solidFill>
                <a:uFill>
                  <a:solidFill>
                    <a:srgbClr val="595959"/>
                  </a:solidFill>
                </a:uFill>
                <a:latin typeface="Verdana"/>
                <a:cs typeface="Verdana"/>
                <a:hlinkClick r:id="rId3"/>
              </a:rPr>
              <a:t>e</a:t>
            </a:r>
            <a:r>
              <a:rPr sz="1000" i="1" spc="-90" dirty="0">
                <a:solidFill>
                  <a:srgbClr val="595959"/>
                </a:solidFill>
                <a:latin typeface="Verdana"/>
                <a:cs typeface="Verdana"/>
              </a:rPr>
              <a:t>,</a:t>
            </a:r>
            <a:r>
              <a:rPr sz="1000" i="1" spc="-80" dirty="0">
                <a:solidFill>
                  <a:srgbClr val="595959"/>
                </a:solidFill>
                <a:latin typeface="Verdana"/>
                <a:cs typeface="Verdana"/>
              </a:rPr>
              <a:t> </a:t>
            </a:r>
            <a:r>
              <a:rPr sz="1000" i="1" spc="-85" dirty="0">
                <a:solidFill>
                  <a:srgbClr val="595959"/>
                </a:solidFill>
                <a:latin typeface="Verdana"/>
                <a:cs typeface="Verdana"/>
              </a:rPr>
              <a:t>2020</a:t>
            </a:r>
            <a:endParaRPr sz="1000">
              <a:latin typeface="Verdana"/>
              <a:cs typeface="Verdana"/>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4725" y="1362499"/>
            <a:ext cx="6619240" cy="409575"/>
          </a:xfrm>
          <a:prstGeom prst="rect">
            <a:avLst/>
          </a:prstGeom>
        </p:spPr>
        <p:txBody>
          <a:bodyPr vert="horz" wrap="square" lIns="0" tIns="15240" rIns="0" bIns="0" numCol="1" rtlCol="0" anchor="t" anchorCtr="0" compatLnSpc="1">
            <a:prstTxWarp prst="textNoShape">
              <a:avLst/>
            </a:prstTxWarp>
            <a:spAutoFit/>
          </a:bodyPr>
          <a:lstStyle/>
          <a:p>
            <a:pPr marL="12700">
              <a:spcBef>
                <a:spcPts val="120"/>
              </a:spcBef>
            </a:pPr>
            <a:r>
              <a:rPr spc="-15" dirty="0"/>
              <a:t>Map</a:t>
            </a:r>
            <a:r>
              <a:rPr spc="-45" dirty="0"/>
              <a:t> </a:t>
            </a:r>
            <a:r>
              <a:rPr spc="-65" dirty="0"/>
              <a:t>of</a:t>
            </a:r>
            <a:r>
              <a:rPr spc="-40" dirty="0"/>
              <a:t> </a:t>
            </a:r>
            <a:r>
              <a:rPr spc="55" dirty="0"/>
              <a:t>ML</a:t>
            </a:r>
            <a:r>
              <a:rPr spc="-45" dirty="0"/>
              <a:t> </a:t>
            </a:r>
            <a:r>
              <a:rPr spc="-60" dirty="0"/>
              <a:t>methods</a:t>
            </a:r>
            <a:r>
              <a:rPr spc="-40" dirty="0"/>
              <a:t> </a:t>
            </a:r>
            <a:r>
              <a:rPr spc="-70" dirty="0"/>
              <a:t>and</a:t>
            </a:r>
            <a:r>
              <a:rPr spc="-45" dirty="0"/>
              <a:t> </a:t>
            </a:r>
            <a:r>
              <a:rPr spc="-105" dirty="0"/>
              <a:t>their</a:t>
            </a:r>
            <a:r>
              <a:rPr spc="-35" dirty="0"/>
              <a:t> </a:t>
            </a:r>
            <a:r>
              <a:rPr spc="-90" dirty="0"/>
              <a:t>Explainability</a:t>
            </a:r>
          </a:p>
        </p:txBody>
      </p:sp>
      <p:pic>
        <p:nvPicPr>
          <p:cNvPr id="3" name="object 3"/>
          <p:cNvPicPr/>
          <p:nvPr/>
        </p:nvPicPr>
        <p:blipFill>
          <a:blip r:embed="rId2" cstate="print"/>
          <a:stretch>
            <a:fillRect/>
          </a:stretch>
        </p:blipFill>
        <p:spPr>
          <a:xfrm>
            <a:off x="1" y="1874966"/>
            <a:ext cx="9143999" cy="4099869"/>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607967" y="292239"/>
            <a:ext cx="1189434" cy="700088"/>
          </a:xfrm>
          <a:custGeom>
            <a:avLst/>
            <a:gdLst/>
            <a:ahLst/>
            <a:cxnLst/>
            <a:rect l="l" t="t" r="r" b="b"/>
            <a:pathLst>
              <a:path w="1691640" h="995680">
                <a:moveTo>
                  <a:pt x="1400135" y="0"/>
                </a:moveTo>
                <a:lnTo>
                  <a:pt x="291210" y="0"/>
                </a:lnTo>
                <a:lnTo>
                  <a:pt x="233261" y="222"/>
                </a:lnTo>
                <a:lnTo>
                  <a:pt x="186527" y="1783"/>
                </a:lnTo>
                <a:lnTo>
                  <a:pt x="120299" y="14270"/>
                </a:lnTo>
                <a:lnTo>
                  <a:pt x="85465" y="31474"/>
                </a:lnTo>
                <a:lnTo>
                  <a:pt x="55531" y="55531"/>
                </a:lnTo>
                <a:lnTo>
                  <a:pt x="31474" y="85465"/>
                </a:lnTo>
                <a:lnTo>
                  <a:pt x="14269" y="120299"/>
                </a:lnTo>
                <a:lnTo>
                  <a:pt x="1783" y="186527"/>
                </a:lnTo>
                <a:lnTo>
                  <a:pt x="222" y="233261"/>
                </a:lnTo>
                <a:lnTo>
                  <a:pt x="0" y="291210"/>
                </a:lnTo>
                <a:lnTo>
                  <a:pt x="0" y="704396"/>
                </a:lnTo>
                <a:lnTo>
                  <a:pt x="222" y="762346"/>
                </a:lnTo>
                <a:lnTo>
                  <a:pt x="1783" y="809079"/>
                </a:lnTo>
                <a:lnTo>
                  <a:pt x="14269" y="875306"/>
                </a:lnTo>
                <a:lnTo>
                  <a:pt x="31474" y="910140"/>
                </a:lnTo>
                <a:lnTo>
                  <a:pt x="55531" y="940075"/>
                </a:lnTo>
                <a:lnTo>
                  <a:pt x="85465" y="964132"/>
                </a:lnTo>
                <a:lnTo>
                  <a:pt x="120299" y="981336"/>
                </a:lnTo>
                <a:lnTo>
                  <a:pt x="186527" y="993823"/>
                </a:lnTo>
                <a:lnTo>
                  <a:pt x="233261" y="995384"/>
                </a:lnTo>
                <a:lnTo>
                  <a:pt x="291210" y="995607"/>
                </a:lnTo>
                <a:lnTo>
                  <a:pt x="1400135" y="995607"/>
                </a:lnTo>
                <a:lnTo>
                  <a:pt x="1458085" y="995384"/>
                </a:lnTo>
                <a:lnTo>
                  <a:pt x="1504818" y="993823"/>
                </a:lnTo>
                <a:lnTo>
                  <a:pt x="1571047" y="981336"/>
                </a:lnTo>
                <a:lnTo>
                  <a:pt x="1605880" y="964132"/>
                </a:lnTo>
                <a:lnTo>
                  <a:pt x="1635814" y="940075"/>
                </a:lnTo>
                <a:lnTo>
                  <a:pt x="1659871" y="910140"/>
                </a:lnTo>
                <a:lnTo>
                  <a:pt x="1677075" y="875306"/>
                </a:lnTo>
                <a:lnTo>
                  <a:pt x="1689562" y="809079"/>
                </a:lnTo>
                <a:lnTo>
                  <a:pt x="1691123" y="762346"/>
                </a:lnTo>
                <a:lnTo>
                  <a:pt x="1691346" y="704396"/>
                </a:lnTo>
                <a:lnTo>
                  <a:pt x="1691346" y="291210"/>
                </a:lnTo>
                <a:lnTo>
                  <a:pt x="1691123" y="233261"/>
                </a:lnTo>
                <a:lnTo>
                  <a:pt x="1689562" y="186527"/>
                </a:lnTo>
                <a:lnTo>
                  <a:pt x="1677075" y="120299"/>
                </a:lnTo>
                <a:lnTo>
                  <a:pt x="1659871" y="85465"/>
                </a:lnTo>
                <a:lnTo>
                  <a:pt x="1635814" y="55531"/>
                </a:lnTo>
                <a:lnTo>
                  <a:pt x="1605880" y="31474"/>
                </a:lnTo>
                <a:lnTo>
                  <a:pt x="1571047" y="14270"/>
                </a:lnTo>
                <a:lnTo>
                  <a:pt x="1504818" y="1783"/>
                </a:lnTo>
                <a:lnTo>
                  <a:pt x="1458085" y="222"/>
                </a:lnTo>
                <a:lnTo>
                  <a:pt x="1400135" y="0"/>
                </a:lnTo>
                <a:close/>
              </a:path>
            </a:pathLst>
          </a:custGeom>
          <a:solidFill>
            <a:srgbClr val="004D7F"/>
          </a:solidFill>
        </p:spPr>
        <p:txBody>
          <a:bodyPr wrap="square" lIns="0" tIns="0" rIns="0" bIns="0" rtlCol="0"/>
          <a:lstStyle/>
          <a:p>
            <a:pPr defTabSz="642915" eaLnBrk="1" fontAlgn="auto" hangingPunct="1">
              <a:spcBef>
                <a:spcPts val="0"/>
              </a:spcBef>
              <a:spcAft>
                <a:spcPts val="0"/>
              </a:spcAft>
            </a:pPr>
            <a:endParaRPr sz="1266" b="0">
              <a:solidFill>
                <a:prstClr val="black"/>
              </a:solidFill>
              <a:latin typeface="Calibri"/>
              <a:ea typeface="+mn-ea"/>
            </a:endParaRPr>
          </a:p>
        </p:txBody>
      </p:sp>
      <p:sp>
        <p:nvSpPr>
          <p:cNvPr id="3" name="object 3"/>
          <p:cNvSpPr txBox="1">
            <a:spLocks noGrp="1"/>
          </p:cNvSpPr>
          <p:nvPr>
            <p:ph type="title"/>
          </p:nvPr>
        </p:nvSpPr>
        <p:spPr>
          <a:xfrm>
            <a:off x="3980326" y="462974"/>
            <a:ext cx="444698" cy="333593"/>
          </a:xfrm>
          <a:prstGeom prst="rect">
            <a:avLst/>
          </a:prstGeom>
        </p:spPr>
        <p:txBody>
          <a:bodyPr vert="horz" wrap="square" lIns="0" tIns="8930" rIns="0" bIns="0" rtlCol="0">
            <a:spAutoFit/>
          </a:bodyPr>
          <a:lstStyle/>
          <a:p>
            <a:pPr marL="8929">
              <a:spcBef>
                <a:spcPts val="70"/>
              </a:spcBef>
            </a:pPr>
            <a:r>
              <a:rPr sz="2109" spc="-14" dirty="0">
                <a:solidFill>
                  <a:srgbClr val="FFFFFF"/>
                </a:solidFill>
              </a:rPr>
              <a:t>XAI</a:t>
            </a:r>
            <a:endParaRPr sz="2109"/>
          </a:p>
        </p:txBody>
      </p:sp>
      <p:sp>
        <p:nvSpPr>
          <p:cNvPr id="4" name="object 4"/>
          <p:cNvSpPr txBox="1"/>
          <p:nvPr/>
        </p:nvSpPr>
        <p:spPr>
          <a:xfrm>
            <a:off x="1005235" y="1791737"/>
            <a:ext cx="1818977" cy="668050"/>
          </a:xfrm>
          <a:prstGeom prst="rect">
            <a:avLst/>
          </a:prstGeom>
          <a:solidFill>
            <a:srgbClr val="004D7F"/>
          </a:solidFill>
        </p:spPr>
        <p:txBody>
          <a:bodyPr vert="horz" wrap="square" lIns="0" tIns="196007" rIns="0" bIns="0" rtlCol="0">
            <a:spAutoFit/>
          </a:bodyPr>
          <a:lstStyle/>
          <a:p>
            <a:pPr marL="81257" marR="75900" indent="483525" defTabSz="642915" eaLnBrk="1" fontAlgn="auto" hangingPunct="1">
              <a:lnSpc>
                <a:spcPct val="102299"/>
              </a:lnSpc>
              <a:spcBef>
                <a:spcPts val="1543"/>
              </a:spcBef>
              <a:spcAft>
                <a:spcPts val="0"/>
              </a:spcAft>
            </a:pPr>
            <a:r>
              <a:rPr sz="1547" b="0" spc="32" dirty="0">
                <a:solidFill>
                  <a:srgbClr val="FFFFFF"/>
                </a:solidFill>
                <a:latin typeface="Arial MT"/>
                <a:ea typeface="+mn-ea"/>
                <a:cs typeface="Arial MT"/>
              </a:rPr>
              <a:t>Directly </a:t>
            </a:r>
            <a:r>
              <a:rPr sz="1547" b="0" spc="35" dirty="0">
                <a:solidFill>
                  <a:srgbClr val="FFFFFF"/>
                </a:solidFill>
                <a:latin typeface="Arial MT"/>
                <a:ea typeface="+mn-ea"/>
                <a:cs typeface="Arial MT"/>
              </a:rPr>
              <a:t> </a:t>
            </a:r>
            <a:r>
              <a:rPr sz="1547" b="0" spc="28" dirty="0">
                <a:solidFill>
                  <a:srgbClr val="FFFFFF"/>
                </a:solidFill>
                <a:latin typeface="Arial MT"/>
                <a:ea typeface="+mn-ea"/>
                <a:cs typeface="Arial MT"/>
              </a:rPr>
              <a:t>explainable</a:t>
            </a:r>
            <a:r>
              <a:rPr sz="1547" b="0" spc="-21" dirty="0">
                <a:solidFill>
                  <a:srgbClr val="FFFFFF"/>
                </a:solidFill>
                <a:latin typeface="Arial MT"/>
                <a:ea typeface="+mn-ea"/>
                <a:cs typeface="Arial MT"/>
              </a:rPr>
              <a:t> </a:t>
            </a:r>
            <a:r>
              <a:rPr sz="1547" b="0" spc="42" dirty="0">
                <a:solidFill>
                  <a:srgbClr val="FFFFFF"/>
                </a:solidFill>
                <a:latin typeface="Arial MT"/>
                <a:ea typeface="+mn-ea"/>
                <a:cs typeface="Arial MT"/>
              </a:rPr>
              <a:t>model</a:t>
            </a:r>
            <a:endParaRPr sz="1547" b="0">
              <a:solidFill>
                <a:prstClr val="black"/>
              </a:solidFill>
              <a:latin typeface="Arial MT"/>
              <a:ea typeface="+mn-ea"/>
              <a:cs typeface="Arial MT"/>
            </a:endParaRPr>
          </a:p>
        </p:txBody>
      </p:sp>
      <p:sp>
        <p:nvSpPr>
          <p:cNvPr id="5" name="object 5"/>
          <p:cNvSpPr txBox="1"/>
          <p:nvPr/>
        </p:nvSpPr>
        <p:spPr>
          <a:xfrm>
            <a:off x="5410508" y="1791737"/>
            <a:ext cx="1818977" cy="668050"/>
          </a:xfrm>
          <a:prstGeom prst="rect">
            <a:avLst/>
          </a:prstGeom>
          <a:solidFill>
            <a:srgbClr val="004D7F"/>
          </a:solidFill>
        </p:spPr>
        <p:txBody>
          <a:bodyPr vert="horz" wrap="square" lIns="0" tIns="196007" rIns="0" bIns="0" rtlCol="0">
            <a:spAutoFit/>
          </a:bodyPr>
          <a:lstStyle/>
          <a:p>
            <a:pPr marL="313867" marR="308509" indent="179926" defTabSz="642915" eaLnBrk="1" fontAlgn="auto" hangingPunct="1">
              <a:lnSpc>
                <a:spcPct val="102299"/>
              </a:lnSpc>
              <a:spcBef>
                <a:spcPts val="1543"/>
              </a:spcBef>
              <a:spcAft>
                <a:spcPts val="0"/>
              </a:spcAft>
            </a:pPr>
            <a:r>
              <a:rPr sz="1547" b="0" spc="53" dirty="0">
                <a:solidFill>
                  <a:srgbClr val="FFFFFF"/>
                </a:solidFill>
                <a:latin typeface="Arial MT"/>
                <a:ea typeface="+mn-ea"/>
                <a:cs typeface="Arial MT"/>
              </a:rPr>
              <a:t>Post-hoc </a:t>
            </a:r>
            <a:r>
              <a:rPr sz="1547" b="0" spc="56" dirty="0">
                <a:solidFill>
                  <a:srgbClr val="FFFFFF"/>
                </a:solidFill>
                <a:latin typeface="Arial MT"/>
                <a:ea typeface="+mn-ea"/>
                <a:cs typeface="Arial MT"/>
              </a:rPr>
              <a:t> </a:t>
            </a:r>
            <a:r>
              <a:rPr sz="1547" b="0" spc="35" dirty="0">
                <a:solidFill>
                  <a:srgbClr val="FFFFFF"/>
                </a:solidFill>
                <a:latin typeface="Arial MT"/>
                <a:ea typeface="+mn-ea"/>
                <a:cs typeface="Arial MT"/>
              </a:rPr>
              <a:t>explainability</a:t>
            </a:r>
            <a:endParaRPr sz="1547" b="0">
              <a:solidFill>
                <a:prstClr val="black"/>
              </a:solidFill>
              <a:latin typeface="Arial MT"/>
              <a:ea typeface="+mn-ea"/>
              <a:cs typeface="Arial MT"/>
            </a:endParaRPr>
          </a:p>
        </p:txBody>
      </p:sp>
      <p:grpSp>
        <p:nvGrpSpPr>
          <p:cNvPr id="6" name="object 6"/>
          <p:cNvGrpSpPr/>
          <p:nvPr/>
        </p:nvGrpSpPr>
        <p:grpSpPr>
          <a:xfrm>
            <a:off x="1817920" y="999835"/>
            <a:ext cx="4417963" cy="796975"/>
            <a:chOff x="2585486" y="1421988"/>
            <a:chExt cx="6283325" cy="1133475"/>
          </a:xfrm>
        </p:grpSpPr>
        <p:sp>
          <p:nvSpPr>
            <p:cNvPr id="7" name="object 7"/>
            <p:cNvSpPr/>
            <p:nvPr/>
          </p:nvSpPr>
          <p:spPr>
            <a:xfrm>
              <a:off x="5977003" y="1421988"/>
              <a:ext cx="0" cy="502284"/>
            </a:xfrm>
            <a:custGeom>
              <a:avLst/>
              <a:gdLst/>
              <a:ahLst/>
              <a:cxnLst/>
              <a:rect l="l" t="t" r="r" b="b"/>
              <a:pathLst>
                <a:path h="502285">
                  <a:moveTo>
                    <a:pt x="0" y="501964"/>
                  </a:moveTo>
                  <a:lnTo>
                    <a:pt x="0" y="0"/>
                  </a:lnTo>
                </a:path>
              </a:pathLst>
            </a:custGeom>
            <a:ln w="25400">
              <a:solidFill>
                <a:srgbClr val="5E5E5E"/>
              </a:solidFill>
            </a:ln>
          </p:spPr>
          <p:txBody>
            <a:bodyPr wrap="square" lIns="0" tIns="0" rIns="0" bIns="0" rtlCol="0"/>
            <a:lstStyle/>
            <a:p>
              <a:pPr defTabSz="642915" eaLnBrk="1" fontAlgn="auto" hangingPunct="1">
                <a:spcBef>
                  <a:spcPts val="0"/>
                </a:spcBef>
                <a:spcAft>
                  <a:spcPts val="0"/>
                </a:spcAft>
              </a:pPr>
              <a:endParaRPr sz="1266" b="0">
                <a:solidFill>
                  <a:prstClr val="black"/>
                </a:solidFill>
                <a:latin typeface="Calibri"/>
                <a:ea typeface="+mn-ea"/>
              </a:endParaRPr>
            </a:p>
          </p:txBody>
        </p:sp>
        <p:sp>
          <p:nvSpPr>
            <p:cNvPr id="8" name="object 8"/>
            <p:cNvSpPr/>
            <p:nvPr/>
          </p:nvSpPr>
          <p:spPr>
            <a:xfrm>
              <a:off x="2626393" y="1891197"/>
              <a:ext cx="6191885" cy="0"/>
            </a:xfrm>
            <a:custGeom>
              <a:avLst/>
              <a:gdLst/>
              <a:ahLst/>
              <a:cxnLst/>
              <a:rect l="l" t="t" r="r" b="b"/>
              <a:pathLst>
                <a:path w="6191884">
                  <a:moveTo>
                    <a:pt x="6191839" y="0"/>
                  </a:moveTo>
                  <a:lnTo>
                    <a:pt x="0" y="0"/>
                  </a:lnTo>
                </a:path>
              </a:pathLst>
            </a:custGeom>
            <a:ln w="25400">
              <a:solidFill>
                <a:srgbClr val="5E5E5E"/>
              </a:solidFill>
            </a:ln>
          </p:spPr>
          <p:txBody>
            <a:bodyPr wrap="square" lIns="0" tIns="0" rIns="0" bIns="0" rtlCol="0"/>
            <a:lstStyle/>
            <a:p>
              <a:pPr defTabSz="642915" eaLnBrk="1" fontAlgn="auto" hangingPunct="1">
                <a:spcBef>
                  <a:spcPts val="0"/>
                </a:spcBef>
                <a:spcAft>
                  <a:spcPts val="0"/>
                </a:spcAft>
              </a:pPr>
              <a:endParaRPr sz="1266" b="0">
                <a:solidFill>
                  <a:prstClr val="black"/>
                </a:solidFill>
                <a:latin typeface="Calibri"/>
                <a:ea typeface="+mn-ea"/>
              </a:endParaRPr>
            </a:p>
          </p:txBody>
        </p:sp>
        <p:sp>
          <p:nvSpPr>
            <p:cNvPr id="9" name="object 9"/>
            <p:cNvSpPr/>
            <p:nvPr/>
          </p:nvSpPr>
          <p:spPr>
            <a:xfrm>
              <a:off x="2646446" y="1889481"/>
              <a:ext cx="0" cy="556895"/>
            </a:xfrm>
            <a:custGeom>
              <a:avLst/>
              <a:gdLst/>
              <a:ahLst/>
              <a:cxnLst/>
              <a:rect l="l" t="t" r="r" b="b"/>
              <a:pathLst>
                <a:path h="556894">
                  <a:moveTo>
                    <a:pt x="0" y="0"/>
                  </a:moveTo>
                  <a:lnTo>
                    <a:pt x="0" y="556287"/>
                  </a:lnTo>
                </a:path>
              </a:pathLst>
            </a:custGeom>
            <a:ln w="25400">
              <a:solidFill>
                <a:srgbClr val="5E5E5E"/>
              </a:solidFill>
            </a:ln>
          </p:spPr>
          <p:txBody>
            <a:bodyPr wrap="square" lIns="0" tIns="0" rIns="0" bIns="0" rtlCol="0"/>
            <a:lstStyle/>
            <a:p>
              <a:pPr defTabSz="642915" eaLnBrk="1" fontAlgn="auto" hangingPunct="1">
                <a:spcBef>
                  <a:spcPts val="0"/>
                </a:spcBef>
                <a:spcAft>
                  <a:spcPts val="0"/>
                </a:spcAft>
              </a:pPr>
              <a:endParaRPr sz="1266" b="0">
                <a:solidFill>
                  <a:prstClr val="black"/>
                </a:solidFill>
                <a:latin typeface="Calibri"/>
                <a:ea typeface="+mn-ea"/>
              </a:endParaRPr>
            </a:p>
          </p:txBody>
        </p:sp>
        <p:sp>
          <p:nvSpPr>
            <p:cNvPr id="10" name="object 10"/>
            <p:cNvSpPr/>
            <p:nvPr/>
          </p:nvSpPr>
          <p:spPr>
            <a:xfrm>
              <a:off x="2585486" y="2433069"/>
              <a:ext cx="121920" cy="121920"/>
            </a:xfrm>
            <a:custGeom>
              <a:avLst/>
              <a:gdLst/>
              <a:ahLst/>
              <a:cxnLst/>
              <a:rect l="l" t="t" r="r" b="b"/>
              <a:pathLst>
                <a:path w="121919" h="121919">
                  <a:moveTo>
                    <a:pt x="121919" y="0"/>
                  </a:moveTo>
                  <a:lnTo>
                    <a:pt x="0" y="0"/>
                  </a:lnTo>
                  <a:lnTo>
                    <a:pt x="60959" y="121920"/>
                  </a:lnTo>
                  <a:lnTo>
                    <a:pt x="121919" y="0"/>
                  </a:lnTo>
                  <a:close/>
                </a:path>
              </a:pathLst>
            </a:custGeom>
            <a:solidFill>
              <a:srgbClr val="5E5E5E"/>
            </a:solidFill>
          </p:spPr>
          <p:txBody>
            <a:bodyPr wrap="square" lIns="0" tIns="0" rIns="0" bIns="0" rtlCol="0"/>
            <a:lstStyle/>
            <a:p>
              <a:pPr defTabSz="642915" eaLnBrk="1" fontAlgn="auto" hangingPunct="1">
                <a:spcBef>
                  <a:spcPts val="0"/>
                </a:spcBef>
                <a:spcAft>
                  <a:spcPts val="0"/>
                </a:spcAft>
              </a:pPr>
              <a:endParaRPr sz="1266" b="0">
                <a:solidFill>
                  <a:prstClr val="black"/>
                </a:solidFill>
                <a:latin typeface="Calibri"/>
                <a:ea typeface="+mn-ea"/>
              </a:endParaRPr>
            </a:p>
          </p:txBody>
        </p:sp>
        <p:sp>
          <p:nvSpPr>
            <p:cNvPr id="11" name="object 11"/>
            <p:cNvSpPr/>
            <p:nvPr/>
          </p:nvSpPr>
          <p:spPr>
            <a:xfrm>
              <a:off x="8807660" y="1889481"/>
              <a:ext cx="0" cy="556895"/>
            </a:xfrm>
            <a:custGeom>
              <a:avLst/>
              <a:gdLst/>
              <a:ahLst/>
              <a:cxnLst/>
              <a:rect l="l" t="t" r="r" b="b"/>
              <a:pathLst>
                <a:path h="556894">
                  <a:moveTo>
                    <a:pt x="0" y="0"/>
                  </a:moveTo>
                  <a:lnTo>
                    <a:pt x="0" y="556287"/>
                  </a:lnTo>
                </a:path>
              </a:pathLst>
            </a:custGeom>
            <a:ln w="25400">
              <a:solidFill>
                <a:srgbClr val="5E5E5E"/>
              </a:solidFill>
            </a:ln>
          </p:spPr>
          <p:txBody>
            <a:bodyPr wrap="square" lIns="0" tIns="0" rIns="0" bIns="0" rtlCol="0"/>
            <a:lstStyle/>
            <a:p>
              <a:pPr defTabSz="642915" eaLnBrk="1" fontAlgn="auto" hangingPunct="1">
                <a:spcBef>
                  <a:spcPts val="0"/>
                </a:spcBef>
                <a:spcAft>
                  <a:spcPts val="0"/>
                </a:spcAft>
              </a:pPr>
              <a:endParaRPr sz="1266" b="0">
                <a:solidFill>
                  <a:prstClr val="black"/>
                </a:solidFill>
                <a:latin typeface="Calibri"/>
                <a:ea typeface="+mn-ea"/>
              </a:endParaRPr>
            </a:p>
          </p:txBody>
        </p:sp>
        <p:sp>
          <p:nvSpPr>
            <p:cNvPr id="12" name="object 12"/>
            <p:cNvSpPr/>
            <p:nvPr/>
          </p:nvSpPr>
          <p:spPr>
            <a:xfrm>
              <a:off x="8746700" y="2433069"/>
              <a:ext cx="121920" cy="121920"/>
            </a:xfrm>
            <a:custGeom>
              <a:avLst/>
              <a:gdLst/>
              <a:ahLst/>
              <a:cxnLst/>
              <a:rect l="l" t="t" r="r" b="b"/>
              <a:pathLst>
                <a:path w="121920" h="121919">
                  <a:moveTo>
                    <a:pt x="121920" y="0"/>
                  </a:moveTo>
                  <a:lnTo>
                    <a:pt x="0" y="0"/>
                  </a:lnTo>
                  <a:lnTo>
                    <a:pt x="60960" y="121920"/>
                  </a:lnTo>
                  <a:lnTo>
                    <a:pt x="121920" y="0"/>
                  </a:lnTo>
                  <a:close/>
                </a:path>
              </a:pathLst>
            </a:custGeom>
            <a:solidFill>
              <a:srgbClr val="5E5E5E"/>
            </a:solidFill>
          </p:spPr>
          <p:txBody>
            <a:bodyPr wrap="square" lIns="0" tIns="0" rIns="0" bIns="0" rtlCol="0"/>
            <a:lstStyle/>
            <a:p>
              <a:pPr defTabSz="642915" eaLnBrk="1" fontAlgn="auto" hangingPunct="1">
                <a:spcBef>
                  <a:spcPts val="0"/>
                </a:spcBef>
                <a:spcAft>
                  <a:spcPts val="0"/>
                </a:spcAft>
              </a:pPr>
              <a:endParaRPr sz="1266" b="0">
                <a:solidFill>
                  <a:prstClr val="black"/>
                </a:solidFill>
                <a:latin typeface="Calibri"/>
                <a:ea typeface="+mn-ea"/>
              </a:endParaRPr>
            </a:p>
          </p:txBody>
        </p:sp>
      </p:grpSp>
      <p:sp>
        <p:nvSpPr>
          <p:cNvPr id="13" name="object 13"/>
          <p:cNvSpPr txBox="1"/>
          <p:nvPr/>
        </p:nvSpPr>
        <p:spPr>
          <a:xfrm>
            <a:off x="5345614" y="4179731"/>
            <a:ext cx="2023467" cy="514524"/>
          </a:xfrm>
          <a:prstGeom prst="rect">
            <a:avLst/>
          </a:prstGeom>
        </p:spPr>
        <p:txBody>
          <a:bodyPr vert="horz" wrap="square" lIns="0" tIns="33933" rIns="0" bIns="0" rtlCol="0">
            <a:spAutoFit/>
          </a:bodyPr>
          <a:lstStyle/>
          <a:p>
            <a:pPr marL="169658" indent="-160729" defTabSz="642915" eaLnBrk="1" fontAlgn="auto" hangingPunct="1">
              <a:spcBef>
                <a:spcPts val="267"/>
              </a:spcBef>
              <a:spcAft>
                <a:spcPts val="0"/>
              </a:spcAft>
              <a:buFontTx/>
              <a:buChar char="•"/>
              <a:tabLst>
                <a:tab pos="169658" algn="l"/>
              </a:tabLst>
            </a:pPr>
            <a:r>
              <a:rPr sz="1477" b="0" spc="-88" dirty="0">
                <a:solidFill>
                  <a:prstClr val="black"/>
                </a:solidFill>
                <a:latin typeface="Verdana"/>
                <a:ea typeface="+mn-ea"/>
                <a:cs typeface="Verdana"/>
              </a:rPr>
              <a:t>Deep</a:t>
            </a:r>
            <a:r>
              <a:rPr sz="1477" b="0" spc="-172" dirty="0">
                <a:solidFill>
                  <a:prstClr val="black"/>
                </a:solidFill>
                <a:latin typeface="Verdana"/>
                <a:ea typeface="+mn-ea"/>
                <a:cs typeface="Verdana"/>
              </a:rPr>
              <a:t> </a:t>
            </a:r>
            <a:r>
              <a:rPr sz="1477" b="0" spc="-95" dirty="0">
                <a:solidFill>
                  <a:prstClr val="black"/>
                </a:solidFill>
                <a:latin typeface="Verdana"/>
                <a:ea typeface="+mn-ea"/>
                <a:cs typeface="Verdana"/>
              </a:rPr>
              <a:t>neu</a:t>
            </a:r>
            <a:r>
              <a:rPr sz="1477" b="0" spc="-74" dirty="0">
                <a:solidFill>
                  <a:prstClr val="black"/>
                </a:solidFill>
                <a:latin typeface="Verdana"/>
                <a:ea typeface="+mn-ea"/>
                <a:cs typeface="Verdana"/>
              </a:rPr>
              <a:t>r</a:t>
            </a:r>
            <a:r>
              <a:rPr sz="1477" b="0" spc="-53" dirty="0">
                <a:solidFill>
                  <a:prstClr val="black"/>
                </a:solidFill>
                <a:latin typeface="Verdana"/>
                <a:ea typeface="+mn-ea"/>
                <a:cs typeface="Verdana"/>
              </a:rPr>
              <a:t>al</a:t>
            </a:r>
            <a:r>
              <a:rPr sz="1477" b="0" spc="-172" dirty="0">
                <a:solidFill>
                  <a:prstClr val="black"/>
                </a:solidFill>
                <a:latin typeface="Verdana"/>
                <a:ea typeface="+mn-ea"/>
                <a:cs typeface="Verdana"/>
              </a:rPr>
              <a:t> </a:t>
            </a:r>
            <a:r>
              <a:rPr sz="1477" b="0" spc="-70" dirty="0">
                <a:solidFill>
                  <a:prstClr val="black"/>
                </a:solidFill>
                <a:latin typeface="Verdana"/>
                <a:ea typeface="+mn-ea"/>
                <a:cs typeface="Verdana"/>
              </a:rPr>
              <a:t>net</a:t>
            </a:r>
            <a:r>
              <a:rPr sz="1477" b="0" spc="-112" dirty="0">
                <a:solidFill>
                  <a:prstClr val="black"/>
                </a:solidFill>
                <a:latin typeface="Verdana"/>
                <a:ea typeface="+mn-ea"/>
                <a:cs typeface="Verdana"/>
              </a:rPr>
              <a:t>w</a:t>
            </a:r>
            <a:r>
              <a:rPr sz="1477" b="0" spc="-80" dirty="0">
                <a:solidFill>
                  <a:prstClr val="black"/>
                </a:solidFill>
                <a:latin typeface="Verdana"/>
                <a:ea typeface="+mn-ea"/>
                <a:cs typeface="Verdana"/>
              </a:rPr>
              <a:t>or</a:t>
            </a:r>
            <a:r>
              <a:rPr sz="1477" b="0" spc="-112" dirty="0">
                <a:solidFill>
                  <a:prstClr val="black"/>
                </a:solidFill>
                <a:latin typeface="Verdana"/>
                <a:ea typeface="+mn-ea"/>
                <a:cs typeface="Verdana"/>
              </a:rPr>
              <a:t>k</a:t>
            </a:r>
            <a:r>
              <a:rPr sz="1477" b="0" spc="-53" dirty="0">
                <a:solidFill>
                  <a:prstClr val="black"/>
                </a:solidFill>
                <a:latin typeface="Verdana"/>
                <a:ea typeface="+mn-ea"/>
                <a:cs typeface="Verdana"/>
              </a:rPr>
              <a:t>s</a:t>
            </a:r>
            <a:endParaRPr sz="1477" b="0">
              <a:solidFill>
                <a:prstClr val="black"/>
              </a:solidFill>
              <a:latin typeface="Verdana"/>
              <a:ea typeface="+mn-ea"/>
              <a:cs typeface="Verdana"/>
            </a:endParaRPr>
          </a:p>
          <a:p>
            <a:pPr marL="169658" indent="-160729" defTabSz="642915" eaLnBrk="1" fontAlgn="auto" hangingPunct="1">
              <a:spcBef>
                <a:spcPts val="197"/>
              </a:spcBef>
              <a:spcAft>
                <a:spcPts val="0"/>
              </a:spcAft>
              <a:buFontTx/>
              <a:buChar char="•"/>
              <a:tabLst>
                <a:tab pos="169658" algn="l"/>
              </a:tabLst>
            </a:pPr>
            <a:r>
              <a:rPr sz="1477" b="0" spc="-74" dirty="0">
                <a:solidFill>
                  <a:prstClr val="black"/>
                </a:solidFill>
                <a:latin typeface="Verdana"/>
                <a:ea typeface="+mn-ea"/>
                <a:cs typeface="Verdana"/>
              </a:rPr>
              <a:t>Ensemble</a:t>
            </a:r>
            <a:r>
              <a:rPr sz="1477" b="0" spc="-172" dirty="0">
                <a:solidFill>
                  <a:prstClr val="black"/>
                </a:solidFill>
                <a:latin typeface="Verdana"/>
                <a:ea typeface="+mn-ea"/>
                <a:cs typeface="Verdana"/>
              </a:rPr>
              <a:t> </a:t>
            </a:r>
            <a:r>
              <a:rPr sz="1477" b="0" spc="-70" dirty="0">
                <a:solidFill>
                  <a:prstClr val="black"/>
                </a:solidFill>
                <a:latin typeface="Verdana"/>
                <a:ea typeface="+mn-ea"/>
                <a:cs typeface="Verdana"/>
              </a:rPr>
              <a:t>models</a:t>
            </a:r>
            <a:endParaRPr sz="1477" b="0">
              <a:solidFill>
                <a:prstClr val="black"/>
              </a:solidFill>
              <a:latin typeface="Verdana"/>
              <a:ea typeface="+mn-ea"/>
              <a:cs typeface="Verdana"/>
            </a:endParaRPr>
          </a:p>
        </p:txBody>
      </p:sp>
      <p:pic>
        <p:nvPicPr>
          <p:cNvPr id="14" name="object 14"/>
          <p:cNvPicPr/>
          <p:nvPr/>
        </p:nvPicPr>
        <p:blipFill>
          <a:blip r:embed="rId2" cstate="print"/>
          <a:stretch>
            <a:fillRect/>
          </a:stretch>
        </p:blipFill>
        <p:spPr>
          <a:xfrm>
            <a:off x="1615993" y="4969355"/>
            <a:ext cx="335200" cy="676096"/>
          </a:xfrm>
          <a:prstGeom prst="rect">
            <a:avLst/>
          </a:prstGeom>
        </p:spPr>
      </p:pic>
      <p:sp>
        <p:nvSpPr>
          <p:cNvPr id="15" name="object 15"/>
          <p:cNvSpPr txBox="1"/>
          <p:nvPr/>
        </p:nvSpPr>
        <p:spPr>
          <a:xfrm>
            <a:off x="710664" y="4165507"/>
            <a:ext cx="3091458" cy="2248397"/>
          </a:xfrm>
          <a:prstGeom prst="rect">
            <a:avLst/>
          </a:prstGeom>
        </p:spPr>
        <p:txBody>
          <a:bodyPr vert="horz" wrap="square" lIns="0" tIns="33933" rIns="0" bIns="0" rtlCol="0">
            <a:spAutoFit/>
          </a:bodyPr>
          <a:lstStyle/>
          <a:p>
            <a:pPr marL="532637" indent="-161175" defTabSz="642915" eaLnBrk="1" fontAlgn="auto" hangingPunct="1">
              <a:spcBef>
                <a:spcPts val="267"/>
              </a:spcBef>
              <a:spcAft>
                <a:spcPts val="0"/>
              </a:spcAft>
              <a:buFontTx/>
              <a:buChar char="•"/>
              <a:tabLst>
                <a:tab pos="533083" algn="l"/>
              </a:tabLst>
            </a:pPr>
            <a:r>
              <a:rPr sz="1477" b="0" spc="-80" dirty="0">
                <a:solidFill>
                  <a:prstClr val="black"/>
                </a:solidFill>
                <a:latin typeface="Verdana"/>
                <a:ea typeface="+mn-ea"/>
                <a:cs typeface="Verdana"/>
              </a:rPr>
              <a:t>Linear</a:t>
            </a:r>
            <a:r>
              <a:rPr sz="1477" b="0" spc="-172" dirty="0">
                <a:solidFill>
                  <a:prstClr val="black"/>
                </a:solidFill>
                <a:latin typeface="Verdana"/>
                <a:ea typeface="+mn-ea"/>
                <a:cs typeface="Verdana"/>
              </a:rPr>
              <a:t> </a:t>
            </a:r>
            <a:r>
              <a:rPr sz="1477" b="0" spc="-74" dirty="0">
                <a:solidFill>
                  <a:prstClr val="black"/>
                </a:solidFill>
                <a:latin typeface="Verdana"/>
                <a:ea typeface="+mn-ea"/>
                <a:cs typeface="Verdana"/>
              </a:rPr>
              <a:t>model</a:t>
            </a:r>
            <a:endParaRPr sz="1477" b="0">
              <a:solidFill>
                <a:prstClr val="black"/>
              </a:solidFill>
              <a:latin typeface="Verdana"/>
              <a:ea typeface="+mn-ea"/>
              <a:cs typeface="Verdana"/>
            </a:endParaRPr>
          </a:p>
          <a:p>
            <a:pPr marL="532637" indent="-161175" defTabSz="642915" eaLnBrk="1" fontAlgn="auto" hangingPunct="1">
              <a:spcBef>
                <a:spcPts val="197"/>
              </a:spcBef>
              <a:spcAft>
                <a:spcPts val="0"/>
              </a:spcAft>
              <a:buFontTx/>
              <a:buChar char="•"/>
              <a:tabLst>
                <a:tab pos="533083" algn="l"/>
              </a:tabLst>
            </a:pPr>
            <a:r>
              <a:rPr sz="1477" b="0" spc="-67" dirty="0">
                <a:solidFill>
                  <a:prstClr val="black"/>
                </a:solidFill>
                <a:latin typeface="Verdana"/>
                <a:ea typeface="+mn-ea"/>
                <a:cs typeface="Verdana"/>
              </a:rPr>
              <a:t>Decision</a:t>
            </a:r>
            <a:r>
              <a:rPr sz="1477" b="0" spc="-172" dirty="0">
                <a:solidFill>
                  <a:prstClr val="black"/>
                </a:solidFill>
                <a:latin typeface="Verdana"/>
                <a:ea typeface="+mn-ea"/>
                <a:cs typeface="Verdana"/>
              </a:rPr>
              <a:t> </a:t>
            </a:r>
            <a:r>
              <a:rPr sz="1477" b="0" spc="-74" dirty="0">
                <a:solidFill>
                  <a:prstClr val="black"/>
                </a:solidFill>
                <a:latin typeface="Verdana"/>
                <a:ea typeface="+mn-ea"/>
                <a:cs typeface="Verdana"/>
              </a:rPr>
              <a:t>t</a:t>
            </a:r>
            <a:r>
              <a:rPr sz="1477" b="0" spc="-91" dirty="0">
                <a:solidFill>
                  <a:prstClr val="black"/>
                </a:solidFill>
                <a:latin typeface="Verdana"/>
                <a:ea typeface="+mn-ea"/>
                <a:cs typeface="Verdana"/>
              </a:rPr>
              <a:t>r</a:t>
            </a:r>
            <a:r>
              <a:rPr sz="1477" b="0" spc="-70" dirty="0">
                <a:solidFill>
                  <a:prstClr val="black"/>
                </a:solidFill>
                <a:latin typeface="Verdana"/>
                <a:ea typeface="+mn-ea"/>
                <a:cs typeface="Verdana"/>
              </a:rPr>
              <a:t>ee</a:t>
            </a:r>
            <a:endParaRPr sz="1477" b="0">
              <a:solidFill>
                <a:prstClr val="black"/>
              </a:solidFill>
              <a:latin typeface="Verdana"/>
              <a:ea typeface="+mn-ea"/>
              <a:cs typeface="Verdana"/>
            </a:endParaRPr>
          </a:p>
          <a:p>
            <a:pPr marL="532637" indent="-161175" defTabSz="642915" eaLnBrk="1" fontAlgn="auto" hangingPunct="1">
              <a:spcBef>
                <a:spcPts val="197"/>
              </a:spcBef>
              <a:spcAft>
                <a:spcPts val="0"/>
              </a:spcAft>
              <a:buFontTx/>
              <a:buChar char="•"/>
              <a:tabLst>
                <a:tab pos="533083" algn="l"/>
              </a:tabLst>
            </a:pPr>
            <a:r>
              <a:rPr sz="1477" b="0" spc="-63" dirty="0">
                <a:solidFill>
                  <a:prstClr val="black"/>
                </a:solidFill>
                <a:latin typeface="Verdana"/>
                <a:ea typeface="+mn-ea"/>
                <a:cs typeface="Verdana"/>
              </a:rPr>
              <a:t>Rul</a:t>
            </a:r>
            <a:r>
              <a:rPr sz="1477" b="0" spc="-56" dirty="0">
                <a:solidFill>
                  <a:prstClr val="black"/>
                </a:solidFill>
                <a:latin typeface="Verdana"/>
                <a:ea typeface="+mn-ea"/>
                <a:cs typeface="Verdana"/>
              </a:rPr>
              <a:t>e</a:t>
            </a:r>
            <a:r>
              <a:rPr sz="1477" b="0" spc="-74" dirty="0">
                <a:solidFill>
                  <a:prstClr val="black"/>
                </a:solidFill>
                <a:latin typeface="Verdana"/>
                <a:ea typeface="+mn-ea"/>
                <a:cs typeface="Verdana"/>
              </a:rPr>
              <a:t>-based</a:t>
            </a:r>
            <a:r>
              <a:rPr sz="1477" b="0" spc="-172" dirty="0">
                <a:solidFill>
                  <a:prstClr val="black"/>
                </a:solidFill>
                <a:latin typeface="Verdana"/>
                <a:ea typeface="+mn-ea"/>
                <a:cs typeface="Verdana"/>
              </a:rPr>
              <a:t> </a:t>
            </a:r>
            <a:r>
              <a:rPr sz="1477" b="0" spc="-74" dirty="0">
                <a:solidFill>
                  <a:prstClr val="black"/>
                </a:solidFill>
                <a:latin typeface="Verdana"/>
                <a:ea typeface="+mn-ea"/>
                <a:cs typeface="Verdana"/>
              </a:rPr>
              <a:t>model</a:t>
            </a:r>
            <a:endParaRPr sz="1477" b="0">
              <a:solidFill>
                <a:prstClr val="black"/>
              </a:solidFill>
              <a:latin typeface="Verdana"/>
              <a:ea typeface="+mn-ea"/>
              <a:cs typeface="Verdana"/>
            </a:endParaRPr>
          </a:p>
          <a:p>
            <a:pPr marL="1255916" defTabSz="642915" eaLnBrk="1" fontAlgn="auto" hangingPunct="1">
              <a:spcBef>
                <a:spcPts val="1445"/>
              </a:spcBef>
              <a:spcAft>
                <a:spcPts val="0"/>
              </a:spcAft>
            </a:pPr>
            <a:r>
              <a:rPr sz="1477" b="0" spc="-109" dirty="0">
                <a:solidFill>
                  <a:srgbClr val="004D7F"/>
                </a:solidFill>
                <a:latin typeface="Verdana"/>
                <a:ea typeface="+mn-ea"/>
                <a:cs typeface="Verdana"/>
              </a:rPr>
              <a:t>B</a:t>
            </a:r>
            <a:r>
              <a:rPr sz="1477" b="0" spc="-74" dirty="0">
                <a:solidFill>
                  <a:srgbClr val="004D7F"/>
                </a:solidFill>
                <a:latin typeface="Verdana"/>
                <a:ea typeface="+mn-ea"/>
                <a:cs typeface="Verdana"/>
              </a:rPr>
              <a:t>r</a:t>
            </a:r>
            <a:r>
              <a:rPr sz="1477" b="0" spc="-102" dirty="0">
                <a:solidFill>
                  <a:srgbClr val="004D7F"/>
                </a:solidFill>
                <a:latin typeface="Verdana"/>
                <a:ea typeface="+mn-ea"/>
                <a:cs typeface="Verdana"/>
              </a:rPr>
              <a:t>eaking</a:t>
            </a:r>
            <a:r>
              <a:rPr sz="1477" b="0" spc="-172" dirty="0">
                <a:solidFill>
                  <a:srgbClr val="004D7F"/>
                </a:solidFill>
                <a:latin typeface="Verdana"/>
                <a:ea typeface="+mn-ea"/>
                <a:cs typeface="Verdana"/>
              </a:rPr>
              <a:t> </a:t>
            </a:r>
            <a:r>
              <a:rPr sz="1477" b="0" spc="-91" dirty="0">
                <a:solidFill>
                  <a:srgbClr val="004D7F"/>
                </a:solidFill>
                <a:latin typeface="Verdana"/>
                <a:ea typeface="+mn-ea"/>
                <a:cs typeface="Verdana"/>
              </a:rPr>
              <a:t>the</a:t>
            </a:r>
            <a:r>
              <a:rPr sz="1477" b="0" spc="-172" dirty="0">
                <a:solidFill>
                  <a:srgbClr val="004D7F"/>
                </a:solidFill>
                <a:latin typeface="Verdana"/>
                <a:ea typeface="+mn-ea"/>
                <a:cs typeface="Verdana"/>
              </a:rPr>
              <a:t> </a:t>
            </a:r>
            <a:r>
              <a:rPr sz="1477" b="0" spc="-91" dirty="0">
                <a:solidFill>
                  <a:srgbClr val="004D7F"/>
                </a:solidFill>
                <a:latin typeface="Verdana"/>
                <a:ea typeface="+mn-ea"/>
                <a:cs typeface="Verdana"/>
              </a:rPr>
              <a:t>t</a:t>
            </a:r>
            <a:r>
              <a:rPr sz="1477" b="0" spc="-105" dirty="0">
                <a:solidFill>
                  <a:srgbClr val="004D7F"/>
                </a:solidFill>
                <a:latin typeface="Verdana"/>
                <a:ea typeface="+mn-ea"/>
                <a:cs typeface="Verdana"/>
              </a:rPr>
              <a:t>r</a:t>
            </a:r>
            <a:r>
              <a:rPr sz="1477" b="0" spc="-88" dirty="0">
                <a:solidFill>
                  <a:srgbClr val="004D7F"/>
                </a:solidFill>
                <a:latin typeface="Verdana"/>
                <a:ea typeface="+mn-ea"/>
                <a:cs typeface="Verdana"/>
              </a:rPr>
              <a:t>ad</a:t>
            </a:r>
            <a:r>
              <a:rPr sz="1477" b="0" spc="-74" dirty="0">
                <a:solidFill>
                  <a:srgbClr val="004D7F"/>
                </a:solidFill>
                <a:latin typeface="Verdana"/>
                <a:ea typeface="+mn-ea"/>
                <a:cs typeface="Verdana"/>
              </a:rPr>
              <a:t>e</a:t>
            </a:r>
            <a:r>
              <a:rPr sz="1477" b="0" spc="-70" dirty="0">
                <a:solidFill>
                  <a:srgbClr val="004D7F"/>
                </a:solidFill>
                <a:latin typeface="Verdana"/>
                <a:ea typeface="+mn-ea"/>
                <a:cs typeface="Verdana"/>
              </a:rPr>
              <a:t>-</a:t>
            </a:r>
            <a:r>
              <a:rPr sz="1477" b="0" spc="-91" dirty="0">
                <a:solidFill>
                  <a:srgbClr val="004D7F"/>
                </a:solidFill>
                <a:latin typeface="Verdana"/>
                <a:ea typeface="+mn-ea"/>
                <a:cs typeface="Verdana"/>
              </a:rPr>
              <a:t>o</a:t>
            </a:r>
            <a:r>
              <a:rPr sz="1477" b="0" spc="-63" dirty="0">
                <a:solidFill>
                  <a:srgbClr val="004D7F"/>
                </a:solidFill>
                <a:latin typeface="Verdana"/>
                <a:ea typeface="+mn-ea"/>
                <a:cs typeface="Verdana"/>
              </a:rPr>
              <a:t>ff</a:t>
            </a:r>
            <a:endParaRPr sz="1477" b="0">
              <a:solidFill>
                <a:prstClr val="black"/>
              </a:solidFill>
              <a:latin typeface="Verdana"/>
              <a:ea typeface="+mn-ea"/>
              <a:cs typeface="Verdana"/>
            </a:endParaRPr>
          </a:p>
          <a:p>
            <a:pPr defTabSz="642915" eaLnBrk="1" fontAlgn="auto" hangingPunct="1">
              <a:spcBef>
                <a:spcPts val="21"/>
              </a:spcBef>
              <a:spcAft>
                <a:spcPts val="0"/>
              </a:spcAft>
            </a:pPr>
            <a:endParaRPr sz="2215" b="0">
              <a:solidFill>
                <a:prstClr val="black"/>
              </a:solidFill>
              <a:latin typeface="Verdana"/>
              <a:ea typeface="+mn-ea"/>
              <a:cs typeface="Verdana"/>
            </a:endParaRPr>
          </a:p>
          <a:p>
            <a:pPr marL="169658" indent="-160729" defTabSz="642915" eaLnBrk="1" fontAlgn="auto" hangingPunct="1">
              <a:spcBef>
                <a:spcPts val="0"/>
              </a:spcBef>
              <a:spcAft>
                <a:spcPts val="0"/>
              </a:spcAft>
              <a:buFontTx/>
              <a:buChar char="•"/>
              <a:tabLst>
                <a:tab pos="169658" algn="l"/>
              </a:tabLst>
            </a:pPr>
            <a:r>
              <a:rPr sz="1477" b="0" spc="-95" dirty="0">
                <a:solidFill>
                  <a:prstClr val="black"/>
                </a:solidFill>
                <a:latin typeface="Verdana"/>
                <a:ea typeface="+mn-ea"/>
                <a:cs typeface="Verdana"/>
              </a:rPr>
              <a:t>Gene</a:t>
            </a:r>
            <a:r>
              <a:rPr sz="1477" b="0" spc="-70" dirty="0">
                <a:solidFill>
                  <a:prstClr val="black"/>
                </a:solidFill>
                <a:latin typeface="Verdana"/>
                <a:ea typeface="+mn-ea"/>
                <a:cs typeface="Verdana"/>
              </a:rPr>
              <a:t>r</a:t>
            </a:r>
            <a:r>
              <a:rPr sz="1477" b="0" spc="-53" dirty="0">
                <a:solidFill>
                  <a:prstClr val="black"/>
                </a:solidFill>
                <a:latin typeface="Verdana"/>
                <a:ea typeface="+mn-ea"/>
                <a:cs typeface="Verdana"/>
              </a:rPr>
              <a:t>ali</a:t>
            </a:r>
            <a:r>
              <a:rPr sz="1477" b="0" spc="-91" dirty="0">
                <a:solidFill>
                  <a:prstClr val="black"/>
                </a:solidFill>
                <a:latin typeface="Verdana"/>
                <a:ea typeface="+mn-ea"/>
                <a:cs typeface="Verdana"/>
              </a:rPr>
              <a:t>z</a:t>
            </a:r>
            <a:r>
              <a:rPr sz="1477" b="0" spc="-67" dirty="0">
                <a:solidFill>
                  <a:prstClr val="black"/>
                </a:solidFill>
                <a:latin typeface="Verdana"/>
                <a:ea typeface="+mn-ea"/>
                <a:cs typeface="Verdana"/>
              </a:rPr>
              <a:t>ed</a:t>
            </a:r>
            <a:r>
              <a:rPr sz="1477" b="0" spc="-172" dirty="0">
                <a:solidFill>
                  <a:prstClr val="black"/>
                </a:solidFill>
                <a:latin typeface="Verdana"/>
                <a:ea typeface="+mn-ea"/>
                <a:cs typeface="Verdana"/>
              </a:rPr>
              <a:t> </a:t>
            </a:r>
            <a:r>
              <a:rPr sz="1477" b="0" spc="-67" dirty="0">
                <a:solidFill>
                  <a:prstClr val="black"/>
                </a:solidFill>
                <a:latin typeface="Verdana"/>
                <a:ea typeface="+mn-ea"/>
                <a:cs typeface="Verdana"/>
              </a:rPr>
              <a:t>linear</a:t>
            </a:r>
            <a:r>
              <a:rPr sz="1477" b="0" spc="-172" dirty="0">
                <a:solidFill>
                  <a:prstClr val="black"/>
                </a:solidFill>
                <a:latin typeface="Verdana"/>
                <a:ea typeface="+mn-ea"/>
                <a:cs typeface="Verdana"/>
              </a:rPr>
              <a:t> </a:t>
            </a:r>
            <a:r>
              <a:rPr sz="1477" b="0" spc="-67" dirty="0">
                <a:solidFill>
                  <a:prstClr val="black"/>
                </a:solidFill>
                <a:latin typeface="Verdana"/>
                <a:ea typeface="+mn-ea"/>
                <a:cs typeface="Verdana"/>
              </a:rPr>
              <a:t>rule</a:t>
            </a:r>
            <a:r>
              <a:rPr sz="1477" b="0" spc="-172" dirty="0">
                <a:solidFill>
                  <a:prstClr val="black"/>
                </a:solidFill>
                <a:latin typeface="Verdana"/>
                <a:ea typeface="+mn-ea"/>
                <a:cs typeface="Verdana"/>
              </a:rPr>
              <a:t> </a:t>
            </a:r>
            <a:r>
              <a:rPr sz="1477" b="0" spc="-74" dirty="0">
                <a:solidFill>
                  <a:prstClr val="black"/>
                </a:solidFill>
                <a:latin typeface="Verdana"/>
                <a:ea typeface="+mn-ea"/>
                <a:cs typeface="Verdana"/>
              </a:rPr>
              <a:t>model</a:t>
            </a:r>
            <a:endParaRPr sz="1477" b="0">
              <a:solidFill>
                <a:prstClr val="black"/>
              </a:solidFill>
              <a:latin typeface="Verdana"/>
              <a:ea typeface="+mn-ea"/>
              <a:cs typeface="Verdana"/>
            </a:endParaRPr>
          </a:p>
          <a:p>
            <a:pPr marL="169658" indent="-160729" defTabSz="642915" eaLnBrk="1" fontAlgn="auto" hangingPunct="1">
              <a:spcBef>
                <a:spcPts val="197"/>
              </a:spcBef>
              <a:spcAft>
                <a:spcPts val="0"/>
              </a:spcAft>
              <a:buFontTx/>
              <a:buChar char="•"/>
              <a:tabLst>
                <a:tab pos="169658" algn="l"/>
              </a:tabLst>
            </a:pPr>
            <a:r>
              <a:rPr sz="1477" b="0" spc="-77" dirty="0">
                <a:solidFill>
                  <a:prstClr val="black"/>
                </a:solidFill>
                <a:latin typeface="Verdana"/>
                <a:ea typeface="+mn-ea"/>
                <a:cs typeface="Verdana"/>
              </a:rPr>
              <a:t>Generalized</a:t>
            </a:r>
            <a:r>
              <a:rPr sz="1477" b="0" spc="-172" dirty="0">
                <a:solidFill>
                  <a:prstClr val="black"/>
                </a:solidFill>
                <a:latin typeface="Verdana"/>
                <a:ea typeface="+mn-ea"/>
                <a:cs typeface="Verdana"/>
              </a:rPr>
              <a:t> </a:t>
            </a:r>
            <a:r>
              <a:rPr sz="1477" b="0" spc="-77" dirty="0">
                <a:solidFill>
                  <a:prstClr val="black"/>
                </a:solidFill>
                <a:latin typeface="Verdana"/>
                <a:ea typeface="+mn-ea"/>
                <a:cs typeface="Verdana"/>
              </a:rPr>
              <a:t>additive</a:t>
            </a:r>
            <a:r>
              <a:rPr sz="1477" b="0" spc="-172" dirty="0">
                <a:solidFill>
                  <a:prstClr val="black"/>
                </a:solidFill>
                <a:latin typeface="Verdana"/>
                <a:ea typeface="+mn-ea"/>
                <a:cs typeface="Verdana"/>
              </a:rPr>
              <a:t> </a:t>
            </a:r>
            <a:r>
              <a:rPr sz="1477" b="0" spc="-70" dirty="0">
                <a:solidFill>
                  <a:prstClr val="black"/>
                </a:solidFill>
                <a:latin typeface="Verdana"/>
                <a:ea typeface="+mn-ea"/>
                <a:cs typeface="Verdana"/>
              </a:rPr>
              <a:t>models</a:t>
            </a:r>
            <a:endParaRPr sz="1477" b="0">
              <a:solidFill>
                <a:prstClr val="black"/>
              </a:solidFill>
              <a:latin typeface="Verdana"/>
              <a:ea typeface="+mn-ea"/>
              <a:cs typeface="Verdana"/>
            </a:endParaRPr>
          </a:p>
          <a:p>
            <a:pPr marL="169658" indent="-160729" defTabSz="642915" eaLnBrk="1" fontAlgn="auto" hangingPunct="1">
              <a:spcBef>
                <a:spcPts val="197"/>
              </a:spcBef>
              <a:spcAft>
                <a:spcPts val="0"/>
              </a:spcAft>
              <a:buFontTx/>
              <a:buChar char="•"/>
              <a:tabLst>
                <a:tab pos="169658" algn="l"/>
              </a:tabLst>
            </a:pPr>
            <a:r>
              <a:rPr sz="1477" b="0" spc="-25" dirty="0">
                <a:solidFill>
                  <a:prstClr val="black"/>
                </a:solidFill>
                <a:latin typeface="Verdana"/>
                <a:ea typeface="+mn-ea"/>
                <a:cs typeface="Verdana"/>
              </a:rPr>
              <a:t>…</a:t>
            </a:r>
            <a:endParaRPr sz="1477" b="0">
              <a:solidFill>
                <a:prstClr val="black"/>
              </a:solidFill>
              <a:latin typeface="Verdana"/>
              <a:ea typeface="+mn-ea"/>
              <a:cs typeface="Verdana"/>
            </a:endParaRPr>
          </a:p>
        </p:txBody>
      </p:sp>
      <p:pic>
        <p:nvPicPr>
          <p:cNvPr id="16" name="object 16"/>
          <p:cNvPicPr/>
          <p:nvPr/>
        </p:nvPicPr>
        <p:blipFill>
          <a:blip r:embed="rId3" cstate="print"/>
          <a:stretch>
            <a:fillRect/>
          </a:stretch>
        </p:blipFill>
        <p:spPr>
          <a:xfrm>
            <a:off x="828032" y="2812091"/>
            <a:ext cx="2081493" cy="1313785"/>
          </a:xfrm>
          <a:prstGeom prst="rect">
            <a:avLst/>
          </a:prstGeom>
        </p:spPr>
      </p:pic>
      <p:pic>
        <p:nvPicPr>
          <p:cNvPr id="17" name="object 17"/>
          <p:cNvPicPr/>
          <p:nvPr/>
        </p:nvPicPr>
        <p:blipFill>
          <a:blip r:embed="rId4" cstate="print"/>
          <a:stretch>
            <a:fillRect/>
          </a:stretch>
        </p:blipFill>
        <p:spPr>
          <a:xfrm>
            <a:off x="5659364" y="2751076"/>
            <a:ext cx="1534964" cy="1392124"/>
          </a:xfrm>
          <a:prstGeom prst="rect">
            <a:avLst/>
          </a:prstGeom>
        </p:spPr>
      </p:pic>
      <p:sp>
        <p:nvSpPr>
          <p:cNvPr id="18" name="object 18"/>
          <p:cNvSpPr txBox="1">
            <a:spLocks noGrp="1"/>
          </p:cNvSpPr>
          <p:nvPr>
            <p:ph type="sldNum" sz="quarter" idx="7"/>
          </p:nvPr>
        </p:nvSpPr>
        <p:spPr>
          <a:xfrm>
            <a:off x="3138322" y="4606396"/>
            <a:ext cx="149432" cy="350306"/>
          </a:xfrm>
          <a:prstGeom prst="rect">
            <a:avLst/>
          </a:prstGeom>
        </p:spPr>
        <p:txBody>
          <a:bodyPr vert="horz" wrap="square" lIns="0" tIns="4018" rIns="0" bIns="0" rtlCol="0">
            <a:spAutoFit/>
          </a:bodyPr>
          <a:lstStyle/>
          <a:p>
            <a:pPr marL="26788" defTabSz="642915" eaLnBrk="1" fontAlgn="auto" hangingPunct="1">
              <a:spcBef>
                <a:spcPts val="32"/>
              </a:spcBef>
              <a:spcAft>
                <a:spcPts val="0"/>
              </a:spcAft>
            </a:pPr>
            <a:fld id="{81D60167-4931-47E6-BA6A-407CBD079E47}" type="slidenum">
              <a:rPr spc="-4" dirty="0">
                <a:solidFill>
                  <a:prstClr val="black"/>
                </a:solidFill>
                <a:ea typeface="+mn-ea"/>
              </a:rPr>
              <a:pPr marL="26788" defTabSz="642915" eaLnBrk="1" fontAlgn="auto" hangingPunct="1">
                <a:spcBef>
                  <a:spcPts val="32"/>
                </a:spcBef>
                <a:spcAft>
                  <a:spcPts val="0"/>
                </a:spcAft>
              </a:pPr>
              <a:t>78</a:t>
            </a:fld>
            <a:endParaRPr spc="-4" dirty="0">
              <a:solidFill>
                <a:prstClr val="black"/>
              </a:solidFill>
              <a:ea typeface="+mn-ea"/>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96516" y="721552"/>
            <a:ext cx="7925544" cy="420220"/>
          </a:xfrm>
          <a:prstGeom prst="rect">
            <a:avLst/>
          </a:prstGeom>
        </p:spPr>
        <p:txBody>
          <a:bodyPr vert="horz" wrap="square" lIns="0" tIns="8930" rIns="0" bIns="0" rtlCol="0">
            <a:spAutoFit/>
          </a:bodyPr>
          <a:lstStyle/>
          <a:p>
            <a:pPr marL="8929">
              <a:spcBef>
                <a:spcPts val="70"/>
              </a:spcBef>
            </a:pPr>
            <a:r>
              <a:rPr sz="2672" spc="-123" dirty="0"/>
              <a:t>Examples</a:t>
            </a:r>
            <a:r>
              <a:rPr sz="2672" spc="7" dirty="0"/>
              <a:t> </a:t>
            </a:r>
            <a:r>
              <a:rPr sz="2672" spc="-77" dirty="0"/>
              <a:t>of</a:t>
            </a:r>
            <a:r>
              <a:rPr sz="2672" spc="7" dirty="0"/>
              <a:t> </a:t>
            </a:r>
            <a:r>
              <a:rPr sz="2672" spc="-84" dirty="0"/>
              <a:t>high-performing</a:t>
            </a:r>
            <a:r>
              <a:rPr sz="2672" spc="7" dirty="0"/>
              <a:t> </a:t>
            </a:r>
            <a:r>
              <a:rPr sz="2672" spc="-91" dirty="0"/>
              <a:t>directly</a:t>
            </a:r>
            <a:r>
              <a:rPr sz="2672" spc="11" dirty="0"/>
              <a:t> </a:t>
            </a:r>
            <a:r>
              <a:rPr sz="2672" spc="-112" dirty="0"/>
              <a:t>explainable</a:t>
            </a:r>
            <a:r>
              <a:rPr sz="2672" spc="7" dirty="0"/>
              <a:t> </a:t>
            </a:r>
            <a:r>
              <a:rPr sz="2672" spc="-77" dirty="0"/>
              <a:t>models</a:t>
            </a:r>
            <a:endParaRPr sz="2672"/>
          </a:p>
        </p:txBody>
      </p:sp>
      <p:sp>
        <p:nvSpPr>
          <p:cNvPr id="4" name="object 4"/>
          <p:cNvSpPr txBox="1"/>
          <p:nvPr/>
        </p:nvSpPr>
        <p:spPr>
          <a:xfrm>
            <a:off x="362652" y="5414885"/>
            <a:ext cx="8348365" cy="1422173"/>
          </a:xfrm>
          <a:prstGeom prst="rect">
            <a:avLst/>
          </a:prstGeom>
        </p:spPr>
        <p:txBody>
          <a:bodyPr vert="horz" wrap="square" lIns="0" tIns="11609" rIns="0" bIns="0" rtlCol="0">
            <a:spAutoFit/>
          </a:bodyPr>
          <a:lstStyle/>
          <a:p>
            <a:pPr marL="70096" algn="ctr" defTabSz="642915" eaLnBrk="1" fontAlgn="auto" hangingPunct="1">
              <a:spcBef>
                <a:spcPts val="91"/>
              </a:spcBef>
              <a:spcAft>
                <a:spcPts val="0"/>
              </a:spcAft>
            </a:pPr>
            <a:r>
              <a:rPr sz="1477" b="0" spc="-67" dirty="0">
                <a:solidFill>
                  <a:prstClr val="black"/>
                </a:solidFill>
                <a:latin typeface="Verdana"/>
                <a:ea typeface="+mn-ea"/>
                <a:cs typeface="Verdana"/>
              </a:rPr>
              <a:t>Generalized</a:t>
            </a:r>
            <a:r>
              <a:rPr sz="1477" b="0" spc="-161" dirty="0">
                <a:solidFill>
                  <a:prstClr val="black"/>
                </a:solidFill>
                <a:latin typeface="Verdana"/>
                <a:ea typeface="+mn-ea"/>
                <a:cs typeface="Verdana"/>
              </a:rPr>
              <a:t> </a:t>
            </a:r>
            <a:r>
              <a:rPr sz="1477" b="0" spc="-70" dirty="0">
                <a:solidFill>
                  <a:prstClr val="black"/>
                </a:solidFill>
                <a:latin typeface="Verdana"/>
                <a:ea typeface="+mn-ea"/>
                <a:cs typeface="Verdana"/>
              </a:rPr>
              <a:t>Linear</a:t>
            </a:r>
            <a:r>
              <a:rPr sz="1477" b="0" spc="-161" dirty="0">
                <a:solidFill>
                  <a:prstClr val="black"/>
                </a:solidFill>
                <a:latin typeface="Verdana"/>
                <a:ea typeface="+mn-ea"/>
                <a:cs typeface="Verdana"/>
              </a:rPr>
              <a:t> </a:t>
            </a:r>
            <a:r>
              <a:rPr sz="1477" b="0" spc="-53" dirty="0">
                <a:solidFill>
                  <a:prstClr val="black"/>
                </a:solidFill>
                <a:latin typeface="Verdana"/>
                <a:ea typeface="+mn-ea"/>
                <a:cs typeface="Verdana"/>
              </a:rPr>
              <a:t>Rule</a:t>
            </a:r>
            <a:r>
              <a:rPr sz="1477" b="0" spc="-161" dirty="0">
                <a:solidFill>
                  <a:prstClr val="black"/>
                </a:solidFill>
                <a:latin typeface="Verdana"/>
                <a:ea typeface="+mn-ea"/>
                <a:cs typeface="Verdana"/>
              </a:rPr>
              <a:t> </a:t>
            </a:r>
            <a:r>
              <a:rPr sz="1477" b="0" spc="-39" dirty="0">
                <a:solidFill>
                  <a:prstClr val="black"/>
                </a:solidFill>
                <a:latin typeface="Verdana"/>
                <a:ea typeface="+mn-ea"/>
                <a:cs typeface="Verdana"/>
              </a:rPr>
              <a:t>Model</a:t>
            </a:r>
            <a:r>
              <a:rPr sz="1477" b="0" spc="-161" dirty="0">
                <a:solidFill>
                  <a:prstClr val="black"/>
                </a:solidFill>
                <a:latin typeface="Verdana"/>
                <a:ea typeface="+mn-ea"/>
                <a:cs typeface="Verdana"/>
              </a:rPr>
              <a:t> </a:t>
            </a:r>
            <a:r>
              <a:rPr sz="1477" b="0" spc="-102" dirty="0">
                <a:solidFill>
                  <a:prstClr val="black"/>
                </a:solidFill>
                <a:latin typeface="Verdana"/>
                <a:ea typeface="+mn-ea"/>
                <a:cs typeface="Verdana"/>
              </a:rPr>
              <a:t>(GLRM)</a:t>
            </a:r>
            <a:r>
              <a:rPr sz="1477" b="0" spc="-161" dirty="0">
                <a:solidFill>
                  <a:prstClr val="black"/>
                </a:solidFill>
                <a:latin typeface="Verdana"/>
                <a:ea typeface="+mn-ea"/>
                <a:cs typeface="Verdana"/>
              </a:rPr>
              <a:t> </a:t>
            </a:r>
            <a:r>
              <a:rPr sz="1477" b="0" spc="-95" dirty="0">
                <a:solidFill>
                  <a:prstClr val="black"/>
                </a:solidFill>
                <a:latin typeface="Verdana"/>
                <a:ea typeface="+mn-ea"/>
                <a:cs typeface="Verdana"/>
              </a:rPr>
              <a:t>(Wei</a:t>
            </a:r>
            <a:r>
              <a:rPr sz="1477" b="0" spc="-161" dirty="0">
                <a:solidFill>
                  <a:prstClr val="black"/>
                </a:solidFill>
                <a:latin typeface="Verdana"/>
                <a:ea typeface="+mn-ea"/>
                <a:cs typeface="Verdana"/>
              </a:rPr>
              <a:t> </a:t>
            </a:r>
            <a:r>
              <a:rPr sz="1477" b="0" spc="-56" dirty="0">
                <a:solidFill>
                  <a:prstClr val="black"/>
                </a:solidFill>
                <a:latin typeface="Verdana"/>
                <a:ea typeface="+mn-ea"/>
                <a:cs typeface="Verdana"/>
              </a:rPr>
              <a:t>et</a:t>
            </a:r>
            <a:r>
              <a:rPr sz="1477" b="0" spc="-161" dirty="0">
                <a:solidFill>
                  <a:prstClr val="black"/>
                </a:solidFill>
                <a:latin typeface="Verdana"/>
                <a:ea typeface="+mn-ea"/>
                <a:cs typeface="Verdana"/>
              </a:rPr>
              <a:t> </a:t>
            </a:r>
            <a:r>
              <a:rPr sz="1477" b="0" spc="-84" dirty="0">
                <a:solidFill>
                  <a:prstClr val="black"/>
                </a:solidFill>
                <a:latin typeface="Verdana"/>
                <a:ea typeface="+mn-ea"/>
                <a:cs typeface="Verdana"/>
              </a:rPr>
              <a:t>al.,</a:t>
            </a:r>
            <a:r>
              <a:rPr sz="1477" b="0" spc="-161" dirty="0">
                <a:solidFill>
                  <a:prstClr val="black"/>
                </a:solidFill>
                <a:latin typeface="Verdana"/>
                <a:ea typeface="+mn-ea"/>
                <a:cs typeface="Verdana"/>
              </a:rPr>
              <a:t> </a:t>
            </a:r>
            <a:r>
              <a:rPr sz="1477" b="0" spc="-67" dirty="0">
                <a:solidFill>
                  <a:prstClr val="black"/>
                </a:solidFill>
                <a:latin typeface="Verdana"/>
                <a:ea typeface="+mn-ea"/>
                <a:cs typeface="Verdana"/>
              </a:rPr>
              <a:t>2019)</a:t>
            </a:r>
            <a:endParaRPr sz="1477" b="0">
              <a:solidFill>
                <a:prstClr val="black"/>
              </a:solidFill>
              <a:latin typeface="Verdana"/>
              <a:ea typeface="+mn-ea"/>
              <a:cs typeface="Verdana"/>
            </a:endParaRPr>
          </a:p>
          <a:p>
            <a:pPr defTabSz="642915" eaLnBrk="1" fontAlgn="auto" hangingPunct="1">
              <a:spcBef>
                <a:spcPts val="32"/>
              </a:spcBef>
              <a:spcAft>
                <a:spcPts val="0"/>
              </a:spcAft>
            </a:pPr>
            <a:endParaRPr sz="2355" b="0">
              <a:solidFill>
                <a:prstClr val="black"/>
              </a:solidFill>
              <a:latin typeface="Verdana"/>
              <a:ea typeface="+mn-ea"/>
              <a:cs typeface="Verdana"/>
            </a:endParaRPr>
          </a:p>
          <a:p>
            <a:pPr marL="8929" marR="170104" defTabSz="642915" eaLnBrk="1" fontAlgn="auto" hangingPunct="1">
              <a:lnSpc>
                <a:spcPts val="1266"/>
              </a:lnSpc>
              <a:spcBef>
                <a:spcPts val="0"/>
              </a:spcBef>
              <a:spcAft>
                <a:spcPts val="0"/>
              </a:spcAft>
            </a:pPr>
            <a:r>
              <a:rPr sz="1125" b="0" spc="-7" dirty="0">
                <a:solidFill>
                  <a:srgbClr val="595959"/>
                </a:solidFill>
                <a:latin typeface="Arial MT"/>
                <a:ea typeface="+mn-ea"/>
                <a:cs typeface="Arial MT"/>
              </a:rPr>
              <a:t>Wei</a:t>
            </a:r>
            <a:r>
              <a:rPr sz="1125" b="0" spc="7" dirty="0">
                <a:solidFill>
                  <a:srgbClr val="595959"/>
                </a:solidFill>
                <a:latin typeface="Arial MT"/>
                <a:ea typeface="+mn-ea"/>
                <a:cs typeface="Arial MT"/>
              </a:rPr>
              <a:t> </a:t>
            </a:r>
            <a:r>
              <a:rPr sz="1125" b="0" dirty="0">
                <a:solidFill>
                  <a:srgbClr val="595959"/>
                </a:solidFill>
                <a:latin typeface="Arial MT"/>
                <a:ea typeface="+mn-ea"/>
                <a:cs typeface="Arial MT"/>
              </a:rPr>
              <a:t>et</a:t>
            </a:r>
            <a:r>
              <a:rPr sz="1125" b="0" spc="4" dirty="0">
                <a:solidFill>
                  <a:srgbClr val="595959"/>
                </a:solidFill>
                <a:latin typeface="Arial MT"/>
                <a:ea typeface="+mn-ea"/>
                <a:cs typeface="Arial MT"/>
              </a:rPr>
              <a:t> </a:t>
            </a:r>
            <a:r>
              <a:rPr sz="1125" b="0" dirty="0">
                <a:solidFill>
                  <a:srgbClr val="595959"/>
                </a:solidFill>
                <a:latin typeface="Arial MT"/>
                <a:ea typeface="+mn-ea"/>
                <a:cs typeface="Arial MT"/>
              </a:rPr>
              <a:t>al.</a:t>
            </a:r>
            <a:r>
              <a:rPr sz="1125" b="0" spc="7" dirty="0">
                <a:solidFill>
                  <a:srgbClr val="595959"/>
                </a:solidFill>
                <a:latin typeface="Arial MT"/>
                <a:ea typeface="+mn-ea"/>
                <a:cs typeface="Arial MT"/>
              </a:rPr>
              <a:t> </a:t>
            </a:r>
            <a:r>
              <a:rPr sz="1125" b="0" spc="-4" dirty="0">
                <a:solidFill>
                  <a:srgbClr val="595959"/>
                </a:solidFill>
                <a:latin typeface="Arial MT"/>
                <a:ea typeface="+mn-ea"/>
                <a:cs typeface="Arial MT"/>
              </a:rPr>
              <a:t>Generalized</a:t>
            </a:r>
            <a:r>
              <a:rPr sz="1125" b="0" spc="7" dirty="0">
                <a:solidFill>
                  <a:srgbClr val="595959"/>
                </a:solidFill>
                <a:latin typeface="Arial MT"/>
                <a:ea typeface="+mn-ea"/>
                <a:cs typeface="Arial MT"/>
              </a:rPr>
              <a:t> </a:t>
            </a:r>
            <a:r>
              <a:rPr sz="1125" b="0" dirty="0">
                <a:solidFill>
                  <a:srgbClr val="595959"/>
                </a:solidFill>
                <a:latin typeface="Arial MT"/>
                <a:ea typeface="+mn-ea"/>
                <a:cs typeface="Arial MT"/>
              </a:rPr>
              <a:t>Linear</a:t>
            </a:r>
            <a:r>
              <a:rPr sz="1125" b="0" spc="7" dirty="0">
                <a:solidFill>
                  <a:srgbClr val="595959"/>
                </a:solidFill>
                <a:latin typeface="Arial MT"/>
                <a:ea typeface="+mn-ea"/>
                <a:cs typeface="Arial MT"/>
              </a:rPr>
              <a:t> </a:t>
            </a:r>
            <a:r>
              <a:rPr sz="1125" b="0" dirty="0">
                <a:solidFill>
                  <a:srgbClr val="595959"/>
                </a:solidFill>
                <a:latin typeface="Arial MT"/>
                <a:ea typeface="+mn-ea"/>
                <a:cs typeface="Arial MT"/>
              </a:rPr>
              <a:t>Rule</a:t>
            </a:r>
            <a:r>
              <a:rPr sz="1125" b="0" spc="7" dirty="0">
                <a:solidFill>
                  <a:srgbClr val="595959"/>
                </a:solidFill>
                <a:latin typeface="Arial MT"/>
                <a:ea typeface="+mn-ea"/>
                <a:cs typeface="Arial MT"/>
              </a:rPr>
              <a:t> </a:t>
            </a:r>
            <a:r>
              <a:rPr sz="1125" b="0" dirty="0">
                <a:solidFill>
                  <a:srgbClr val="595959"/>
                </a:solidFill>
                <a:latin typeface="Arial MT"/>
                <a:ea typeface="+mn-ea"/>
                <a:cs typeface="Arial MT"/>
              </a:rPr>
              <a:t>Models.</a:t>
            </a:r>
            <a:r>
              <a:rPr sz="1125" b="0" spc="7" dirty="0">
                <a:solidFill>
                  <a:srgbClr val="595959"/>
                </a:solidFill>
                <a:latin typeface="Arial MT"/>
                <a:ea typeface="+mn-ea"/>
                <a:cs typeface="Arial MT"/>
              </a:rPr>
              <a:t> </a:t>
            </a:r>
            <a:r>
              <a:rPr sz="1125" b="0" spc="-4" dirty="0">
                <a:solidFill>
                  <a:srgbClr val="595959"/>
                </a:solidFill>
                <a:latin typeface="Arial MT"/>
                <a:ea typeface="+mn-ea"/>
                <a:cs typeface="Arial MT"/>
              </a:rPr>
              <a:t>ICML</a:t>
            </a:r>
            <a:r>
              <a:rPr sz="1125" b="0" spc="-35" dirty="0">
                <a:solidFill>
                  <a:srgbClr val="595959"/>
                </a:solidFill>
                <a:latin typeface="Arial MT"/>
                <a:ea typeface="+mn-ea"/>
                <a:cs typeface="Arial MT"/>
              </a:rPr>
              <a:t> </a:t>
            </a:r>
            <a:r>
              <a:rPr sz="1125" b="0" dirty="0">
                <a:solidFill>
                  <a:srgbClr val="595959"/>
                </a:solidFill>
                <a:latin typeface="Arial MT"/>
                <a:ea typeface="+mn-ea"/>
                <a:cs typeface="Arial MT"/>
              </a:rPr>
              <a:t>2019</a:t>
            </a:r>
            <a:r>
              <a:rPr sz="1125" b="0" spc="7" dirty="0">
                <a:solidFill>
                  <a:srgbClr val="595959"/>
                </a:solidFill>
                <a:latin typeface="Arial MT"/>
                <a:ea typeface="+mn-ea"/>
                <a:cs typeface="Arial MT"/>
              </a:rPr>
              <a:t> </a:t>
            </a:r>
            <a:r>
              <a:rPr sz="1125" b="0" spc="-4" dirty="0">
                <a:solidFill>
                  <a:srgbClr val="595959"/>
                </a:solidFill>
                <a:latin typeface="Arial MT"/>
                <a:ea typeface="+mn-ea"/>
                <a:cs typeface="Arial MT"/>
              </a:rPr>
              <a:t>(</a:t>
            </a:r>
            <a:r>
              <a:rPr sz="1125" spc="-4" dirty="0">
                <a:solidFill>
                  <a:srgbClr val="B51700"/>
                </a:solidFill>
                <a:latin typeface="Arial"/>
                <a:ea typeface="+mn-ea"/>
                <a:cs typeface="Arial"/>
              </a:rPr>
              <a:t>GLRM</a:t>
            </a:r>
            <a:r>
              <a:rPr sz="1125" spc="11" dirty="0">
                <a:solidFill>
                  <a:srgbClr val="B51700"/>
                </a:solidFill>
                <a:latin typeface="Arial"/>
                <a:ea typeface="+mn-ea"/>
                <a:cs typeface="Arial"/>
              </a:rPr>
              <a:t> </a:t>
            </a:r>
            <a:r>
              <a:rPr sz="1125" b="0" spc="-4" dirty="0">
                <a:solidFill>
                  <a:srgbClr val="595959"/>
                </a:solidFill>
                <a:latin typeface="Arial MT"/>
                <a:ea typeface="+mn-ea"/>
                <a:cs typeface="Arial MT"/>
              </a:rPr>
              <a:t>for</a:t>
            </a:r>
            <a:r>
              <a:rPr sz="1125" b="0" spc="4" dirty="0">
                <a:solidFill>
                  <a:srgbClr val="595959"/>
                </a:solidFill>
                <a:latin typeface="Arial MT"/>
                <a:ea typeface="+mn-ea"/>
                <a:cs typeface="Arial MT"/>
              </a:rPr>
              <a:t> </a:t>
            </a:r>
            <a:r>
              <a:rPr sz="1125" b="0" dirty="0">
                <a:solidFill>
                  <a:srgbClr val="595959"/>
                </a:solidFill>
                <a:latin typeface="Arial MT"/>
                <a:ea typeface="+mn-ea"/>
                <a:cs typeface="Arial MT"/>
              </a:rPr>
              <a:t>regression:</a:t>
            </a:r>
            <a:r>
              <a:rPr sz="1125" b="0" spc="7" dirty="0">
                <a:solidFill>
                  <a:srgbClr val="595959"/>
                </a:solidFill>
                <a:latin typeface="Arial MT"/>
                <a:ea typeface="+mn-ea"/>
                <a:cs typeface="Arial MT"/>
              </a:rPr>
              <a:t> </a:t>
            </a:r>
            <a:r>
              <a:rPr sz="1125" b="0" u="heavy" spc="-4" dirty="0">
                <a:solidFill>
                  <a:srgbClr val="0076BA"/>
                </a:solidFill>
                <a:uFill>
                  <a:solidFill>
                    <a:srgbClr val="0000EE"/>
                  </a:solidFill>
                </a:uFill>
                <a:latin typeface="Arial MT"/>
                <a:ea typeface="+mn-ea"/>
                <a:cs typeface="Arial MT"/>
              </a:rPr>
              <a:t>https://github.com/IBM/AIX360/blob/master/aix360/ </a:t>
            </a:r>
            <a:r>
              <a:rPr sz="1125" b="0" spc="-302" dirty="0">
                <a:solidFill>
                  <a:srgbClr val="0076BA"/>
                </a:solidFill>
                <a:latin typeface="Arial MT"/>
                <a:ea typeface="+mn-ea"/>
                <a:cs typeface="Arial MT"/>
              </a:rPr>
              <a:t> </a:t>
            </a:r>
            <a:r>
              <a:rPr sz="1125" b="0" u="heavy" spc="-4" dirty="0">
                <a:solidFill>
                  <a:srgbClr val="0076BA"/>
                </a:solidFill>
                <a:uFill>
                  <a:solidFill>
                    <a:srgbClr val="0000EE"/>
                  </a:solidFill>
                </a:uFill>
                <a:latin typeface="Arial MT"/>
                <a:ea typeface="+mn-ea"/>
                <a:cs typeface="Arial MT"/>
              </a:rPr>
              <a:t>algorithms/rbm/GLRM.py</a:t>
            </a:r>
            <a:r>
              <a:rPr sz="1125" b="0" spc="-4" dirty="0">
                <a:solidFill>
                  <a:srgbClr val="595959"/>
                </a:solidFill>
                <a:latin typeface="Arial MT"/>
                <a:ea typeface="+mn-ea"/>
                <a:cs typeface="Arial MT"/>
              </a:rPr>
              <a:t>)</a:t>
            </a:r>
            <a:endParaRPr sz="1125" b="0">
              <a:solidFill>
                <a:prstClr val="black"/>
              </a:solidFill>
              <a:latin typeface="Arial MT"/>
              <a:ea typeface="+mn-ea"/>
              <a:cs typeface="Arial MT"/>
            </a:endParaRPr>
          </a:p>
          <a:p>
            <a:pPr marL="8929" marR="3572" defTabSz="642915" eaLnBrk="1" fontAlgn="auto" hangingPunct="1">
              <a:lnSpc>
                <a:spcPts val="1266"/>
              </a:lnSpc>
              <a:spcBef>
                <a:spcPts val="0"/>
              </a:spcBef>
              <a:spcAft>
                <a:spcPts val="0"/>
              </a:spcAft>
            </a:pPr>
            <a:r>
              <a:rPr sz="1125" b="0" dirty="0">
                <a:solidFill>
                  <a:srgbClr val="595959"/>
                </a:solidFill>
                <a:latin typeface="Arial MT"/>
                <a:ea typeface="+mn-ea"/>
                <a:cs typeface="Arial MT"/>
              </a:rPr>
              <a:t>Dash</a:t>
            </a:r>
            <a:r>
              <a:rPr sz="1125" b="0" spc="7" dirty="0">
                <a:solidFill>
                  <a:srgbClr val="595959"/>
                </a:solidFill>
                <a:latin typeface="Arial MT"/>
                <a:ea typeface="+mn-ea"/>
                <a:cs typeface="Arial MT"/>
              </a:rPr>
              <a:t> </a:t>
            </a:r>
            <a:r>
              <a:rPr sz="1125" b="0" dirty="0">
                <a:solidFill>
                  <a:srgbClr val="595959"/>
                </a:solidFill>
                <a:latin typeface="Arial MT"/>
                <a:ea typeface="+mn-ea"/>
                <a:cs typeface="Arial MT"/>
              </a:rPr>
              <a:t>et</a:t>
            </a:r>
            <a:r>
              <a:rPr sz="1125" b="0" spc="4" dirty="0">
                <a:solidFill>
                  <a:srgbClr val="595959"/>
                </a:solidFill>
                <a:latin typeface="Arial MT"/>
                <a:ea typeface="+mn-ea"/>
                <a:cs typeface="Arial MT"/>
              </a:rPr>
              <a:t> </a:t>
            </a:r>
            <a:r>
              <a:rPr sz="1125" b="0" dirty="0">
                <a:solidFill>
                  <a:srgbClr val="595959"/>
                </a:solidFill>
                <a:latin typeface="Arial MT"/>
                <a:ea typeface="+mn-ea"/>
                <a:cs typeface="Arial MT"/>
              </a:rPr>
              <a:t>al.</a:t>
            </a:r>
            <a:r>
              <a:rPr sz="1125" b="0" spc="4" dirty="0">
                <a:solidFill>
                  <a:srgbClr val="595959"/>
                </a:solidFill>
                <a:latin typeface="Arial MT"/>
                <a:ea typeface="+mn-ea"/>
                <a:cs typeface="Arial MT"/>
              </a:rPr>
              <a:t> </a:t>
            </a:r>
            <a:r>
              <a:rPr sz="1125" b="0" dirty="0">
                <a:solidFill>
                  <a:srgbClr val="595959"/>
                </a:solidFill>
                <a:latin typeface="Arial MT"/>
                <a:ea typeface="+mn-ea"/>
                <a:cs typeface="Arial MT"/>
              </a:rPr>
              <a:t>Boolean</a:t>
            </a:r>
            <a:r>
              <a:rPr sz="1125" b="0" spc="11" dirty="0">
                <a:solidFill>
                  <a:srgbClr val="595959"/>
                </a:solidFill>
                <a:latin typeface="Arial MT"/>
                <a:ea typeface="+mn-ea"/>
                <a:cs typeface="Arial MT"/>
              </a:rPr>
              <a:t> </a:t>
            </a:r>
            <a:r>
              <a:rPr sz="1125" b="0" dirty="0">
                <a:solidFill>
                  <a:srgbClr val="595959"/>
                </a:solidFill>
                <a:latin typeface="Arial MT"/>
                <a:ea typeface="+mn-ea"/>
                <a:cs typeface="Arial MT"/>
              </a:rPr>
              <a:t>Decision</a:t>
            </a:r>
            <a:r>
              <a:rPr sz="1125" b="0" spc="7" dirty="0">
                <a:solidFill>
                  <a:srgbClr val="595959"/>
                </a:solidFill>
                <a:latin typeface="Arial MT"/>
                <a:ea typeface="+mn-ea"/>
                <a:cs typeface="Arial MT"/>
              </a:rPr>
              <a:t> </a:t>
            </a:r>
            <a:r>
              <a:rPr sz="1125" b="0" dirty="0">
                <a:solidFill>
                  <a:srgbClr val="595959"/>
                </a:solidFill>
                <a:latin typeface="Arial MT"/>
                <a:ea typeface="+mn-ea"/>
                <a:cs typeface="Arial MT"/>
              </a:rPr>
              <a:t>Rules</a:t>
            </a:r>
            <a:r>
              <a:rPr sz="1125" b="0" spc="4" dirty="0">
                <a:solidFill>
                  <a:srgbClr val="595959"/>
                </a:solidFill>
                <a:latin typeface="Arial MT"/>
                <a:ea typeface="+mn-ea"/>
                <a:cs typeface="Arial MT"/>
              </a:rPr>
              <a:t> </a:t>
            </a:r>
            <a:r>
              <a:rPr sz="1125" b="0" dirty="0">
                <a:solidFill>
                  <a:srgbClr val="595959"/>
                </a:solidFill>
                <a:latin typeface="Arial MT"/>
                <a:ea typeface="+mn-ea"/>
                <a:cs typeface="Arial MT"/>
              </a:rPr>
              <a:t>via</a:t>
            </a:r>
            <a:r>
              <a:rPr sz="1125" b="0" spc="11" dirty="0">
                <a:solidFill>
                  <a:srgbClr val="595959"/>
                </a:solidFill>
                <a:latin typeface="Arial MT"/>
                <a:ea typeface="+mn-ea"/>
                <a:cs typeface="Arial MT"/>
              </a:rPr>
              <a:t> </a:t>
            </a:r>
            <a:r>
              <a:rPr sz="1125" b="0" dirty="0">
                <a:solidFill>
                  <a:srgbClr val="595959"/>
                </a:solidFill>
                <a:latin typeface="Arial MT"/>
                <a:ea typeface="+mn-ea"/>
                <a:cs typeface="Arial MT"/>
              </a:rPr>
              <a:t>Column</a:t>
            </a:r>
            <a:r>
              <a:rPr sz="1125" b="0" spc="7" dirty="0">
                <a:solidFill>
                  <a:srgbClr val="595959"/>
                </a:solidFill>
                <a:latin typeface="Arial MT"/>
                <a:ea typeface="+mn-ea"/>
                <a:cs typeface="Arial MT"/>
              </a:rPr>
              <a:t> </a:t>
            </a:r>
            <a:r>
              <a:rPr sz="1125" b="0" spc="-4" dirty="0">
                <a:solidFill>
                  <a:srgbClr val="595959"/>
                </a:solidFill>
                <a:latin typeface="Arial MT"/>
                <a:ea typeface="+mn-ea"/>
                <a:cs typeface="Arial MT"/>
              </a:rPr>
              <a:t>Generation,</a:t>
            </a:r>
            <a:r>
              <a:rPr sz="1125" b="0" spc="4" dirty="0">
                <a:solidFill>
                  <a:srgbClr val="595959"/>
                </a:solidFill>
                <a:latin typeface="Arial MT"/>
                <a:ea typeface="+mn-ea"/>
                <a:cs typeface="Arial MT"/>
              </a:rPr>
              <a:t> </a:t>
            </a:r>
            <a:r>
              <a:rPr sz="1125" b="0" spc="-4" dirty="0">
                <a:solidFill>
                  <a:srgbClr val="595959"/>
                </a:solidFill>
                <a:latin typeface="Arial MT"/>
                <a:ea typeface="+mn-ea"/>
                <a:cs typeface="Arial MT"/>
              </a:rPr>
              <a:t>NeurIPS</a:t>
            </a:r>
            <a:r>
              <a:rPr sz="1125" b="0" spc="11" dirty="0">
                <a:solidFill>
                  <a:srgbClr val="595959"/>
                </a:solidFill>
                <a:latin typeface="Arial MT"/>
                <a:ea typeface="+mn-ea"/>
                <a:cs typeface="Arial MT"/>
              </a:rPr>
              <a:t> </a:t>
            </a:r>
            <a:r>
              <a:rPr sz="1125" b="0" dirty="0">
                <a:solidFill>
                  <a:srgbClr val="595959"/>
                </a:solidFill>
                <a:latin typeface="Arial MT"/>
                <a:ea typeface="+mn-ea"/>
                <a:cs typeface="Arial MT"/>
              </a:rPr>
              <a:t>2018</a:t>
            </a:r>
            <a:r>
              <a:rPr sz="1125" b="0" spc="7" dirty="0">
                <a:solidFill>
                  <a:srgbClr val="595959"/>
                </a:solidFill>
                <a:latin typeface="Arial MT"/>
                <a:ea typeface="+mn-ea"/>
                <a:cs typeface="Arial MT"/>
              </a:rPr>
              <a:t> </a:t>
            </a:r>
            <a:r>
              <a:rPr sz="1125" b="0" spc="-4" dirty="0">
                <a:solidFill>
                  <a:srgbClr val="595959"/>
                </a:solidFill>
                <a:latin typeface="Arial MT"/>
                <a:ea typeface="+mn-ea"/>
                <a:cs typeface="Arial MT"/>
              </a:rPr>
              <a:t>(</a:t>
            </a:r>
            <a:r>
              <a:rPr sz="1125" spc="-4" dirty="0">
                <a:solidFill>
                  <a:srgbClr val="B51700"/>
                </a:solidFill>
                <a:latin typeface="Arial"/>
                <a:ea typeface="+mn-ea"/>
                <a:cs typeface="Arial"/>
              </a:rPr>
              <a:t>BRCG</a:t>
            </a:r>
            <a:r>
              <a:rPr sz="1125" spc="4" dirty="0">
                <a:solidFill>
                  <a:srgbClr val="B51700"/>
                </a:solidFill>
                <a:latin typeface="Arial"/>
                <a:ea typeface="+mn-ea"/>
                <a:cs typeface="Arial"/>
              </a:rPr>
              <a:t> </a:t>
            </a:r>
            <a:r>
              <a:rPr sz="1125" b="0" spc="-4" dirty="0">
                <a:solidFill>
                  <a:srgbClr val="595959"/>
                </a:solidFill>
                <a:latin typeface="Arial MT"/>
                <a:ea typeface="+mn-ea"/>
                <a:cs typeface="Arial MT"/>
              </a:rPr>
              <a:t>for</a:t>
            </a:r>
            <a:r>
              <a:rPr sz="1125" b="0" spc="7" dirty="0">
                <a:solidFill>
                  <a:srgbClr val="595959"/>
                </a:solidFill>
                <a:latin typeface="Arial MT"/>
                <a:ea typeface="+mn-ea"/>
                <a:cs typeface="Arial MT"/>
              </a:rPr>
              <a:t> </a:t>
            </a:r>
            <a:r>
              <a:rPr sz="1125" b="0" spc="-4" dirty="0">
                <a:solidFill>
                  <a:srgbClr val="595959"/>
                </a:solidFill>
                <a:latin typeface="Arial MT"/>
                <a:ea typeface="+mn-ea"/>
                <a:cs typeface="Arial MT"/>
              </a:rPr>
              <a:t>classification:</a:t>
            </a:r>
            <a:r>
              <a:rPr sz="1125" b="0" spc="4" dirty="0">
                <a:solidFill>
                  <a:srgbClr val="595959"/>
                </a:solidFill>
                <a:latin typeface="Arial MT"/>
                <a:ea typeface="+mn-ea"/>
                <a:cs typeface="Arial MT"/>
              </a:rPr>
              <a:t> </a:t>
            </a:r>
            <a:r>
              <a:rPr sz="1125" b="0" u="heavy" spc="-4" dirty="0">
                <a:solidFill>
                  <a:srgbClr val="0076BA"/>
                </a:solidFill>
                <a:uFill>
                  <a:solidFill>
                    <a:srgbClr val="0000EE"/>
                  </a:solidFill>
                </a:uFill>
                <a:latin typeface="Arial MT"/>
                <a:ea typeface="+mn-ea"/>
                <a:cs typeface="Arial MT"/>
              </a:rPr>
              <a:t>https://github.com/IBM/AIX360/ </a:t>
            </a:r>
            <a:r>
              <a:rPr sz="1125" b="0" spc="-302" dirty="0">
                <a:solidFill>
                  <a:srgbClr val="0076BA"/>
                </a:solidFill>
                <a:latin typeface="Arial MT"/>
                <a:ea typeface="+mn-ea"/>
                <a:cs typeface="Arial MT"/>
              </a:rPr>
              <a:t> </a:t>
            </a:r>
            <a:r>
              <a:rPr sz="1125" b="0" u="heavy" spc="-4" dirty="0">
                <a:solidFill>
                  <a:srgbClr val="0076BA"/>
                </a:solidFill>
                <a:uFill>
                  <a:solidFill>
                    <a:srgbClr val="0000EE"/>
                  </a:solidFill>
                </a:uFill>
                <a:latin typeface="Arial MT"/>
                <a:ea typeface="+mn-ea"/>
                <a:cs typeface="Arial MT"/>
              </a:rPr>
              <a:t>blob/master/aix360/algorithms/rbm/BRCG.py</a:t>
            </a:r>
            <a:r>
              <a:rPr sz="1125" b="0" spc="-4" dirty="0">
                <a:solidFill>
                  <a:srgbClr val="595959"/>
                </a:solidFill>
                <a:latin typeface="Arial MT"/>
                <a:ea typeface="+mn-ea"/>
                <a:cs typeface="Arial MT"/>
              </a:rPr>
              <a:t>)</a:t>
            </a:r>
            <a:endParaRPr sz="1125" b="0">
              <a:solidFill>
                <a:prstClr val="black"/>
              </a:solidFill>
              <a:latin typeface="Arial MT"/>
              <a:ea typeface="+mn-ea"/>
              <a:cs typeface="Arial MT"/>
            </a:endParaRPr>
          </a:p>
          <a:p>
            <a:pPr marL="8929" defTabSz="642915" eaLnBrk="1" fontAlgn="auto" hangingPunct="1">
              <a:lnSpc>
                <a:spcPts val="1237"/>
              </a:lnSpc>
              <a:spcBef>
                <a:spcPts val="0"/>
              </a:spcBef>
              <a:spcAft>
                <a:spcPts val="0"/>
              </a:spcAft>
            </a:pPr>
            <a:r>
              <a:rPr sz="1125" b="0" spc="-11" dirty="0">
                <a:solidFill>
                  <a:srgbClr val="595959"/>
                </a:solidFill>
                <a:latin typeface="Arial MT"/>
                <a:ea typeface="+mn-ea"/>
                <a:cs typeface="Arial MT"/>
              </a:rPr>
              <a:t>Wang</a:t>
            </a:r>
            <a:r>
              <a:rPr sz="1125" b="0" spc="4" dirty="0">
                <a:solidFill>
                  <a:srgbClr val="595959"/>
                </a:solidFill>
                <a:latin typeface="Arial MT"/>
                <a:ea typeface="+mn-ea"/>
                <a:cs typeface="Arial MT"/>
              </a:rPr>
              <a:t> </a:t>
            </a:r>
            <a:r>
              <a:rPr sz="1125" b="0" dirty="0">
                <a:solidFill>
                  <a:srgbClr val="595959"/>
                </a:solidFill>
                <a:latin typeface="Arial MT"/>
                <a:ea typeface="+mn-ea"/>
                <a:cs typeface="Arial MT"/>
              </a:rPr>
              <a:t>&amp;</a:t>
            </a:r>
            <a:r>
              <a:rPr sz="1125" b="0" spc="4" dirty="0">
                <a:solidFill>
                  <a:srgbClr val="595959"/>
                </a:solidFill>
                <a:latin typeface="Arial MT"/>
                <a:ea typeface="+mn-ea"/>
                <a:cs typeface="Arial MT"/>
              </a:rPr>
              <a:t> </a:t>
            </a:r>
            <a:r>
              <a:rPr sz="1125" b="0" dirty="0">
                <a:solidFill>
                  <a:srgbClr val="595959"/>
                </a:solidFill>
                <a:latin typeface="Arial MT"/>
                <a:ea typeface="+mn-ea"/>
                <a:cs typeface="Arial MT"/>
              </a:rPr>
              <a:t>Rudin</a:t>
            </a:r>
            <a:r>
              <a:rPr sz="1125" b="0" spc="7" dirty="0">
                <a:solidFill>
                  <a:srgbClr val="595959"/>
                </a:solidFill>
                <a:latin typeface="Arial MT"/>
                <a:ea typeface="+mn-ea"/>
                <a:cs typeface="Arial MT"/>
              </a:rPr>
              <a:t> </a:t>
            </a:r>
            <a:r>
              <a:rPr sz="1125" b="0" dirty="0">
                <a:solidFill>
                  <a:srgbClr val="595959"/>
                </a:solidFill>
                <a:latin typeface="Arial MT"/>
                <a:ea typeface="+mn-ea"/>
                <a:cs typeface="Arial MT"/>
              </a:rPr>
              <a:t>(2015). </a:t>
            </a:r>
            <a:r>
              <a:rPr sz="1125" b="0" spc="-4" dirty="0">
                <a:solidFill>
                  <a:srgbClr val="595959"/>
                </a:solidFill>
                <a:latin typeface="Arial MT"/>
                <a:ea typeface="+mn-ea"/>
                <a:cs typeface="Arial MT"/>
              </a:rPr>
              <a:t>Falling</a:t>
            </a:r>
            <a:r>
              <a:rPr sz="1125" b="0" spc="4" dirty="0">
                <a:solidFill>
                  <a:srgbClr val="595959"/>
                </a:solidFill>
                <a:latin typeface="Arial MT"/>
                <a:ea typeface="+mn-ea"/>
                <a:cs typeface="Arial MT"/>
              </a:rPr>
              <a:t> </a:t>
            </a:r>
            <a:r>
              <a:rPr sz="1125" b="0" dirty="0">
                <a:solidFill>
                  <a:srgbClr val="595959"/>
                </a:solidFill>
                <a:latin typeface="Arial MT"/>
                <a:ea typeface="+mn-ea"/>
                <a:cs typeface="Arial MT"/>
              </a:rPr>
              <a:t>rule</a:t>
            </a:r>
            <a:r>
              <a:rPr sz="1125" b="0" spc="7" dirty="0">
                <a:solidFill>
                  <a:srgbClr val="595959"/>
                </a:solidFill>
                <a:latin typeface="Arial MT"/>
                <a:ea typeface="+mn-ea"/>
                <a:cs typeface="Arial MT"/>
              </a:rPr>
              <a:t> </a:t>
            </a:r>
            <a:r>
              <a:rPr sz="1125" b="0" spc="-4" dirty="0">
                <a:solidFill>
                  <a:srgbClr val="595959"/>
                </a:solidFill>
                <a:latin typeface="Arial MT"/>
                <a:ea typeface="+mn-ea"/>
                <a:cs typeface="Arial MT"/>
              </a:rPr>
              <a:t>lists.</a:t>
            </a:r>
            <a:r>
              <a:rPr sz="1125" b="0" dirty="0">
                <a:solidFill>
                  <a:srgbClr val="595959"/>
                </a:solidFill>
                <a:latin typeface="Arial MT"/>
                <a:ea typeface="+mn-ea"/>
                <a:cs typeface="Arial MT"/>
              </a:rPr>
              <a:t> </a:t>
            </a:r>
            <a:r>
              <a:rPr sz="1125" b="0" spc="-4" dirty="0">
                <a:solidFill>
                  <a:srgbClr val="595959"/>
                </a:solidFill>
                <a:latin typeface="Arial MT"/>
                <a:ea typeface="+mn-ea"/>
                <a:cs typeface="Arial MT"/>
              </a:rPr>
              <a:t>In</a:t>
            </a:r>
            <a:r>
              <a:rPr sz="1125" b="0" spc="4" dirty="0">
                <a:solidFill>
                  <a:srgbClr val="595959"/>
                </a:solidFill>
                <a:latin typeface="Arial MT"/>
                <a:ea typeface="+mn-ea"/>
                <a:cs typeface="Arial MT"/>
              </a:rPr>
              <a:t> </a:t>
            </a:r>
            <a:r>
              <a:rPr sz="1125" b="0" i="1" spc="-4" dirty="0">
                <a:solidFill>
                  <a:srgbClr val="595959"/>
                </a:solidFill>
                <a:latin typeface="Arial"/>
                <a:ea typeface="+mn-ea"/>
                <a:cs typeface="Arial"/>
              </a:rPr>
              <a:t>Artificial</a:t>
            </a:r>
            <a:r>
              <a:rPr sz="1125" b="0" i="1" spc="4" dirty="0">
                <a:solidFill>
                  <a:srgbClr val="595959"/>
                </a:solidFill>
                <a:latin typeface="Arial"/>
                <a:ea typeface="+mn-ea"/>
                <a:cs typeface="Arial"/>
              </a:rPr>
              <a:t> </a:t>
            </a:r>
            <a:r>
              <a:rPr sz="1125" b="0" i="1" spc="-4" dirty="0">
                <a:solidFill>
                  <a:srgbClr val="595959"/>
                </a:solidFill>
                <a:latin typeface="Arial"/>
                <a:ea typeface="+mn-ea"/>
                <a:cs typeface="Arial"/>
              </a:rPr>
              <a:t>Intelligence</a:t>
            </a:r>
            <a:r>
              <a:rPr sz="1125" b="0" i="1" spc="4" dirty="0">
                <a:solidFill>
                  <a:srgbClr val="595959"/>
                </a:solidFill>
                <a:latin typeface="Arial"/>
                <a:ea typeface="+mn-ea"/>
                <a:cs typeface="Arial"/>
              </a:rPr>
              <a:t> </a:t>
            </a:r>
            <a:r>
              <a:rPr sz="1125" b="0" i="1" dirty="0">
                <a:solidFill>
                  <a:srgbClr val="595959"/>
                </a:solidFill>
                <a:latin typeface="Arial"/>
                <a:ea typeface="+mn-ea"/>
                <a:cs typeface="Arial"/>
              </a:rPr>
              <a:t>and</a:t>
            </a:r>
            <a:r>
              <a:rPr sz="1125" b="0" i="1" spc="7" dirty="0">
                <a:solidFill>
                  <a:srgbClr val="595959"/>
                </a:solidFill>
                <a:latin typeface="Arial"/>
                <a:ea typeface="+mn-ea"/>
                <a:cs typeface="Arial"/>
              </a:rPr>
              <a:t> </a:t>
            </a:r>
            <a:r>
              <a:rPr sz="1125" b="0" i="1" spc="-4" dirty="0">
                <a:solidFill>
                  <a:srgbClr val="595959"/>
                </a:solidFill>
                <a:latin typeface="Arial"/>
                <a:ea typeface="+mn-ea"/>
                <a:cs typeface="Arial"/>
              </a:rPr>
              <a:t>Statistics</a:t>
            </a:r>
            <a:endParaRPr sz="1125" b="0">
              <a:solidFill>
                <a:prstClr val="black"/>
              </a:solidFill>
              <a:latin typeface="Arial"/>
              <a:ea typeface="+mn-ea"/>
              <a:cs typeface="Arial"/>
            </a:endParaRPr>
          </a:p>
        </p:txBody>
      </p:sp>
      <p:pic>
        <p:nvPicPr>
          <p:cNvPr id="5" name="object 5"/>
          <p:cNvPicPr/>
          <p:nvPr/>
        </p:nvPicPr>
        <p:blipFill>
          <a:blip r:embed="rId2" cstate="print"/>
          <a:stretch>
            <a:fillRect/>
          </a:stretch>
        </p:blipFill>
        <p:spPr>
          <a:xfrm>
            <a:off x="941715" y="4727938"/>
            <a:ext cx="7254397" cy="45069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85798B09-9CFD-44D0-7F68-F7B5B3B0FF63}"/>
              </a:ext>
            </a:extLst>
          </p:cNvPr>
          <p:cNvSpPr>
            <a:spLocks noGrp="1" noChangeArrowheads="1"/>
          </p:cNvSpPr>
          <p:nvPr>
            <p:ph type="title"/>
          </p:nvPr>
        </p:nvSpPr>
        <p:spPr>
          <a:xfrm>
            <a:off x="304800" y="304800"/>
            <a:ext cx="8070850" cy="1231106"/>
          </a:xfrm>
        </p:spPr>
        <p:txBody>
          <a:bodyPr/>
          <a:lstStyle/>
          <a:p>
            <a:r>
              <a:rPr lang="en-GB" altLang="nb-NO" dirty="0"/>
              <a:t>Third Inflection point: More IoT data: </a:t>
            </a:r>
          </a:p>
        </p:txBody>
      </p:sp>
      <p:sp>
        <p:nvSpPr>
          <p:cNvPr id="38914" name="Content Placeholder 2">
            <a:extLst>
              <a:ext uri="{FF2B5EF4-FFF2-40B4-BE49-F238E27FC236}">
                <a16:creationId xmlns:a16="http://schemas.microsoft.com/office/drawing/2014/main" id="{36B83169-E3DF-974A-6EC3-C2E2956A1CFF}"/>
              </a:ext>
            </a:extLst>
          </p:cNvPr>
          <p:cNvSpPr>
            <a:spLocks noGrp="1" noChangeArrowheads="1"/>
          </p:cNvSpPr>
          <p:nvPr>
            <p:ph idx="1"/>
          </p:nvPr>
        </p:nvSpPr>
        <p:spPr/>
        <p:txBody>
          <a:bodyPr/>
          <a:lstStyle/>
          <a:p>
            <a:r>
              <a:rPr lang="en-GB" altLang="nb-NO"/>
              <a:t>Cisco predictions:</a:t>
            </a:r>
          </a:p>
        </p:txBody>
      </p:sp>
      <p:pic>
        <p:nvPicPr>
          <p:cNvPr id="38915" name="Picture 3">
            <a:extLst>
              <a:ext uri="{FF2B5EF4-FFF2-40B4-BE49-F238E27FC236}">
                <a16:creationId xmlns:a16="http://schemas.microsoft.com/office/drawing/2014/main" id="{3D6BAD4C-FC68-E9E7-B50D-F67D4B1392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2041525"/>
            <a:ext cx="7853363" cy="443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607967" y="292239"/>
            <a:ext cx="1189434" cy="700088"/>
          </a:xfrm>
          <a:custGeom>
            <a:avLst/>
            <a:gdLst/>
            <a:ahLst/>
            <a:cxnLst/>
            <a:rect l="l" t="t" r="r" b="b"/>
            <a:pathLst>
              <a:path w="1691640" h="995680">
                <a:moveTo>
                  <a:pt x="1400135" y="0"/>
                </a:moveTo>
                <a:lnTo>
                  <a:pt x="291210" y="0"/>
                </a:lnTo>
                <a:lnTo>
                  <a:pt x="233261" y="222"/>
                </a:lnTo>
                <a:lnTo>
                  <a:pt x="186527" y="1783"/>
                </a:lnTo>
                <a:lnTo>
                  <a:pt x="120299" y="14270"/>
                </a:lnTo>
                <a:lnTo>
                  <a:pt x="85465" y="31474"/>
                </a:lnTo>
                <a:lnTo>
                  <a:pt x="55531" y="55531"/>
                </a:lnTo>
                <a:lnTo>
                  <a:pt x="31474" y="85465"/>
                </a:lnTo>
                <a:lnTo>
                  <a:pt x="14269" y="120299"/>
                </a:lnTo>
                <a:lnTo>
                  <a:pt x="1783" y="186527"/>
                </a:lnTo>
                <a:lnTo>
                  <a:pt x="222" y="233261"/>
                </a:lnTo>
                <a:lnTo>
                  <a:pt x="0" y="291210"/>
                </a:lnTo>
                <a:lnTo>
                  <a:pt x="0" y="704396"/>
                </a:lnTo>
                <a:lnTo>
                  <a:pt x="222" y="762346"/>
                </a:lnTo>
                <a:lnTo>
                  <a:pt x="1783" y="809079"/>
                </a:lnTo>
                <a:lnTo>
                  <a:pt x="14269" y="875306"/>
                </a:lnTo>
                <a:lnTo>
                  <a:pt x="31474" y="910140"/>
                </a:lnTo>
                <a:lnTo>
                  <a:pt x="55531" y="940075"/>
                </a:lnTo>
                <a:lnTo>
                  <a:pt x="85465" y="964132"/>
                </a:lnTo>
                <a:lnTo>
                  <a:pt x="120299" y="981336"/>
                </a:lnTo>
                <a:lnTo>
                  <a:pt x="186527" y="993823"/>
                </a:lnTo>
                <a:lnTo>
                  <a:pt x="233261" y="995384"/>
                </a:lnTo>
                <a:lnTo>
                  <a:pt x="291210" y="995607"/>
                </a:lnTo>
                <a:lnTo>
                  <a:pt x="1400135" y="995607"/>
                </a:lnTo>
                <a:lnTo>
                  <a:pt x="1458085" y="995384"/>
                </a:lnTo>
                <a:lnTo>
                  <a:pt x="1504818" y="993823"/>
                </a:lnTo>
                <a:lnTo>
                  <a:pt x="1571047" y="981336"/>
                </a:lnTo>
                <a:lnTo>
                  <a:pt x="1605880" y="964132"/>
                </a:lnTo>
                <a:lnTo>
                  <a:pt x="1635814" y="940075"/>
                </a:lnTo>
                <a:lnTo>
                  <a:pt x="1659871" y="910140"/>
                </a:lnTo>
                <a:lnTo>
                  <a:pt x="1677075" y="875306"/>
                </a:lnTo>
                <a:lnTo>
                  <a:pt x="1689562" y="809079"/>
                </a:lnTo>
                <a:lnTo>
                  <a:pt x="1691123" y="762346"/>
                </a:lnTo>
                <a:lnTo>
                  <a:pt x="1691346" y="704396"/>
                </a:lnTo>
                <a:lnTo>
                  <a:pt x="1691346" y="291210"/>
                </a:lnTo>
                <a:lnTo>
                  <a:pt x="1691123" y="233261"/>
                </a:lnTo>
                <a:lnTo>
                  <a:pt x="1689562" y="186527"/>
                </a:lnTo>
                <a:lnTo>
                  <a:pt x="1677075" y="120299"/>
                </a:lnTo>
                <a:lnTo>
                  <a:pt x="1659871" y="85465"/>
                </a:lnTo>
                <a:lnTo>
                  <a:pt x="1635814" y="55531"/>
                </a:lnTo>
                <a:lnTo>
                  <a:pt x="1605880" y="31474"/>
                </a:lnTo>
                <a:lnTo>
                  <a:pt x="1571047" y="14270"/>
                </a:lnTo>
                <a:lnTo>
                  <a:pt x="1504818" y="1783"/>
                </a:lnTo>
                <a:lnTo>
                  <a:pt x="1458085" y="222"/>
                </a:lnTo>
                <a:lnTo>
                  <a:pt x="1400135" y="0"/>
                </a:lnTo>
                <a:close/>
              </a:path>
            </a:pathLst>
          </a:custGeom>
          <a:solidFill>
            <a:srgbClr val="004D7F"/>
          </a:solidFill>
        </p:spPr>
        <p:txBody>
          <a:bodyPr wrap="square" lIns="0" tIns="0" rIns="0" bIns="0" rtlCol="0"/>
          <a:lstStyle/>
          <a:p>
            <a:pPr defTabSz="642915" eaLnBrk="1" fontAlgn="auto" hangingPunct="1">
              <a:spcBef>
                <a:spcPts val="0"/>
              </a:spcBef>
              <a:spcAft>
                <a:spcPts val="0"/>
              </a:spcAft>
            </a:pPr>
            <a:endParaRPr sz="1266" b="0">
              <a:solidFill>
                <a:prstClr val="black"/>
              </a:solidFill>
              <a:latin typeface="Calibri"/>
              <a:ea typeface="+mn-ea"/>
            </a:endParaRPr>
          </a:p>
        </p:txBody>
      </p:sp>
      <p:sp>
        <p:nvSpPr>
          <p:cNvPr id="3" name="object 3"/>
          <p:cNvSpPr txBox="1">
            <a:spLocks noGrp="1"/>
          </p:cNvSpPr>
          <p:nvPr>
            <p:ph type="title"/>
          </p:nvPr>
        </p:nvSpPr>
        <p:spPr>
          <a:xfrm>
            <a:off x="3980326" y="462974"/>
            <a:ext cx="444698" cy="333593"/>
          </a:xfrm>
          <a:prstGeom prst="rect">
            <a:avLst/>
          </a:prstGeom>
        </p:spPr>
        <p:txBody>
          <a:bodyPr vert="horz" wrap="square" lIns="0" tIns="8930" rIns="0" bIns="0" rtlCol="0">
            <a:spAutoFit/>
          </a:bodyPr>
          <a:lstStyle/>
          <a:p>
            <a:pPr marL="8929">
              <a:spcBef>
                <a:spcPts val="70"/>
              </a:spcBef>
            </a:pPr>
            <a:r>
              <a:rPr sz="2109" spc="-14" dirty="0">
                <a:solidFill>
                  <a:srgbClr val="FFFFFF"/>
                </a:solidFill>
              </a:rPr>
              <a:t>XAI</a:t>
            </a:r>
            <a:endParaRPr sz="2109"/>
          </a:p>
        </p:txBody>
      </p:sp>
      <p:sp>
        <p:nvSpPr>
          <p:cNvPr id="4" name="object 4"/>
          <p:cNvSpPr txBox="1"/>
          <p:nvPr/>
        </p:nvSpPr>
        <p:spPr>
          <a:xfrm>
            <a:off x="3493310" y="3589734"/>
            <a:ext cx="1494383" cy="668050"/>
          </a:xfrm>
          <a:prstGeom prst="rect">
            <a:avLst/>
          </a:prstGeom>
          <a:solidFill>
            <a:srgbClr val="00A2FF"/>
          </a:solidFill>
        </p:spPr>
        <p:txBody>
          <a:bodyPr vert="horz" wrap="square" lIns="0" tIns="196007" rIns="0" bIns="0" rtlCol="0">
            <a:spAutoFit/>
          </a:bodyPr>
          <a:lstStyle/>
          <a:p>
            <a:pPr marL="104474" marR="99116" defTabSz="642915" eaLnBrk="1" fontAlgn="auto" hangingPunct="1">
              <a:lnSpc>
                <a:spcPct val="102299"/>
              </a:lnSpc>
              <a:spcBef>
                <a:spcPts val="1543"/>
              </a:spcBef>
              <a:spcAft>
                <a:spcPts val="0"/>
              </a:spcAft>
            </a:pPr>
            <a:r>
              <a:rPr sz="1547" b="0" spc="28" dirty="0">
                <a:solidFill>
                  <a:srgbClr val="FFFFFF"/>
                </a:solidFill>
                <a:latin typeface="Arial MT"/>
                <a:ea typeface="+mn-ea"/>
                <a:cs typeface="Arial MT"/>
              </a:rPr>
              <a:t>Explaining</a:t>
            </a:r>
            <a:r>
              <a:rPr sz="1547" b="0" spc="-60" dirty="0">
                <a:solidFill>
                  <a:srgbClr val="FFFFFF"/>
                </a:solidFill>
                <a:latin typeface="Arial MT"/>
                <a:ea typeface="+mn-ea"/>
                <a:cs typeface="Arial MT"/>
              </a:rPr>
              <a:t> </a:t>
            </a:r>
            <a:r>
              <a:rPr sz="1547" b="0" spc="35" dirty="0">
                <a:solidFill>
                  <a:srgbClr val="FFFFFF"/>
                </a:solidFill>
                <a:latin typeface="Arial MT"/>
                <a:ea typeface="+mn-ea"/>
                <a:cs typeface="Arial MT"/>
              </a:rPr>
              <a:t>the </a:t>
            </a:r>
            <a:r>
              <a:rPr sz="1547" b="0" spc="-418" dirty="0">
                <a:solidFill>
                  <a:srgbClr val="FFFFFF"/>
                </a:solidFill>
                <a:latin typeface="Arial MT"/>
                <a:ea typeface="+mn-ea"/>
                <a:cs typeface="Arial MT"/>
              </a:rPr>
              <a:t> </a:t>
            </a:r>
            <a:r>
              <a:rPr sz="1547" b="0" spc="42" dirty="0">
                <a:solidFill>
                  <a:srgbClr val="FFFFFF"/>
                </a:solidFill>
                <a:latin typeface="Arial MT"/>
                <a:ea typeface="+mn-ea"/>
                <a:cs typeface="Arial MT"/>
              </a:rPr>
              <a:t>model</a:t>
            </a:r>
            <a:r>
              <a:rPr sz="1547" b="0" spc="-53" dirty="0">
                <a:solidFill>
                  <a:srgbClr val="FFFFFF"/>
                </a:solidFill>
                <a:latin typeface="Arial MT"/>
                <a:ea typeface="+mn-ea"/>
                <a:cs typeface="Arial MT"/>
              </a:rPr>
              <a:t> </a:t>
            </a:r>
            <a:r>
              <a:rPr sz="1547" b="0" spc="11" dirty="0">
                <a:solidFill>
                  <a:srgbClr val="FFFFFF"/>
                </a:solidFill>
                <a:latin typeface="Arial MT"/>
                <a:ea typeface="+mn-ea"/>
                <a:cs typeface="Arial MT"/>
              </a:rPr>
              <a:t>(global)</a:t>
            </a:r>
            <a:endParaRPr sz="1547" b="0">
              <a:solidFill>
                <a:prstClr val="black"/>
              </a:solidFill>
              <a:latin typeface="Arial MT"/>
              <a:ea typeface="+mn-ea"/>
              <a:cs typeface="Arial MT"/>
            </a:endParaRPr>
          </a:p>
        </p:txBody>
      </p:sp>
      <p:sp>
        <p:nvSpPr>
          <p:cNvPr id="5" name="object 5"/>
          <p:cNvSpPr txBox="1"/>
          <p:nvPr/>
        </p:nvSpPr>
        <p:spPr>
          <a:xfrm>
            <a:off x="5518936" y="3589734"/>
            <a:ext cx="1494383" cy="668050"/>
          </a:xfrm>
          <a:prstGeom prst="rect">
            <a:avLst/>
          </a:prstGeom>
          <a:solidFill>
            <a:srgbClr val="00A2FF"/>
          </a:solidFill>
        </p:spPr>
        <p:txBody>
          <a:bodyPr vert="horz" wrap="square" lIns="0" tIns="196007" rIns="0" bIns="0" rtlCol="0">
            <a:spAutoFit/>
          </a:bodyPr>
          <a:lstStyle/>
          <a:p>
            <a:pPr marL="67863" marR="62506" indent="125458" defTabSz="642915" eaLnBrk="1" fontAlgn="auto" hangingPunct="1">
              <a:lnSpc>
                <a:spcPct val="102299"/>
              </a:lnSpc>
              <a:spcBef>
                <a:spcPts val="1543"/>
              </a:spcBef>
              <a:spcAft>
                <a:spcPts val="0"/>
              </a:spcAft>
            </a:pPr>
            <a:r>
              <a:rPr sz="1547" b="0" spc="28" dirty="0">
                <a:solidFill>
                  <a:srgbClr val="FFFFFF"/>
                </a:solidFill>
                <a:latin typeface="Arial MT"/>
                <a:ea typeface="+mn-ea"/>
                <a:cs typeface="Arial MT"/>
              </a:rPr>
              <a:t>Explaining </a:t>
            </a:r>
            <a:r>
              <a:rPr sz="1547" b="0" spc="-4" dirty="0">
                <a:solidFill>
                  <a:srgbClr val="FFFFFF"/>
                </a:solidFill>
                <a:latin typeface="Arial MT"/>
                <a:ea typeface="+mn-ea"/>
                <a:cs typeface="Arial MT"/>
              </a:rPr>
              <a:t>a </a:t>
            </a:r>
            <a:r>
              <a:rPr sz="1547" b="0" dirty="0">
                <a:solidFill>
                  <a:srgbClr val="FFFFFF"/>
                </a:solidFill>
                <a:latin typeface="Arial MT"/>
                <a:ea typeface="+mn-ea"/>
                <a:cs typeface="Arial MT"/>
              </a:rPr>
              <a:t> </a:t>
            </a:r>
            <a:r>
              <a:rPr sz="1547" b="0" spc="42" dirty="0">
                <a:solidFill>
                  <a:srgbClr val="FFFFFF"/>
                </a:solidFill>
                <a:latin typeface="Arial MT"/>
                <a:ea typeface="+mn-ea"/>
                <a:cs typeface="Arial MT"/>
              </a:rPr>
              <a:t>decision</a:t>
            </a:r>
            <a:r>
              <a:rPr sz="1547" b="0" spc="-56" dirty="0">
                <a:solidFill>
                  <a:srgbClr val="FFFFFF"/>
                </a:solidFill>
                <a:latin typeface="Arial MT"/>
                <a:ea typeface="+mn-ea"/>
                <a:cs typeface="Arial MT"/>
              </a:rPr>
              <a:t> </a:t>
            </a:r>
            <a:r>
              <a:rPr sz="1547" b="0" spc="4" dirty="0">
                <a:solidFill>
                  <a:srgbClr val="FFFFFF"/>
                </a:solidFill>
                <a:latin typeface="Arial MT"/>
                <a:ea typeface="+mn-ea"/>
                <a:cs typeface="Arial MT"/>
              </a:rPr>
              <a:t>(local)</a:t>
            </a:r>
            <a:endParaRPr sz="1547" b="0">
              <a:solidFill>
                <a:prstClr val="black"/>
              </a:solidFill>
              <a:latin typeface="Arial MT"/>
              <a:ea typeface="+mn-ea"/>
              <a:cs typeface="Arial MT"/>
            </a:endParaRPr>
          </a:p>
        </p:txBody>
      </p:sp>
      <p:sp>
        <p:nvSpPr>
          <p:cNvPr id="6" name="object 6"/>
          <p:cNvSpPr txBox="1"/>
          <p:nvPr/>
        </p:nvSpPr>
        <p:spPr>
          <a:xfrm>
            <a:off x="7467381" y="3589734"/>
            <a:ext cx="1494383" cy="668050"/>
          </a:xfrm>
          <a:prstGeom prst="rect">
            <a:avLst/>
          </a:prstGeom>
          <a:solidFill>
            <a:srgbClr val="00A2FF"/>
          </a:solidFill>
        </p:spPr>
        <p:txBody>
          <a:bodyPr vert="horz" wrap="square" lIns="0" tIns="196007" rIns="0" bIns="0" rtlCol="0">
            <a:spAutoFit/>
          </a:bodyPr>
          <a:lstStyle/>
          <a:p>
            <a:pPr marL="91973" marR="86614" indent="179926" defTabSz="642915" eaLnBrk="1" fontAlgn="auto" hangingPunct="1">
              <a:lnSpc>
                <a:spcPct val="102299"/>
              </a:lnSpc>
              <a:spcBef>
                <a:spcPts val="1543"/>
              </a:spcBef>
              <a:spcAft>
                <a:spcPts val="0"/>
              </a:spcAft>
            </a:pPr>
            <a:r>
              <a:rPr sz="1547" b="0" spc="42" dirty="0">
                <a:solidFill>
                  <a:srgbClr val="FFFFFF"/>
                </a:solidFill>
                <a:latin typeface="Arial MT"/>
                <a:ea typeface="+mn-ea"/>
                <a:cs typeface="Arial MT"/>
              </a:rPr>
              <a:t>Inspecting </a:t>
            </a:r>
            <a:r>
              <a:rPr sz="1547" b="0" spc="46" dirty="0">
                <a:solidFill>
                  <a:srgbClr val="FFFFFF"/>
                </a:solidFill>
                <a:latin typeface="Arial MT"/>
                <a:ea typeface="+mn-ea"/>
                <a:cs typeface="Arial MT"/>
              </a:rPr>
              <a:t> </a:t>
            </a:r>
            <a:r>
              <a:rPr sz="1547" b="0" spc="42" dirty="0">
                <a:solidFill>
                  <a:srgbClr val="FFFFFF"/>
                </a:solidFill>
                <a:latin typeface="Arial MT"/>
                <a:ea typeface="+mn-ea"/>
                <a:cs typeface="Arial MT"/>
              </a:rPr>
              <a:t>counterfactual</a:t>
            </a:r>
            <a:endParaRPr sz="1547" b="0">
              <a:solidFill>
                <a:prstClr val="black"/>
              </a:solidFill>
              <a:latin typeface="Arial MT"/>
              <a:ea typeface="+mn-ea"/>
              <a:cs typeface="Arial MT"/>
            </a:endParaRPr>
          </a:p>
        </p:txBody>
      </p:sp>
      <p:grpSp>
        <p:nvGrpSpPr>
          <p:cNvPr id="7" name="object 7"/>
          <p:cNvGrpSpPr/>
          <p:nvPr/>
        </p:nvGrpSpPr>
        <p:grpSpPr>
          <a:xfrm>
            <a:off x="1817920" y="999835"/>
            <a:ext cx="4417963" cy="796975"/>
            <a:chOff x="2585486" y="1421988"/>
            <a:chExt cx="6283325" cy="1133475"/>
          </a:xfrm>
        </p:grpSpPr>
        <p:sp>
          <p:nvSpPr>
            <p:cNvPr id="8" name="object 8"/>
            <p:cNvSpPr/>
            <p:nvPr/>
          </p:nvSpPr>
          <p:spPr>
            <a:xfrm>
              <a:off x="5977003" y="1421988"/>
              <a:ext cx="0" cy="502284"/>
            </a:xfrm>
            <a:custGeom>
              <a:avLst/>
              <a:gdLst/>
              <a:ahLst/>
              <a:cxnLst/>
              <a:rect l="l" t="t" r="r" b="b"/>
              <a:pathLst>
                <a:path h="502285">
                  <a:moveTo>
                    <a:pt x="0" y="501964"/>
                  </a:moveTo>
                  <a:lnTo>
                    <a:pt x="0" y="0"/>
                  </a:lnTo>
                </a:path>
              </a:pathLst>
            </a:custGeom>
            <a:ln w="25400">
              <a:solidFill>
                <a:srgbClr val="5E5E5E"/>
              </a:solidFill>
            </a:ln>
          </p:spPr>
          <p:txBody>
            <a:bodyPr wrap="square" lIns="0" tIns="0" rIns="0" bIns="0" rtlCol="0"/>
            <a:lstStyle/>
            <a:p>
              <a:pPr defTabSz="642915" eaLnBrk="1" fontAlgn="auto" hangingPunct="1">
                <a:spcBef>
                  <a:spcPts val="0"/>
                </a:spcBef>
                <a:spcAft>
                  <a:spcPts val="0"/>
                </a:spcAft>
              </a:pPr>
              <a:endParaRPr sz="1266" b="0">
                <a:solidFill>
                  <a:prstClr val="black"/>
                </a:solidFill>
                <a:latin typeface="Calibri"/>
                <a:ea typeface="+mn-ea"/>
              </a:endParaRPr>
            </a:p>
          </p:txBody>
        </p:sp>
        <p:sp>
          <p:nvSpPr>
            <p:cNvPr id="9" name="object 9"/>
            <p:cNvSpPr/>
            <p:nvPr/>
          </p:nvSpPr>
          <p:spPr>
            <a:xfrm>
              <a:off x="2626393" y="1891197"/>
              <a:ext cx="6191885" cy="0"/>
            </a:xfrm>
            <a:custGeom>
              <a:avLst/>
              <a:gdLst/>
              <a:ahLst/>
              <a:cxnLst/>
              <a:rect l="l" t="t" r="r" b="b"/>
              <a:pathLst>
                <a:path w="6191884">
                  <a:moveTo>
                    <a:pt x="6191839" y="0"/>
                  </a:moveTo>
                  <a:lnTo>
                    <a:pt x="0" y="0"/>
                  </a:lnTo>
                </a:path>
              </a:pathLst>
            </a:custGeom>
            <a:ln w="25400">
              <a:solidFill>
                <a:srgbClr val="5E5E5E"/>
              </a:solidFill>
            </a:ln>
          </p:spPr>
          <p:txBody>
            <a:bodyPr wrap="square" lIns="0" tIns="0" rIns="0" bIns="0" rtlCol="0"/>
            <a:lstStyle/>
            <a:p>
              <a:pPr defTabSz="642915" eaLnBrk="1" fontAlgn="auto" hangingPunct="1">
                <a:spcBef>
                  <a:spcPts val="0"/>
                </a:spcBef>
                <a:spcAft>
                  <a:spcPts val="0"/>
                </a:spcAft>
              </a:pPr>
              <a:endParaRPr sz="1266" b="0">
                <a:solidFill>
                  <a:prstClr val="black"/>
                </a:solidFill>
                <a:latin typeface="Calibri"/>
                <a:ea typeface="+mn-ea"/>
              </a:endParaRPr>
            </a:p>
          </p:txBody>
        </p:sp>
        <p:sp>
          <p:nvSpPr>
            <p:cNvPr id="10" name="object 10"/>
            <p:cNvSpPr/>
            <p:nvPr/>
          </p:nvSpPr>
          <p:spPr>
            <a:xfrm>
              <a:off x="2646446" y="1889481"/>
              <a:ext cx="0" cy="556895"/>
            </a:xfrm>
            <a:custGeom>
              <a:avLst/>
              <a:gdLst/>
              <a:ahLst/>
              <a:cxnLst/>
              <a:rect l="l" t="t" r="r" b="b"/>
              <a:pathLst>
                <a:path h="556894">
                  <a:moveTo>
                    <a:pt x="0" y="0"/>
                  </a:moveTo>
                  <a:lnTo>
                    <a:pt x="0" y="556287"/>
                  </a:lnTo>
                </a:path>
              </a:pathLst>
            </a:custGeom>
            <a:ln w="25400">
              <a:solidFill>
                <a:srgbClr val="929292"/>
              </a:solidFill>
            </a:ln>
          </p:spPr>
          <p:txBody>
            <a:bodyPr wrap="square" lIns="0" tIns="0" rIns="0" bIns="0" rtlCol="0"/>
            <a:lstStyle/>
            <a:p>
              <a:pPr defTabSz="642915" eaLnBrk="1" fontAlgn="auto" hangingPunct="1">
                <a:spcBef>
                  <a:spcPts val="0"/>
                </a:spcBef>
                <a:spcAft>
                  <a:spcPts val="0"/>
                </a:spcAft>
              </a:pPr>
              <a:endParaRPr sz="1266" b="0">
                <a:solidFill>
                  <a:prstClr val="black"/>
                </a:solidFill>
                <a:latin typeface="Calibri"/>
                <a:ea typeface="+mn-ea"/>
              </a:endParaRPr>
            </a:p>
          </p:txBody>
        </p:sp>
        <p:sp>
          <p:nvSpPr>
            <p:cNvPr id="11" name="object 11"/>
            <p:cNvSpPr/>
            <p:nvPr/>
          </p:nvSpPr>
          <p:spPr>
            <a:xfrm>
              <a:off x="2585486" y="2433069"/>
              <a:ext cx="121920" cy="121920"/>
            </a:xfrm>
            <a:custGeom>
              <a:avLst/>
              <a:gdLst/>
              <a:ahLst/>
              <a:cxnLst/>
              <a:rect l="l" t="t" r="r" b="b"/>
              <a:pathLst>
                <a:path w="121919" h="121919">
                  <a:moveTo>
                    <a:pt x="121919" y="0"/>
                  </a:moveTo>
                  <a:lnTo>
                    <a:pt x="0" y="0"/>
                  </a:lnTo>
                  <a:lnTo>
                    <a:pt x="60959" y="121920"/>
                  </a:lnTo>
                  <a:lnTo>
                    <a:pt x="121919" y="0"/>
                  </a:lnTo>
                  <a:close/>
                </a:path>
              </a:pathLst>
            </a:custGeom>
            <a:solidFill>
              <a:srgbClr val="929292"/>
            </a:solidFill>
          </p:spPr>
          <p:txBody>
            <a:bodyPr wrap="square" lIns="0" tIns="0" rIns="0" bIns="0" rtlCol="0"/>
            <a:lstStyle/>
            <a:p>
              <a:pPr defTabSz="642915" eaLnBrk="1" fontAlgn="auto" hangingPunct="1">
                <a:spcBef>
                  <a:spcPts val="0"/>
                </a:spcBef>
                <a:spcAft>
                  <a:spcPts val="0"/>
                </a:spcAft>
              </a:pPr>
              <a:endParaRPr sz="1266" b="0">
                <a:solidFill>
                  <a:prstClr val="black"/>
                </a:solidFill>
                <a:latin typeface="Calibri"/>
                <a:ea typeface="+mn-ea"/>
              </a:endParaRPr>
            </a:p>
          </p:txBody>
        </p:sp>
        <p:sp>
          <p:nvSpPr>
            <p:cNvPr id="12" name="object 12"/>
            <p:cNvSpPr/>
            <p:nvPr/>
          </p:nvSpPr>
          <p:spPr>
            <a:xfrm>
              <a:off x="8807660" y="1889481"/>
              <a:ext cx="0" cy="556895"/>
            </a:xfrm>
            <a:custGeom>
              <a:avLst/>
              <a:gdLst/>
              <a:ahLst/>
              <a:cxnLst/>
              <a:rect l="l" t="t" r="r" b="b"/>
              <a:pathLst>
                <a:path h="556894">
                  <a:moveTo>
                    <a:pt x="0" y="0"/>
                  </a:moveTo>
                  <a:lnTo>
                    <a:pt x="0" y="556287"/>
                  </a:lnTo>
                </a:path>
              </a:pathLst>
            </a:custGeom>
            <a:ln w="25400">
              <a:solidFill>
                <a:srgbClr val="5E5E5E"/>
              </a:solidFill>
            </a:ln>
          </p:spPr>
          <p:txBody>
            <a:bodyPr wrap="square" lIns="0" tIns="0" rIns="0" bIns="0" rtlCol="0"/>
            <a:lstStyle/>
            <a:p>
              <a:pPr defTabSz="642915" eaLnBrk="1" fontAlgn="auto" hangingPunct="1">
                <a:spcBef>
                  <a:spcPts val="0"/>
                </a:spcBef>
                <a:spcAft>
                  <a:spcPts val="0"/>
                </a:spcAft>
              </a:pPr>
              <a:endParaRPr sz="1266" b="0">
                <a:solidFill>
                  <a:prstClr val="black"/>
                </a:solidFill>
                <a:latin typeface="Calibri"/>
                <a:ea typeface="+mn-ea"/>
              </a:endParaRPr>
            </a:p>
          </p:txBody>
        </p:sp>
        <p:sp>
          <p:nvSpPr>
            <p:cNvPr id="13" name="object 13"/>
            <p:cNvSpPr/>
            <p:nvPr/>
          </p:nvSpPr>
          <p:spPr>
            <a:xfrm>
              <a:off x="8746700" y="2433069"/>
              <a:ext cx="121920" cy="121920"/>
            </a:xfrm>
            <a:custGeom>
              <a:avLst/>
              <a:gdLst/>
              <a:ahLst/>
              <a:cxnLst/>
              <a:rect l="l" t="t" r="r" b="b"/>
              <a:pathLst>
                <a:path w="121920" h="121919">
                  <a:moveTo>
                    <a:pt x="121920" y="0"/>
                  </a:moveTo>
                  <a:lnTo>
                    <a:pt x="0" y="0"/>
                  </a:lnTo>
                  <a:lnTo>
                    <a:pt x="60960" y="121920"/>
                  </a:lnTo>
                  <a:lnTo>
                    <a:pt x="121920" y="0"/>
                  </a:lnTo>
                  <a:close/>
                </a:path>
              </a:pathLst>
            </a:custGeom>
            <a:solidFill>
              <a:srgbClr val="5E5E5E"/>
            </a:solidFill>
          </p:spPr>
          <p:txBody>
            <a:bodyPr wrap="square" lIns="0" tIns="0" rIns="0" bIns="0" rtlCol="0"/>
            <a:lstStyle/>
            <a:p>
              <a:pPr defTabSz="642915" eaLnBrk="1" fontAlgn="auto" hangingPunct="1">
                <a:spcBef>
                  <a:spcPts val="0"/>
                </a:spcBef>
                <a:spcAft>
                  <a:spcPts val="0"/>
                </a:spcAft>
              </a:pPr>
              <a:endParaRPr sz="1266" b="0">
                <a:solidFill>
                  <a:prstClr val="black"/>
                </a:solidFill>
                <a:latin typeface="Calibri"/>
                <a:ea typeface="+mn-ea"/>
              </a:endParaRPr>
            </a:p>
          </p:txBody>
        </p:sp>
      </p:grpSp>
      <p:grpSp>
        <p:nvGrpSpPr>
          <p:cNvPr id="14" name="object 14"/>
          <p:cNvGrpSpPr/>
          <p:nvPr/>
        </p:nvGrpSpPr>
        <p:grpSpPr>
          <a:xfrm>
            <a:off x="4197566" y="2684706"/>
            <a:ext cx="4059882" cy="893415"/>
            <a:chOff x="5969871" y="3818248"/>
            <a:chExt cx="5774055" cy="1270635"/>
          </a:xfrm>
        </p:grpSpPr>
        <p:sp>
          <p:nvSpPr>
            <p:cNvPr id="15" name="object 15"/>
            <p:cNvSpPr/>
            <p:nvPr/>
          </p:nvSpPr>
          <p:spPr>
            <a:xfrm>
              <a:off x="8807660" y="3818248"/>
              <a:ext cx="0" cy="454025"/>
            </a:xfrm>
            <a:custGeom>
              <a:avLst/>
              <a:gdLst/>
              <a:ahLst/>
              <a:cxnLst/>
              <a:rect l="l" t="t" r="r" b="b"/>
              <a:pathLst>
                <a:path h="454025">
                  <a:moveTo>
                    <a:pt x="0" y="0"/>
                  </a:moveTo>
                  <a:lnTo>
                    <a:pt x="0" y="453731"/>
                  </a:lnTo>
                </a:path>
              </a:pathLst>
            </a:custGeom>
            <a:ln w="25400">
              <a:solidFill>
                <a:srgbClr val="5E5E5E"/>
              </a:solidFill>
            </a:ln>
          </p:spPr>
          <p:txBody>
            <a:bodyPr wrap="square" lIns="0" tIns="0" rIns="0" bIns="0" rtlCol="0"/>
            <a:lstStyle/>
            <a:p>
              <a:pPr defTabSz="642915" eaLnBrk="1" fontAlgn="auto" hangingPunct="1">
                <a:spcBef>
                  <a:spcPts val="0"/>
                </a:spcBef>
                <a:spcAft>
                  <a:spcPts val="0"/>
                </a:spcAft>
              </a:pPr>
              <a:endParaRPr sz="1266" b="0">
                <a:solidFill>
                  <a:prstClr val="black"/>
                </a:solidFill>
                <a:latin typeface="Calibri"/>
                <a:ea typeface="+mn-ea"/>
              </a:endParaRPr>
            </a:p>
          </p:txBody>
        </p:sp>
        <p:sp>
          <p:nvSpPr>
            <p:cNvPr id="16" name="object 16"/>
            <p:cNvSpPr/>
            <p:nvPr/>
          </p:nvSpPr>
          <p:spPr>
            <a:xfrm>
              <a:off x="6020874" y="4259280"/>
              <a:ext cx="5693410" cy="0"/>
            </a:xfrm>
            <a:custGeom>
              <a:avLst/>
              <a:gdLst/>
              <a:ahLst/>
              <a:cxnLst/>
              <a:rect l="l" t="t" r="r" b="b"/>
              <a:pathLst>
                <a:path w="5693409">
                  <a:moveTo>
                    <a:pt x="5692792" y="0"/>
                  </a:moveTo>
                  <a:lnTo>
                    <a:pt x="0" y="0"/>
                  </a:lnTo>
                </a:path>
              </a:pathLst>
            </a:custGeom>
            <a:ln w="25400">
              <a:solidFill>
                <a:srgbClr val="5E5E5E"/>
              </a:solidFill>
            </a:ln>
          </p:spPr>
          <p:txBody>
            <a:bodyPr wrap="square" lIns="0" tIns="0" rIns="0" bIns="0" rtlCol="0"/>
            <a:lstStyle/>
            <a:p>
              <a:pPr defTabSz="642915" eaLnBrk="1" fontAlgn="auto" hangingPunct="1">
                <a:spcBef>
                  <a:spcPts val="0"/>
                </a:spcBef>
                <a:spcAft>
                  <a:spcPts val="0"/>
                </a:spcAft>
              </a:pPr>
              <a:endParaRPr sz="1266" b="0">
                <a:solidFill>
                  <a:prstClr val="black"/>
                </a:solidFill>
                <a:latin typeface="Calibri"/>
                <a:ea typeface="+mn-ea"/>
              </a:endParaRPr>
            </a:p>
          </p:txBody>
        </p:sp>
        <p:sp>
          <p:nvSpPr>
            <p:cNvPr id="17" name="object 17"/>
            <p:cNvSpPr/>
            <p:nvPr/>
          </p:nvSpPr>
          <p:spPr>
            <a:xfrm>
              <a:off x="6030831" y="4246580"/>
              <a:ext cx="0" cy="691515"/>
            </a:xfrm>
            <a:custGeom>
              <a:avLst/>
              <a:gdLst/>
              <a:ahLst/>
              <a:cxnLst/>
              <a:rect l="l" t="t" r="r" b="b"/>
              <a:pathLst>
                <a:path h="691514">
                  <a:moveTo>
                    <a:pt x="0" y="0"/>
                  </a:moveTo>
                  <a:lnTo>
                    <a:pt x="0" y="691043"/>
                  </a:lnTo>
                </a:path>
              </a:pathLst>
            </a:custGeom>
            <a:ln w="25400">
              <a:solidFill>
                <a:srgbClr val="5E5E5E"/>
              </a:solidFill>
            </a:ln>
          </p:spPr>
          <p:txBody>
            <a:bodyPr wrap="square" lIns="0" tIns="0" rIns="0" bIns="0" rtlCol="0"/>
            <a:lstStyle/>
            <a:p>
              <a:pPr defTabSz="642915" eaLnBrk="1" fontAlgn="auto" hangingPunct="1">
                <a:spcBef>
                  <a:spcPts val="0"/>
                </a:spcBef>
                <a:spcAft>
                  <a:spcPts val="0"/>
                </a:spcAft>
              </a:pPr>
              <a:endParaRPr sz="1266" b="0">
                <a:solidFill>
                  <a:prstClr val="black"/>
                </a:solidFill>
                <a:latin typeface="Calibri"/>
                <a:ea typeface="+mn-ea"/>
              </a:endParaRPr>
            </a:p>
          </p:txBody>
        </p:sp>
        <p:sp>
          <p:nvSpPr>
            <p:cNvPr id="18" name="object 18"/>
            <p:cNvSpPr/>
            <p:nvPr/>
          </p:nvSpPr>
          <p:spPr>
            <a:xfrm>
              <a:off x="5969871" y="4924924"/>
              <a:ext cx="121920" cy="121920"/>
            </a:xfrm>
            <a:custGeom>
              <a:avLst/>
              <a:gdLst/>
              <a:ahLst/>
              <a:cxnLst/>
              <a:rect l="l" t="t" r="r" b="b"/>
              <a:pathLst>
                <a:path w="121920" h="121920">
                  <a:moveTo>
                    <a:pt x="121920" y="0"/>
                  </a:moveTo>
                  <a:lnTo>
                    <a:pt x="0" y="0"/>
                  </a:lnTo>
                  <a:lnTo>
                    <a:pt x="60960" y="121919"/>
                  </a:lnTo>
                  <a:lnTo>
                    <a:pt x="121920" y="0"/>
                  </a:lnTo>
                  <a:close/>
                </a:path>
              </a:pathLst>
            </a:custGeom>
            <a:solidFill>
              <a:srgbClr val="5E5E5E"/>
            </a:solidFill>
          </p:spPr>
          <p:txBody>
            <a:bodyPr wrap="square" lIns="0" tIns="0" rIns="0" bIns="0" rtlCol="0"/>
            <a:lstStyle/>
            <a:p>
              <a:pPr defTabSz="642915" eaLnBrk="1" fontAlgn="auto" hangingPunct="1">
                <a:spcBef>
                  <a:spcPts val="0"/>
                </a:spcBef>
                <a:spcAft>
                  <a:spcPts val="0"/>
                </a:spcAft>
              </a:pPr>
              <a:endParaRPr sz="1266" b="0">
                <a:solidFill>
                  <a:prstClr val="black"/>
                </a:solidFill>
                <a:latin typeface="Calibri"/>
                <a:ea typeface="+mn-ea"/>
              </a:endParaRPr>
            </a:p>
          </p:txBody>
        </p:sp>
        <p:sp>
          <p:nvSpPr>
            <p:cNvPr id="19" name="object 19"/>
            <p:cNvSpPr/>
            <p:nvPr/>
          </p:nvSpPr>
          <p:spPr>
            <a:xfrm>
              <a:off x="11682844" y="4246580"/>
              <a:ext cx="0" cy="691515"/>
            </a:xfrm>
            <a:custGeom>
              <a:avLst/>
              <a:gdLst/>
              <a:ahLst/>
              <a:cxnLst/>
              <a:rect l="l" t="t" r="r" b="b"/>
              <a:pathLst>
                <a:path h="691514">
                  <a:moveTo>
                    <a:pt x="0" y="0"/>
                  </a:moveTo>
                  <a:lnTo>
                    <a:pt x="0" y="691043"/>
                  </a:lnTo>
                </a:path>
              </a:pathLst>
            </a:custGeom>
            <a:ln w="25400">
              <a:solidFill>
                <a:srgbClr val="5E5E5E"/>
              </a:solidFill>
            </a:ln>
          </p:spPr>
          <p:txBody>
            <a:bodyPr wrap="square" lIns="0" tIns="0" rIns="0" bIns="0" rtlCol="0"/>
            <a:lstStyle/>
            <a:p>
              <a:pPr defTabSz="642915" eaLnBrk="1" fontAlgn="auto" hangingPunct="1">
                <a:spcBef>
                  <a:spcPts val="0"/>
                </a:spcBef>
                <a:spcAft>
                  <a:spcPts val="0"/>
                </a:spcAft>
              </a:pPr>
              <a:endParaRPr sz="1266" b="0">
                <a:solidFill>
                  <a:prstClr val="black"/>
                </a:solidFill>
                <a:latin typeface="Calibri"/>
                <a:ea typeface="+mn-ea"/>
              </a:endParaRPr>
            </a:p>
          </p:txBody>
        </p:sp>
        <p:sp>
          <p:nvSpPr>
            <p:cNvPr id="20" name="object 20"/>
            <p:cNvSpPr/>
            <p:nvPr/>
          </p:nvSpPr>
          <p:spPr>
            <a:xfrm>
              <a:off x="11621884" y="4924924"/>
              <a:ext cx="121920" cy="121920"/>
            </a:xfrm>
            <a:custGeom>
              <a:avLst/>
              <a:gdLst/>
              <a:ahLst/>
              <a:cxnLst/>
              <a:rect l="l" t="t" r="r" b="b"/>
              <a:pathLst>
                <a:path w="121920" h="121920">
                  <a:moveTo>
                    <a:pt x="121919" y="0"/>
                  </a:moveTo>
                  <a:lnTo>
                    <a:pt x="0" y="0"/>
                  </a:lnTo>
                  <a:lnTo>
                    <a:pt x="60959" y="121919"/>
                  </a:lnTo>
                  <a:lnTo>
                    <a:pt x="121919" y="0"/>
                  </a:lnTo>
                  <a:close/>
                </a:path>
              </a:pathLst>
            </a:custGeom>
            <a:solidFill>
              <a:srgbClr val="5E5E5E"/>
            </a:solidFill>
          </p:spPr>
          <p:txBody>
            <a:bodyPr wrap="square" lIns="0" tIns="0" rIns="0" bIns="0" rtlCol="0"/>
            <a:lstStyle/>
            <a:p>
              <a:pPr defTabSz="642915" eaLnBrk="1" fontAlgn="auto" hangingPunct="1">
                <a:spcBef>
                  <a:spcPts val="0"/>
                </a:spcBef>
                <a:spcAft>
                  <a:spcPts val="0"/>
                </a:spcAft>
              </a:pPr>
              <a:endParaRPr sz="1266" b="0">
                <a:solidFill>
                  <a:prstClr val="black"/>
                </a:solidFill>
                <a:latin typeface="Calibri"/>
                <a:ea typeface="+mn-ea"/>
              </a:endParaRPr>
            </a:p>
          </p:txBody>
        </p:sp>
        <p:sp>
          <p:nvSpPr>
            <p:cNvPr id="21" name="object 21"/>
            <p:cNvSpPr/>
            <p:nvPr/>
          </p:nvSpPr>
          <p:spPr>
            <a:xfrm>
              <a:off x="8807660" y="4288558"/>
              <a:ext cx="0" cy="691515"/>
            </a:xfrm>
            <a:custGeom>
              <a:avLst/>
              <a:gdLst/>
              <a:ahLst/>
              <a:cxnLst/>
              <a:rect l="l" t="t" r="r" b="b"/>
              <a:pathLst>
                <a:path h="691514">
                  <a:moveTo>
                    <a:pt x="0" y="0"/>
                  </a:moveTo>
                  <a:lnTo>
                    <a:pt x="0" y="691043"/>
                  </a:lnTo>
                </a:path>
              </a:pathLst>
            </a:custGeom>
            <a:ln w="25400">
              <a:solidFill>
                <a:srgbClr val="5E5E5E"/>
              </a:solidFill>
            </a:ln>
          </p:spPr>
          <p:txBody>
            <a:bodyPr wrap="square" lIns="0" tIns="0" rIns="0" bIns="0" rtlCol="0"/>
            <a:lstStyle/>
            <a:p>
              <a:pPr defTabSz="642915" eaLnBrk="1" fontAlgn="auto" hangingPunct="1">
                <a:spcBef>
                  <a:spcPts val="0"/>
                </a:spcBef>
                <a:spcAft>
                  <a:spcPts val="0"/>
                </a:spcAft>
              </a:pPr>
              <a:endParaRPr sz="1266" b="0">
                <a:solidFill>
                  <a:prstClr val="black"/>
                </a:solidFill>
                <a:latin typeface="Calibri"/>
                <a:ea typeface="+mn-ea"/>
              </a:endParaRPr>
            </a:p>
          </p:txBody>
        </p:sp>
        <p:sp>
          <p:nvSpPr>
            <p:cNvPr id="22" name="object 22"/>
            <p:cNvSpPr/>
            <p:nvPr/>
          </p:nvSpPr>
          <p:spPr>
            <a:xfrm>
              <a:off x="8746700" y="4966901"/>
              <a:ext cx="121920" cy="121920"/>
            </a:xfrm>
            <a:custGeom>
              <a:avLst/>
              <a:gdLst/>
              <a:ahLst/>
              <a:cxnLst/>
              <a:rect l="l" t="t" r="r" b="b"/>
              <a:pathLst>
                <a:path w="121920" h="121920">
                  <a:moveTo>
                    <a:pt x="121920" y="0"/>
                  </a:moveTo>
                  <a:lnTo>
                    <a:pt x="0" y="0"/>
                  </a:lnTo>
                  <a:lnTo>
                    <a:pt x="60960" y="121919"/>
                  </a:lnTo>
                  <a:lnTo>
                    <a:pt x="121920" y="0"/>
                  </a:lnTo>
                  <a:close/>
                </a:path>
              </a:pathLst>
            </a:custGeom>
            <a:solidFill>
              <a:srgbClr val="5E5E5E"/>
            </a:solidFill>
          </p:spPr>
          <p:txBody>
            <a:bodyPr wrap="square" lIns="0" tIns="0" rIns="0" bIns="0" rtlCol="0"/>
            <a:lstStyle/>
            <a:p>
              <a:pPr defTabSz="642915" eaLnBrk="1" fontAlgn="auto" hangingPunct="1">
                <a:spcBef>
                  <a:spcPts val="0"/>
                </a:spcBef>
                <a:spcAft>
                  <a:spcPts val="0"/>
                </a:spcAft>
              </a:pPr>
              <a:endParaRPr sz="1266" b="0">
                <a:solidFill>
                  <a:prstClr val="black"/>
                </a:solidFill>
                <a:latin typeface="Calibri"/>
                <a:ea typeface="+mn-ea"/>
              </a:endParaRPr>
            </a:p>
          </p:txBody>
        </p:sp>
      </p:grpSp>
      <p:sp>
        <p:nvSpPr>
          <p:cNvPr id="23" name="object 23"/>
          <p:cNvSpPr txBox="1"/>
          <p:nvPr/>
        </p:nvSpPr>
        <p:spPr>
          <a:xfrm>
            <a:off x="1005235" y="1791737"/>
            <a:ext cx="1818977" cy="668050"/>
          </a:xfrm>
          <a:prstGeom prst="rect">
            <a:avLst/>
          </a:prstGeom>
          <a:solidFill>
            <a:srgbClr val="929292"/>
          </a:solidFill>
        </p:spPr>
        <p:txBody>
          <a:bodyPr vert="horz" wrap="square" lIns="0" tIns="196007" rIns="0" bIns="0" rtlCol="0">
            <a:spAutoFit/>
          </a:bodyPr>
          <a:lstStyle/>
          <a:p>
            <a:pPr marL="81257" marR="75900" indent="483525" defTabSz="642915" eaLnBrk="1" fontAlgn="auto" hangingPunct="1">
              <a:lnSpc>
                <a:spcPct val="102299"/>
              </a:lnSpc>
              <a:spcBef>
                <a:spcPts val="1543"/>
              </a:spcBef>
              <a:spcAft>
                <a:spcPts val="0"/>
              </a:spcAft>
            </a:pPr>
            <a:r>
              <a:rPr sz="1547" b="0" spc="32" dirty="0">
                <a:solidFill>
                  <a:srgbClr val="FFFFFF"/>
                </a:solidFill>
                <a:latin typeface="Arial MT"/>
                <a:ea typeface="+mn-ea"/>
                <a:cs typeface="Arial MT"/>
              </a:rPr>
              <a:t>Directly </a:t>
            </a:r>
            <a:r>
              <a:rPr sz="1547" b="0" spc="35" dirty="0">
                <a:solidFill>
                  <a:srgbClr val="FFFFFF"/>
                </a:solidFill>
                <a:latin typeface="Arial MT"/>
                <a:ea typeface="+mn-ea"/>
                <a:cs typeface="Arial MT"/>
              </a:rPr>
              <a:t> </a:t>
            </a:r>
            <a:r>
              <a:rPr sz="1547" b="0" spc="28" dirty="0">
                <a:solidFill>
                  <a:srgbClr val="FFFFFF"/>
                </a:solidFill>
                <a:latin typeface="Arial MT"/>
                <a:ea typeface="+mn-ea"/>
                <a:cs typeface="Arial MT"/>
              </a:rPr>
              <a:t>explainable</a:t>
            </a:r>
            <a:r>
              <a:rPr sz="1547" b="0" spc="-21" dirty="0">
                <a:solidFill>
                  <a:srgbClr val="FFFFFF"/>
                </a:solidFill>
                <a:latin typeface="Arial MT"/>
                <a:ea typeface="+mn-ea"/>
                <a:cs typeface="Arial MT"/>
              </a:rPr>
              <a:t> </a:t>
            </a:r>
            <a:r>
              <a:rPr sz="1547" b="0" spc="42" dirty="0">
                <a:solidFill>
                  <a:srgbClr val="FFFFFF"/>
                </a:solidFill>
                <a:latin typeface="Arial MT"/>
                <a:ea typeface="+mn-ea"/>
                <a:cs typeface="Arial MT"/>
              </a:rPr>
              <a:t>model</a:t>
            </a:r>
            <a:endParaRPr sz="1547" b="0">
              <a:solidFill>
                <a:prstClr val="black"/>
              </a:solidFill>
              <a:latin typeface="Arial MT"/>
              <a:ea typeface="+mn-ea"/>
              <a:cs typeface="Arial MT"/>
            </a:endParaRPr>
          </a:p>
        </p:txBody>
      </p:sp>
      <p:sp>
        <p:nvSpPr>
          <p:cNvPr id="24" name="object 24"/>
          <p:cNvSpPr txBox="1"/>
          <p:nvPr/>
        </p:nvSpPr>
        <p:spPr>
          <a:xfrm>
            <a:off x="5410508" y="1791737"/>
            <a:ext cx="1818977" cy="668050"/>
          </a:xfrm>
          <a:prstGeom prst="rect">
            <a:avLst/>
          </a:prstGeom>
          <a:solidFill>
            <a:srgbClr val="004D7F"/>
          </a:solidFill>
        </p:spPr>
        <p:txBody>
          <a:bodyPr vert="horz" wrap="square" lIns="0" tIns="196007" rIns="0" bIns="0" rtlCol="0">
            <a:spAutoFit/>
          </a:bodyPr>
          <a:lstStyle/>
          <a:p>
            <a:pPr marL="313867" marR="308509" indent="179926" defTabSz="642915" eaLnBrk="1" fontAlgn="auto" hangingPunct="1">
              <a:lnSpc>
                <a:spcPct val="102299"/>
              </a:lnSpc>
              <a:spcBef>
                <a:spcPts val="1543"/>
              </a:spcBef>
              <a:spcAft>
                <a:spcPts val="0"/>
              </a:spcAft>
            </a:pPr>
            <a:r>
              <a:rPr sz="1547" b="0" spc="53" dirty="0">
                <a:solidFill>
                  <a:srgbClr val="FFFFFF"/>
                </a:solidFill>
                <a:latin typeface="Arial MT"/>
                <a:ea typeface="+mn-ea"/>
                <a:cs typeface="Arial MT"/>
              </a:rPr>
              <a:t>Post-hoc </a:t>
            </a:r>
            <a:r>
              <a:rPr sz="1547" b="0" spc="56" dirty="0">
                <a:solidFill>
                  <a:srgbClr val="FFFFFF"/>
                </a:solidFill>
                <a:latin typeface="Arial MT"/>
                <a:ea typeface="+mn-ea"/>
                <a:cs typeface="Arial MT"/>
              </a:rPr>
              <a:t> </a:t>
            </a:r>
            <a:r>
              <a:rPr sz="1547" b="0" spc="35" dirty="0">
                <a:solidFill>
                  <a:srgbClr val="FFFFFF"/>
                </a:solidFill>
                <a:latin typeface="Arial MT"/>
                <a:ea typeface="+mn-ea"/>
                <a:cs typeface="Arial MT"/>
              </a:rPr>
              <a:t>explainability</a:t>
            </a:r>
            <a:endParaRPr sz="1547" b="0">
              <a:solidFill>
                <a:prstClr val="black"/>
              </a:solidFill>
              <a:latin typeface="Arial MT"/>
              <a:ea typeface="+mn-ea"/>
              <a:cs typeface="Arial MT"/>
            </a:endParaRPr>
          </a:p>
        </p:txBody>
      </p:sp>
      <p:sp>
        <p:nvSpPr>
          <p:cNvPr id="25" name="object 25"/>
          <p:cNvSpPr txBox="1"/>
          <p:nvPr/>
        </p:nvSpPr>
        <p:spPr>
          <a:xfrm>
            <a:off x="1593603" y="6460007"/>
            <a:ext cx="6394996" cy="182142"/>
          </a:xfrm>
          <a:prstGeom prst="rect">
            <a:avLst/>
          </a:prstGeom>
        </p:spPr>
        <p:txBody>
          <a:bodyPr vert="horz" wrap="square" lIns="0" tIns="8930" rIns="0" bIns="0" rtlCol="0">
            <a:spAutoFit/>
          </a:bodyPr>
          <a:lstStyle/>
          <a:p>
            <a:pPr marL="8929" defTabSz="642915" eaLnBrk="1" fontAlgn="auto" hangingPunct="1">
              <a:spcBef>
                <a:spcPts val="70"/>
              </a:spcBef>
              <a:spcAft>
                <a:spcPts val="0"/>
              </a:spcAft>
            </a:pPr>
            <a:r>
              <a:rPr sz="1125" b="0" spc="-4" dirty="0">
                <a:solidFill>
                  <a:srgbClr val="5E5E5E"/>
                </a:solidFill>
                <a:latin typeface="Times New Roman"/>
                <a:ea typeface="+mn-ea"/>
                <a:cs typeface="Times New Roman"/>
              </a:rPr>
              <a:t>Guidotti</a:t>
            </a:r>
            <a:r>
              <a:rPr sz="1125" b="0" dirty="0">
                <a:solidFill>
                  <a:srgbClr val="5E5E5E"/>
                </a:solidFill>
                <a:latin typeface="Times New Roman"/>
                <a:ea typeface="+mn-ea"/>
                <a:cs typeface="Times New Roman"/>
              </a:rPr>
              <a:t> </a:t>
            </a:r>
            <a:r>
              <a:rPr sz="1125" b="0" spc="-4" dirty="0">
                <a:solidFill>
                  <a:srgbClr val="5E5E5E"/>
                </a:solidFill>
                <a:latin typeface="Times New Roman"/>
                <a:ea typeface="+mn-ea"/>
                <a:cs typeface="Times New Roman"/>
              </a:rPr>
              <a:t>et</a:t>
            </a:r>
            <a:r>
              <a:rPr sz="1125" b="0" dirty="0">
                <a:solidFill>
                  <a:srgbClr val="5E5E5E"/>
                </a:solidFill>
                <a:latin typeface="Times New Roman"/>
                <a:ea typeface="+mn-ea"/>
                <a:cs typeface="Times New Roman"/>
              </a:rPr>
              <a:t> </a:t>
            </a:r>
            <a:r>
              <a:rPr sz="1125" b="0" spc="-4" dirty="0">
                <a:solidFill>
                  <a:srgbClr val="5E5E5E"/>
                </a:solidFill>
                <a:latin typeface="Times New Roman"/>
                <a:ea typeface="+mn-ea"/>
                <a:cs typeface="Times New Roman"/>
              </a:rPr>
              <a:t>al.</a:t>
            </a:r>
            <a:r>
              <a:rPr sz="1125" b="0" spc="7" dirty="0">
                <a:solidFill>
                  <a:srgbClr val="5E5E5E"/>
                </a:solidFill>
                <a:latin typeface="Times New Roman"/>
                <a:ea typeface="+mn-ea"/>
                <a:cs typeface="Times New Roman"/>
              </a:rPr>
              <a:t> </a:t>
            </a:r>
            <a:r>
              <a:rPr sz="1125" b="0" dirty="0">
                <a:solidFill>
                  <a:srgbClr val="5E5E5E"/>
                </a:solidFill>
                <a:latin typeface="Times New Roman"/>
                <a:ea typeface="+mn-ea"/>
                <a:cs typeface="Times New Roman"/>
              </a:rPr>
              <a:t>(2018).</a:t>
            </a:r>
            <a:r>
              <a:rPr sz="1125" b="0" spc="-60" dirty="0">
                <a:solidFill>
                  <a:srgbClr val="5E5E5E"/>
                </a:solidFill>
                <a:latin typeface="Times New Roman"/>
                <a:ea typeface="+mn-ea"/>
                <a:cs typeface="Times New Roman"/>
              </a:rPr>
              <a:t> </a:t>
            </a:r>
            <a:r>
              <a:rPr sz="1125" b="0" dirty="0">
                <a:solidFill>
                  <a:srgbClr val="5E5E5E"/>
                </a:solidFill>
                <a:latin typeface="Times New Roman"/>
                <a:ea typeface="+mn-ea"/>
                <a:cs typeface="Times New Roman"/>
              </a:rPr>
              <a:t>A</a:t>
            </a:r>
            <a:r>
              <a:rPr sz="1125" b="0" spc="-60" dirty="0">
                <a:solidFill>
                  <a:srgbClr val="5E5E5E"/>
                </a:solidFill>
                <a:latin typeface="Times New Roman"/>
                <a:ea typeface="+mn-ea"/>
                <a:cs typeface="Times New Roman"/>
              </a:rPr>
              <a:t> </a:t>
            </a:r>
            <a:r>
              <a:rPr sz="1125" b="0" spc="-4" dirty="0">
                <a:solidFill>
                  <a:srgbClr val="5E5E5E"/>
                </a:solidFill>
                <a:latin typeface="Times New Roman"/>
                <a:ea typeface="+mn-ea"/>
                <a:cs typeface="Times New Roman"/>
              </a:rPr>
              <a:t>survey</a:t>
            </a:r>
            <a:r>
              <a:rPr sz="1125" b="0" spc="4" dirty="0">
                <a:solidFill>
                  <a:srgbClr val="5E5E5E"/>
                </a:solidFill>
                <a:latin typeface="Times New Roman"/>
                <a:ea typeface="+mn-ea"/>
                <a:cs typeface="Times New Roman"/>
              </a:rPr>
              <a:t> </a:t>
            </a:r>
            <a:r>
              <a:rPr sz="1125" b="0" dirty="0">
                <a:solidFill>
                  <a:srgbClr val="5E5E5E"/>
                </a:solidFill>
                <a:latin typeface="Times New Roman"/>
                <a:ea typeface="+mn-ea"/>
                <a:cs typeface="Times New Roman"/>
              </a:rPr>
              <a:t>of</a:t>
            </a:r>
            <a:r>
              <a:rPr sz="1125" b="0" spc="7" dirty="0">
                <a:solidFill>
                  <a:srgbClr val="5E5E5E"/>
                </a:solidFill>
                <a:latin typeface="Times New Roman"/>
                <a:ea typeface="+mn-ea"/>
                <a:cs typeface="Times New Roman"/>
              </a:rPr>
              <a:t> </a:t>
            </a:r>
            <a:r>
              <a:rPr sz="1125" b="0" spc="-4" dirty="0">
                <a:solidFill>
                  <a:srgbClr val="5E5E5E"/>
                </a:solidFill>
                <a:latin typeface="Times New Roman"/>
                <a:ea typeface="+mn-ea"/>
                <a:cs typeface="Times New Roman"/>
              </a:rPr>
              <a:t>methods</a:t>
            </a:r>
            <a:r>
              <a:rPr sz="1125" b="0" spc="4" dirty="0">
                <a:solidFill>
                  <a:srgbClr val="5E5E5E"/>
                </a:solidFill>
                <a:latin typeface="Times New Roman"/>
                <a:ea typeface="+mn-ea"/>
                <a:cs typeface="Times New Roman"/>
              </a:rPr>
              <a:t> </a:t>
            </a:r>
            <a:r>
              <a:rPr sz="1125" b="0" dirty="0">
                <a:solidFill>
                  <a:srgbClr val="5E5E5E"/>
                </a:solidFill>
                <a:latin typeface="Times New Roman"/>
                <a:ea typeface="+mn-ea"/>
                <a:cs typeface="Times New Roman"/>
              </a:rPr>
              <a:t>for</a:t>
            </a:r>
            <a:r>
              <a:rPr sz="1125" b="0" spc="4" dirty="0">
                <a:solidFill>
                  <a:srgbClr val="5E5E5E"/>
                </a:solidFill>
                <a:latin typeface="Times New Roman"/>
                <a:ea typeface="+mn-ea"/>
                <a:cs typeface="Times New Roman"/>
              </a:rPr>
              <a:t> </a:t>
            </a:r>
            <a:r>
              <a:rPr sz="1125" b="0" spc="-4" dirty="0">
                <a:solidFill>
                  <a:srgbClr val="5E5E5E"/>
                </a:solidFill>
                <a:latin typeface="Times New Roman"/>
                <a:ea typeface="+mn-ea"/>
                <a:cs typeface="Times New Roman"/>
              </a:rPr>
              <a:t>explaining</a:t>
            </a:r>
            <a:r>
              <a:rPr sz="1125" b="0" spc="7" dirty="0">
                <a:solidFill>
                  <a:srgbClr val="5E5E5E"/>
                </a:solidFill>
                <a:latin typeface="Times New Roman"/>
                <a:ea typeface="+mn-ea"/>
                <a:cs typeface="Times New Roman"/>
              </a:rPr>
              <a:t> </a:t>
            </a:r>
            <a:r>
              <a:rPr sz="1125" b="0" spc="-4" dirty="0">
                <a:solidFill>
                  <a:srgbClr val="5E5E5E"/>
                </a:solidFill>
                <a:latin typeface="Times New Roman"/>
                <a:ea typeface="+mn-ea"/>
                <a:cs typeface="Times New Roman"/>
              </a:rPr>
              <a:t>black</a:t>
            </a:r>
            <a:r>
              <a:rPr sz="1125" b="0" spc="4" dirty="0">
                <a:solidFill>
                  <a:srgbClr val="5E5E5E"/>
                </a:solidFill>
                <a:latin typeface="Times New Roman"/>
                <a:ea typeface="+mn-ea"/>
                <a:cs typeface="Times New Roman"/>
              </a:rPr>
              <a:t> </a:t>
            </a:r>
            <a:r>
              <a:rPr sz="1125" b="0" dirty="0">
                <a:solidFill>
                  <a:srgbClr val="5E5E5E"/>
                </a:solidFill>
                <a:latin typeface="Times New Roman"/>
                <a:ea typeface="+mn-ea"/>
                <a:cs typeface="Times New Roman"/>
              </a:rPr>
              <a:t>box</a:t>
            </a:r>
            <a:r>
              <a:rPr sz="1125" b="0" spc="7" dirty="0">
                <a:solidFill>
                  <a:srgbClr val="5E5E5E"/>
                </a:solidFill>
                <a:latin typeface="Times New Roman"/>
                <a:ea typeface="+mn-ea"/>
                <a:cs typeface="Times New Roman"/>
              </a:rPr>
              <a:t> </a:t>
            </a:r>
            <a:r>
              <a:rPr sz="1125" b="0" spc="-4" dirty="0">
                <a:solidFill>
                  <a:srgbClr val="5E5E5E"/>
                </a:solidFill>
                <a:latin typeface="Times New Roman"/>
                <a:ea typeface="+mn-ea"/>
                <a:cs typeface="Times New Roman"/>
              </a:rPr>
              <a:t>models.</a:t>
            </a:r>
            <a:r>
              <a:rPr sz="1125" b="0" spc="4" dirty="0">
                <a:solidFill>
                  <a:srgbClr val="5E5E5E"/>
                </a:solidFill>
                <a:latin typeface="Times New Roman"/>
                <a:ea typeface="+mn-ea"/>
                <a:cs typeface="Times New Roman"/>
              </a:rPr>
              <a:t> </a:t>
            </a:r>
            <a:r>
              <a:rPr sz="1125" b="0" i="1" spc="-4" dirty="0">
                <a:solidFill>
                  <a:srgbClr val="5E5E5E"/>
                </a:solidFill>
                <a:latin typeface="Times New Roman"/>
                <a:ea typeface="+mn-ea"/>
                <a:cs typeface="Times New Roman"/>
              </a:rPr>
              <a:t>ACM</a:t>
            </a:r>
            <a:r>
              <a:rPr sz="1125" b="0" i="1" spc="4" dirty="0">
                <a:solidFill>
                  <a:srgbClr val="5E5E5E"/>
                </a:solidFill>
                <a:latin typeface="Times New Roman"/>
                <a:ea typeface="+mn-ea"/>
                <a:cs typeface="Times New Roman"/>
              </a:rPr>
              <a:t> </a:t>
            </a:r>
            <a:r>
              <a:rPr sz="1125" b="0" i="1" spc="-4" dirty="0">
                <a:solidFill>
                  <a:srgbClr val="5E5E5E"/>
                </a:solidFill>
                <a:latin typeface="Times New Roman"/>
                <a:ea typeface="+mn-ea"/>
                <a:cs typeface="Times New Roman"/>
              </a:rPr>
              <a:t>computing</a:t>
            </a:r>
            <a:r>
              <a:rPr sz="1125" b="0" i="1" spc="7" dirty="0">
                <a:solidFill>
                  <a:srgbClr val="5E5E5E"/>
                </a:solidFill>
                <a:latin typeface="Times New Roman"/>
                <a:ea typeface="+mn-ea"/>
                <a:cs typeface="Times New Roman"/>
              </a:rPr>
              <a:t> </a:t>
            </a:r>
            <a:r>
              <a:rPr sz="1125" b="0" i="1" spc="-4" dirty="0">
                <a:solidFill>
                  <a:srgbClr val="5E5E5E"/>
                </a:solidFill>
                <a:latin typeface="Times New Roman"/>
                <a:ea typeface="+mn-ea"/>
                <a:cs typeface="Times New Roman"/>
              </a:rPr>
              <a:t>surveys</a:t>
            </a:r>
            <a:r>
              <a:rPr sz="1125" b="0" i="1" spc="4" dirty="0">
                <a:solidFill>
                  <a:srgbClr val="5E5E5E"/>
                </a:solidFill>
                <a:latin typeface="Times New Roman"/>
                <a:ea typeface="+mn-ea"/>
                <a:cs typeface="Times New Roman"/>
              </a:rPr>
              <a:t> </a:t>
            </a:r>
            <a:r>
              <a:rPr sz="1125" b="0" i="1" spc="-4" dirty="0">
                <a:solidFill>
                  <a:srgbClr val="5E5E5E"/>
                </a:solidFill>
                <a:latin typeface="Times New Roman"/>
                <a:ea typeface="+mn-ea"/>
                <a:cs typeface="Times New Roman"/>
              </a:rPr>
              <a:t>(CSUR)</a:t>
            </a:r>
            <a:r>
              <a:rPr sz="1125" b="0" i="1" spc="4" dirty="0">
                <a:solidFill>
                  <a:srgbClr val="5E5E5E"/>
                </a:solidFill>
                <a:latin typeface="Times New Roman"/>
                <a:ea typeface="+mn-ea"/>
                <a:cs typeface="Times New Roman"/>
              </a:rPr>
              <a:t> </a:t>
            </a:r>
            <a:r>
              <a:rPr sz="1125" b="0" dirty="0">
                <a:solidFill>
                  <a:srgbClr val="5E5E5E"/>
                </a:solidFill>
                <a:latin typeface="Times New Roman"/>
                <a:ea typeface="+mn-ea"/>
                <a:cs typeface="Times New Roman"/>
              </a:rPr>
              <a:t>.</a:t>
            </a:r>
            <a:endParaRPr sz="1125" b="0">
              <a:solidFill>
                <a:prstClr val="black"/>
              </a:solidFill>
              <a:latin typeface="Times New Roman"/>
              <a:ea typeface="+mn-ea"/>
              <a:cs typeface="Times New Roman"/>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96516" y="493988"/>
            <a:ext cx="7433072" cy="413126"/>
          </a:xfrm>
          <a:prstGeom prst="rect">
            <a:avLst/>
          </a:prstGeom>
        </p:spPr>
        <p:txBody>
          <a:bodyPr vert="horz" wrap="square" lIns="0" tIns="0" rIns="0" bIns="0" rtlCol="0">
            <a:spAutoFit/>
          </a:bodyPr>
          <a:lstStyle/>
          <a:p>
            <a:pPr marL="8929" marR="3572">
              <a:lnSpc>
                <a:spcPct val="102099"/>
              </a:lnSpc>
            </a:pPr>
            <a:r>
              <a:rPr lang="nb-NO" spc="-70" dirty="0">
                <a:solidFill>
                  <a:schemeClr val="bg1">
                    <a:lumMod val="50000"/>
                  </a:schemeClr>
                </a:solidFill>
              </a:rPr>
              <a:t>Global</a:t>
            </a:r>
            <a:r>
              <a:rPr spc="-105" dirty="0">
                <a:solidFill>
                  <a:schemeClr val="bg1">
                    <a:lumMod val="50000"/>
                  </a:schemeClr>
                </a:solidFill>
              </a:rPr>
              <a:t>:</a:t>
            </a:r>
            <a:r>
              <a:rPr spc="14" dirty="0">
                <a:solidFill>
                  <a:schemeClr val="bg1">
                    <a:lumMod val="50000"/>
                  </a:schemeClr>
                </a:solidFill>
              </a:rPr>
              <a:t> </a:t>
            </a:r>
            <a:r>
              <a:rPr spc="-84" dirty="0">
                <a:solidFill>
                  <a:schemeClr val="bg1">
                    <a:lumMod val="50000"/>
                  </a:schemeClr>
                </a:solidFill>
              </a:rPr>
              <a:t>knowledge</a:t>
            </a:r>
            <a:r>
              <a:rPr spc="14" dirty="0">
                <a:solidFill>
                  <a:schemeClr val="bg1">
                    <a:lumMod val="50000"/>
                  </a:schemeClr>
                </a:solidFill>
              </a:rPr>
              <a:t> </a:t>
            </a:r>
            <a:r>
              <a:rPr spc="-105" dirty="0">
                <a:solidFill>
                  <a:schemeClr val="bg1">
                    <a:lumMod val="50000"/>
                  </a:schemeClr>
                </a:solidFill>
              </a:rPr>
              <a:t>distillation </a:t>
            </a:r>
            <a:r>
              <a:rPr spc="-773" dirty="0">
                <a:solidFill>
                  <a:schemeClr val="bg1">
                    <a:lumMod val="50000"/>
                  </a:schemeClr>
                </a:solidFill>
              </a:rPr>
              <a:t> </a:t>
            </a:r>
            <a:r>
              <a:rPr spc="-127" dirty="0">
                <a:solidFill>
                  <a:schemeClr val="bg1">
                    <a:lumMod val="50000"/>
                  </a:schemeClr>
                </a:solidFill>
              </a:rPr>
              <a:t>(approximation)</a:t>
            </a:r>
          </a:p>
        </p:txBody>
      </p:sp>
      <p:pic>
        <p:nvPicPr>
          <p:cNvPr id="3" name="object 3"/>
          <p:cNvPicPr/>
          <p:nvPr/>
        </p:nvPicPr>
        <p:blipFill>
          <a:blip r:embed="rId2" cstate="print"/>
          <a:stretch>
            <a:fillRect/>
          </a:stretch>
        </p:blipFill>
        <p:spPr>
          <a:xfrm>
            <a:off x="759023" y="2112540"/>
            <a:ext cx="8072438" cy="3415605"/>
          </a:xfrm>
          <a:prstGeom prst="rect">
            <a:avLst/>
          </a:prstGeom>
        </p:spPr>
      </p:pic>
      <p:sp>
        <p:nvSpPr>
          <p:cNvPr id="4" name="object 4"/>
          <p:cNvSpPr txBox="1">
            <a:spLocks noGrp="1"/>
          </p:cNvSpPr>
          <p:nvPr>
            <p:ph type="sldNum" sz="quarter" idx="7"/>
          </p:nvPr>
        </p:nvSpPr>
        <p:spPr>
          <a:xfrm>
            <a:off x="3138322" y="4606396"/>
            <a:ext cx="149432" cy="350306"/>
          </a:xfrm>
          <a:prstGeom prst="rect">
            <a:avLst/>
          </a:prstGeom>
        </p:spPr>
        <p:txBody>
          <a:bodyPr vert="horz" wrap="square" lIns="0" tIns="4018" rIns="0" bIns="0" rtlCol="0">
            <a:spAutoFit/>
          </a:bodyPr>
          <a:lstStyle/>
          <a:p>
            <a:pPr marL="26788" defTabSz="642915" eaLnBrk="1" fontAlgn="auto" hangingPunct="1">
              <a:spcBef>
                <a:spcPts val="32"/>
              </a:spcBef>
              <a:spcAft>
                <a:spcPts val="0"/>
              </a:spcAft>
            </a:pPr>
            <a:fld id="{81D60167-4931-47E6-BA6A-407CBD079E47}" type="slidenum">
              <a:rPr spc="-4" dirty="0">
                <a:solidFill>
                  <a:prstClr val="black"/>
                </a:solidFill>
                <a:ea typeface="+mn-ea"/>
              </a:rPr>
              <a:pPr marL="26788" defTabSz="642915" eaLnBrk="1" fontAlgn="auto" hangingPunct="1">
                <a:spcBef>
                  <a:spcPts val="32"/>
                </a:spcBef>
                <a:spcAft>
                  <a:spcPts val="0"/>
                </a:spcAft>
              </a:pPr>
              <a:t>81</a:t>
            </a:fld>
            <a:endParaRPr spc="-4" dirty="0">
              <a:solidFill>
                <a:prstClr val="black"/>
              </a:solidFill>
              <a:ea typeface="+mn-ea"/>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D68DE5-AED2-6C7B-A264-801746BDE0F1}"/>
              </a:ext>
            </a:extLst>
          </p:cNvPr>
          <p:cNvSpPr>
            <a:spLocks noGrp="1"/>
          </p:cNvSpPr>
          <p:nvPr>
            <p:ph type="title"/>
          </p:nvPr>
        </p:nvSpPr>
        <p:spPr/>
        <p:txBody>
          <a:bodyPr/>
          <a:lstStyle/>
          <a:p>
            <a:r>
              <a:rPr lang="nb-NO" dirty="0" err="1">
                <a:solidFill>
                  <a:schemeClr val="bg1">
                    <a:lumMod val="50000"/>
                  </a:schemeClr>
                </a:solidFill>
              </a:rPr>
              <a:t>Local</a:t>
            </a:r>
            <a:r>
              <a:rPr lang="nb-NO" dirty="0">
                <a:solidFill>
                  <a:schemeClr val="bg1">
                    <a:lumMod val="50000"/>
                  </a:schemeClr>
                </a:solidFill>
              </a:rPr>
              <a:t> </a:t>
            </a:r>
            <a:r>
              <a:rPr lang="nb-NO" dirty="0" err="1">
                <a:solidFill>
                  <a:schemeClr val="bg1">
                    <a:lumMod val="50000"/>
                  </a:schemeClr>
                </a:solidFill>
              </a:rPr>
              <a:t>explanation</a:t>
            </a:r>
            <a:endParaRPr lang="nb-NO" dirty="0">
              <a:solidFill>
                <a:schemeClr val="bg1">
                  <a:lumMod val="50000"/>
                </a:schemeClr>
              </a:solidFill>
            </a:endParaRPr>
          </a:p>
        </p:txBody>
      </p:sp>
      <p:pic>
        <p:nvPicPr>
          <p:cNvPr id="2050" name="Picture 2">
            <a:extLst>
              <a:ext uri="{FF2B5EF4-FFF2-40B4-BE49-F238E27FC236}">
                <a16:creationId xmlns:a16="http://schemas.microsoft.com/office/drawing/2014/main" id="{7CAA9EB8-12EE-4C92-2B75-BAAC23BB3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346" y="1275549"/>
            <a:ext cx="8128000" cy="546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2629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9B53E4B-4E08-4286-A42B-09AA91291455}"/>
              </a:ext>
            </a:extLst>
          </p:cNvPr>
          <p:cNvSpPr>
            <a:spLocks noGrp="1"/>
          </p:cNvSpPr>
          <p:nvPr>
            <p:ph type="title"/>
          </p:nvPr>
        </p:nvSpPr>
        <p:spPr>
          <a:xfrm>
            <a:off x="696516" y="708301"/>
            <a:ext cx="6390555" cy="865493"/>
          </a:xfrm>
        </p:spPr>
        <p:txBody>
          <a:bodyPr/>
          <a:lstStyle/>
          <a:p>
            <a:r>
              <a:rPr lang="en-AU" dirty="0">
                <a:solidFill>
                  <a:schemeClr val="bg1">
                    <a:lumMod val="50000"/>
                  </a:schemeClr>
                </a:solidFill>
              </a:rPr>
              <a:t>Counterfactual explanations</a:t>
            </a:r>
          </a:p>
        </p:txBody>
      </p:sp>
      <p:sp>
        <p:nvSpPr>
          <p:cNvPr id="3" name="Plassholder for tekst 2">
            <a:extLst>
              <a:ext uri="{FF2B5EF4-FFF2-40B4-BE49-F238E27FC236}">
                <a16:creationId xmlns:a16="http://schemas.microsoft.com/office/drawing/2014/main" id="{48A20AF3-5AEB-85B7-DA4A-90B66F0FA01A}"/>
              </a:ext>
            </a:extLst>
          </p:cNvPr>
          <p:cNvSpPr>
            <a:spLocks noGrp="1"/>
          </p:cNvSpPr>
          <p:nvPr>
            <p:ph type="body" idx="1"/>
          </p:nvPr>
        </p:nvSpPr>
        <p:spPr/>
        <p:txBody>
          <a:bodyPr/>
          <a:lstStyle/>
          <a:p>
            <a:endParaRPr lang="nb-NO"/>
          </a:p>
        </p:txBody>
      </p:sp>
      <p:pic>
        <p:nvPicPr>
          <p:cNvPr id="5" name="Bilde 4" descr="Et bilde som inneholder tekst&#10;&#10;Automatisk generert beskrivelse">
            <a:extLst>
              <a:ext uri="{FF2B5EF4-FFF2-40B4-BE49-F238E27FC236}">
                <a16:creationId xmlns:a16="http://schemas.microsoft.com/office/drawing/2014/main" id="{0AC2A31B-434D-E136-37A5-B95BF02DEF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1" y="2147721"/>
            <a:ext cx="7772400" cy="3476853"/>
          </a:xfrm>
          <a:prstGeom prst="rect">
            <a:avLst/>
          </a:prstGeom>
        </p:spPr>
      </p:pic>
    </p:spTree>
    <p:extLst>
      <p:ext uri="{BB962C8B-B14F-4D97-AF65-F5344CB8AC3E}">
        <p14:creationId xmlns:p14="http://schemas.microsoft.com/office/powerpoint/2010/main" val="18374449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0293" y="3627731"/>
            <a:ext cx="8531225" cy="707884"/>
          </a:xfrm>
        </p:spPr>
        <p:txBody>
          <a:bodyPr/>
          <a:lstStyle/>
          <a:p>
            <a:pPr>
              <a:defRPr/>
            </a:pPr>
            <a:r>
              <a:rPr lang="en-US" sz="4000" b="1" spc="30" dirty="0">
                <a:solidFill>
                  <a:schemeClr val="bg1">
                    <a:lumMod val="50000"/>
                  </a:schemeClr>
                </a:solidFill>
                <a:cs typeface="+mj-cs"/>
              </a:rPr>
              <a:t>Dealing with Uncertainty in AI</a:t>
            </a:r>
          </a:p>
        </p:txBody>
      </p:sp>
    </p:spTree>
    <p:extLst>
      <p:ext uri="{BB962C8B-B14F-4D97-AF65-F5344CB8AC3E}">
        <p14:creationId xmlns:p14="http://schemas.microsoft.com/office/powerpoint/2010/main" val="1250682445"/>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2"/>
          <p:cNvSpPr txBox="1">
            <a:spLocks noGrp="1"/>
          </p:cNvSpPr>
          <p:nvPr>
            <p:ph type="title"/>
          </p:nvPr>
        </p:nvSpPr>
        <p:spPr>
          <a:xfrm>
            <a:off x="159300" y="946150"/>
            <a:ext cx="8520600" cy="572700"/>
          </a:xfrm>
          <a:prstGeom prst="rect">
            <a:avLst/>
          </a:prstGeom>
        </p:spPr>
        <p:txBody>
          <a:bodyPr spcFirstLastPara="1" wrap="square" lIns="91425" tIns="91425" rIns="91425" bIns="91425" anchor="t" anchorCtr="0">
            <a:noAutofit/>
          </a:bodyPr>
          <a:lstStyle/>
          <a:p>
            <a:pPr lvl="0"/>
            <a:r>
              <a:rPr lang="en" sz="2000" dirty="0">
                <a:solidFill>
                  <a:schemeClr val="bg1">
                    <a:lumMod val="50000"/>
                  </a:schemeClr>
                </a:solidFill>
              </a:rPr>
              <a:t>Models assign high confidence predictions for </a:t>
            </a:r>
            <a:r>
              <a:rPr lang="en" sz="2000" b="1" dirty="0">
                <a:solidFill>
                  <a:srgbClr val="1A73E8"/>
                </a:solidFill>
              </a:rPr>
              <a:t>out-of-distribution (OOD) inputs </a:t>
            </a:r>
            <a:endParaRPr sz="2000" dirty="0"/>
          </a:p>
        </p:txBody>
      </p:sp>
      <p:sp>
        <p:nvSpPr>
          <p:cNvPr id="247" name="Google Shape;247;p42"/>
          <p:cNvSpPr txBox="1">
            <a:spLocks noGrp="1"/>
          </p:cNvSpPr>
          <p:nvPr>
            <p:ph type="body" idx="1"/>
          </p:nvPr>
        </p:nvSpPr>
        <p:spPr>
          <a:xfrm>
            <a:off x="-45850" y="5428050"/>
            <a:ext cx="9598800" cy="514200"/>
          </a:xfrm>
          <a:prstGeom prst="rect">
            <a:avLst/>
          </a:prstGeom>
        </p:spPr>
        <p:txBody>
          <a:bodyPr spcFirstLastPara="1" wrap="square" lIns="91425" tIns="91425" rIns="91425" bIns="91425" anchor="t" anchorCtr="0">
            <a:noAutofit/>
          </a:bodyPr>
          <a:lstStyle/>
          <a:p>
            <a:pPr indent="0" algn="l" rtl="0">
              <a:buNone/>
            </a:pPr>
            <a:r>
              <a:rPr lang="en" sz="1100" i="1" dirty="0">
                <a:solidFill>
                  <a:schemeClr val="dk1"/>
                </a:solidFill>
              </a:rPr>
              <a:t>Image source</a:t>
            </a:r>
            <a:r>
              <a:rPr lang="en" sz="1100" dirty="0">
                <a:solidFill>
                  <a:schemeClr val="dk1"/>
                </a:solidFill>
              </a:rPr>
              <a:t>: “Deep Neural Networks are Easily Fooled: High Confidence Predictions for Unrecognizable Images” </a:t>
            </a:r>
            <a:r>
              <a:rPr lang="en" sz="1100" u="sng" dirty="0">
                <a:solidFill>
                  <a:schemeClr val="hlink"/>
                </a:solidFill>
                <a:hlinkClick r:id="rId3"/>
              </a:rPr>
              <a:t>Nguyen et al. 2014</a:t>
            </a:r>
            <a:r>
              <a:rPr lang="en" sz="1100" dirty="0">
                <a:solidFill>
                  <a:schemeClr val="dk1"/>
                </a:solidFill>
              </a:rPr>
              <a:t>		</a:t>
            </a:r>
            <a:endParaRPr sz="1100" dirty="0">
              <a:solidFill>
                <a:schemeClr val="dk1"/>
              </a:solidFill>
            </a:endParaRPr>
          </a:p>
          <a:p>
            <a:pPr indent="0" algn="l" rtl="0">
              <a:spcBef>
                <a:spcPts val="1600"/>
              </a:spcBef>
              <a:spcAft>
                <a:spcPts val="1600"/>
              </a:spcAft>
              <a:buNone/>
            </a:pPr>
            <a:endParaRPr sz="1100" dirty="0">
              <a:solidFill>
                <a:schemeClr val="dk1"/>
              </a:solidFill>
            </a:endParaRPr>
          </a:p>
        </p:txBody>
      </p:sp>
      <p:pic>
        <p:nvPicPr>
          <p:cNvPr id="248" name="Google Shape;248;p42"/>
          <p:cNvPicPr preferRelativeResize="0"/>
          <p:nvPr/>
        </p:nvPicPr>
        <p:blipFill>
          <a:blip r:embed="rId4">
            <a:alphaModFix/>
          </a:blip>
          <a:stretch>
            <a:fillRect/>
          </a:stretch>
        </p:blipFill>
        <p:spPr>
          <a:xfrm>
            <a:off x="2523863" y="2250750"/>
            <a:ext cx="4096273" cy="2423399"/>
          </a:xfrm>
          <a:prstGeom prst="rect">
            <a:avLst/>
          </a:prstGeom>
          <a:noFill/>
          <a:ln>
            <a:noFill/>
          </a:ln>
        </p:spPr>
      </p:pic>
      <p:sp>
        <p:nvSpPr>
          <p:cNvPr id="250" name="Google Shape;250;p42"/>
          <p:cNvSpPr txBox="1">
            <a:spLocks noGrp="1"/>
          </p:cNvSpPr>
          <p:nvPr>
            <p:ph type="body" idx="1"/>
          </p:nvPr>
        </p:nvSpPr>
        <p:spPr>
          <a:xfrm>
            <a:off x="111425" y="1736550"/>
            <a:ext cx="8451900" cy="514200"/>
          </a:xfrm>
          <a:prstGeom prst="rect">
            <a:avLst/>
          </a:prstGeom>
        </p:spPr>
        <p:txBody>
          <a:bodyPr spcFirstLastPara="1" wrap="square" lIns="91425" tIns="91425" rIns="91425" bIns="91425" anchor="t" anchorCtr="0">
            <a:noAutofit/>
          </a:bodyPr>
          <a:lstStyle/>
          <a:p>
            <a:pPr indent="0" algn="ctr" rtl="0">
              <a:buNone/>
            </a:pPr>
            <a:r>
              <a:rPr lang="en" sz="1100" i="1" dirty="0">
                <a:solidFill>
                  <a:schemeClr val="dk1"/>
                </a:solidFill>
              </a:rPr>
              <a:t>Example images where model assigns &gt;99.5% confidence.</a:t>
            </a:r>
            <a:endParaRPr sz="1100" dirty="0">
              <a:solidFill>
                <a:schemeClr val="dk1"/>
              </a:solidFill>
            </a:endParaRPr>
          </a:p>
          <a:p>
            <a:pPr indent="0" algn="ctr" rtl="0">
              <a:spcBef>
                <a:spcPts val="1600"/>
              </a:spcBef>
              <a:spcAft>
                <a:spcPts val="1600"/>
              </a:spcAft>
              <a:buNone/>
            </a:pPr>
            <a:endParaRPr sz="1100" dirty="0">
              <a:solidFill>
                <a:schemeClr val="dk1"/>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65"/>
          <p:cNvSpPr txBox="1">
            <a:spLocks noGrp="1"/>
          </p:cNvSpPr>
          <p:nvPr>
            <p:ph type="title"/>
          </p:nvPr>
        </p:nvSpPr>
        <p:spPr>
          <a:xfrm>
            <a:off x="290850" y="1085150"/>
            <a:ext cx="8562300" cy="572700"/>
          </a:xfrm>
          <a:prstGeom prst="rect">
            <a:avLst/>
          </a:prstGeom>
        </p:spPr>
        <p:txBody>
          <a:bodyPr spcFirstLastPara="1" wrap="square" lIns="91425" tIns="91425" rIns="91425" bIns="91425" anchor="t" anchorCtr="0">
            <a:noAutofit/>
          </a:bodyPr>
          <a:lstStyle/>
          <a:p>
            <a:pPr algn="l" rtl="0"/>
            <a:r>
              <a:rPr lang="en" sz="2400" dirty="0">
                <a:solidFill>
                  <a:schemeClr val="bg1">
                    <a:lumMod val="50000"/>
                  </a:schemeClr>
                </a:solidFill>
              </a:rPr>
              <a:t>Sources of uncertainty: </a:t>
            </a:r>
            <a:r>
              <a:rPr lang="en" sz="2400" i="1" dirty="0">
                <a:solidFill>
                  <a:schemeClr val="bg1">
                    <a:lumMod val="50000"/>
                  </a:schemeClr>
                </a:solidFill>
              </a:rPr>
              <a:t>Model uncertainty</a:t>
            </a:r>
            <a:endParaRPr sz="2400" i="1" dirty="0">
              <a:solidFill>
                <a:schemeClr val="bg1">
                  <a:lumMod val="50000"/>
                </a:schemeClr>
              </a:solidFill>
            </a:endParaRPr>
          </a:p>
          <a:p>
            <a:pPr marL="3200400" algn="l" rtl="0"/>
            <a:endParaRPr sz="2400" dirty="0">
              <a:solidFill>
                <a:schemeClr val="bg1">
                  <a:lumMod val="50000"/>
                </a:schemeClr>
              </a:solidFill>
            </a:endParaRPr>
          </a:p>
          <a:p>
            <a:pPr algn="l" rtl="0"/>
            <a:endParaRPr sz="2400" dirty="0">
              <a:solidFill>
                <a:schemeClr val="bg1">
                  <a:lumMod val="50000"/>
                </a:schemeClr>
              </a:solidFill>
            </a:endParaRPr>
          </a:p>
        </p:txBody>
      </p:sp>
      <p:sp>
        <p:nvSpPr>
          <p:cNvPr id="476" name="Google Shape;476;p65"/>
          <p:cNvSpPr txBox="1">
            <a:spLocks noGrp="1"/>
          </p:cNvSpPr>
          <p:nvPr>
            <p:ph type="body" idx="1"/>
          </p:nvPr>
        </p:nvSpPr>
        <p:spPr>
          <a:xfrm>
            <a:off x="81475" y="1911000"/>
            <a:ext cx="5551200" cy="3378300"/>
          </a:xfrm>
          <a:prstGeom prst="rect">
            <a:avLst/>
          </a:prstGeom>
        </p:spPr>
        <p:txBody>
          <a:bodyPr spcFirstLastPara="1" wrap="square" lIns="91425" tIns="91425" rIns="91425" bIns="91425" anchor="t" anchorCtr="0">
            <a:noAutofit/>
          </a:bodyPr>
          <a:lstStyle/>
          <a:p>
            <a:pPr indent="-330200" algn="l" rtl="0">
              <a:lnSpc>
                <a:spcPct val="150000"/>
              </a:lnSpc>
              <a:buClr>
                <a:srgbClr val="000000"/>
              </a:buClr>
              <a:buSzPts val="1600"/>
            </a:pPr>
            <a:r>
              <a:rPr lang="en" sz="1600">
                <a:solidFill>
                  <a:srgbClr val="000000"/>
                </a:solidFill>
              </a:rPr>
              <a:t>Many models can fit the training data well</a:t>
            </a:r>
            <a:endParaRPr sz="1600">
              <a:solidFill>
                <a:srgbClr val="000000"/>
              </a:solidFill>
            </a:endParaRPr>
          </a:p>
          <a:p>
            <a:pPr indent="-330200" algn="l" rtl="0">
              <a:lnSpc>
                <a:spcPct val="150000"/>
              </a:lnSpc>
              <a:buClr>
                <a:srgbClr val="000000"/>
              </a:buClr>
              <a:buSzPts val="1600"/>
            </a:pPr>
            <a:r>
              <a:rPr lang="en" sz="1600">
                <a:solidFill>
                  <a:srgbClr val="000000"/>
                </a:solidFill>
              </a:rPr>
              <a:t>Also known as </a:t>
            </a:r>
            <a:r>
              <a:rPr lang="en" sz="1600" b="1" i="1">
                <a:solidFill>
                  <a:srgbClr val="1A73E8"/>
                </a:solidFill>
              </a:rPr>
              <a:t>epistemic uncertainty</a:t>
            </a:r>
            <a:endParaRPr sz="1600" b="1" i="1">
              <a:solidFill>
                <a:srgbClr val="1A73E8"/>
              </a:solidFill>
            </a:endParaRPr>
          </a:p>
          <a:p>
            <a:pPr indent="-330200" algn="l" rtl="0">
              <a:lnSpc>
                <a:spcPct val="150000"/>
              </a:lnSpc>
              <a:buClr>
                <a:srgbClr val="000000"/>
              </a:buClr>
              <a:buSzPts val="1600"/>
            </a:pPr>
            <a:r>
              <a:rPr lang="en" sz="1600">
                <a:solidFill>
                  <a:srgbClr val="000000"/>
                </a:solidFill>
              </a:rPr>
              <a:t>Model uncertainty is “</a:t>
            </a:r>
            <a:r>
              <a:rPr lang="en" sz="1600" b="1">
                <a:solidFill>
                  <a:srgbClr val="1A73E8"/>
                </a:solidFill>
              </a:rPr>
              <a:t>reducible</a:t>
            </a:r>
            <a:r>
              <a:rPr lang="en" sz="1600">
                <a:solidFill>
                  <a:srgbClr val="000000"/>
                </a:solidFill>
              </a:rPr>
              <a:t>”</a:t>
            </a:r>
            <a:endParaRPr sz="1600">
              <a:solidFill>
                <a:srgbClr val="000000"/>
              </a:solidFill>
            </a:endParaRPr>
          </a:p>
          <a:p>
            <a:pPr lvl="1" indent="-330200" algn="l" rtl="0">
              <a:lnSpc>
                <a:spcPct val="150000"/>
              </a:lnSpc>
              <a:spcBef>
                <a:spcPts val="0"/>
              </a:spcBef>
              <a:buClr>
                <a:srgbClr val="000000"/>
              </a:buClr>
              <a:buSzPts val="1600"/>
            </a:pPr>
            <a:r>
              <a:rPr lang="en" sz="1600">
                <a:solidFill>
                  <a:srgbClr val="000000"/>
                </a:solidFill>
              </a:rPr>
              <a:t>Vanishes in the limit of infinite data (subject to model identifiability)</a:t>
            </a:r>
            <a:endParaRPr sz="1600">
              <a:solidFill>
                <a:srgbClr val="000000"/>
              </a:solidFill>
            </a:endParaRPr>
          </a:p>
          <a:p>
            <a:pPr indent="-330200" algn="l" rtl="0">
              <a:lnSpc>
                <a:spcPct val="150000"/>
              </a:lnSpc>
              <a:buClr>
                <a:srgbClr val="000000"/>
              </a:buClr>
              <a:buSzPts val="1600"/>
            </a:pPr>
            <a:r>
              <a:rPr lang="en" sz="1600">
                <a:solidFill>
                  <a:srgbClr val="000000"/>
                </a:solidFill>
              </a:rPr>
              <a:t>Models can be from same hypotheses class (e.g. </a:t>
            </a:r>
            <a:r>
              <a:rPr lang="en" sz="1600">
                <a:solidFill>
                  <a:schemeClr val="dk1"/>
                </a:solidFill>
              </a:rPr>
              <a:t>linear classifiers in top figure)</a:t>
            </a:r>
            <a:r>
              <a:rPr lang="en" sz="1600">
                <a:solidFill>
                  <a:srgbClr val="000000"/>
                </a:solidFill>
              </a:rPr>
              <a:t> or belong to different hypotheses classes (bottom figure).</a:t>
            </a:r>
            <a:endParaRPr sz="1600">
              <a:solidFill>
                <a:srgbClr val="000000"/>
              </a:solidFill>
            </a:endParaRPr>
          </a:p>
        </p:txBody>
      </p:sp>
      <p:pic>
        <p:nvPicPr>
          <p:cNvPr id="477" name="Google Shape;477;p65"/>
          <p:cNvPicPr preferRelativeResize="0"/>
          <p:nvPr/>
        </p:nvPicPr>
        <p:blipFill>
          <a:blip r:embed="rId3">
            <a:alphaModFix/>
          </a:blip>
          <a:stretch>
            <a:fillRect/>
          </a:stretch>
        </p:blipFill>
        <p:spPr>
          <a:xfrm>
            <a:off x="6260676" y="3587550"/>
            <a:ext cx="2784701" cy="2182974"/>
          </a:xfrm>
          <a:prstGeom prst="rect">
            <a:avLst/>
          </a:prstGeom>
          <a:noFill/>
          <a:ln>
            <a:noFill/>
          </a:ln>
        </p:spPr>
      </p:pic>
      <p:pic>
        <p:nvPicPr>
          <p:cNvPr id="478" name="Google Shape;478;p65"/>
          <p:cNvPicPr preferRelativeResize="0"/>
          <p:nvPr/>
        </p:nvPicPr>
        <p:blipFill>
          <a:blip r:embed="rId4">
            <a:alphaModFix/>
          </a:blip>
          <a:stretch>
            <a:fillRect/>
          </a:stretch>
        </p:blipFill>
        <p:spPr>
          <a:xfrm>
            <a:off x="6306976" y="1380448"/>
            <a:ext cx="2784699" cy="2139579"/>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68"/>
          <p:cNvSpPr txBox="1">
            <a:spLocks noGrp="1"/>
          </p:cNvSpPr>
          <p:nvPr>
            <p:ph type="title"/>
          </p:nvPr>
        </p:nvSpPr>
        <p:spPr>
          <a:xfrm>
            <a:off x="290850" y="1085150"/>
            <a:ext cx="8562300" cy="572700"/>
          </a:xfrm>
          <a:prstGeom prst="rect">
            <a:avLst/>
          </a:prstGeom>
        </p:spPr>
        <p:txBody>
          <a:bodyPr spcFirstLastPara="1" wrap="square" lIns="91425" tIns="91425" rIns="91425" bIns="91425" anchor="t" anchorCtr="0">
            <a:noAutofit/>
          </a:bodyPr>
          <a:lstStyle/>
          <a:p>
            <a:pPr algn="l" rtl="0"/>
            <a:r>
              <a:rPr lang="en" sz="2400" dirty="0">
                <a:solidFill>
                  <a:schemeClr val="bg1">
                    <a:lumMod val="50000"/>
                  </a:schemeClr>
                </a:solidFill>
              </a:rPr>
              <a:t>Sources of uncertainty: </a:t>
            </a:r>
            <a:r>
              <a:rPr lang="en" sz="2400" i="1" dirty="0">
                <a:solidFill>
                  <a:schemeClr val="bg1">
                    <a:lumMod val="50000"/>
                  </a:schemeClr>
                </a:solidFill>
              </a:rPr>
              <a:t>Data uncertainty</a:t>
            </a:r>
            <a:endParaRPr sz="2400" dirty="0">
              <a:solidFill>
                <a:schemeClr val="bg1">
                  <a:lumMod val="50000"/>
                </a:schemeClr>
              </a:solidFill>
            </a:endParaRPr>
          </a:p>
          <a:p>
            <a:pPr marL="3200400" algn="l" rtl="0"/>
            <a:endParaRPr sz="2400" dirty="0">
              <a:solidFill>
                <a:schemeClr val="bg1">
                  <a:lumMod val="50000"/>
                </a:schemeClr>
              </a:solidFill>
            </a:endParaRPr>
          </a:p>
          <a:p>
            <a:pPr algn="l" rtl="0"/>
            <a:endParaRPr sz="2400" dirty="0">
              <a:solidFill>
                <a:schemeClr val="bg1">
                  <a:lumMod val="50000"/>
                </a:schemeClr>
              </a:solidFill>
            </a:endParaRPr>
          </a:p>
        </p:txBody>
      </p:sp>
      <p:sp>
        <p:nvSpPr>
          <p:cNvPr id="502" name="Google Shape;502;p68"/>
          <p:cNvSpPr txBox="1">
            <a:spLocks noGrp="1"/>
          </p:cNvSpPr>
          <p:nvPr>
            <p:ph type="body" idx="1"/>
          </p:nvPr>
        </p:nvSpPr>
        <p:spPr>
          <a:xfrm>
            <a:off x="192600" y="1563550"/>
            <a:ext cx="4690800" cy="3830700"/>
          </a:xfrm>
          <a:prstGeom prst="rect">
            <a:avLst/>
          </a:prstGeom>
        </p:spPr>
        <p:txBody>
          <a:bodyPr spcFirstLastPara="1" wrap="square" lIns="91425" tIns="91425" rIns="91425" bIns="91425" anchor="t" anchorCtr="0">
            <a:noAutofit/>
          </a:bodyPr>
          <a:lstStyle/>
          <a:p>
            <a:pPr marL="0" indent="0" algn="l" rtl="0">
              <a:buNone/>
            </a:pPr>
            <a:endParaRPr sz="1600"/>
          </a:p>
          <a:p>
            <a:pPr indent="-330200" algn="l" rtl="0">
              <a:lnSpc>
                <a:spcPct val="150000"/>
              </a:lnSpc>
              <a:spcBef>
                <a:spcPts val="1600"/>
              </a:spcBef>
              <a:buClr>
                <a:srgbClr val="000000"/>
              </a:buClr>
              <a:buSzPts val="1600"/>
            </a:pPr>
            <a:r>
              <a:rPr lang="en" sz="1600">
                <a:solidFill>
                  <a:srgbClr val="000000"/>
                </a:solidFill>
              </a:rPr>
              <a:t>Labeling noise (ex: human disagreement)</a:t>
            </a:r>
            <a:endParaRPr sz="1600">
              <a:solidFill>
                <a:srgbClr val="000000"/>
              </a:solidFill>
            </a:endParaRPr>
          </a:p>
          <a:p>
            <a:pPr indent="-330200" algn="l" rtl="0">
              <a:lnSpc>
                <a:spcPct val="150000"/>
              </a:lnSpc>
              <a:buClr>
                <a:srgbClr val="000000"/>
              </a:buClr>
              <a:buSzPts val="1600"/>
            </a:pPr>
            <a:r>
              <a:rPr lang="en" sz="1600">
                <a:solidFill>
                  <a:srgbClr val="000000"/>
                </a:solidFill>
              </a:rPr>
              <a:t>Measurement noise (ex: imprecise tools)</a:t>
            </a:r>
            <a:endParaRPr sz="1600">
              <a:solidFill>
                <a:srgbClr val="000000"/>
              </a:solidFill>
            </a:endParaRPr>
          </a:p>
          <a:p>
            <a:pPr indent="-330200" algn="l" rtl="0">
              <a:lnSpc>
                <a:spcPct val="150000"/>
              </a:lnSpc>
              <a:buClr>
                <a:srgbClr val="000000"/>
              </a:buClr>
              <a:buSzPts val="1600"/>
            </a:pPr>
            <a:r>
              <a:rPr lang="en" sz="1600" i="1">
                <a:solidFill>
                  <a:srgbClr val="000000"/>
                </a:solidFill>
              </a:rPr>
              <a:t>Missing</a:t>
            </a:r>
            <a:r>
              <a:rPr lang="en" sz="1600">
                <a:solidFill>
                  <a:srgbClr val="000000"/>
                </a:solidFill>
              </a:rPr>
              <a:t> data (ex: partially observed features, unobserved confounders)</a:t>
            </a:r>
            <a:endParaRPr sz="1600">
              <a:solidFill>
                <a:srgbClr val="000000"/>
              </a:solidFill>
            </a:endParaRPr>
          </a:p>
          <a:p>
            <a:pPr indent="-330200" algn="l" rtl="0">
              <a:lnSpc>
                <a:spcPct val="150000"/>
              </a:lnSpc>
              <a:buSzPts val="1600"/>
            </a:pPr>
            <a:r>
              <a:rPr lang="en" sz="1600">
                <a:solidFill>
                  <a:srgbClr val="000000"/>
                </a:solidFill>
              </a:rPr>
              <a:t>Also known as </a:t>
            </a:r>
            <a:r>
              <a:rPr lang="en" sz="1600" b="1" i="1">
                <a:solidFill>
                  <a:srgbClr val="1A73E8"/>
                </a:solidFill>
              </a:rPr>
              <a:t>aleatoric uncertainty</a:t>
            </a:r>
            <a:endParaRPr sz="1600" b="1" i="1">
              <a:solidFill>
                <a:schemeClr val="hlink"/>
              </a:solidFill>
            </a:endParaRPr>
          </a:p>
          <a:p>
            <a:pPr indent="-330200" algn="l" rtl="0">
              <a:lnSpc>
                <a:spcPct val="150000"/>
              </a:lnSpc>
              <a:buSzPts val="1600"/>
            </a:pPr>
            <a:r>
              <a:rPr lang="en" sz="1600">
                <a:solidFill>
                  <a:srgbClr val="000000"/>
                </a:solidFill>
              </a:rPr>
              <a:t>Data uncertainty is </a:t>
            </a:r>
            <a:r>
              <a:rPr lang="en" sz="1600"/>
              <a:t>“</a:t>
            </a:r>
            <a:r>
              <a:rPr lang="en" sz="1600" b="1">
                <a:solidFill>
                  <a:schemeClr val="hlink"/>
                </a:solidFill>
              </a:rPr>
              <a:t>irreducible*</a:t>
            </a:r>
            <a:r>
              <a:rPr lang="en" sz="1600"/>
              <a:t>”</a:t>
            </a:r>
            <a:endParaRPr sz="1600" i="1"/>
          </a:p>
          <a:p>
            <a:pPr lvl="1" indent="-330200" algn="l" rtl="0">
              <a:lnSpc>
                <a:spcPct val="150000"/>
              </a:lnSpc>
              <a:spcBef>
                <a:spcPts val="0"/>
              </a:spcBef>
              <a:buClr>
                <a:srgbClr val="000000"/>
              </a:buClr>
              <a:buSzPts val="1600"/>
            </a:pPr>
            <a:r>
              <a:rPr lang="en" sz="1600">
                <a:solidFill>
                  <a:srgbClr val="000000"/>
                </a:solidFill>
              </a:rPr>
              <a:t>Persists even in the limit of infinite data</a:t>
            </a:r>
            <a:endParaRPr sz="1600">
              <a:solidFill>
                <a:srgbClr val="000000"/>
              </a:solidFill>
            </a:endParaRPr>
          </a:p>
          <a:p>
            <a:pPr lvl="1" indent="-330200" algn="l" rtl="0">
              <a:lnSpc>
                <a:spcPct val="150000"/>
              </a:lnSpc>
              <a:spcBef>
                <a:spcPts val="0"/>
              </a:spcBef>
              <a:buClr>
                <a:srgbClr val="000000"/>
              </a:buClr>
              <a:buSzPts val="1600"/>
            </a:pPr>
            <a:r>
              <a:rPr lang="en" sz="1600">
                <a:solidFill>
                  <a:srgbClr val="000000"/>
                </a:solidFill>
              </a:rPr>
              <a:t>*Could be reduced with additional features/views</a:t>
            </a:r>
            <a:endParaRPr sz="1600">
              <a:solidFill>
                <a:srgbClr val="000000"/>
              </a:solidFill>
            </a:endParaRPr>
          </a:p>
        </p:txBody>
      </p:sp>
      <p:pic>
        <p:nvPicPr>
          <p:cNvPr id="503" name="Google Shape;503;p68"/>
          <p:cNvPicPr preferRelativeResize="0"/>
          <p:nvPr/>
        </p:nvPicPr>
        <p:blipFill>
          <a:blip r:embed="rId3">
            <a:alphaModFix/>
          </a:blip>
          <a:stretch>
            <a:fillRect/>
          </a:stretch>
        </p:blipFill>
        <p:spPr>
          <a:xfrm>
            <a:off x="5026075" y="1768100"/>
            <a:ext cx="3268276" cy="3345278"/>
          </a:xfrm>
          <a:prstGeom prst="rect">
            <a:avLst/>
          </a:prstGeom>
          <a:noFill/>
          <a:ln>
            <a:noFill/>
          </a:ln>
        </p:spPr>
      </p:pic>
      <p:sp>
        <p:nvSpPr>
          <p:cNvPr id="504" name="Google Shape;504;p68"/>
          <p:cNvSpPr txBox="1">
            <a:spLocks noGrp="1"/>
          </p:cNvSpPr>
          <p:nvPr>
            <p:ph type="body" idx="1"/>
          </p:nvPr>
        </p:nvSpPr>
        <p:spPr>
          <a:xfrm>
            <a:off x="4341663" y="5113375"/>
            <a:ext cx="4637100" cy="844800"/>
          </a:xfrm>
          <a:prstGeom prst="rect">
            <a:avLst/>
          </a:prstGeom>
        </p:spPr>
        <p:txBody>
          <a:bodyPr spcFirstLastPara="1" wrap="square" lIns="91425" tIns="91425" rIns="91425" bIns="91425" anchor="t" anchorCtr="0">
            <a:noAutofit/>
          </a:bodyPr>
          <a:lstStyle/>
          <a:p>
            <a:pPr indent="0" algn="l" rtl="0">
              <a:buNone/>
            </a:pPr>
            <a:r>
              <a:rPr lang="en" sz="1200" i="1">
                <a:solidFill>
                  <a:schemeClr val="dk1"/>
                </a:solidFill>
              </a:rPr>
              <a:t>Image source</a:t>
            </a:r>
            <a:r>
              <a:rPr lang="en" sz="1200">
                <a:solidFill>
                  <a:schemeClr val="dk1"/>
                </a:solidFill>
              </a:rPr>
              <a:t>: </a:t>
            </a:r>
            <a:r>
              <a:rPr lang="en" sz="1200" u="sng">
                <a:solidFill>
                  <a:schemeClr val="hlink"/>
                </a:solidFill>
                <a:hlinkClick r:id="rId4"/>
              </a:rPr>
              <a:t>Battleday et al. 2019</a:t>
            </a:r>
            <a:r>
              <a:rPr lang="en" sz="1200">
                <a:solidFill>
                  <a:schemeClr val="dk1"/>
                </a:solidFill>
              </a:rPr>
              <a:t> “Improving machine classification using human uncertainty measurements”		</a:t>
            </a:r>
            <a:endParaRPr sz="1200">
              <a:solidFill>
                <a:schemeClr val="dk1"/>
              </a:solidFill>
            </a:endParaRPr>
          </a:p>
          <a:p>
            <a:pPr indent="0" algn="l" rtl="0">
              <a:spcBef>
                <a:spcPts val="1600"/>
              </a:spcBef>
              <a:buClr>
                <a:schemeClr val="dk1"/>
              </a:buClr>
              <a:buSzPts val="1100"/>
              <a:buNone/>
            </a:pPr>
            <a:r>
              <a:rPr lang="en" sz="1200">
                <a:solidFill>
                  <a:schemeClr val="dk1"/>
                </a:solidFill>
              </a:rPr>
              <a:t>			</a:t>
            </a:r>
            <a:endParaRPr sz="1200">
              <a:solidFill>
                <a:schemeClr val="dk1"/>
              </a:solidFill>
            </a:endParaRPr>
          </a:p>
          <a:p>
            <a:pPr indent="0" algn="l" rtl="0">
              <a:spcBef>
                <a:spcPts val="1600"/>
              </a:spcBef>
              <a:buClr>
                <a:schemeClr val="dk1"/>
              </a:buClr>
              <a:buSzPts val="1100"/>
              <a:buNone/>
            </a:pPr>
            <a:r>
              <a:rPr lang="en" sz="1200">
                <a:solidFill>
                  <a:schemeClr val="dk1"/>
                </a:solidFill>
              </a:rPr>
              <a:t>		</a:t>
            </a:r>
            <a:endParaRPr sz="1200">
              <a:solidFill>
                <a:schemeClr val="dk1"/>
              </a:solidFill>
            </a:endParaRPr>
          </a:p>
          <a:p>
            <a:pPr indent="0" algn="l" rtl="0">
              <a:spcBef>
                <a:spcPts val="1600"/>
              </a:spcBef>
              <a:spcAft>
                <a:spcPts val="1600"/>
              </a:spcAft>
              <a:buNone/>
            </a:pPr>
            <a:endParaRPr sz="1200">
              <a:solidFill>
                <a:schemeClr val="dk1"/>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2FFABD-22A7-0077-00DC-A5A93236E30E}"/>
              </a:ext>
            </a:extLst>
          </p:cNvPr>
          <p:cNvSpPr>
            <a:spLocks noGrp="1"/>
          </p:cNvSpPr>
          <p:nvPr>
            <p:ph type="title"/>
          </p:nvPr>
        </p:nvSpPr>
        <p:spPr/>
        <p:txBody>
          <a:bodyPr/>
          <a:lstStyle/>
          <a:p>
            <a:r>
              <a:rPr lang="nb-NO" dirty="0" err="1">
                <a:solidFill>
                  <a:schemeClr val="bg1">
                    <a:lumMod val="50000"/>
                  </a:schemeClr>
                </a:solidFill>
              </a:rPr>
              <a:t>Uncertainty</a:t>
            </a:r>
            <a:r>
              <a:rPr lang="nb-NO" dirty="0">
                <a:solidFill>
                  <a:schemeClr val="bg1">
                    <a:lumMod val="50000"/>
                  </a:schemeClr>
                </a:solidFill>
              </a:rPr>
              <a:t> </a:t>
            </a:r>
            <a:r>
              <a:rPr lang="nb-NO" dirty="0" err="1">
                <a:solidFill>
                  <a:schemeClr val="bg1">
                    <a:lumMod val="50000"/>
                  </a:schemeClr>
                </a:solidFill>
              </a:rPr>
              <a:t>estimation</a:t>
            </a:r>
            <a:endParaRPr lang="nb-NO" dirty="0">
              <a:solidFill>
                <a:schemeClr val="bg1">
                  <a:lumMod val="50000"/>
                </a:schemeClr>
              </a:solidFill>
            </a:endParaRPr>
          </a:p>
        </p:txBody>
      </p:sp>
      <p:sp>
        <p:nvSpPr>
          <p:cNvPr id="3" name="Plassholder for innhold 2">
            <a:extLst>
              <a:ext uri="{FF2B5EF4-FFF2-40B4-BE49-F238E27FC236}">
                <a16:creationId xmlns:a16="http://schemas.microsoft.com/office/drawing/2014/main" id="{1643DBA5-0F49-62F9-0FFD-70A72BF2B429}"/>
              </a:ext>
            </a:extLst>
          </p:cNvPr>
          <p:cNvSpPr>
            <a:spLocks noGrp="1"/>
          </p:cNvSpPr>
          <p:nvPr>
            <p:ph idx="1"/>
          </p:nvPr>
        </p:nvSpPr>
        <p:spPr/>
        <p:txBody>
          <a:bodyPr/>
          <a:lstStyle/>
          <a:p>
            <a:endParaRPr lang="nb-NO"/>
          </a:p>
        </p:txBody>
      </p:sp>
      <p:pic>
        <p:nvPicPr>
          <p:cNvPr id="2050" name="Picture 2" descr="A review of uncertainty quantification in deep learning: Techniques,  applications and challenges - ScienceDirect">
            <a:extLst>
              <a:ext uri="{FF2B5EF4-FFF2-40B4-BE49-F238E27FC236}">
                <a16:creationId xmlns:a16="http://schemas.microsoft.com/office/drawing/2014/main" id="{92B42216-5764-64DF-EA7E-461A1AF886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6150" y="1898650"/>
            <a:ext cx="4711700" cy="3060700"/>
          </a:xfrm>
          <a:prstGeom prst="rect">
            <a:avLst/>
          </a:prstGeom>
          <a:noFill/>
          <a:extLst>
            <a:ext uri="{909E8E84-426E-40DD-AFC4-6F175D3DCCD1}">
              <a14:hiddenFill xmlns:a14="http://schemas.microsoft.com/office/drawing/2010/main">
                <a:solidFill>
                  <a:srgbClr val="FFFFFF"/>
                </a:solidFill>
              </a14:hiddenFill>
            </a:ext>
          </a:extLst>
        </p:spPr>
      </p:pic>
      <p:sp>
        <p:nvSpPr>
          <p:cNvPr id="5" name="TekstSylinder 4">
            <a:extLst>
              <a:ext uri="{FF2B5EF4-FFF2-40B4-BE49-F238E27FC236}">
                <a16:creationId xmlns:a16="http://schemas.microsoft.com/office/drawing/2014/main" id="{7C32AA56-F8D3-1D6C-66A7-E333577C2B9D}"/>
              </a:ext>
            </a:extLst>
          </p:cNvPr>
          <p:cNvSpPr txBox="1"/>
          <p:nvPr/>
        </p:nvSpPr>
        <p:spPr>
          <a:xfrm>
            <a:off x="890156" y="4983540"/>
            <a:ext cx="6601690" cy="1569660"/>
          </a:xfrm>
          <a:prstGeom prst="rect">
            <a:avLst/>
          </a:prstGeom>
          <a:noFill/>
        </p:spPr>
        <p:txBody>
          <a:bodyPr wrap="square">
            <a:spAutoFit/>
          </a:bodyPr>
          <a:lstStyle/>
          <a:p>
            <a:r>
              <a:rPr lang="nb-NO" b="0" i="0" dirty="0" err="1">
                <a:solidFill>
                  <a:srgbClr val="222222"/>
                </a:solidFill>
                <a:effectLst/>
                <a:latin typeface="Arial" panose="020B0604020202020204" pitchFamily="34" charset="0"/>
              </a:rPr>
              <a:t>Abdar</a:t>
            </a:r>
            <a:r>
              <a:rPr lang="nb-NO" b="0" i="0" dirty="0">
                <a:solidFill>
                  <a:srgbClr val="222222"/>
                </a:solidFill>
                <a:effectLst/>
                <a:latin typeface="Arial" panose="020B0604020202020204" pitchFamily="34" charset="0"/>
              </a:rPr>
              <a:t>, </a:t>
            </a:r>
            <a:r>
              <a:rPr lang="nb-NO" b="0" i="0" dirty="0" err="1">
                <a:solidFill>
                  <a:srgbClr val="222222"/>
                </a:solidFill>
                <a:effectLst/>
                <a:latin typeface="Arial" panose="020B0604020202020204" pitchFamily="34" charset="0"/>
              </a:rPr>
              <a:t>Moloud</a:t>
            </a:r>
            <a:r>
              <a:rPr lang="nb-NO" b="0" i="0" dirty="0">
                <a:solidFill>
                  <a:srgbClr val="222222"/>
                </a:solidFill>
                <a:effectLst/>
                <a:latin typeface="Arial" panose="020B0604020202020204" pitchFamily="34" charset="0"/>
              </a:rPr>
              <a:t>, et al. "A </a:t>
            </a:r>
            <a:r>
              <a:rPr lang="nb-NO" b="0" i="0" dirty="0" err="1">
                <a:solidFill>
                  <a:srgbClr val="222222"/>
                </a:solidFill>
                <a:effectLst/>
                <a:latin typeface="Arial" panose="020B0604020202020204" pitchFamily="34" charset="0"/>
              </a:rPr>
              <a:t>review</a:t>
            </a:r>
            <a:r>
              <a:rPr lang="nb-NO" b="0" i="0" dirty="0">
                <a:solidFill>
                  <a:srgbClr val="222222"/>
                </a:solidFill>
                <a:effectLst/>
                <a:latin typeface="Arial" panose="020B0604020202020204" pitchFamily="34" charset="0"/>
              </a:rPr>
              <a:t> </a:t>
            </a:r>
            <a:r>
              <a:rPr lang="nb-NO" b="0" i="0" dirty="0" err="1">
                <a:solidFill>
                  <a:srgbClr val="222222"/>
                </a:solidFill>
                <a:effectLst/>
                <a:latin typeface="Arial" panose="020B0604020202020204" pitchFamily="34" charset="0"/>
              </a:rPr>
              <a:t>of</a:t>
            </a:r>
            <a:r>
              <a:rPr lang="nb-NO" b="0" i="0" dirty="0">
                <a:solidFill>
                  <a:srgbClr val="222222"/>
                </a:solidFill>
                <a:effectLst/>
                <a:latin typeface="Arial" panose="020B0604020202020204" pitchFamily="34" charset="0"/>
              </a:rPr>
              <a:t> </a:t>
            </a:r>
            <a:r>
              <a:rPr lang="nb-NO" b="0" i="0" dirty="0" err="1">
                <a:solidFill>
                  <a:srgbClr val="222222"/>
                </a:solidFill>
                <a:effectLst/>
                <a:latin typeface="Arial" panose="020B0604020202020204" pitchFamily="34" charset="0"/>
              </a:rPr>
              <a:t>uncertainty</a:t>
            </a:r>
            <a:r>
              <a:rPr lang="nb-NO" b="0" i="0" dirty="0">
                <a:solidFill>
                  <a:srgbClr val="222222"/>
                </a:solidFill>
                <a:effectLst/>
                <a:latin typeface="Arial" panose="020B0604020202020204" pitchFamily="34" charset="0"/>
              </a:rPr>
              <a:t> </a:t>
            </a:r>
            <a:r>
              <a:rPr lang="nb-NO" b="0" i="0" dirty="0" err="1">
                <a:solidFill>
                  <a:srgbClr val="222222"/>
                </a:solidFill>
                <a:effectLst/>
                <a:latin typeface="Arial" panose="020B0604020202020204" pitchFamily="34" charset="0"/>
              </a:rPr>
              <a:t>quantification</a:t>
            </a:r>
            <a:r>
              <a:rPr lang="nb-NO" b="0" i="0" dirty="0">
                <a:solidFill>
                  <a:srgbClr val="222222"/>
                </a:solidFill>
                <a:effectLst/>
                <a:latin typeface="Arial" panose="020B0604020202020204" pitchFamily="34" charset="0"/>
              </a:rPr>
              <a:t> in </a:t>
            </a:r>
            <a:r>
              <a:rPr lang="nb-NO" b="0" i="0" dirty="0" err="1">
                <a:solidFill>
                  <a:srgbClr val="222222"/>
                </a:solidFill>
                <a:effectLst/>
                <a:latin typeface="Arial" panose="020B0604020202020204" pitchFamily="34" charset="0"/>
              </a:rPr>
              <a:t>deep</a:t>
            </a:r>
            <a:r>
              <a:rPr lang="nb-NO" b="0" i="0" dirty="0">
                <a:solidFill>
                  <a:srgbClr val="222222"/>
                </a:solidFill>
                <a:effectLst/>
                <a:latin typeface="Arial" panose="020B0604020202020204" pitchFamily="34" charset="0"/>
              </a:rPr>
              <a:t> </a:t>
            </a:r>
            <a:r>
              <a:rPr lang="nb-NO" b="0" i="0" dirty="0" err="1">
                <a:solidFill>
                  <a:srgbClr val="222222"/>
                </a:solidFill>
                <a:effectLst/>
                <a:latin typeface="Arial" panose="020B0604020202020204" pitchFamily="34" charset="0"/>
              </a:rPr>
              <a:t>learning</a:t>
            </a:r>
            <a:r>
              <a:rPr lang="nb-NO" b="0" i="0" dirty="0">
                <a:solidFill>
                  <a:srgbClr val="222222"/>
                </a:solidFill>
                <a:effectLst/>
                <a:latin typeface="Arial" panose="020B0604020202020204" pitchFamily="34" charset="0"/>
              </a:rPr>
              <a:t>: </a:t>
            </a:r>
            <a:r>
              <a:rPr lang="nb-NO" b="0" i="0" dirty="0" err="1">
                <a:solidFill>
                  <a:srgbClr val="222222"/>
                </a:solidFill>
                <a:effectLst/>
                <a:latin typeface="Arial" panose="020B0604020202020204" pitchFamily="34" charset="0"/>
              </a:rPr>
              <a:t>Techniques</a:t>
            </a:r>
            <a:r>
              <a:rPr lang="nb-NO" b="0" i="0" dirty="0">
                <a:solidFill>
                  <a:srgbClr val="222222"/>
                </a:solidFill>
                <a:effectLst/>
                <a:latin typeface="Arial" panose="020B0604020202020204" pitchFamily="34" charset="0"/>
              </a:rPr>
              <a:t>, </a:t>
            </a:r>
            <a:r>
              <a:rPr lang="nb-NO" b="0" i="0" dirty="0" err="1">
                <a:solidFill>
                  <a:srgbClr val="222222"/>
                </a:solidFill>
                <a:effectLst/>
                <a:latin typeface="Arial" panose="020B0604020202020204" pitchFamily="34" charset="0"/>
              </a:rPr>
              <a:t>applications</a:t>
            </a:r>
            <a:r>
              <a:rPr lang="nb-NO" b="0" i="0" dirty="0">
                <a:solidFill>
                  <a:srgbClr val="222222"/>
                </a:solidFill>
                <a:effectLst/>
                <a:latin typeface="Arial" panose="020B0604020202020204" pitchFamily="34" charset="0"/>
              </a:rPr>
              <a:t> and </a:t>
            </a:r>
            <a:r>
              <a:rPr lang="nb-NO" b="0" i="0" dirty="0" err="1">
                <a:solidFill>
                  <a:srgbClr val="222222"/>
                </a:solidFill>
                <a:effectLst/>
                <a:latin typeface="Arial" panose="020B0604020202020204" pitchFamily="34" charset="0"/>
              </a:rPr>
              <a:t>challenges</a:t>
            </a:r>
            <a:r>
              <a:rPr lang="nb-NO" b="0" i="0" dirty="0">
                <a:solidFill>
                  <a:srgbClr val="222222"/>
                </a:solidFill>
                <a:effectLst/>
                <a:latin typeface="Arial" panose="020B0604020202020204" pitchFamily="34" charset="0"/>
              </a:rPr>
              <a:t>." </a:t>
            </a:r>
            <a:r>
              <a:rPr lang="nb-NO" b="0" i="1" dirty="0">
                <a:solidFill>
                  <a:srgbClr val="222222"/>
                </a:solidFill>
                <a:effectLst/>
                <a:latin typeface="Arial" panose="020B0604020202020204" pitchFamily="34" charset="0"/>
              </a:rPr>
              <a:t>Information </a:t>
            </a:r>
            <a:r>
              <a:rPr lang="nb-NO" b="0" i="1" dirty="0" err="1">
                <a:solidFill>
                  <a:srgbClr val="222222"/>
                </a:solidFill>
                <a:effectLst/>
                <a:latin typeface="Arial" panose="020B0604020202020204" pitchFamily="34" charset="0"/>
              </a:rPr>
              <a:t>Fusion</a:t>
            </a:r>
            <a:r>
              <a:rPr lang="nb-NO" b="0" i="0" dirty="0">
                <a:solidFill>
                  <a:srgbClr val="222222"/>
                </a:solidFill>
                <a:effectLst/>
                <a:latin typeface="Arial" panose="020B0604020202020204" pitchFamily="34" charset="0"/>
              </a:rPr>
              <a:t> 76 (2021): 243-297.</a:t>
            </a:r>
            <a:endParaRPr lang="nb-NO" dirty="0"/>
          </a:p>
        </p:txBody>
      </p:sp>
    </p:spTree>
    <p:extLst>
      <p:ext uri="{BB962C8B-B14F-4D97-AF65-F5344CB8AC3E}">
        <p14:creationId xmlns:p14="http://schemas.microsoft.com/office/powerpoint/2010/main" val="42017980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D37BE55-F825-C958-1CB4-121F7EBE6173}"/>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145380BA-9238-3A97-697B-AEF593F6228F}"/>
              </a:ext>
            </a:extLst>
          </p:cNvPr>
          <p:cNvSpPr>
            <a:spLocks noGrp="1"/>
          </p:cNvSpPr>
          <p:nvPr>
            <p:ph idx="1"/>
          </p:nvPr>
        </p:nvSpPr>
        <p:spPr/>
        <p:txBody>
          <a:bodyPr/>
          <a:lstStyle/>
          <a:p>
            <a:endParaRPr lang="nb-NO"/>
          </a:p>
        </p:txBody>
      </p:sp>
      <p:pic>
        <p:nvPicPr>
          <p:cNvPr id="133122" name="Picture 2" descr="Uncertainty quantification // van der Schaar Lab">
            <a:extLst>
              <a:ext uri="{FF2B5EF4-FFF2-40B4-BE49-F238E27FC236}">
                <a16:creationId xmlns:a16="http://schemas.microsoft.com/office/drawing/2014/main" id="{187C4236-99DA-1AA4-1C47-D1B63C67DC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00062"/>
            <a:ext cx="9144000" cy="585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461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96D256E3-75CC-E3E9-E704-C081AC63CA88}"/>
              </a:ext>
            </a:extLst>
          </p:cNvPr>
          <p:cNvSpPr>
            <a:spLocks noGrp="1" noChangeArrowheads="1"/>
          </p:cNvSpPr>
          <p:nvPr>
            <p:ph type="title"/>
          </p:nvPr>
        </p:nvSpPr>
        <p:spPr/>
        <p:txBody>
          <a:bodyPr/>
          <a:lstStyle/>
          <a:p>
            <a:r>
              <a:rPr lang="en-AU" altLang="nb-NO" dirty="0"/>
              <a:t>Fourth Inflection point </a:t>
            </a:r>
          </a:p>
        </p:txBody>
      </p:sp>
      <p:sp>
        <p:nvSpPr>
          <p:cNvPr id="40962" name="Content Placeholder 2">
            <a:extLst>
              <a:ext uri="{FF2B5EF4-FFF2-40B4-BE49-F238E27FC236}">
                <a16:creationId xmlns:a16="http://schemas.microsoft.com/office/drawing/2014/main" id="{1B68B04F-CDCC-1BB1-6F02-91A3C4FD1376}"/>
              </a:ext>
            </a:extLst>
          </p:cNvPr>
          <p:cNvSpPr>
            <a:spLocks noGrp="1" noChangeArrowheads="1"/>
          </p:cNvSpPr>
          <p:nvPr>
            <p:ph idx="1"/>
          </p:nvPr>
        </p:nvSpPr>
        <p:spPr/>
        <p:txBody>
          <a:bodyPr/>
          <a:lstStyle/>
          <a:p>
            <a:r>
              <a:rPr lang="en-US" altLang="nb-NO"/>
              <a:t>We live in an era of “Big Data”: </a:t>
            </a:r>
          </a:p>
          <a:p>
            <a:pPr lvl="1"/>
            <a:r>
              <a:rPr lang="en-US" altLang="nb-NO"/>
              <a:t>Technology are producing increasingly </a:t>
            </a:r>
            <a:r>
              <a:rPr lang="en-US" altLang="nb-NO">
                <a:solidFill>
                  <a:srgbClr val="3333FF"/>
                </a:solidFill>
              </a:rPr>
              <a:t>large data streams every second</a:t>
            </a:r>
            <a:r>
              <a:rPr lang="en-US" altLang="nb-NO"/>
              <a:t>. </a:t>
            </a:r>
          </a:p>
          <a:p>
            <a:r>
              <a:rPr lang="en-US" altLang="nb-NO">
                <a:solidFill>
                  <a:srgbClr val="FF0000"/>
                </a:solidFill>
              </a:rPr>
              <a:t>We can no longer afford to store all the data produced by devices</a:t>
            </a:r>
          </a:p>
        </p:txBody>
      </p:sp>
      <p:pic>
        <p:nvPicPr>
          <p:cNvPr id="40963" name="Picture 2" descr="https://seeingcomplexity.files.wordpress.com/2011/02/201009src696.gif?w=594">
            <a:extLst>
              <a:ext uri="{FF2B5EF4-FFF2-40B4-BE49-F238E27FC236}">
                <a16:creationId xmlns:a16="http://schemas.microsoft.com/office/drawing/2014/main" id="{8803E100-80B0-0175-C424-8949A99EAE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8638" y="3495675"/>
            <a:ext cx="276225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Box 4">
            <a:extLst>
              <a:ext uri="{FF2B5EF4-FFF2-40B4-BE49-F238E27FC236}">
                <a16:creationId xmlns:a16="http://schemas.microsoft.com/office/drawing/2014/main" id="{AF5A9FF8-B104-9B4C-DD21-57B47A643E3F}"/>
              </a:ext>
            </a:extLst>
          </p:cNvPr>
          <p:cNvSpPr txBox="1">
            <a:spLocks noChangeArrowheads="1"/>
          </p:cNvSpPr>
          <p:nvPr/>
        </p:nvSpPr>
        <p:spPr bwMode="auto">
          <a:xfrm>
            <a:off x="4040188" y="6172200"/>
            <a:ext cx="2593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r>
              <a:rPr lang="en-GB" altLang="nb-NO"/>
              <a:t>The economist</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AB0998-8E9F-7847-55D9-D6EE08B69293}"/>
              </a:ext>
            </a:extLst>
          </p:cNvPr>
          <p:cNvSpPr>
            <a:spLocks noGrp="1"/>
          </p:cNvSpPr>
          <p:nvPr>
            <p:ph type="title"/>
          </p:nvPr>
        </p:nvSpPr>
        <p:spPr/>
        <p:txBody>
          <a:bodyPr/>
          <a:lstStyle/>
          <a:p>
            <a:r>
              <a:rPr lang="nb-NO" dirty="0">
                <a:solidFill>
                  <a:schemeClr val="bg1">
                    <a:lumMod val="50000"/>
                  </a:schemeClr>
                </a:solidFill>
              </a:rPr>
              <a:t>The National </a:t>
            </a:r>
            <a:r>
              <a:rPr lang="nb-NO" dirty="0" err="1">
                <a:solidFill>
                  <a:schemeClr val="bg1">
                    <a:lumMod val="50000"/>
                  </a:schemeClr>
                </a:solidFill>
              </a:rPr>
              <a:t>Strategy</a:t>
            </a:r>
            <a:r>
              <a:rPr lang="nb-NO" dirty="0">
                <a:solidFill>
                  <a:schemeClr val="bg1">
                    <a:lumMod val="50000"/>
                  </a:schemeClr>
                </a:solidFill>
              </a:rPr>
              <a:t> for AI</a:t>
            </a:r>
          </a:p>
        </p:txBody>
      </p:sp>
      <p:sp>
        <p:nvSpPr>
          <p:cNvPr id="3" name="Plassholder for innhold 2">
            <a:extLst>
              <a:ext uri="{FF2B5EF4-FFF2-40B4-BE49-F238E27FC236}">
                <a16:creationId xmlns:a16="http://schemas.microsoft.com/office/drawing/2014/main" id="{BF4282A6-557D-E88E-70EA-73704C6A8B3C}"/>
              </a:ext>
            </a:extLst>
          </p:cNvPr>
          <p:cNvSpPr>
            <a:spLocks noGrp="1"/>
          </p:cNvSpPr>
          <p:nvPr>
            <p:ph idx="1"/>
          </p:nvPr>
        </p:nvSpPr>
        <p:spPr/>
        <p:txBody>
          <a:bodyPr/>
          <a:lstStyle/>
          <a:p>
            <a:r>
              <a:rPr lang="nb-NO" b="0" i="0" dirty="0">
                <a:solidFill>
                  <a:srgbClr val="06132A"/>
                </a:solidFill>
                <a:effectLst/>
                <a:latin typeface="Norway Sans Text"/>
              </a:rPr>
              <a:t>The National </a:t>
            </a:r>
            <a:r>
              <a:rPr lang="nb-NO" b="0" i="0" dirty="0" err="1">
                <a:solidFill>
                  <a:srgbClr val="06132A"/>
                </a:solidFill>
                <a:effectLst/>
                <a:latin typeface="Norway Sans Text"/>
              </a:rPr>
              <a:t>Strategy</a:t>
            </a:r>
            <a:r>
              <a:rPr lang="nb-NO" b="0" i="0" dirty="0">
                <a:solidFill>
                  <a:srgbClr val="06132A"/>
                </a:solidFill>
                <a:effectLst/>
                <a:latin typeface="Norway Sans Text"/>
              </a:rPr>
              <a:t> for AI </a:t>
            </a:r>
            <a:r>
              <a:rPr lang="nb-NO" b="0" i="0" dirty="0" err="1">
                <a:solidFill>
                  <a:srgbClr val="06132A"/>
                </a:solidFill>
                <a:effectLst/>
                <a:latin typeface="Norway Sans Text"/>
              </a:rPr>
              <a:t>points</a:t>
            </a:r>
            <a:r>
              <a:rPr lang="nb-NO" b="0" i="0" dirty="0">
                <a:solidFill>
                  <a:srgbClr val="06132A"/>
                </a:solidFill>
                <a:effectLst/>
                <a:latin typeface="Norway Sans Text"/>
              </a:rPr>
              <a:t> </a:t>
            </a:r>
            <a:r>
              <a:rPr lang="nb-NO" b="0" i="0" dirty="0" err="1">
                <a:solidFill>
                  <a:srgbClr val="06132A"/>
                </a:solidFill>
                <a:effectLst/>
                <a:latin typeface="Norway Sans Text"/>
              </a:rPr>
              <a:t>out</a:t>
            </a:r>
            <a:r>
              <a:rPr lang="nb-NO" b="0" i="0" dirty="0">
                <a:solidFill>
                  <a:srgbClr val="06132A"/>
                </a:solidFill>
                <a:effectLst/>
                <a:latin typeface="Norway Sans Text"/>
              </a:rPr>
              <a:t> </a:t>
            </a:r>
            <a:r>
              <a:rPr lang="nb-NO" b="0" i="0" dirty="0" err="1">
                <a:solidFill>
                  <a:srgbClr val="06132A"/>
                </a:solidFill>
                <a:effectLst/>
                <a:latin typeface="Norway Sans Text"/>
              </a:rPr>
              <a:t>that</a:t>
            </a:r>
            <a:r>
              <a:rPr lang="nb-NO" b="0" i="0" dirty="0">
                <a:solidFill>
                  <a:srgbClr val="06132A"/>
                </a:solidFill>
                <a:effectLst/>
                <a:latin typeface="Norway Sans Text"/>
              </a:rPr>
              <a:t> Norway </a:t>
            </a:r>
            <a:r>
              <a:rPr lang="nb-NO" b="0" i="0" dirty="0" err="1">
                <a:solidFill>
                  <a:srgbClr val="06132A"/>
                </a:solidFill>
                <a:effectLst/>
                <a:latin typeface="Norway Sans Text"/>
              </a:rPr>
              <a:t>can</a:t>
            </a:r>
            <a:r>
              <a:rPr lang="nb-NO" b="0" i="0" dirty="0">
                <a:solidFill>
                  <a:srgbClr val="06132A"/>
                </a:solidFill>
                <a:effectLst/>
                <a:latin typeface="Norway Sans Text"/>
              </a:rPr>
              <a:t> </a:t>
            </a:r>
            <a:r>
              <a:rPr lang="nb-NO" b="0" i="0" dirty="0" err="1">
                <a:solidFill>
                  <a:srgbClr val="06132A"/>
                </a:solidFill>
                <a:effectLst/>
                <a:latin typeface="Norway Sans Text"/>
              </a:rPr>
              <a:t>become</a:t>
            </a:r>
            <a:r>
              <a:rPr lang="nb-NO" b="0" i="0" dirty="0">
                <a:solidFill>
                  <a:srgbClr val="06132A"/>
                </a:solidFill>
                <a:effectLst/>
                <a:latin typeface="Norway Sans Text"/>
              </a:rPr>
              <a:t> a leader in applying AI, </a:t>
            </a:r>
            <a:r>
              <a:rPr lang="nb-NO" b="0" i="0" dirty="0" err="1">
                <a:solidFill>
                  <a:srgbClr val="06132A"/>
                </a:solidFill>
                <a:effectLst/>
                <a:latin typeface="Norway Sans Text"/>
              </a:rPr>
              <a:t>particularly</a:t>
            </a:r>
            <a:r>
              <a:rPr lang="nb-NO" b="0" i="0" dirty="0">
                <a:solidFill>
                  <a:srgbClr val="06132A"/>
                </a:solidFill>
                <a:effectLst/>
                <a:latin typeface="Norway Sans Text"/>
              </a:rPr>
              <a:t> in </a:t>
            </a:r>
            <a:r>
              <a:rPr lang="nb-NO" b="0" i="0" dirty="0" err="1">
                <a:solidFill>
                  <a:srgbClr val="06132A"/>
                </a:solidFill>
                <a:effectLst/>
                <a:latin typeface="Norway Sans Text"/>
              </a:rPr>
              <a:t>sectors</a:t>
            </a:r>
            <a:r>
              <a:rPr lang="nb-NO" b="0" i="0" dirty="0">
                <a:solidFill>
                  <a:srgbClr val="06132A"/>
                </a:solidFill>
                <a:effectLst/>
                <a:latin typeface="Norway Sans Text"/>
              </a:rPr>
              <a:t> </a:t>
            </a:r>
            <a:r>
              <a:rPr lang="nb-NO" b="0" i="0" dirty="0" err="1">
                <a:solidFill>
                  <a:srgbClr val="06132A"/>
                </a:solidFill>
                <a:effectLst/>
                <a:latin typeface="Norway Sans Text"/>
              </a:rPr>
              <a:t>where</a:t>
            </a:r>
            <a:r>
              <a:rPr lang="nb-NO" b="0" i="0" dirty="0">
                <a:solidFill>
                  <a:srgbClr val="06132A"/>
                </a:solidFill>
                <a:effectLst/>
                <a:latin typeface="Norway Sans Text"/>
              </a:rPr>
              <a:t> </a:t>
            </a:r>
            <a:r>
              <a:rPr lang="nb-NO" b="0" i="0" dirty="0" err="1">
                <a:solidFill>
                  <a:srgbClr val="06132A"/>
                </a:solidFill>
                <a:effectLst/>
                <a:latin typeface="Norway Sans Text"/>
              </a:rPr>
              <a:t>the</a:t>
            </a:r>
            <a:r>
              <a:rPr lang="nb-NO" b="0" i="0" dirty="0">
                <a:solidFill>
                  <a:srgbClr val="06132A"/>
                </a:solidFill>
                <a:effectLst/>
                <a:latin typeface="Norway Sans Text"/>
              </a:rPr>
              <a:t> country </a:t>
            </a:r>
            <a:r>
              <a:rPr lang="nb-NO" b="0" i="0" dirty="0" err="1">
                <a:solidFill>
                  <a:srgbClr val="06132A"/>
                </a:solidFill>
                <a:effectLst/>
                <a:latin typeface="Norway Sans Text"/>
              </a:rPr>
              <a:t>already</a:t>
            </a:r>
            <a:r>
              <a:rPr lang="nb-NO" b="0" i="0" dirty="0">
                <a:solidFill>
                  <a:srgbClr val="06132A"/>
                </a:solidFill>
                <a:effectLst/>
                <a:latin typeface="Norway Sans Text"/>
              </a:rPr>
              <a:t> has a </a:t>
            </a:r>
            <a:r>
              <a:rPr lang="nb-NO" b="0" i="0" dirty="0" err="1">
                <a:solidFill>
                  <a:srgbClr val="06132A"/>
                </a:solidFill>
                <a:effectLst/>
                <a:latin typeface="Norway Sans Text"/>
              </a:rPr>
              <a:t>strong</a:t>
            </a:r>
            <a:r>
              <a:rPr lang="nb-NO" b="0" i="0" dirty="0">
                <a:solidFill>
                  <a:srgbClr val="06132A"/>
                </a:solidFill>
                <a:effectLst/>
                <a:latin typeface="Norway Sans Text"/>
              </a:rPr>
              <a:t> global </a:t>
            </a:r>
            <a:r>
              <a:rPr lang="nb-NO" b="0" i="0" dirty="0" err="1">
                <a:solidFill>
                  <a:srgbClr val="06132A"/>
                </a:solidFill>
                <a:effectLst/>
                <a:latin typeface="Norway Sans Text"/>
              </a:rPr>
              <a:t>position</a:t>
            </a:r>
            <a:r>
              <a:rPr lang="nb-NO" b="0" i="0" dirty="0">
                <a:solidFill>
                  <a:srgbClr val="06132A"/>
                </a:solidFill>
                <a:effectLst/>
                <a:latin typeface="Norway Sans Text"/>
              </a:rPr>
              <a:t>, </a:t>
            </a:r>
            <a:r>
              <a:rPr lang="nb-NO" b="0" i="0" dirty="0" err="1">
                <a:solidFill>
                  <a:srgbClr val="06132A"/>
                </a:solidFill>
                <a:effectLst/>
                <a:latin typeface="Norway Sans Text"/>
              </a:rPr>
              <a:t>such</a:t>
            </a:r>
            <a:r>
              <a:rPr lang="nb-NO" b="0" i="0" dirty="0">
                <a:solidFill>
                  <a:srgbClr val="06132A"/>
                </a:solidFill>
                <a:effectLst/>
                <a:latin typeface="Norway Sans Text"/>
              </a:rPr>
              <a:t> as </a:t>
            </a:r>
            <a:r>
              <a:rPr lang="nb-NO" b="0" i="0" dirty="0" err="1">
                <a:solidFill>
                  <a:srgbClr val="06132A"/>
                </a:solidFill>
                <a:effectLst/>
                <a:latin typeface="Norway Sans Text"/>
              </a:rPr>
              <a:t>energy</a:t>
            </a:r>
            <a:r>
              <a:rPr lang="nb-NO" b="0" i="0" dirty="0">
                <a:solidFill>
                  <a:srgbClr val="06132A"/>
                </a:solidFill>
                <a:effectLst/>
                <a:latin typeface="Norway Sans Text"/>
              </a:rPr>
              <a:t>, </a:t>
            </a:r>
            <a:r>
              <a:rPr lang="nb-NO" b="0" i="0" dirty="0" err="1">
                <a:solidFill>
                  <a:srgbClr val="06132A"/>
                </a:solidFill>
                <a:effectLst/>
                <a:latin typeface="Norway Sans Text"/>
              </a:rPr>
              <a:t>ocean</a:t>
            </a:r>
            <a:r>
              <a:rPr lang="nb-NO" b="0" i="0" dirty="0">
                <a:solidFill>
                  <a:srgbClr val="06132A"/>
                </a:solidFill>
                <a:effectLst/>
                <a:latin typeface="Norway Sans Text"/>
              </a:rPr>
              <a:t> </a:t>
            </a:r>
            <a:r>
              <a:rPr lang="nb-NO" b="0" i="0" dirty="0" err="1">
                <a:solidFill>
                  <a:srgbClr val="06132A"/>
                </a:solidFill>
                <a:effectLst/>
                <a:latin typeface="Norway Sans Text"/>
              </a:rPr>
              <a:t>industries</a:t>
            </a:r>
            <a:r>
              <a:rPr lang="nb-NO" b="0" i="0" dirty="0">
                <a:solidFill>
                  <a:srgbClr val="06132A"/>
                </a:solidFill>
                <a:effectLst/>
                <a:latin typeface="Norway Sans Text"/>
              </a:rPr>
              <a:t> and </a:t>
            </a:r>
            <a:r>
              <a:rPr lang="nb-NO" b="0" i="0" dirty="0" err="1">
                <a:solidFill>
                  <a:srgbClr val="06132A"/>
                </a:solidFill>
                <a:effectLst/>
                <a:latin typeface="Norway Sans Text"/>
              </a:rPr>
              <a:t>health</a:t>
            </a:r>
            <a:r>
              <a:rPr lang="nb-NO" b="0" i="0" dirty="0">
                <a:solidFill>
                  <a:srgbClr val="06132A"/>
                </a:solidFill>
                <a:effectLst/>
                <a:latin typeface="Norway Sans Text"/>
              </a:rPr>
              <a:t>.</a:t>
            </a:r>
            <a:endParaRPr lang="nb-NO" dirty="0"/>
          </a:p>
        </p:txBody>
      </p:sp>
    </p:spTree>
    <p:extLst>
      <p:ext uri="{BB962C8B-B14F-4D97-AF65-F5344CB8AC3E}">
        <p14:creationId xmlns:p14="http://schemas.microsoft.com/office/powerpoint/2010/main" val="32586668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2346BA3-58C2-447B-8338-44662C38782F}"/>
              </a:ext>
            </a:extLst>
          </p:cNvPr>
          <p:cNvSpPr>
            <a:spLocks noGrp="1"/>
          </p:cNvSpPr>
          <p:nvPr>
            <p:ph type="title"/>
          </p:nvPr>
        </p:nvSpPr>
        <p:spPr>
          <a:xfrm>
            <a:off x="304800" y="304800"/>
            <a:ext cx="8070850" cy="609600"/>
          </a:xfrm>
        </p:spPr>
        <p:txBody>
          <a:bodyPr wrap="square" anchor="t">
            <a:normAutofit/>
          </a:bodyPr>
          <a:lstStyle/>
          <a:p>
            <a:r>
              <a:rPr lang="nb-NO" b="0" i="0" dirty="0" err="1">
                <a:effectLst/>
              </a:rPr>
              <a:t>Völur</a:t>
            </a:r>
            <a:endParaRPr lang="nb-NO" dirty="0"/>
          </a:p>
        </p:txBody>
      </p:sp>
      <p:sp>
        <p:nvSpPr>
          <p:cNvPr id="3" name="Plassholder for innhold 2">
            <a:extLst>
              <a:ext uri="{FF2B5EF4-FFF2-40B4-BE49-F238E27FC236}">
                <a16:creationId xmlns:a16="http://schemas.microsoft.com/office/drawing/2014/main" id="{2509E622-7702-A625-4268-D2DA60977920}"/>
              </a:ext>
            </a:extLst>
          </p:cNvPr>
          <p:cNvSpPr>
            <a:spLocks noGrp="1"/>
          </p:cNvSpPr>
          <p:nvPr>
            <p:ph sz="half" idx="1"/>
          </p:nvPr>
        </p:nvSpPr>
        <p:spPr>
          <a:xfrm>
            <a:off x="306388" y="1600200"/>
            <a:ext cx="3956050" cy="4572000"/>
          </a:xfrm>
        </p:spPr>
        <p:txBody>
          <a:bodyPr wrap="square" anchor="t">
            <a:normAutofit/>
          </a:bodyPr>
          <a:lstStyle/>
          <a:p>
            <a:pPr>
              <a:lnSpc>
                <a:spcPct val="90000"/>
              </a:lnSpc>
            </a:pPr>
            <a:r>
              <a:rPr lang="en-AU" sz="1800" b="0" i="0" dirty="0">
                <a:effectLst/>
              </a:rPr>
              <a:t>“Making optimal utilization of resources and effective processes through the value chain is a continuous challenge. From slaughtering the optimal number of animals that are required by the demand of finished products, to executing the right production cuttings, processing recipes and manufacturing plans to deliver market demand. All without leading to overproduction of undesired goods and waste, non-optimal inventories, excess of purchasing costs, lower product quality and unnecessary high CO2 emissions.”</a:t>
            </a:r>
            <a:endParaRPr lang="en-AU" sz="1800" dirty="0"/>
          </a:p>
        </p:txBody>
      </p:sp>
      <p:pic>
        <p:nvPicPr>
          <p:cNvPr id="4" name="Picture 2" descr="Cows">
            <a:extLst>
              <a:ext uri="{FF2B5EF4-FFF2-40B4-BE49-F238E27FC236}">
                <a16:creationId xmlns:a16="http://schemas.microsoft.com/office/drawing/2014/main" id="{5B14FC13-B9D7-8E67-97B8-A2607B17E6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875" r="28453"/>
          <a:stretch/>
        </p:blipFill>
        <p:spPr bwMode="auto">
          <a:xfrm>
            <a:off x="4414838" y="1600200"/>
            <a:ext cx="3956050" cy="4572000"/>
          </a:xfrm>
          <a:prstGeom prst="rect">
            <a:avLst/>
          </a:prstGeom>
          <a:solidFill>
            <a:srgbClr val="FFFFFF"/>
          </a:solidFill>
        </p:spPr>
      </p:pic>
    </p:spTree>
    <p:extLst>
      <p:ext uri="{BB962C8B-B14F-4D97-AF65-F5344CB8AC3E}">
        <p14:creationId xmlns:p14="http://schemas.microsoft.com/office/powerpoint/2010/main" val="40351749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075F950-F2E9-5F32-16AF-658B4709F56C}"/>
              </a:ext>
            </a:extLst>
          </p:cNvPr>
          <p:cNvSpPr>
            <a:spLocks noGrp="1"/>
          </p:cNvSpPr>
          <p:nvPr>
            <p:ph type="title"/>
          </p:nvPr>
        </p:nvSpPr>
        <p:spPr>
          <a:xfrm>
            <a:off x="304800" y="304800"/>
            <a:ext cx="8070850" cy="609600"/>
          </a:xfrm>
        </p:spPr>
        <p:txBody>
          <a:bodyPr wrap="square" anchor="t">
            <a:normAutofit/>
          </a:bodyPr>
          <a:lstStyle/>
          <a:p>
            <a:r>
              <a:rPr lang="nb-NO" dirty="0" err="1"/>
              <a:t>eSmart</a:t>
            </a:r>
            <a:r>
              <a:rPr lang="nb-NO" dirty="0"/>
              <a:t> Systems</a:t>
            </a:r>
          </a:p>
        </p:txBody>
      </p:sp>
      <p:sp>
        <p:nvSpPr>
          <p:cNvPr id="3" name="Plassholder for innhold 2">
            <a:extLst>
              <a:ext uri="{FF2B5EF4-FFF2-40B4-BE49-F238E27FC236}">
                <a16:creationId xmlns:a16="http://schemas.microsoft.com/office/drawing/2014/main" id="{A8D2515E-BE31-7714-989A-A9A508528763}"/>
              </a:ext>
            </a:extLst>
          </p:cNvPr>
          <p:cNvSpPr>
            <a:spLocks noGrp="1"/>
          </p:cNvSpPr>
          <p:nvPr>
            <p:ph sz="half" idx="1"/>
          </p:nvPr>
        </p:nvSpPr>
        <p:spPr>
          <a:xfrm>
            <a:off x="306388" y="1600200"/>
            <a:ext cx="3956050" cy="4572000"/>
          </a:xfrm>
        </p:spPr>
        <p:txBody>
          <a:bodyPr wrap="square" anchor="t">
            <a:normAutofit/>
          </a:bodyPr>
          <a:lstStyle/>
          <a:p>
            <a:pPr>
              <a:lnSpc>
                <a:spcPct val="90000"/>
              </a:lnSpc>
            </a:pPr>
            <a:r>
              <a:rPr lang="nb-NO" sz="1800" i="0" u="sng" dirty="0">
                <a:effectLst/>
                <a:hlinkClick r:id="rId3"/>
              </a:rPr>
              <a:t>eSmart Systems</a:t>
            </a:r>
            <a:r>
              <a:rPr lang="nb-NO" sz="1800" b="0" i="0" dirty="0">
                <a:effectLst/>
              </a:rPr>
              <a:t> is </a:t>
            </a:r>
            <a:r>
              <a:rPr lang="nb-NO" sz="1800" b="0" i="0" dirty="0" err="1">
                <a:effectLst/>
              </a:rPr>
              <a:t>using</a:t>
            </a:r>
            <a:r>
              <a:rPr lang="nb-NO" sz="1800" b="0" i="0" dirty="0">
                <a:effectLst/>
              </a:rPr>
              <a:t> </a:t>
            </a:r>
            <a:r>
              <a:rPr lang="nb-NO" sz="1800" b="0" i="0" dirty="0" err="1">
                <a:effectLst/>
              </a:rPr>
              <a:t>artificial</a:t>
            </a:r>
            <a:r>
              <a:rPr lang="nb-NO" sz="1800" b="0" i="0" dirty="0">
                <a:effectLst/>
              </a:rPr>
              <a:t> </a:t>
            </a:r>
            <a:r>
              <a:rPr lang="nb-NO" sz="1800" b="0" i="0" dirty="0" err="1">
                <a:effectLst/>
              </a:rPr>
              <a:t>intelligence</a:t>
            </a:r>
            <a:r>
              <a:rPr lang="nb-NO" sz="1800" b="0" i="0" dirty="0">
                <a:effectLst/>
              </a:rPr>
              <a:t> to make it </a:t>
            </a:r>
            <a:r>
              <a:rPr lang="nb-NO" sz="1800" b="0" i="0" dirty="0" err="1">
                <a:effectLst/>
              </a:rPr>
              <a:t>easier</a:t>
            </a:r>
            <a:r>
              <a:rPr lang="nb-NO" sz="1800" b="0" i="0" dirty="0">
                <a:effectLst/>
              </a:rPr>
              <a:t> to </a:t>
            </a:r>
            <a:r>
              <a:rPr lang="nb-NO" sz="1800" b="0" i="0" dirty="0" err="1">
                <a:effectLst/>
              </a:rPr>
              <a:t>maintain</a:t>
            </a:r>
            <a:r>
              <a:rPr lang="nb-NO" sz="1800" b="0" i="0" dirty="0">
                <a:effectLst/>
              </a:rPr>
              <a:t> </a:t>
            </a:r>
            <a:r>
              <a:rPr lang="nb-NO" sz="1800" b="0" i="0" dirty="0" err="1">
                <a:effectLst/>
              </a:rPr>
              <a:t>the</a:t>
            </a:r>
            <a:r>
              <a:rPr lang="nb-NO" sz="1800" b="0" i="0" dirty="0">
                <a:effectLst/>
              </a:rPr>
              <a:t> </a:t>
            </a:r>
            <a:r>
              <a:rPr lang="nb-NO" sz="1800" b="0" i="0" dirty="0" err="1">
                <a:effectLst/>
              </a:rPr>
              <a:t>electricity</a:t>
            </a:r>
            <a:r>
              <a:rPr lang="nb-NO" sz="1800" b="0" i="0" dirty="0">
                <a:effectLst/>
              </a:rPr>
              <a:t> grid. </a:t>
            </a:r>
          </a:p>
          <a:p>
            <a:pPr>
              <a:lnSpc>
                <a:spcPct val="90000"/>
              </a:lnSpc>
            </a:pPr>
            <a:endParaRPr lang="nb-NO" sz="1800" dirty="0"/>
          </a:p>
          <a:p>
            <a:pPr>
              <a:lnSpc>
                <a:spcPct val="90000"/>
              </a:lnSpc>
            </a:pPr>
            <a:r>
              <a:rPr lang="nb-NO" sz="1800" b="0" i="0" dirty="0" err="1">
                <a:effectLst/>
              </a:rPr>
              <a:t>Taditially</a:t>
            </a:r>
            <a:r>
              <a:rPr lang="nb-NO" sz="1800" b="0" i="0" dirty="0">
                <a:effectLst/>
              </a:rPr>
              <a:t>, </a:t>
            </a:r>
            <a:r>
              <a:rPr lang="nb-NO" sz="1800" b="0" i="0" dirty="0" err="1">
                <a:effectLst/>
              </a:rPr>
              <a:t>helicopter</a:t>
            </a:r>
            <a:r>
              <a:rPr lang="nb-NO" sz="1800" b="0" i="0" dirty="0">
                <a:effectLst/>
              </a:rPr>
              <a:t> </a:t>
            </a:r>
            <a:r>
              <a:rPr lang="nb-NO" sz="1800" b="0" i="0" dirty="0" err="1">
                <a:effectLst/>
              </a:rPr>
              <a:t>are</a:t>
            </a:r>
            <a:r>
              <a:rPr lang="nb-NO" sz="1800" b="0" i="0" dirty="0">
                <a:effectLst/>
              </a:rPr>
              <a:t> used  to </a:t>
            </a:r>
            <a:r>
              <a:rPr lang="nb-NO" sz="1800" b="0" i="0" dirty="0" err="1">
                <a:effectLst/>
              </a:rPr>
              <a:t>detect</a:t>
            </a:r>
            <a:r>
              <a:rPr lang="nb-NO" sz="1800" b="0" i="0" dirty="0">
                <a:effectLst/>
              </a:rPr>
              <a:t> </a:t>
            </a:r>
            <a:r>
              <a:rPr lang="nb-NO" sz="1800" b="0" i="0" dirty="0" err="1">
                <a:effectLst/>
              </a:rPr>
              <a:t>failure</a:t>
            </a:r>
            <a:r>
              <a:rPr lang="nb-NO" sz="1800" b="0" i="0" dirty="0">
                <a:effectLst/>
              </a:rPr>
              <a:t> in </a:t>
            </a:r>
            <a:r>
              <a:rPr lang="nb-NO" sz="1800" b="0" i="0" dirty="0" err="1">
                <a:effectLst/>
              </a:rPr>
              <a:t>power</a:t>
            </a:r>
            <a:r>
              <a:rPr lang="nb-NO" sz="1800" b="0" i="0" dirty="0">
                <a:effectLst/>
              </a:rPr>
              <a:t> lines </a:t>
            </a:r>
            <a:r>
              <a:rPr lang="nb-NO" sz="1800" b="0" i="0" dirty="0" err="1">
                <a:effectLst/>
              </a:rPr>
              <a:t>after</a:t>
            </a:r>
            <a:r>
              <a:rPr lang="nb-NO" sz="1800" b="0" i="0" dirty="0">
                <a:effectLst/>
              </a:rPr>
              <a:t> </a:t>
            </a:r>
            <a:r>
              <a:rPr lang="nb-NO" sz="1800" b="0" i="0" dirty="0" err="1">
                <a:effectLst/>
              </a:rPr>
              <a:t>huricane</a:t>
            </a:r>
            <a:r>
              <a:rPr lang="nb-NO" sz="1800" b="0" i="0" dirty="0">
                <a:effectLst/>
              </a:rPr>
              <a:t>.</a:t>
            </a:r>
          </a:p>
          <a:p>
            <a:pPr>
              <a:lnSpc>
                <a:spcPct val="90000"/>
              </a:lnSpc>
            </a:pPr>
            <a:endParaRPr lang="nb-NO" sz="1800" dirty="0"/>
          </a:p>
          <a:p>
            <a:pPr>
              <a:lnSpc>
                <a:spcPct val="90000"/>
              </a:lnSpc>
            </a:pPr>
            <a:endParaRPr lang="nb-NO" sz="1800" dirty="0"/>
          </a:p>
          <a:p>
            <a:pPr>
              <a:lnSpc>
                <a:spcPct val="90000"/>
              </a:lnSpc>
            </a:pPr>
            <a:r>
              <a:rPr lang="nb-NO" sz="1800" b="0" i="1" dirty="0">
                <a:effectLst/>
              </a:rPr>
              <a:t>In </a:t>
            </a:r>
            <a:r>
              <a:rPr lang="nb-NO" sz="1800" b="0" i="1" dirty="0" err="1">
                <a:effectLst/>
              </a:rPr>
              <a:t>collaboration</a:t>
            </a:r>
            <a:r>
              <a:rPr lang="nb-NO" sz="1800" b="0" i="1" dirty="0">
                <a:effectLst/>
              </a:rPr>
              <a:t> </a:t>
            </a:r>
            <a:r>
              <a:rPr lang="nb-NO" sz="1800" b="0" i="1" dirty="0" err="1">
                <a:effectLst/>
              </a:rPr>
              <a:t>with</a:t>
            </a:r>
            <a:r>
              <a:rPr lang="nb-NO" sz="1800" b="0" i="1" dirty="0">
                <a:effectLst/>
              </a:rPr>
              <a:t> KONGSBERG, </a:t>
            </a:r>
            <a:r>
              <a:rPr lang="nb-NO" sz="1800" b="0" i="1" dirty="0" err="1">
                <a:effectLst/>
              </a:rPr>
              <a:t>eSmart</a:t>
            </a:r>
            <a:r>
              <a:rPr lang="nb-NO" sz="1800" b="0" i="1" dirty="0">
                <a:effectLst/>
              </a:rPr>
              <a:t> Systems </a:t>
            </a:r>
            <a:r>
              <a:rPr lang="nb-NO" sz="1800" b="0" i="1" dirty="0" err="1">
                <a:effectLst/>
              </a:rPr>
              <a:t>aims</a:t>
            </a:r>
            <a:r>
              <a:rPr lang="nb-NO" sz="1800" b="0" i="1" dirty="0">
                <a:effectLst/>
              </a:rPr>
              <a:t> </a:t>
            </a:r>
            <a:r>
              <a:rPr lang="nb-NO" sz="1800" b="0" i="1" dirty="0" err="1">
                <a:effectLst/>
              </a:rPr>
              <a:t>towards</a:t>
            </a:r>
            <a:r>
              <a:rPr lang="nb-NO" sz="1800" b="0" i="1" dirty="0">
                <a:effectLst/>
              </a:rPr>
              <a:t> </a:t>
            </a:r>
            <a:r>
              <a:rPr lang="nb-NO" sz="1800" b="0" i="1" dirty="0" err="1">
                <a:effectLst/>
              </a:rPr>
              <a:t>fully</a:t>
            </a:r>
            <a:r>
              <a:rPr lang="nb-NO" sz="1800" b="0" i="1" dirty="0">
                <a:effectLst/>
              </a:rPr>
              <a:t> </a:t>
            </a:r>
            <a:r>
              <a:rPr lang="nb-NO" sz="1800" b="0" i="1" dirty="0" err="1">
                <a:effectLst/>
              </a:rPr>
              <a:t>autonomous</a:t>
            </a:r>
            <a:r>
              <a:rPr lang="nb-NO" sz="1800" b="0" i="1" dirty="0">
                <a:effectLst/>
              </a:rPr>
              <a:t> </a:t>
            </a:r>
            <a:r>
              <a:rPr lang="nb-NO" sz="1800" b="0" i="1" dirty="0" err="1">
                <a:effectLst/>
              </a:rPr>
              <a:t>flight</a:t>
            </a:r>
            <a:r>
              <a:rPr lang="nb-NO" sz="1800" b="0" i="1" dirty="0">
                <a:effectLst/>
              </a:rPr>
              <a:t>. </a:t>
            </a:r>
            <a:endParaRPr lang="nb-NO" sz="1800" dirty="0"/>
          </a:p>
        </p:txBody>
      </p:sp>
      <p:pic>
        <p:nvPicPr>
          <p:cNvPr id="6146" name="Picture 2">
            <a:extLst>
              <a:ext uri="{FF2B5EF4-FFF2-40B4-BE49-F238E27FC236}">
                <a16:creationId xmlns:a16="http://schemas.microsoft.com/office/drawing/2014/main" id="{A10C2536-9CDF-053C-BDD4-CF6EA761DC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489" r="5406"/>
          <a:stretch/>
        </p:blipFill>
        <p:spPr bwMode="auto">
          <a:xfrm>
            <a:off x="4414838" y="1600200"/>
            <a:ext cx="3956050" cy="4572000"/>
          </a:xfrm>
          <a:prstGeom prst="rect">
            <a:avLst/>
          </a:prstGeom>
          <a:solidFill>
            <a:srgbClr val="FFFFFF"/>
          </a:solidFill>
        </p:spPr>
      </p:pic>
    </p:spTree>
    <p:extLst>
      <p:ext uri="{BB962C8B-B14F-4D97-AF65-F5344CB8AC3E}">
        <p14:creationId xmlns:p14="http://schemas.microsoft.com/office/powerpoint/2010/main" val="40385528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ACEA57D-32C6-150F-821A-CD5BE8AE5ABC}"/>
              </a:ext>
            </a:extLst>
          </p:cNvPr>
          <p:cNvSpPr>
            <a:spLocks noGrp="1"/>
          </p:cNvSpPr>
          <p:nvPr>
            <p:ph type="title"/>
          </p:nvPr>
        </p:nvSpPr>
        <p:spPr>
          <a:xfrm>
            <a:off x="304800" y="304800"/>
            <a:ext cx="8070850" cy="1231106"/>
          </a:xfrm>
        </p:spPr>
        <p:txBody>
          <a:bodyPr/>
          <a:lstStyle/>
          <a:p>
            <a:r>
              <a:rPr lang="nb-NO" b="1" i="0" dirty="0">
                <a:effectLst/>
                <a:latin typeface="var(--chakra-fonts-heading)"/>
              </a:rPr>
              <a:t>AI in </a:t>
            </a:r>
            <a:r>
              <a:rPr lang="nb-NO" b="1" i="0" dirty="0" err="1">
                <a:effectLst/>
                <a:latin typeface="var(--chakra-fonts-heading)"/>
              </a:rPr>
              <a:t>fisheries</a:t>
            </a:r>
            <a:r>
              <a:rPr lang="nb-NO" b="1" i="0" dirty="0">
                <a:effectLst/>
                <a:latin typeface="var(--chakra-fonts-heading)"/>
              </a:rPr>
              <a:t> and </a:t>
            </a:r>
            <a:r>
              <a:rPr lang="nb-NO" b="1" i="0" dirty="0" err="1">
                <a:effectLst/>
                <a:latin typeface="var(--chakra-fonts-heading)"/>
              </a:rPr>
              <a:t>aquaculture</a:t>
            </a:r>
            <a:br>
              <a:rPr lang="nb-NO" b="1" i="0" dirty="0">
                <a:solidFill>
                  <a:srgbClr val="06132A"/>
                </a:solidFill>
                <a:effectLst/>
                <a:latin typeface="var(--chakra-fonts-heading)"/>
              </a:rPr>
            </a:br>
            <a:endParaRPr lang="nb-NO" dirty="0"/>
          </a:p>
        </p:txBody>
      </p:sp>
      <p:sp>
        <p:nvSpPr>
          <p:cNvPr id="3" name="Plassholder for innhold 2">
            <a:extLst>
              <a:ext uri="{FF2B5EF4-FFF2-40B4-BE49-F238E27FC236}">
                <a16:creationId xmlns:a16="http://schemas.microsoft.com/office/drawing/2014/main" id="{A0E92612-FB9E-BB6C-1EB5-EC1EF2525907}"/>
              </a:ext>
            </a:extLst>
          </p:cNvPr>
          <p:cNvSpPr>
            <a:spLocks noGrp="1"/>
          </p:cNvSpPr>
          <p:nvPr>
            <p:ph idx="1"/>
          </p:nvPr>
        </p:nvSpPr>
        <p:spPr/>
        <p:txBody>
          <a:bodyPr/>
          <a:lstStyle/>
          <a:p>
            <a:endParaRPr lang="nb-NO"/>
          </a:p>
        </p:txBody>
      </p:sp>
      <p:pic>
        <p:nvPicPr>
          <p:cNvPr id="2050" name="Picture 2" descr="Man holding fish">
            <a:extLst>
              <a:ext uri="{FF2B5EF4-FFF2-40B4-BE49-F238E27FC236}">
                <a16:creationId xmlns:a16="http://schemas.microsoft.com/office/drawing/2014/main" id="{18C21892-CEF4-F580-AC9A-A32E779D2B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2" y="13144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7927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Title 1">
            <a:extLst>
              <a:ext uri="{FF2B5EF4-FFF2-40B4-BE49-F238E27FC236}">
                <a16:creationId xmlns:a16="http://schemas.microsoft.com/office/drawing/2014/main" id="{9B2A9397-5625-7975-A40A-72F7D6239D1E}"/>
              </a:ext>
            </a:extLst>
          </p:cNvPr>
          <p:cNvSpPr>
            <a:spLocks noGrp="1"/>
          </p:cNvSpPr>
          <p:nvPr>
            <p:ph type="title"/>
          </p:nvPr>
        </p:nvSpPr>
        <p:spPr>
          <a:xfrm>
            <a:off x="1447800" y="274638"/>
            <a:ext cx="7239000" cy="1143000"/>
          </a:xfrm>
        </p:spPr>
        <p:txBody>
          <a:bodyPr wrap="square" anchor="t">
            <a:normAutofit/>
          </a:bodyPr>
          <a:lstStyle/>
          <a:p>
            <a:r>
              <a:rPr lang="en-US" dirty="0" err="1"/>
              <a:t>Scantrol</a:t>
            </a:r>
            <a:endParaRPr lang="en-US" dirty="0"/>
          </a:p>
        </p:txBody>
      </p:sp>
      <p:sp>
        <p:nvSpPr>
          <p:cNvPr id="3" name="Plassholder for innhold 2">
            <a:extLst>
              <a:ext uri="{FF2B5EF4-FFF2-40B4-BE49-F238E27FC236}">
                <a16:creationId xmlns:a16="http://schemas.microsoft.com/office/drawing/2014/main" id="{DB2BAD2B-C07C-A004-31E1-1E4BA2874EB9}"/>
              </a:ext>
            </a:extLst>
          </p:cNvPr>
          <p:cNvSpPr>
            <a:spLocks noGrp="1"/>
          </p:cNvSpPr>
          <p:nvPr>
            <p:ph type="body" sz="half" idx="1"/>
          </p:nvPr>
        </p:nvSpPr>
        <p:spPr>
          <a:xfrm>
            <a:off x="457200" y="1600200"/>
            <a:ext cx="8229600" cy="2185988"/>
          </a:xfrm>
        </p:spPr>
        <p:txBody>
          <a:bodyPr wrap="square" anchor="t">
            <a:normAutofit/>
          </a:bodyPr>
          <a:lstStyle/>
          <a:p>
            <a:pPr marL="0" indent="0">
              <a:lnSpc>
                <a:spcPct val="90000"/>
              </a:lnSpc>
              <a:buNone/>
            </a:pPr>
            <a:r>
              <a:rPr lang="en-AU" sz="2000" b="0" i="0" dirty="0">
                <a:effectLst/>
              </a:rPr>
              <a:t>The Norwegian company </a:t>
            </a:r>
            <a:r>
              <a:rPr lang="en-AU" sz="2000" i="0" u="sng" dirty="0">
                <a:effectLst/>
                <a:hlinkClick r:id="rId2"/>
              </a:rPr>
              <a:t>Scantrol Deep Vision</a:t>
            </a:r>
            <a:r>
              <a:rPr lang="en-AU" sz="2000" b="0" i="0" dirty="0">
                <a:effectLst/>
              </a:rPr>
              <a:t> has developed a revolutionary, AI-based tool to help trawlers to catch the right fish. Using a subsea camera, the Deep Vision system identifies and measures fish under water – without bringing the catch onboard the vessel. This makes it easier to stop the trawl when the catch quota has been filled and to reduce bycatch.</a:t>
            </a:r>
            <a:endParaRPr lang="en-AU" sz="2000" dirty="0"/>
          </a:p>
        </p:txBody>
      </p:sp>
      <p:pic>
        <p:nvPicPr>
          <p:cNvPr id="3074" name="Picture 2" descr="Scantrol Deep Vision">
            <a:extLst>
              <a:ext uri="{FF2B5EF4-FFF2-40B4-BE49-F238E27FC236}">
                <a16:creationId xmlns:a16="http://schemas.microsoft.com/office/drawing/2014/main" id="{65D363D9-BB4D-3711-C607-AD20546AD6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394" b="27349"/>
          <a:stretch/>
        </p:blipFill>
        <p:spPr bwMode="auto">
          <a:xfrm>
            <a:off x="457200" y="3938588"/>
            <a:ext cx="8229600" cy="2187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071069"/>
      </p:ext>
    </p:extLst>
  </p:cSld>
  <p:clrMapOvr>
    <a:masterClrMapping/>
  </p:clrMapOvr>
  <p:transition spd="med">
    <p:wipe dir="d"/>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323AC14-AC70-7687-FB07-AE5672CD0D4F}"/>
              </a:ext>
            </a:extLst>
          </p:cNvPr>
          <p:cNvSpPr>
            <a:spLocks noGrp="1"/>
          </p:cNvSpPr>
          <p:nvPr>
            <p:ph type="title"/>
          </p:nvPr>
        </p:nvSpPr>
        <p:spPr>
          <a:xfrm>
            <a:off x="1447800" y="274638"/>
            <a:ext cx="7239000" cy="1143000"/>
          </a:xfrm>
        </p:spPr>
        <p:txBody>
          <a:bodyPr wrap="square" anchor="t">
            <a:normAutofit/>
          </a:bodyPr>
          <a:lstStyle/>
          <a:p>
            <a:r>
              <a:rPr lang="en-US" dirty="0" err="1"/>
              <a:t>DigiFarm</a:t>
            </a:r>
            <a:endParaRPr lang="en-US" dirty="0"/>
          </a:p>
        </p:txBody>
      </p:sp>
      <p:sp>
        <p:nvSpPr>
          <p:cNvPr id="11" name="Content Placeholder 2">
            <a:extLst>
              <a:ext uri="{FF2B5EF4-FFF2-40B4-BE49-F238E27FC236}">
                <a16:creationId xmlns:a16="http://schemas.microsoft.com/office/drawing/2014/main" id="{7F6A1010-B7DC-6D81-80C9-20712C156B69}"/>
              </a:ext>
            </a:extLst>
          </p:cNvPr>
          <p:cNvSpPr>
            <a:spLocks noGrp="1"/>
          </p:cNvSpPr>
          <p:nvPr>
            <p:ph type="body" sz="half" idx="1"/>
          </p:nvPr>
        </p:nvSpPr>
        <p:spPr>
          <a:xfrm>
            <a:off x="457200" y="1600200"/>
            <a:ext cx="8229600" cy="2185988"/>
          </a:xfrm>
        </p:spPr>
        <p:txBody>
          <a:bodyPr wrap="square" anchor="t">
            <a:normAutofit/>
          </a:bodyPr>
          <a:lstStyle/>
          <a:p>
            <a:pPr>
              <a:lnSpc>
                <a:spcPct val="90000"/>
              </a:lnSpc>
            </a:pPr>
            <a:r>
              <a:rPr lang="en-US" sz="2000" b="1" i="0" dirty="0" err="1">
                <a:effectLst/>
              </a:rPr>
              <a:t>DigiFarm</a:t>
            </a:r>
            <a:r>
              <a:rPr lang="en-US" sz="2000" b="1" i="0" dirty="0">
                <a:effectLst/>
              </a:rPr>
              <a:t>: Ag-Tech Startup Using AI for Accurate Field Boundaries</a:t>
            </a:r>
          </a:p>
          <a:p>
            <a:pPr>
              <a:lnSpc>
                <a:spcPct val="90000"/>
              </a:lnSpc>
            </a:pPr>
            <a:r>
              <a:rPr lang="en-US" sz="2000" b="0" i="0" dirty="0" err="1">
                <a:effectLst/>
              </a:rPr>
              <a:t>DigiFarm</a:t>
            </a:r>
            <a:r>
              <a:rPr lang="en-US" sz="2000" b="0" i="0" dirty="0">
                <a:effectLst/>
              </a:rPr>
              <a:t> is an ag-tech startup that detects the world’s most accurate field boundaries through using super-resolution satellite imagery. With its focus on agriculture and AI, the company is well-positioned to help farmers increase their yield and optimize their operations.</a:t>
            </a:r>
          </a:p>
          <a:p>
            <a:pPr marL="0" indent="0">
              <a:lnSpc>
                <a:spcPct val="90000"/>
              </a:lnSpc>
              <a:buNone/>
            </a:pPr>
            <a:endParaRPr lang="en-US" sz="2000" dirty="0"/>
          </a:p>
        </p:txBody>
      </p:sp>
      <p:pic>
        <p:nvPicPr>
          <p:cNvPr id="8194" name="Picture 2">
            <a:extLst>
              <a:ext uri="{FF2B5EF4-FFF2-40B4-BE49-F238E27FC236}">
                <a16:creationId xmlns:a16="http://schemas.microsoft.com/office/drawing/2014/main" id="{7ED7C953-DD22-C901-E674-8BDDEEE885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11" b="16444"/>
          <a:stretch/>
        </p:blipFill>
        <p:spPr bwMode="auto">
          <a:xfrm>
            <a:off x="457200" y="3938588"/>
            <a:ext cx="8229600" cy="2187575"/>
          </a:xfrm>
          <a:prstGeom prst="rect">
            <a:avLst/>
          </a:prstGeom>
          <a:solidFill>
            <a:srgbClr val="FFFFFF"/>
          </a:solidFill>
        </p:spPr>
      </p:pic>
    </p:spTree>
    <p:extLst>
      <p:ext uri="{BB962C8B-B14F-4D97-AF65-F5344CB8AC3E}">
        <p14:creationId xmlns:p14="http://schemas.microsoft.com/office/powerpoint/2010/main" val="1962661172"/>
      </p:ext>
    </p:extLst>
  </p:cSld>
  <p:clrMapOvr>
    <a:masterClrMapping/>
  </p:clrMapOvr>
  <p:transition spd="med">
    <p:wipe dir="d"/>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Title 1">
            <a:extLst>
              <a:ext uri="{FF2B5EF4-FFF2-40B4-BE49-F238E27FC236}">
                <a16:creationId xmlns:a16="http://schemas.microsoft.com/office/drawing/2014/main" id="{346C1B15-1CF6-1D34-AF9C-47560545CA3D}"/>
              </a:ext>
            </a:extLst>
          </p:cNvPr>
          <p:cNvSpPr>
            <a:spLocks noGrp="1"/>
          </p:cNvSpPr>
          <p:nvPr>
            <p:ph type="title"/>
          </p:nvPr>
        </p:nvSpPr>
        <p:spPr>
          <a:xfrm>
            <a:off x="1447800" y="274638"/>
            <a:ext cx="7239000" cy="1143000"/>
          </a:xfrm>
        </p:spPr>
        <p:txBody>
          <a:bodyPr wrap="square" anchor="t">
            <a:normAutofit/>
          </a:bodyPr>
          <a:lstStyle/>
          <a:p>
            <a:pPr>
              <a:lnSpc>
                <a:spcPct val="90000"/>
              </a:lnSpc>
            </a:pPr>
            <a:r>
              <a:rPr lang="nb-NO" i="0" dirty="0">
                <a:effectLst/>
              </a:rPr>
              <a:t>The Human Touch </a:t>
            </a:r>
            <a:r>
              <a:rPr lang="nb-NO" i="0" dirty="0" err="1">
                <a:effectLst/>
              </a:rPr>
              <a:t>Robotics</a:t>
            </a:r>
            <a:br>
              <a:rPr lang="nb-NO" i="0" dirty="0">
                <a:effectLst/>
              </a:rPr>
            </a:br>
            <a:endParaRPr lang="en-US" dirty="0"/>
          </a:p>
        </p:txBody>
      </p:sp>
      <p:sp>
        <p:nvSpPr>
          <p:cNvPr id="4105" name="Text Placeholder 2">
            <a:extLst>
              <a:ext uri="{FF2B5EF4-FFF2-40B4-BE49-F238E27FC236}">
                <a16:creationId xmlns:a16="http://schemas.microsoft.com/office/drawing/2014/main" id="{14CA18F7-309F-581E-9234-1E5EEFE8455C}"/>
              </a:ext>
            </a:extLst>
          </p:cNvPr>
          <p:cNvSpPr>
            <a:spLocks noGrp="1"/>
          </p:cNvSpPr>
          <p:nvPr>
            <p:ph type="body" sz="half" idx="1"/>
          </p:nvPr>
        </p:nvSpPr>
        <p:spPr>
          <a:xfrm>
            <a:off x="457200" y="1600200"/>
            <a:ext cx="8229600" cy="2185988"/>
          </a:xfrm>
        </p:spPr>
        <p:txBody>
          <a:bodyPr wrap="square" anchor="t">
            <a:normAutofit/>
          </a:bodyPr>
          <a:lstStyle/>
          <a:p>
            <a:pPr>
              <a:lnSpc>
                <a:spcPct val="90000"/>
              </a:lnSpc>
            </a:pPr>
            <a:r>
              <a:rPr lang="en-US" sz="1700" dirty="0"/>
              <a:t>All robotic grippers to date miss one key component to automate the food packing process: the human touch.</a:t>
            </a:r>
          </a:p>
          <a:p>
            <a:pPr>
              <a:lnSpc>
                <a:spcPct val="90000"/>
              </a:lnSpc>
            </a:pPr>
            <a:r>
              <a:rPr lang="en-US" sz="1700" dirty="0"/>
              <a:t>Our core innovation is precisely that, a robotic gripper that perfectly adapts to the softness of the object it holds. Kind of like a Golden Retriever holding an egg in its mighty jaw without breaking the shell. Plus, it is food-agnostic and perfectly aligned with the latest health and safety regulations, making it ideal for handling food.</a:t>
            </a:r>
          </a:p>
          <a:p>
            <a:pPr>
              <a:lnSpc>
                <a:spcPct val="90000"/>
              </a:lnSpc>
            </a:pPr>
            <a:endParaRPr lang="en-US" sz="1700" dirty="0"/>
          </a:p>
        </p:txBody>
      </p:sp>
      <p:pic>
        <p:nvPicPr>
          <p:cNvPr id="4098" name="Picture 2" descr="Skjermbilde 2023-04-13 kl. 13.19.50">
            <a:extLst>
              <a:ext uri="{FF2B5EF4-FFF2-40B4-BE49-F238E27FC236}">
                <a16:creationId xmlns:a16="http://schemas.microsoft.com/office/drawing/2014/main" id="{E1E533F0-A48C-5848-DC48-0C4D24875A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688" b="14701"/>
          <a:stretch/>
        </p:blipFill>
        <p:spPr bwMode="auto">
          <a:xfrm>
            <a:off x="457200" y="3938588"/>
            <a:ext cx="8229600" cy="2187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32682"/>
      </p:ext>
    </p:extLst>
  </p:cSld>
  <p:clrMapOvr>
    <a:masterClrMapping/>
  </p:clrMapOvr>
  <p:transition spd="med">
    <p:wipe dir="d"/>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a:p>
        </p:txBody>
      </p:sp>
      <p:sp>
        <p:nvSpPr>
          <p:cNvPr id="3" name="Content Placeholder 2"/>
          <p:cNvSpPr>
            <a:spLocks noGrp="1"/>
          </p:cNvSpPr>
          <p:nvPr>
            <p:ph idx="1"/>
          </p:nvPr>
        </p:nvSpPr>
        <p:spPr/>
        <p:txBody>
          <a:bodyPr/>
          <a:lstStyle/>
          <a:p>
            <a:endParaRPr lang="nb-NO"/>
          </a:p>
        </p:txBody>
      </p:sp>
      <p:pic>
        <p:nvPicPr>
          <p:cNvPr id="4" name="Picture 2" descr="Bilderesultat for thanks robo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4277" y="1357790"/>
            <a:ext cx="7908721" cy="4450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263189"/>
      </p:ext>
    </p:extLst>
  </p:cSld>
  <p:clrMapOvr>
    <a:masterClrMapping/>
  </p:clrMapOvr>
</p:sld>
</file>

<file path=ppt/theme/theme1.xml><?xml version="1.0" encoding="utf-8"?>
<a:theme xmlns:a="http://schemas.openxmlformats.org/drawingml/2006/main" name="Landscape2004">
  <a:themeElements>
    <a:clrScheme name="Landscape2004 1">
      <a:dk1>
        <a:srgbClr val="003258"/>
      </a:dk1>
      <a:lt1>
        <a:srgbClr val="FFFFFF"/>
      </a:lt1>
      <a:dk2>
        <a:srgbClr val="A09487"/>
      </a:dk2>
      <a:lt2>
        <a:srgbClr val="DAD3C5"/>
      </a:lt2>
      <a:accent1>
        <a:srgbClr val="4E9793"/>
      </a:accent1>
      <a:accent2>
        <a:srgbClr val="FF4500"/>
      </a:accent2>
      <a:accent3>
        <a:srgbClr val="FFFFFF"/>
      </a:accent3>
      <a:accent4>
        <a:srgbClr val="00294A"/>
      </a:accent4>
      <a:accent5>
        <a:srgbClr val="B2C9C8"/>
      </a:accent5>
      <a:accent6>
        <a:srgbClr val="E73E00"/>
      </a:accent6>
      <a:hlink>
        <a:srgbClr val="0094D2"/>
      </a:hlink>
      <a:folHlink>
        <a:srgbClr val="026A65"/>
      </a:folHlink>
    </a:clrScheme>
    <a:fontScheme name="Landscape200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Arial" charset="0"/>
          </a:defRPr>
        </a:defPPr>
      </a:lstStyle>
    </a:lnDef>
  </a:objectDefaults>
  <a:extraClrSchemeLst>
    <a:extraClrScheme>
      <a:clrScheme name="Landscape2004 1">
        <a:dk1>
          <a:srgbClr val="003258"/>
        </a:dk1>
        <a:lt1>
          <a:srgbClr val="FFFFFF"/>
        </a:lt1>
        <a:dk2>
          <a:srgbClr val="A09487"/>
        </a:dk2>
        <a:lt2>
          <a:srgbClr val="DAD3C5"/>
        </a:lt2>
        <a:accent1>
          <a:srgbClr val="4E9793"/>
        </a:accent1>
        <a:accent2>
          <a:srgbClr val="FF4500"/>
        </a:accent2>
        <a:accent3>
          <a:srgbClr val="FFFFFF"/>
        </a:accent3>
        <a:accent4>
          <a:srgbClr val="00294A"/>
        </a:accent4>
        <a:accent5>
          <a:srgbClr val="B2C9C8"/>
        </a:accent5>
        <a:accent6>
          <a:srgbClr val="E73E00"/>
        </a:accent6>
        <a:hlink>
          <a:srgbClr val="0094D2"/>
        </a:hlink>
        <a:folHlink>
          <a:srgbClr val="026A65"/>
        </a:folHlink>
      </a:clrScheme>
      <a:clrMap bg1="lt1" tx1="dk1" bg2="lt2" tx2="dk2" accent1="accent1" accent2="accent2" accent3="accent3" accent4="accent4" accent5="accent5" accent6="accent6" hlink="hlink" folHlink="folHlink"/>
    </a:extraClrScheme>
    <a:extraClrScheme>
      <a:clrScheme name="Landscape2004 2">
        <a:dk1>
          <a:srgbClr val="DAD3C5"/>
        </a:dk1>
        <a:lt1>
          <a:srgbClr val="FFFFFF"/>
        </a:lt1>
        <a:dk2>
          <a:srgbClr val="003258"/>
        </a:dk2>
        <a:lt2>
          <a:srgbClr val="C9C2BB"/>
        </a:lt2>
        <a:accent1>
          <a:srgbClr val="4E9793"/>
        </a:accent1>
        <a:accent2>
          <a:srgbClr val="FF4500"/>
        </a:accent2>
        <a:accent3>
          <a:srgbClr val="AAADB4"/>
        </a:accent3>
        <a:accent4>
          <a:srgbClr val="DADADA"/>
        </a:accent4>
        <a:accent5>
          <a:srgbClr val="B2C9C8"/>
        </a:accent5>
        <a:accent6>
          <a:srgbClr val="E73E00"/>
        </a:accent6>
        <a:hlink>
          <a:srgbClr val="0094D2"/>
        </a:hlink>
        <a:folHlink>
          <a:srgbClr val="026A65"/>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13540</TotalTime>
  <Words>4521</Words>
  <Application>Microsoft Macintosh PowerPoint</Application>
  <PresentationFormat>Skjermfremvisning (4:3)</PresentationFormat>
  <Paragraphs>507</Paragraphs>
  <Slides>97</Slides>
  <Notes>53</Notes>
  <HiddenSlides>0</HiddenSlides>
  <MMClips>0</MMClips>
  <ScaleCrop>false</ScaleCrop>
  <HeadingPairs>
    <vt:vector size="6" baseType="variant">
      <vt:variant>
        <vt:lpstr>Brukte skrifter</vt:lpstr>
      </vt:variant>
      <vt:variant>
        <vt:i4>24</vt:i4>
      </vt:variant>
      <vt:variant>
        <vt:lpstr>Tema</vt:lpstr>
      </vt:variant>
      <vt:variant>
        <vt:i4>1</vt:i4>
      </vt:variant>
      <vt:variant>
        <vt:lpstr>Lysbildetitler</vt:lpstr>
      </vt:variant>
      <vt:variant>
        <vt:i4>97</vt:i4>
      </vt:variant>
    </vt:vector>
  </HeadingPairs>
  <TitlesOfParts>
    <vt:vector size="122" baseType="lpstr">
      <vt:lpstr>Arial</vt:lpstr>
      <vt:lpstr>Arial</vt:lpstr>
      <vt:lpstr>Arial MT</vt:lpstr>
      <vt:lpstr>Avenir Next</vt:lpstr>
      <vt:lpstr>Cairo</vt:lpstr>
      <vt:lpstr>Calibri</vt:lpstr>
      <vt:lpstr>Carlito</vt:lpstr>
      <vt:lpstr>cmmi10</vt:lpstr>
      <vt:lpstr>CMR12</vt:lpstr>
      <vt:lpstr>Courier New</vt:lpstr>
      <vt:lpstr>DINPro-bold</vt:lpstr>
      <vt:lpstr>DINPro-Regular</vt:lpstr>
      <vt:lpstr>Georgia</vt:lpstr>
      <vt:lpstr>Google Sans</vt:lpstr>
      <vt:lpstr>Helvetica Neue Light</vt:lpstr>
      <vt:lpstr>monumentgrotesk</vt:lpstr>
      <vt:lpstr>Norway Sans Text</vt:lpstr>
      <vt:lpstr>Palatino</vt:lpstr>
      <vt:lpstr>source-serif-pro</vt:lpstr>
      <vt:lpstr>Tahoma</vt:lpstr>
      <vt:lpstr>Times New Roman</vt:lpstr>
      <vt:lpstr>var(--chakra-fonts-heading)</vt:lpstr>
      <vt:lpstr>Verdana</vt:lpstr>
      <vt:lpstr>Wingdings</vt:lpstr>
      <vt:lpstr>Landscape2004</vt:lpstr>
      <vt:lpstr>AI opportunities and challenges in the context of Knowledge Transfer support in  Norway</vt:lpstr>
      <vt:lpstr>AI and ML: part of our dailylife</vt:lpstr>
      <vt:lpstr>AI part of our future</vt:lpstr>
      <vt:lpstr>PowerPoint-presentasjon</vt:lpstr>
      <vt:lpstr>PowerPoint-presentasjon</vt:lpstr>
      <vt:lpstr>First Inflection Point</vt:lpstr>
      <vt:lpstr>Second Inflection Point</vt:lpstr>
      <vt:lpstr>Third Inflection point: More IoT data: </vt:lpstr>
      <vt:lpstr>Fourth Inflection point </vt:lpstr>
      <vt:lpstr>Why Machine Learning?</vt:lpstr>
      <vt:lpstr>Some History of AI</vt:lpstr>
      <vt:lpstr>1960s: Alexey G. Ivakhnenko and multilayered neural networks</vt:lpstr>
      <vt:lpstr>1980s:  The age of expert systems</vt:lpstr>
      <vt:lpstr>PowerPoint-presentasjon</vt:lpstr>
      <vt:lpstr>1999 Aibo and MIT  Emotional AI Lab</vt:lpstr>
      <vt:lpstr>Honda P-series continues evolving </vt:lpstr>
      <vt:lpstr>2002  First anti-spam</vt:lpstr>
      <vt:lpstr>2004 Darpa Autonomous Vehicle Challenge</vt:lpstr>
      <vt:lpstr>2008 IBM Watson Jeopardy</vt:lpstr>
      <vt:lpstr>2009 Deep Learning revolution powered by GPUs</vt:lpstr>
      <vt:lpstr>2010 Natural Language Generation: Writing reports</vt:lpstr>
      <vt:lpstr>2015 Open source AI projects receive massive investment</vt:lpstr>
      <vt:lpstr>2016 Google’s Alpha Go defeats Lee Sedol in a game of Go</vt:lpstr>
      <vt:lpstr>PowerPoint-presentasjon</vt:lpstr>
      <vt:lpstr>AI is increasingly used in many high-stakes tasks</vt:lpstr>
      <vt:lpstr>AI BASICS TAILORMADE  WHAT SHOULD WE ALL KNOW TO BE ABLE TO HAVE AN INTERESTING AI TALK WITH YOUR COLLEAGES? </vt:lpstr>
      <vt:lpstr>Types of Machine Learning</vt:lpstr>
      <vt:lpstr>Reinforcement Learning</vt:lpstr>
      <vt:lpstr>Unsupervised Learning</vt:lpstr>
      <vt:lpstr>What is Clustering ?</vt:lpstr>
      <vt:lpstr>What is Clustering?</vt:lpstr>
      <vt:lpstr>Examples of Clustering Applications</vt:lpstr>
      <vt:lpstr>K-means: Example, k = 3</vt:lpstr>
      <vt:lpstr>Supervised Learning</vt:lpstr>
      <vt:lpstr>1-Nearest Neighbor</vt:lpstr>
      <vt:lpstr>k-Nearest Neighbor</vt:lpstr>
      <vt:lpstr>Nearest-Neighbours for Classification</vt:lpstr>
      <vt:lpstr>Deep learning: bird view</vt:lpstr>
      <vt:lpstr>Deep Learning</vt:lpstr>
      <vt:lpstr>PowerPoint-presentasjon</vt:lpstr>
      <vt:lpstr>Standard Image Classifcation: Image features</vt:lpstr>
      <vt:lpstr>Standard image classification approach</vt:lpstr>
      <vt:lpstr>Many hand create features exist…</vt:lpstr>
      <vt:lpstr>PowerPoint-presentasjon</vt:lpstr>
      <vt:lpstr>Unethical usage/exploitation of AI</vt:lpstr>
      <vt:lpstr>AI can be life threatening</vt:lpstr>
      <vt:lpstr>“Adversarial” attacks </vt:lpstr>
      <vt:lpstr>“Adversarial” attacks </vt:lpstr>
      <vt:lpstr>Do you recognize one of them?</vt:lpstr>
      <vt:lpstr>Nvidia’s artificial intelligence can produce images of fake celebrities that look scarily real</vt:lpstr>
      <vt:lpstr>Generative adversarial Networks</vt:lpstr>
      <vt:lpstr>Deepfake</vt:lpstr>
      <vt:lpstr>PowerPoint-presentasjon</vt:lpstr>
      <vt:lpstr>PowerPoint-presentasjon</vt:lpstr>
      <vt:lpstr>AI shapes our view of the world</vt:lpstr>
      <vt:lpstr>Filter Bubble</vt:lpstr>
      <vt:lpstr>Obama: Narwhal project</vt:lpstr>
      <vt:lpstr>Merged databases on voters</vt:lpstr>
      <vt:lpstr>Target Group: most uncertain candidates and higher probability to vote</vt:lpstr>
      <vt:lpstr>PowerPoint-presentasjon</vt:lpstr>
      <vt:lpstr>Social media</vt:lpstr>
      <vt:lpstr>AI Bias</vt:lpstr>
      <vt:lpstr>AI Bias</vt:lpstr>
      <vt:lpstr>Discrimination in COMPAS</vt:lpstr>
      <vt:lpstr>Color matters in AI</vt:lpstr>
      <vt:lpstr>Amazon </vt:lpstr>
      <vt:lpstr>PowerPoint-presentasjon</vt:lpstr>
      <vt:lpstr>Bias: Sometimes Data Problem not algorithmic problem</vt:lpstr>
      <vt:lpstr>Bias because of “non-inclusive” data set</vt:lpstr>
      <vt:lpstr>Bias: hidden in the data</vt:lpstr>
      <vt:lpstr>PowerPoint-presentasjon</vt:lpstr>
      <vt:lpstr>XAI</vt:lpstr>
      <vt:lpstr>PowerPoint-presentasjon</vt:lpstr>
      <vt:lpstr>Motivation - Do we really need this?</vt:lpstr>
      <vt:lpstr>Motivation - Do we really need this? Husky classified as wolf</vt:lpstr>
      <vt:lpstr>Do we really need this? </vt:lpstr>
      <vt:lpstr>Map of ML methods and their Explainability</vt:lpstr>
      <vt:lpstr>XAI</vt:lpstr>
      <vt:lpstr>Examples of high-performing directly explainable models</vt:lpstr>
      <vt:lpstr>XAI</vt:lpstr>
      <vt:lpstr>Global: knowledge distillation  (approximation)</vt:lpstr>
      <vt:lpstr>Local explanation</vt:lpstr>
      <vt:lpstr>Counterfactual explanations</vt:lpstr>
      <vt:lpstr>Dealing with Uncertainty in AI</vt:lpstr>
      <vt:lpstr>Models assign high confidence predictions for out-of-distribution (OOD) inputs </vt:lpstr>
      <vt:lpstr>Sources of uncertainty: Model uncertainty  </vt:lpstr>
      <vt:lpstr>Sources of uncertainty: Data uncertainty  </vt:lpstr>
      <vt:lpstr>Uncertainty estimation</vt:lpstr>
      <vt:lpstr>PowerPoint-presentasjon</vt:lpstr>
      <vt:lpstr>The National Strategy for AI</vt:lpstr>
      <vt:lpstr>Völur</vt:lpstr>
      <vt:lpstr>eSmart Systems</vt:lpstr>
      <vt:lpstr>AI in fisheries and aquaculture </vt:lpstr>
      <vt:lpstr>Scantrol</vt:lpstr>
      <vt:lpstr>DigiFarm</vt:lpstr>
      <vt:lpstr>The Human Touch Robotics </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BYNG2009 Kick-off</dc:title>
  <dc:subject>UiA - ER cooperation</dc:subject>
  <dc:creator>EDD/XR/A Martin Gerdes</dc:creator>
  <dc:description>Rev PA1</dc:description>
  <cp:lastModifiedBy>Anis Yazidi</cp:lastModifiedBy>
  <cp:revision>1651</cp:revision>
  <cp:lastPrinted>2023-03-23T11:01:38Z</cp:lastPrinted>
  <dcterms:created xsi:type="dcterms:W3CDTF">2004-10-26T21:20:03Z</dcterms:created>
  <dcterms:modified xsi:type="dcterms:W3CDTF">2023-04-13T15:12:27Z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Type">
    <vt:lpwstr>OHLogoNew2004</vt:lpwstr>
  </property>
  <property fmtid="{D5CDD505-2E9C-101B-9397-08002B2CF9AE}" pid="3" name="TemplateName">
    <vt:lpwstr>CXC 172 2019/1</vt:lpwstr>
  </property>
  <property fmtid="{D5CDD505-2E9C-101B-9397-08002B2CF9AE}" pid="4" name="TemplateVersion">
    <vt:lpwstr>R1A</vt:lpwstr>
  </property>
  <property fmtid="{D5CDD505-2E9C-101B-9397-08002B2CF9AE}" pid="5" name="x">
    <vt:lpwstr>1</vt:lpwstr>
  </property>
  <property fmtid="{D5CDD505-2E9C-101B-9397-08002B2CF9AE}" pid="6" name="White">
    <vt:bool>true</vt:bool>
  </property>
  <property fmtid="{D5CDD505-2E9C-101B-9397-08002B2CF9AE}" pid="7" name="chkMetaData">
    <vt:bool>false</vt:bool>
  </property>
  <property fmtid="{D5CDD505-2E9C-101B-9397-08002B2CF9AE}" pid="8" name="chkTaglines">
    <vt:bool>true</vt:bool>
  </property>
  <property fmtid="{D5CDD505-2E9C-101B-9397-08002B2CF9AE}" pid="9" name="SecurityClass">
    <vt:lpwstr>Ericsson Confidential</vt:lpwstr>
  </property>
  <property fmtid="{D5CDD505-2E9C-101B-9397-08002B2CF9AE}" pid="10" name="txtConfLabel">
    <vt:lpwstr>Ericsson Confidential</vt:lpwstr>
  </property>
  <property fmtid="{D5CDD505-2E9C-101B-9397-08002B2CF9AE}" pid="11" name="optUseConfClass">
    <vt:bool>true</vt:bool>
  </property>
  <property fmtid="{D5CDD505-2E9C-101B-9397-08002B2CF9AE}" pid="12" name="optUseConfLabel">
    <vt:bool>false</vt:bool>
  </property>
  <property fmtid="{D5CDD505-2E9C-101B-9397-08002B2CF9AE}" pid="13" name="optFooterCVLDocNo">
    <vt:bool>true</vt:bool>
  </property>
  <property fmtid="{D5CDD505-2E9C-101B-9397-08002B2CF9AE}" pid="14" name="optFooterCVLCopyright">
    <vt:bool>false</vt:bool>
  </property>
  <property fmtid="{D5CDD505-2E9C-101B-9397-08002B2CF9AE}" pid="15" name="optEnterText1">
    <vt:bool>false</vt:bool>
  </property>
  <property fmtid="{D5CDD505-2E9C-101B-9397-08002B2CF9AE}" pid="16" name="optFooterCVLConfLabel">
    <vt:bool>true</vt:bool>
  </property>
  <property fmtid="{D5CDD505-2E9C-101B-9397-08002B2CF9AE}" pid="17" name="optEnterText2">
    <vt:bool>false</vt:bool>
  </property>
  <property fmtid="{D5CDD505-2E9C-101B-9397-08002B2CF9AE}" pid="18" name="optFooterCVLTitle">
    <vt:bool>true</vt:bool>
  </property>
  <property fmtid="{D5CDD505-2E9C-101B-9397-08002B2CF9AE}" pid="19" name="optFooterCVLPrep">
    <vt:bool>false</vt:bool>
  </property>
  <property fmtid="{D5CDD505-2E9C-101B-9397-08002B2CF9AE}" pid="20" name="optEnterText3">
    <vt:bool>false</vt:bool>
  </property>
  <property fmtid="{D5CDD505-2E9C-101B-9397-08002B2CF9AE}" pid="21" name="optFooterCVLDate">
    <vt:bool>true</vt:bool>
  </property>
  <property fmtid="{D5CDD505-2E9C-101B-9397-08002B2CF9AE}" pid="22" name="optEnterText4">
    <vt:bool>false</vt:bool>
  </property>
  <property fmtid="{D5CDD505-2E9C-101B-9397-08002B2CF9AE}" pid="23" name="LeftFooterField">
    <vt:lpwstr/>
  </property>
  <property fmtid="{D5CDD505-2E9C-101B-9397-08002B2CF9AE}" pid="24" name="MiddleFooterField">
    <vt:lpwstr>Ericsson Confidential</vt:lpwstr>
  </property>
  <property fmtid="{D5CDD505-2E9C-101B-9397-08002B2CF9AE}" pid="25" name="RightFooterField">
    <vt:lpwstr/>
  </property>
  <property fmtid="{D5CDD505-2E9C-101B-9397-08002B2CF9AE}" pid="26" name="RightFooterField2">
    <vt:lpwstr>2008-12-11</vt:lpwstr>
  </property>
  <property fmtid="{D5CDD505-2E9C-101B-9397-08002B2CF9AE}" pid="27" name="TotalNumb">
    <vt:bool>false</vt:bool>
  </property>
  <property fmtid="{D5CDD505-2E9C-101B-9397-08002B2CF9AE}" pid="28" name="Pages">
    <vt:bool>true</vt:bool>
  </property>
  <property fmtid="{D5CDD505-2E9C-101B-9397-08002B2CF9AE}" pid="29" name="DocumentType2">
    <vt:lpwstr>OHLogoNew2004</vt:lpwstr>
  </property>
  <property fmtid="{D5CDD505-2E9C-101B-9397-08002B2CF9AE}" pid="30" name="TemplateName2">
    <vt:lpwstr>CXC 172 2019/1</vt:lpwstr>
  </property>
  <property fmtid="{D5CDD505-2E9C-101B-9397-08002B2CF9AE}" pid="31" name="TemplateVersion2">
    <vt:lpwstr>R1A</vt:lpwstr>
  </property>
  <property fmtid="{D5CDD505-2E9C-101B-9397-08002B2CF9AE}" pid="32" name="Prepared">
    <vt:lpwstr/>
  </property>
  <property fmtid="{D5CDD505-2E9C-101B-9397-08002B2CF9AE}" pid="33" name="ApprovedBy">
    <vt:lpwstr/>
  </property>
  <property fmtid="{D5CDD505-2E9C-101B-9397-08002B2CF9AE}" pid="34" name="DocNo">
    <vt:lpwstr/>
  </property>
  <property fmtid="{D5CDD505-2E9C-101B-9397-08002B2CF9AE}" pid="35" name="Checked">
    <vt:lpwstr/>
  </property>
  <property fmtid="{D5CDD505-2E9C-101B-9397-08002B2CF9AE}" pid="36" name="Revision">
    <vt:lpwstr>PA1</vt:lpwstr>
  </property>
  <property fmtid="{D5CDD505-2E9C-101B-9397-08002B2CF9AE}" pid="37" name="DocName">
    <vt:lpwstr/>
  </property>
  <property fmtid="{D5CDD505-2E9C-101B-9397-08002B2CF9AE}" pid="38" name="Title">
    <vt:lpwstr/>
  </property>
  <property fmtid="{D5CDD505-2E9C-101B-9397-08002B2CF9AE}" pid="39" name="Date">
    <vt:lpwstr>2008-12-11</vt:lpwstr>
  </property>
  <property fmtid="{D5CDD505-2E9C-101B-9397-08002B2CF9AE}" pid="40" name="Reference">
    <vt:lpwstr/>
  </property>
  <property fmtid="{D5CDD505-2E9C-101B-9397-08002B2CF9AE}" pid="41" name="Keyword">
    <vt:lpwstr/>
  </property>
  <property fmtid="{D5CDD505-2E9C-101B-9397-08002B2CF9AE}" pid="42" name="FooterType">
    <vt:lpwstr>CVL</vt:lpwstr>
  </property>
</Properties>
</file>