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16"/>
  </p:notesMasterIdLst>
  <p:sldIdLst>
    <p:sldId id="256" r:id="rId2"/>
    <p:sldId id="276" r:id="rId3"/>
    <p:sldId id="277" r:id="rId4"/>
    <p:sldId id="257" r:id="rId5"/>
    <p:sldId id="263" r:id="rId6"/>
    <p:sldId id="264" r:id="rId7"/>
    <p:sldId id="261" r:id="rId8"/>
    <p:sldId id="262" r:id="rId9"/>
    <p:sldId id="265" r:id="rId10"/>
    <p:sldId id="259" r:id="rId11"/>
    <p:sldId id="260" r:id="rId12"/>
    <p:sldId id="266" r:id="rId13"/>
    <p:sldId id="273" r:id="rId14"/>
    <p:sldId id="275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DD0C-4CE4-4C0F-9E11-D02F543E732E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4E1FF-32DA-4E25-B582-75C69FA8E5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540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" y="2053876"/>
            <a:ext cx="5564981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36" y="4171252"/>
            <a:ext cx="556498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tx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11.04.2023</a:t>
            </a:fld>
            <a:endParaRPr lang="cs-CZ" dirty="0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5625751" y="0"/>
            <a:ext cx="3035043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rgbClr val="000000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0A401C70-C40A-4FEB-A4C1-DECAFE526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318744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9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1624" y="1695110"/>
            <a:ext cx="6929438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  <a:endParaRPr lang="cs-CZ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7CD1277F-AEAB-4FC4-825E-D59E50983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5786437" cy="625126"/>
          </a:xfrm>
          <a:custGeom>
            <a:avLst/>
            <a:gdLst>
              <a:gd name="connsiteX0" fmla="*/ 171755 w 5786437"/>
              <a:gd name="connsiteY0" fmla="*/ 0 h 625126"/>
              <a:gd name="connsiteX1" fmla="*/ 272332 w 5786437"/>
              <a:gd name="connsiteY1" fmla="*/ 0 h 625126"/>
              <a:gd name="connsiteX2" fmla="*/ 5505450 w 5786437"/>
              <a:gd name="connsiteY2" fmla="*/ 0 h 625126"/>
              <a:gd name="connsiteX3" fmla="*/ 5748373 w 5786437"/>
              <a:gd name="connsiteY3" fmla="*/ 0 h 625126"/>
              <a:gd name="connsiteX4" fmla="*/ 5786437 w 5786437"/>
              <a:gd name="connsiteY4" fmla="*/ 0 h 625126"/>
              <a:gd name="connsiteX5" fmla="*/ 5786437 w 5786437"/>
              <a:gd name="connsiteY5" fmla="*/ 625126 h 625126"/>
              <a:gd name="connsiteX6" fmla="*/ 5748373 w 5786437"/>
              <a:gd name="connsiteY6" fmla="*/ 625126 h 625126"/>
              <a:gd name="connsiteX7" fmla="*/ 5505450 w 5786437"/>
              <a:gd name="connsiteY7" fmla="*/ 625126 h 625126"/>
              <a:gd name="connsiteX8" fmla="*/ 272332 w 5786437"/>
              <a:gd name="connsiteY8" fmla="*/ 625126 h 625126"/>
              <a:gd name="connsiteX9" fmla="*/ 171755 w 5786437"/>
              <a:gd name="connsiteY9" fmla="*/ 625126 h 625126"/>
              <a:gd name="connsiteX10" fmla="*/ 83556 w 5786437"/>
              <a:gd name="connsiteY10" fmla="*/ 540022 h 625126"/>
              <a:gd name="connsiteX11" fmla="*/ 83556 w 5786437"/>
              <a:gd name="connsiteY11" fmla="*/ 400762 h 625126"/>
              <a:gd name="connsiteX12" fmla="*/ 0 w 5786437"/>
              <a:gd name="connsiteY12" fmla="*/ 311016 h 625126"/>
              <a:gd name="connsiteX13" fmla="*/ 83556 w 5786437"/>
              <a:gd name="connsiteY13" fmla="*/ 225912 h 625126"/>
              <a:gd name="connsiteX14" fmla="*/ 83556 w 5786437"/>
              <a:gd name="connsiteY14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86437" h="625126">
                <a:moveTo>
                  <a:pt x="171755" y="0"/>
                </a:moveTo>
                <a:lnTo>
                  <a:pt x="272332" y="0"/>
                </a:lnTo>
                <a:lnTo>
                  <a:pt x="5505450" y="0"/>
                </a:lnTo>
                <a:lnTo>
                  <a:pt x="5748373" y="0"/>
                </a:lnTo>
                <a:lnTo>
                  <a:pt x="5786437" y="0"/>
                </a:lnTo>
                <a:lnTo>
                  <a:pt x="5786437" y="625126"/>
                </a:lnTo>
                <a:lnTo>
                  <a:pt x="5748373" y="625126"/>
                </a:lnTo>
                <a:lnTo>
                  <a:pt x="5505450" y="625126"/>
                </a:lnTo>
                <a:lnTo>
                  <a:pt x="272332" y="625126"/>
                </a:lnTo>
                <a:lnTo>
                  <a:pt x="171755" y="625126"/>
                </a:lnTo>
                <a:lnTo>
                  <a:pt x="83556" y="540022"/>
                </a:lnTo>
                <a:lnTo>
                  <a:pt x="83556" y="400762"/>
                </a:lnTo>
                <a:lnTo>
                  <a:pt x="0" y="311016"/>
                </a:lnTo>
                <a:lnTo>
                  <a:pt x="83556" y="225912"/>
                </a:lnTo>
                <a:lnTo>
                  <a:pt x="83556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35781" tIns="36000" rIns="642938" bIns="36000">
            <a:noAutofit/>
          </a:bodyPr>
          <a:lstStyle>
            <a:lvl1pPr algn="r">
              <a:defRPr sz="2400">
                <a:solidFill>
                  <a:schemeClr val="tx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cs-CZ" dirty="0" err="1"/>
              <a:t>Chapter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1624" y="2364907"/>
            <a:ext cx="6929438" cy="3600123"/>
          </a:xfrm>
          <a:blipFill dpi="0" rotWithShape="1">
            <a:blip r:embed="rId2"/>
            <a:srcRect/>
            <a:stretch>
              <a:fillRect t="-14000" b="-14000"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193281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11.04.2023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1" name="Title 1"/>
          <p:cNvSpPr>
            <a:spLocks noGrp="1" noChangeAspect="1"/>
          </p:cNvSpPr>
          <p:nvPr>
            <p:ph type="ctrTitle"/>
          </p:nvPr>
        </p:nvSpPr>
        <p:spPr>
          <a:xfrm>
            <a:off x="2152133" y="4000500"/>
            <a:ext cx="6991867" cy="1964531"/>
          </a:xfrm>
          <a:custGeom>
            <a:avLst/>
            <a:gdLst>
              <a:gd name="connsiteX0" fmla="*/ 542981 w 6991867"/>
              <a:gd name="connsiteY0" fmla="*/ 0 h 1965600"/>
              <a:gd name="connsiteX1" fmla="*/ 646881 w 6991867"/>
              <a:gd name="connsiteY1" fmla="*/ 0 h 1965600"/>
              <a:gd name="connsiteX2" fmla="*/ 724959 w 6991867"/>
              <a:gd name="connsiteY2" fmla="*/ 0 h 1965600"/>
              <a:gd name="connsiteX3" fmla="*/ 818407 w 6991867"/>
              <a:gd name="connsiteY3" fmla="*/ 0 h 1965600"/>
              <a:gd name="connsiteX4" fmla="*/ 852835 w 6991867"/>
              <a:gd name="connsiteY4" fmla="*/ 0 h 1965600"/>
              <a:gd name="connsiteX5" fmla="*/ 857753 w 6991867"/>
              <a:gd name="connsiteY5" fmla="*/ 0 h 1965600"/>
              <a:gd name="connsiteX6" fmla="*/ 1415042 w 6991867"/>
              <a:gd name="connsiteY6" fmla="*/ 0 h 1965600"/>
              <a:gd name="connsiteX7" fmla="*/ 1937513 w 6991867"/>
              <a:gd name="connsiteY7" fmla="*/ 0 h 1965600"/>
              <a:gd name="connsiteX8" fmla="*/ 2426288 w 6991867"/>
              <a:gd name="connsiteY8" fmla="*/ 0 h 1965600"/>
              <a:gd name="connsiteX9" fmla="*/ 2882490 w 6991867"/>
              <a:gd name="connsiteY9" fmla="*/ 0 h 1965600"/>
              <a:gd name="connsiteX10" fmla="*/ 3307243 w 6991867"/>
              <a:gd name="connsiteY10" fmla="*/ 0 h 1965600"/>
              <a:gd name="connsiteX11" fmla="*/ 3701670 w 6991867"/>
              <a:gd name="connsiteY11" fmla="*/ 0 h 1965600"/>
              <a:gd name="connsiteX12" fmla="*/ 4066894 w 6991867"/>
              <a:gd name="connsiteY12" fmla="*/ 0 h 1965600"/>
              <a:gd name="connsiteX13" fmla="*/ 4404038 w 6991867"/>
              <a:gd name="connsiteY13" fmla="*/ 0 h 1965600"/>
              <a:gd name="connsiteX14" fmla="*/ 4714226 w 6991867"/>
              <a:gd name="connsiteY14" fmla="*/ 0 h 1965600"/>
              <a:gd name="connsiteX15" fmla="*/ 4998580 w 6991867"/>
              <a:gd name="connsiteY15" fmla="*/ 0 h 1965600"/>
              <a:gd name="connsiteX16" fmla="*/ 5494281 w 6991867"/>
              <a:gd name="connsiteY16" fmla="*/ 0 h 1965600"/>
              <a:gd name="connsiteX17" fmla="*/ 5900127 w 6991867"/>
              <a:gd name="connsiteY17" fmla="*/ 0 h 1965600"/>
              <a:gd name="connsiteX18" fmla="*/ 6225103 w 6991867"/>
              <a:gd name="connsiteY18" fmla="*/ 0 h 1965600"/>
              <a:gd name="connsiteX19" fmla="*/ 6478195 w 6991867"/>
              <a:gd name="connsiteY19" fmla="*/ 0 h 1965600"/>
              <a:gd name="connsiteX20" fmla="*/ 6668389 w 6991867"/>
              <a:gd name="connsiteY20" fmla="*/ 0 h 1965600"/>
              <a:gd name="connsiteX21" fmla="*/ 6804669 w 6991867"/>
              <a:gd name="connsiteY21" fmla="*/ 0 h 1965600"/>
              <a:gd name="connsiteX22" fmla="*/ 6896022 w 6991867"/>
              <a:gd name="connsiteY22" fmla="*/ 0 h 1965600"/>
              <a:gd name="connsiteX23" fmla="*/ 6951432 w 6991867"/>
              <a:gd name="connsiteY23" fmla="*/ 0 h 1965600"/>
              <a:gd name="connsiteX24" fmla="*/ 6979887 w 6991867"/>
              <a:gd name="connsiteY24" fmla="*/ 0 h 1965600"/>
              <a:gd name="connsiteX25" fmla="*/ 6991867 w 6991867"/>
              <a:gd name="connsiteY25" fmla="*/ 0 h 1965600"/>
              <a:gd name="connsiteX26" fmla="*/ 6991867 w 6991867"/>
              <a:gd name="connsiteY26" fmla="*/ 178577 h 1965600"/>
              <a:gd name="connsiteX27" fmla="*/ 6991867 w 6991867"/>
              <a:gd name="connsiteY27" fmla="*/ 345996 h 1965600"/>
              <a:gd name="connsiteX28" fmla="*/ 6991867 w 6991867"/>
              <a:gd name="connsiteY28" fmla="*/ 502617 h 1965600"/>
              <a:gd name="connsiteX29" fmla="*/ 6991867 w 6991867"/>
              <a:gd name="connsiteY29" fmla="*/ 648802 h 1965600"/>
              <a:gd name="connsiteX30" fmla="*/ 6991867 w 6991867"/>
              <a:gd name="connsiteY30" fmla="*/ 784908 h 1965600"/>
              <a:gd name="connsiteX31" fmla="*/ 6991867 w 6991867"/>
              <a:gd name="connsiteY31" fmla="*/ 911298 h 1965600"/>
              <a:gd name="connsiteX32" fmla="*/ 6991867 w 6991867"/>
              <a:gd name="connsiteY32" fmla="*/ 1028329 h 1965600"/>
              <a:gd name="connsiteX33" fmla="*/ 6991867 w 6991867"/>
              <a:gd name="connsiteY33" fmla="*/ 1136363 h 1965600"/>
              <a:gd name="connsiteX34" fmla="*/ 6991867 w 6991867"/>
              <a:gd name="connsiteY34" fmla="*/ 1235758 h 1965600"/>
              <a:gd name="connsiteX35" fmla="*/ 6991867 w 6991867"/>
              <a:gd name="connsiteY35" fmla="*/ 1326876 h 1965600"/>
              <a:gd name="connsiteX36" fmla="*/ 6991867 w 6991867"/>
              <a:gd name="connsiteY36" fmla="*/ 1410076 h 1965600"/>
              <a:gd name="connsiteX37" fmla="*/ 6991867 w 6991867"/>
              <a:gd name="connsiteY37" fmla="*/ 1485717 h 1965600"/>
              <a:gd name="connsiteX38" fmla="*/ 6991867 w 6991867"/>
              <a:gd name="connsiteY38" fmla="*/ 1615766 h 1965600"/>
              <a:gd name="connsiteX39" fmla="*/ 6991867 w 6991867"/>
              <a:gd name="connsiteY39" fmla="*/ 1719900 h 1965600"/>
              <a:gd name="connsiteX40" fmla="*/ 6991867 w 6991867"/>
              <a:gd name="connsiteY40" fmla="*/ 1801000 h 1965600"/>
              <a:gd name="connsiteX41" fmla="*/ 6991867 w 6991867"/>
              <a:gd name="connsiteY41" fmla="*/ 1861945 h 1965600"/>
              <a:gd name="connsiteX42" fmla="*/ 6991867 w 6991867"/>
              <a:gd name="connsiteY42" fmla="*/ 1905615 h 1965600"/>
              <a:gd name="connsiteX43" fmla="*/ 6991867 w 6991867"/>
              <a:gd name="connsiteY43" fmla="*/ 1934888 h 1965600"/>
              <a:gd name="connsiteX44" fmla="*/ 6991867 w 6991867"/>
              <a:gd name="connsiteY44" fmla="*/ 1952643 h 1965600"/>
              <a:gd name="connsiteX45" fmla="*/ 6991867 w 6991867"/>
              <a:gd name="connsiteY45" fmla="*/ 1961761 h 1965600"/>
              <a:gd name="connsiteX46" fmla="*/ 6991867 w 6991867"/>
              <a:gd name="connsiteY46" fmla="*/ 1965600 h 1965600"/>
              <a:gd name="connsiteX47" fmla="*/ 6434578 w 6991867"/>
              <a:gd name="connsiteY47" fmla="*/ 1965600 h 1965600"/>
              <a:gd name="connsiteX48" fmla="*/ 5912108 w 6991867"/>
              <a:gd name="connsiteY48" fmla="*/ 1965600 h 1965600"/>
              <a:gd name="connsiteX49" fmla="*/ 5423333 w 6991867"/>
              <a:gd name="connsiteY49" fmla="*/ 1965600 h 1965600"/>
              <a:gd name="connsiteX50" fmla="*/ 4967130 w 6991867"/>
              <a:gd name="connsiteY50" fmla="*/ 1965600 h 1965600"/>
              <a:gd name="connsiteX51" fmla="*/ 4542377 w 6991867"/>
              <a:gd name="connsiteY51" fmla="*/ 1965600 h 1965600"/>
              <a:gd name="connsiteX52" fmla="*/ 4147951 w 6991867"/>
              <a:gd name="connsiteY52" fmla="*/ 1965600 h 1965600"/>
              <a:gd name="connsiteX53" fmla="*/ 3782727 w 6991867"/>
              <a:gd name="connsiteY53" fmla="*/ 1965600 h 1965600"/>
              <a:gd name="connsiteX54" fmla="*/ 3445583 w 6991867"/>
              <a:gd name="connsiteY54" fmla="*/ 1965600 h 1965600"/>
              <a:gd name="connsiteX55" fmla="*/ 3135395 w 6991867"/>
              <a:gd name="connsiteY55" fmla="*/ 1965600 h 1965600"/>
              <a:gd name="connsiteX56" fmla="*/ 2851041 w 6991867"/>
              <a:gd name="connsiteY56" fmla="*/ 1965600 h 1965600"/>
              <a:gd name="connsiteX57" fmla="*/ 2355340 w 6991867"/>
              <a:gd name="connsiteY57" fmla="*/ 1965600 h 1965600"/>
              <a:gd name="connsiteX58" fmla="*/ 1949494 w 6991867"/>
              <a:gd name="connsiteY58" fmla="*/ 1965600 h 1965600"/>
              <a:gd name="connsiteX59" fmla="*/ 1624517 w 6991867"/>
              <a:gd name="connsiteY59" fmla="*/ 1965600 h 1965600"/>
              <a:gd name="connsiteX60" fmla="*/ 1371425 w 6991867"/>
              <a:gd name="connsiteY60" fmla="*/ 1965600 h 1965600"/>
              <a:gd name="connsiteX61" fmla="*/ 1181232 w 6991867"/>
              <a:gd name="connsiteY61" fmla="*/ 1965600 h 1965600"/>
              <a:gd name="connsiteX62" fmla="*/ 1044951 w 6991867"/>
              <a:gd name="connsiteY62" fmla="*/ 1965600 h 1965600"/>
              <a:gd name="connsiteX63" fmla="*/ 953599 w 6991867"/>
              <a:gd name="connsiteY63" fmla="*/ 1965600 h 1965600"/>
              <a:gd name="connsiteX64" fmla="*/ 898188 w 6991867"/>
              <a:gd name="connsiteY64" fmla="*/ 1965600 h 1965600"/>
              <a:gd name="connsiteX65" fmla="*/ 869734 w 6991867"/>
              <a:gd name="connsiteY65" fmla="*/ 1965600 h 1965600"/>
              <a:gd name="connsiteX66" fmla="*/ 857753 w 6991867"/>
              <a:gd name="connsiteY66" fmla="*/ 1965600 h 1965600"/>
              <a:gd name="connsiteX67" fmla="*/ 753854 w 6991867"/>
              <a:gd name="connsiteY67" fmla="*/ 1965600 h 1965600"/>
              <a:gd name="connsiteX68" fmla="*/ 675776 w 6991867"/>
              <a:gd name="connsiteY68" fmla="*/ 1965600 h 1965600"/>
              <a:gd name="connsiteX69" fmla="*/ 582328 w 6991867"/>
              <a:gd name="connsiteY69" fmla="*/ 1965600 h 1965600"/>
              <a:gd name="connsiteX70" fmla="*/ 547900 w 6991867"/>
              <a:gd name="connsiteY70" fmla="*/ 1965600 h 1965600"/>
              <a:gd name="connsiteX71" fmla="*/ 542981 w 6991867"/>
              <a:gd name="connsiteY71" fmla="*/ 1965600 h 1965600"/>
              <a:gd name="connsiteX72" fmla="*/ 263621 w 6991867"/>
              <a:gd name="connsiteY72" fmla="*/ 1688700 h 1965600"/>
              <a:gd name="connsiteX73" fmla="*/ 263621 w 6991867"/>
              <a:gd name="connsiteY73" fmla="*/ 1251900 h 1965600"/>
              <a:gd name="connsiteX74" fmla="*/ 0 w 6991867"/>
              <a:gd name="connsiteY74" fmla="*/ 982800 h 1965600"/>
              <a:gd name="connsiteX75" fmla="*/ 263621 w 6991867"/>
              <a:gd name="connsiteY75" fmla="*/ 717600 h 1965600"/>
              <a:gd name="connsiteX76" fmla="*/ 263621 w 6991867"/>
              <a:gd name="connsiteY76" fmla="*/ 280800 h 1965600"/>
              <a:gd name="connsiteX77" fmla="*/ 542981 w 6991867"/>
              <a:gd name="connsiteY77" fmla="*/ 0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6991867" h="1965600">
                <a:moveTo>
                  <a:pt x="542981" y="0"/>
                </a:moveTo>
                <a:lnTo>
                  <a:pt x="646881" y="0"/>
                </a:lnTo>
                <a:lnTo>
                  <a:pt x="724959" y="0"/>
                </a:lnTo>
                <a:lnTo>
                  <a:pt x="818407" y="0"/>
                </a:lnTo>
                <a:lnTo>
                  <a:pt x="852835" y="0"/>
                </a:lnTo>
                <a:lnTo>
                  <a:pt x="857753" y="0"/>
                </a:lnTo>
                <a:lnTo>
                  <a:pt x="1415042" y="0"/>
                </a:lnTo>
                <a:lnTo>
                  <a:pt x="1937513" y="0"/>
                </a:lnTo>
                <a:lnTo>
                  <a:pt x="2426288" y="0"/>
                </a:lnTo>
                <a:lnTo>
                  <a:pt x="2882490" y="0"/>
                </a:lnTo>
                <a:lnTo>
                  <a:pt x="3307243" y="0"/>
                </a:lnTo>
                <a:lnTo>
                  <a:pt x="3701670" y="0"/>
                </a:lnTo>
                <a:lnTo>
                  <a:pt x="4066894" y="0"/>
                </a:lnTo>
                <a:lnTo>
                  <a:pt x="4404038" y="0"/>
                </a:lnTo>
                <a:lnTo>
                  <a:pt x="4714226" y="0"/>
                </a:lnTo>
                <a:lnTo>
                  <a:pt x="4998580" y="0"/>
                </a:lnTo>
                <a:lnTo>
                  <a:pt x="5494281" y="0"/>
                </a:lnTo>
                <a:lnTo>
                  <a:pt x="5900127" y="0"/>
                </a:lnTo>
                <a:lnTo>
                  <a:pt x="6225103" y="0"/>
                </a:lnTo>
                <a:lnTo>
                  <a:pt x="6478195" y="0"/>
                </a:lnTo>
                <a:lnTo>
                  <a:pt x="6668389" y="0"/>
                </a:lnTo>
                <a:lnTo>
                  <a:pt x="6804669" y="0"/>
                </a:lnTo>
                <a:lnTo>
                  <a:pt x="6896022" y="0"/>
                </a:lnTo>
                <a:lnTo>
                  <a:pt x="6951432" y="0"/>
                </a:lnTo>
                <a:lnTo>
                  <a:pt x="6979887" y="0"/>
                </a:lnTo>
                <a:lnTo>
                  <a:pt x="6991867" y="0"/>
                </a:lnTo>
                <a:lnTo>
                  <a:pt x="6991867" y="178577"/>
                </a:lnTo>
                <a:lnTo>
                  <a:pt x="6991867" y="345996"/>
                </a:lnTo>
                <a:lnTo>
                  <a:pt x="6991867" y="502617"/>
                </a:lnTo>
                <a:lnTo>
                  <a:pt x="6991867" y="648802"/>
                </a:lnTo>
                <a:lnTo>
                  <a:pt x="6991867" y="784908"/>
                </a:lnTo>
                <a:lnTo>
                  <a:pt x="6991867" y="911298"/>
                </a:lnTo>
                <a:lnTo>
                  <a:pt x="6991867" y="1028329"/>
                </a:lnTo>
                <a:lnTo>
                  <a:pt x="6991867" y="1136363"/>
                </a:lnTo>
                <a:lnTo>
                  <a:pt x="6991867" y="1235758"/>
                </a:lnTo>
                <a:lnTo>
                  <a:pt x="6991867" y="1326876"/>
                </a:lnTo>
                <a:lnTo>
                  <a:pt x="6991867" y="1410076"/>
                </a:lnTo>
                <a:lnTo>
                  <a:pt x="6991867" y="1485717"/>
                </a:lnTo>
                <a:lnTo>
                  <a:pt x="6991867" y="1615766"/>
                </a:lnTo>
                <a:lnTo>
                  <a:pt x="6991867" y="1719900"/>
                </a:lnTo>
                <a:lnTo>
                  <a:pt x="6991867" y="1801000"/>
                </a:lnTo>
                <a:lnTo>
                  <a:pt x="6991867" y="1861945"/>
                </a:lnTo>
                <a:lnTo>
                  <a:pt x="6991867" y="1905615"/>
                </a:lnTo>
                <a:lnTo>
                  <a:pt x="6991867" y="1934888"/>
                </a:lnTo>
                <a:lnTo>
                  <a:pt x="6991867" y="1952643"/>
                </a:lnTo>
                <a:lnTo>
                  <a:pt x="6991867" y="1961761"/>
                </a:lnTo>
                <a:lnTo>
                  <a:pt x="6991867" y="1965600"/>
                </a:lnTo>
                <a:lnTo>
                  <a:pt x="6434578" y="1965600"/>
                </a:lnTo>
                <a:lnTo>
                  <a:pt x="5912108" y="1965600"/>
                </a:lnTo>
                <a:lnTo>
                  <a:pt x="5423333" y="1965600"/>
                </a:lnTo>
                <a:lnTo>
                  <a:pt x="4967130" y="1965600"/>
                </a:lnTo>
                <a:lnTo>
                  <a:pt x="4542377" y="1965600"/>
                </a:lnTo>
                <a:lnTo>
                  <a:pt x="4147951" y="1965600"/>
                </a:lnTo>
                <a:lnTo>
                  <a:pt x="3782727" y="1965600"/>
                </a:lnTo>
                <a:lnTo>
                  <a:pt x="3445583" y="1965600"/>
                </a:lnTo>
                <a:lnTo>
                  <a:pt x="3135395" y="1965600"/>
                </a:lnTo>
                <a:lnTo>
                  <a:pt x="2851041" y="1965600"/>
                </a:lnTo>
                <a:lnTo>
                  <a:pt x="2355340" y="1965600"/>
                </a:lnTo>
                <a:lnTo>
                  <a:pt x="1949494" y="1965600"/>
                </a:lnTo>
                <a:lnTo>
                  <a:pt x="1624517" y="1965600"/>
                </a:lnTo>
                <a:lnTo>
                  <a:pt x="1371425" y="1965600"/>
                </a:lnTo>
                <a:lnTo>
                  <a:pt x="1181232" y="1965600"/>
                </a:lnTo>
                <a:lnTo>
                  <a:pt x="1044951" y="1965600"/>
                </a:lnTo>
                <a:lnTo>
                  <a:pt x="953599" y="1965600"/>
                </a:lnTo>
                <a:lnTo>
                  <a:pt x="898188" y="1965600"/>
                </a:lnTo>
                <a:lnTo>
                  <a:pt x="869734" y="1965600"/>
                </a:lnTo>
                <a:lnTo>
                  <a:pt x="857753" y="1965600"/>
                </a:lnTo>
                <a:lnTo>
                  <a:pt x="753854" y="1965600"/>
                </a:lnTo>
                <a:lnTo>
                  <a:pt x="675776" y="1965600"/>
                </a:lnTo>
                <a:lnTo>
                  <a:pt x="582328" y="1965600"/>
                </a:lnTo>
                <a:lnTo>
                  <a:pt x="547900" y="1965600"/>
                </a:lnTo>
                <a:lnTo>
                  <a:pt x="542981" y="1965600"/>
                </a:lnTo>
                <a:cubicBezTo>
                  <a:pt x="448550" y="1875900"/>
                  <a:pt x="358053" y="1782300"/>
                  <a:pt x="263621" y="1688700"/>
                </a:cubicBezTo>
                <a:cubicBezTo>
                  <a:pt x="263621" y="1251900"/>
                  <a:pt x="263621" y="1251900"/>
                  <a:pt x="263621" y="1251900"/>
                </a:cubicBezTo>
                <a:cubicBezTo>
                  <a:pt x="177059" y="1162200"/>
                  <a:pt x="86562" y="1072500"/>
                  <a:pt x="0" y="982800"/>
                </a:cubicBezTo>
                <a:cubicBezTo>
                  <a:pt x="86562" y="897000"/>
                  <a:pt x="177059" y="807300"/>
                  <a:pt x="263621" y="717600"/>
                </a:cubicBezTo>
                <a:cubicBezTo>
                  <a:pt x="263621" y="280800"/>
                  <a:pt x="263621" y="280800"/>
                  <a:pt x="263621" y="280800"/>
                </a:cubicBezTo>
                <a:cubicBezTo>
                  <a:pt x="358053" y="187200"/>
                  <a:pt x="448550" y="93600"/>
                  <a:pt x="54298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892969" tIns="223266" rIns="642938" bIns="223266" anchor="ctr" anchorCtr="0">
            <a:noAutofit/>
          </a:bodyPr>
          <a:lstStyle>
            <a:lvl1pPr marL="0" marR="0" indent="0" algn="r" defTabSz="91442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5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2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Kliknutím lze upravit styl.</a:t>
            </a:r>
            <a:endParaRPr lang="en-US" dirty="0"/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193281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75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nega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blipFill dpi="0" rotWithShape="1">
            <a:blip r:embed="rId2"/>
            <a:srcRect/>
            <a:stretch>
              <a:fillRect l="-6000" r="-6000"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11.04.2023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BBC8F8-5E49-402D-8F1A-36D983B37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502" y="5875687"/>
            <a:ext cx="7804498" cy="446532"/>
          </a:xfrm>
          <a:custGeom>
            <a:avLst/>
            <a:gdLst>
              <a:gd name="connsiteX0" fmla="*/ 122686 w 7804498"/>
              <a:gd name="connsiteY0" fmla="*/ 0 h 446532"/>
              <a:gd name="connsiteX1" fmla="*/ 194529 w 7804498"/>
              <a:gd name="connsiteY1" fmla="*/ 0 h 446532"/>
              <a:gd name="connsiteX2" fmla="*/ 3932583 w 7804498"/>
              <a:gd name="connsiteY2" fmla="*/ 0 h 446532"/>
              <a:gd name="connsiteX3" fmla="*/ 4106104 w 7804498"/>
              <a:gd name="connsiteY3" fmla="*/ 0 h 446532"/>
              <a:gd name="connsiteX4" fmla="*/ 4133293 w 7804498"/>
              <a:gd name="connsiteY4" fmla="*/ 0 h 446532"/>
              <a:gd name="connsiteX5" fmla="*/ 4133294 w 7804498"/>
              <a:gd name="connsiteY5" fmla="*/ 0 h 446532"/>
              <a:gd name="connsiteX6" fmla="*/ 7804498 w 7804498"/>
              <a:gd name="connsiteY6" fmla="*/ 0 h 446532"/>
              <a:gd name="connsiteX7" fmla="*/ 7804498 w 7804498"/>
              <a:gd name="connsiteY7" fmla="*/ 446532 h 446532"/>
              <a:gd name="connsiteX8" fmla="*/ 4133294 w 7804498"/>
              <a:gd name="connsiteY8" fmla="*/ 446532 h 446532"/>
              <a:gd name="connsiteX9" fmla="*/ 4133293 w 7804498"/>
              <a:gd name="connsiteY9" fmla="*/ 446532 h 446532"/>
              <a:gd name="connsiteX10" fmla="*/ 4106104 w 7804498"/>
              <a:gd name="connsiteY10" fmla="*/ 446532 h 446532"/>
              <a:gd name="connsiteX11" fmla="*/ 3932583 w 7804498"/>
              <a:gd name="connsiteY11" fmla="*/ 446532 h 446532"/>
              <a:gd name="connsiteX12" fmla="*/ 194529 w 7804498"/>
              <a:gd name="connsiteY12" fmla="*/ 446532 h 446532"/>
              <a:gd name="connsiteX13" fmla="*/ 122686 w 7804498"/>
              <a:gd name="connsiteY13" fmla="*/ 446532 h 446532"/>
              <a:gd name="connsiteX14" fmla="*/ 59685 w 7804498"/>
              <a:gd name="connsiteY14" fmla="*/ 385742 h 446532"/>
              <a:gd name="connsiteX15" fmla="*/ 59685 w 7804498"/>
              <a:gd name="connsiteY15" fmla="*/ 286267 h 446532"/>
              <a:gd name="connsiteX16" fmla="*/ 0 w 7804498"/>
              <a:gd name="connsiteY16" fmla="*/ 222161 h 446532"/>
              <a:gd name="connsiteX17" fmla="*/ 59685 w 7804498"/>
              <a:gd name="connsiteY17" fmla="*/ 161371 h 446532"/>
              <a:gd name="connsiteX18" fmla="*/ 59685 w 7804498"/>
              <a:gd name="connsiteY18" fmla="*/ 60791 h 44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804498" h="446532">
                <a:moveTo>
                  <a:pt x="122686" y="0"/>
                </a:moveTo>
                <a:lnTo>
                  <a:pt x="194529" y="0"/>
                </a:lnTo>
                <a:lnTo>
                  <a:pt x="3932583" y="0"/>
                </a:lnTo>
                <a:lnTo>
                  <a:pt x="4106104" y="0"/>
                </a:lnTo>
                <a:lnTo>
                  <a:pt x="4133293" y="0"/>
                </a:lnTo>
                <a:lnTo>
                  <a:pt x="4133294" y="0"/>
                </a:lnTo>
                <a:lnTo>
                  <a:pt x="7804498" y="0"/>
                </a:lnTo>
                <a:lnTo>
                  <a:pt x="7804498" y="446532"/>
                </a:lnTo>
                <a:lnTo>
                  <a:pt x="4133294" y="446532"/>
                </a:lnTo>
                <a:lnTo>
                  <a:pt x="4133293" y="446532"/>
                </a:lnTo>
                <a:lnTo>
                  <a:pt x="4106104" y="446532"/>
                </a:lnTo>
                <a:lnTo>
                  <a:pt x="3932583" y="446532"/>
                </a:lnTo>
                <a:lnTo>
                  <a:pt x="194529" y="446532"/>
                </a:lnTo>
                <a:lnTo>
                  <a:pt x="122686" y="446532"/>
                </a:lnTo>
                <a:lnTo>
                  <a:pt x="59685" y="385742"/>
                </a:lnTo>
                <a:lnTo>
                  <a:pt x="59685" y="286267"/>
                </a:lnTo>
                <a:lnTo>
                  <a:pt x="0" y="222161"/>
                </a:lnTo>
                <a:lnTo>
                  <a:pt x="59685" y="161371"/>
                </a:lnTo>
                <a:lnTo>
                  <a:pt x="59685" y="6079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57188" tIns="0" rIns="535781" bIns="0">
            <a:noAutofit/>
          </a:bodyPr>
          <a:lstStyle>
            <a:lvl1pPr algn="r"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43986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624" y="1695111"/>
            <a:ext cx="6929438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7CD1277F-AEAB-4FC4-825E-D59E50983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563" y="535781"/>
            <a:ext cx="5786437" cy="625126"/>
          </a:xfrm>
          <a:custGeom>
            <a:avLst/>
            <a:gdLst>
              <a:gd name="connsiteX0" fmla="*/ 171755 w 5786437"/>
              <a:gd name="connsiteY0" fmla="*/ 0 h 625126"/>
              <a:gd name="connsiteX1" fmla="*/ 272332 w 5786437"/>
              <a:gd name="connsiteY1" fmla="*/ 0 h 625126"/>
              <a:gd name="connsiteX2" fmla="*/ 5505450 w 5786437"/>
              <a:gd name="connsiteY2" fmla="*/ 0 h 625126"/>
              <a:gd name="connsiteX3" fmla="*/ 5748373 w 5786437"/>
              <a:gd name="connsiteY3" fmla="*/ 0 h 625126"/>
              <a:gd name="connsiteX4" fmla="*/ 5786437 w 5786437"/>
              <a:gd name="connsiteY4" fmla="*/ 0 h 625126"/>
              <a:gd name="connsiteX5" fmla="*/ 5786437 w 5786437"/>
              <a:gd name="connsiteY5" fmla="*/ 625126 h 625126"/>
              <a:gd name="connsiteX6" fmla="*/ 5748373 w 5786437"/>
              <a:gd name="connsiteY6" fmla="*/ 625126 h 625126"/>
              <a:gd name="connsiteX7" fmla="*/ 5505450 w 5786437"/>
              <a:gd name="connsiteY7" fmla="*/ 625126 h 625126"/>
              <a:gd name="connsiteX8" fmla="*/ 272332 w 5786437"/>
              <a:gd name="connsiteY8" fmla="*/ 625126 h 625126"/>
              <a:gd name="connsiteX9" fmla="*/ 171755 w 5786437"/>
              <a:gd name="connsiteY9" fmla="*/ 625126 h 625126"/>
              <a:gd name="connsiteX10" fmla="*/ 83556 w 5786437"/>
              <a:gd name="connsiteY10" fmla="*/ 540022 h 625126"/>
              <a:gd name="connsiteX11" fmla="*/ 83556 w 5786437"/>
              <a:gd name="connsiteY11" fmla="*/ 400762 h 625126"/>
              <a:gd name="connsiteX12" fmla="*/ 0 w 5786437"/>
              <a:gd name="connsiteY12" fmla="*/ 311016 h 625126"/>
              <a:gd name="connsiteX13" fmla="*/ 83556 w 5786437"/>
              <a:gd name="connsiteY13" fmla="*/ 225912 h 625126"/>
              <a:gd name="connsiteX14" fmla="*/ 83556 w 5786437"/>
              <a:gd name="connsiteY14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86437" h="625126">
                <a:moveTo>
                  <a:pt x="171755" y="0"/>
                </a:moveTo>
                <a:lnTo>
                  <a:pt x="272332" y="0"/>
                </a:lnTo>
                <a:lnTo>
                  <a:pt x="5505450" y="0"/>
                </a:lnTo>
                <a:lnTo>
                  <a:pt x="5748373" y="0"/>
                </a:lnTo>
                <a:lnTo>
                  <a:pt x="5786437" y="0"/>
                </a:lnTo>
                <a:lnTo>
                  <a:pt x="5786437" y="625126"/>
                </a:lnTo>
                <a:lnTo>
                  <a:pt x="5748373" y="625126"/>
                </a:lnTo>
                <a:lnTo>
                  <a:pt x="5505450" y="625126"/>
                </a:lnTo>
                <a:lnTo>
                  <a:pt x="272332" y="625126"/>
                </a:lnTo>
                <a:lnTo>
                  <a:pt x="171755" y="625126"/>
                </a:lnTo>
                <a:lnTo>
                  <a:pt x="83556" y="540022"/>
                </a:lnTo>
                <a:lnTo>
                  <a:pt x="83556" y="400762"/>
                </a:lnTo>
                <a:lnTo>
                  <a:pt x="0" y="311016"/>
                </a:lnTo>
                <a:lnTo>
                  <a:pt x="83556" y="225912"/>
                </a:lnTo>
                <a:lnTo>
                  <a:pt x="83556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tIns="36000" rIns="642938" bIns="36000">
            <a:noAutofit/>
          </a:bodyPr>
          <a:lstStyle>
            <a:lvl1pPr algn="r">
              <a:defRPr sz="2400">
                <a:solidFill>
                  <a:schemeClr val="bg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193281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9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624" y="2333583"/>
            <a:ext cx="6929438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1624" y="1695110"/>
            <a:ext cx="6929438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cs-CZ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7CD1277F-AEAB-4FC4-825E-D59E50983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5786437" cy="625126"/>
          </a:xfrm>
          <a:custGeom>
            <a:avLst/>
            <a:gdLst>
              <a:gd name="connsiteX0" fmla="*/ 171755 w 5786437"/>
              <a:gd name="connsiteY0" fmla="*/ 0 h 625126"/>
              <a:gd name="connsiteX1" fmla="*/ 272332 w 5786437"/>
              <a:gd name="connsiteY1" fmla="*/ 0 h 625126"/>
              <a:gd name="connsiteX2" fmla="*/ 5505450 w 5786437"/>
              <a:gd name="connsiteY2" fmla="*/ 0 h 625126"/>
              <a:gd name="connsiteX3" fmla="*/ 5748373 w 5786437"/>
              <a:gd name="connsiteY3" fmla="*/ 0 h 625126"/>
              <a:gd name="connsiteX4" fmla="*/ 5786437 w 5786437"/>
              <a:gd name="connsiteY4" fmla="*/ 0 h 625126"/>
              <a:gd name="connsiteX5" fmla="*/ 5786437 w 5786437"/>
              <a:gd name="connsiteY5" fmla="*/ 625126 h 625126"/>
              <a:gd name="connsiteX6" fmla="*/ 5748373 w 5786437"/>
              <a:gd name="connsiteY6" fmla="*/ 625126 h 625126"/>
              <a:gd name="connsiteX7" fmla="*/ 5505450 w 5786437"/>
              <a:gd name="connsiteY7" fmla="*/ 625126 h 625126"/>
              <a:gd name="connsiteX8" fmla="*/ 272332 w 5786437"/>
              <a:gd name="connsiteY8" fmla="*/ 625126 h 625126"/>
              <a:gd name="connsiteX9" fmla="*/ 171755 w 5786437"/>
              <a:gd name="connsiteY9" fmla="*/ 625126 h 625126"/>
              <a:gd name="connsiteX10" fmla="*/ 83556 w 5786437"/>
              <a:gd name="connsiteY10" fmla="*/ 540022 h 625126"/>
              <a:gd name="connsiteX11" fmla="*/ 83556 w 5786437"/>
              <a:gd name="connsiteY11" fmla="*/ 400762 h 625126"/>
              <a:gd name="connsiteX12" fmla="*/ 0 w 5786437"/>
              <a:gd name="connsiteY12" fmla="*/ 311016 h 625126"/>
              <a:gd name="connsiteX13" fmla="*/ 83556 w 5786437"/>
              <a:gd name="connsiteY13" fmla="*/ 225912 h 625126"/>
              <a:gd name="connsiteX14" fmla="*/ 83556 w 5786437"/>
              <a:gd name="connsiteY14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86437" h="625126">
                <a:moveTo>
                  <a:pt x="171755" y="0"/>
                </a:moveTo>
                <a:lnTo>
                  <a:pt x="272332" y="0"/>
                </a:lnTo>
                <a:lnTo>
                  <a:pt x="5505450" y="0"/>
                </a:lnTo>
                <a:lnTo>
                  <a:pt x="5748373" y="0"/>
                </a:lnTo>
                <a:lnTo>
                  <a:pt x="5786437" y="0"/>
                </a:lnTo>
                <a:lnTo>
                  <a:pt x="5786437" y="625126"/>
                </a:lnTo>
                <a:lnTo>
                  <a:pt x="5748373" y="625126"/>
                </a:lnTo>
                <a:lnTo>
                  <a:pt x="5505450" y="625126"/>
                </a:lnTo>
                <a:lnTo>
                  <a:pt x="272332" y="625126"/>
                </a:lnTo>
                <a:lnTo>
                  <a:pt x="171755" y="625126"/>
                </a:lnTo>
                <a:lnTo>
                  <a:pt x="83556" y="540022"/>
                </a:lnTo>
                <a:lnTo>
                  <a:pt x="83556" y="400762"/>
                </a:lnTo>
                <a:lnTo>
                  <a:pt x="0" y="311016"/>
                </a:lnTo>
                <a:lnTo>
                  <a:pt x="83556" y="225912"/>
                </a:lnTo>
                <a:lnTo>
                  <a:pt x="83556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tIns="36000" rIns="642938" bIns="36000">
            <a:noAutofit/>
          </a:bodyPr>
          <a:lstStyle>
            <a:lvl1pPr algn="r">
              <a:defRPr sz="2400">
                <a:solidFill>
                  <a:schemeClr val="bg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en-US" dirty="0"/>
              <a:t>Chapter 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193281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6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1624" y="1695110"/>
            <a:ext cx="6929438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Picture label</a:t>
            </a:r>
            <a:endParaRPr lang="cs-CZ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7CD1277F-AEAB-4FC4-825E-D59E50983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5786437" cy="625126"/>
          </a:xfrm>
          <a:custGeom>
            <a:avLst/>
            <a:gdLst>
              <a:gd name="connsiteX0" fmla="*/ 171755 w 5786437"/>
              <a:gd name="connsiteY0" fmla="*/ 0 h 625126"/>
              <a:gd name="connsiteX1" fmla="*/ 272332 w 5786437"/>
              <a:gd name="connsiteY1" fmla="*/ 0 h 625126"/>
              <a:gd name="connsiteX2" fmla="*/ 5505450 w 5786437"/>
              <a:gd name="connsiteY2" fmla="*/ 0 h 625126"/>
              <a:gd name="connsiteX3" fmla="*/ 5748373 w 5786437"/>
              <a:gd name="connsiteY3" fmla="*/ 0 h 625126"/>
              <a:gd name="connsiteX4" fmla="*/ 5786437 w 5786437"/>
              <a:gd name="connsiteY4" fmla="*/ 0 h 625126"/>
              <a:gd name="connsiteX5" fmla="*/ 5786437 w 5786437"/>
              <a:gd name="connsiteY5" fmla="*/ 625126 h 625126"/>
              <a:gd name="connsiteX6" fmla="*/ 5748373 w 5786437"/>
              <a:gd name="connsiteY6" fmla="*/ 625126 h 625126"/>
              <a:gd name="connsiteX7" fmla="*/ 5505450 w 5786437"/>
              <a:gd name="connsiteY7" fmla="*/ 625126 h 625126"/>
              <a:gd name="connsiteX8" fmla="*/ 272332 w 5786437"/>
              <a:gd name="connsiteY8" fmla="*/ 625126 h 625126"/>
              <a:gd name="connsiteX9" fmla="*/ 171755 w 5786437"/>
              <a:gd name="connsiteY9" fmla="*/ 625126 h 625126"/>
              <a:gd name="connsiteX10" fmla="*/ 83556 w 5786437"/>
              <a:gd name="connsiteY10" fmla="*/ 540022 h 625126"/>
              <a:gd name="connsiteX11" fmla="*/ 83556 w 5786437"/>
              <a:gd name="connsiteY11" fmla="*/ 400762 h 625126"/>
              <a:gd name="connsiteX12" fmla="*/ 0 w 5786437"/>
              <a:gd name="connsiteY12" fmla="*/ 311016 h 625126"/>
              <a:gd name="connsiteX13" fmla="*/ 83556 w 5786437"/>
              <a:gd name="connsiteY13" fmla="*/ 225912 h 625126"/>
              <a:gd name="connsiteX14" fmla="*/ 83556 w 5786437"/>
              <a:gd name="connsiteY14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86437" h="625126">
                <a:moveTo>
                  <a:pt x="171755" y="0"/>
                </a:moveTo>
                <a:lnTo>
                  <a:pt x="272332" y="0"/>
                </a:lnTo>
                <a:lnTo>
                  <a:pt x="5505450" y="0"/>
                </a:lnTo>
                <a:lnTo>
                  <a:pt x="5748373" y="0"/>
                </a:lnTo>
                <a:lnTo>
                  <a:pt x="5786437" y="0"/>
                </a:lnTo>
                <a:lnTo>
                  <a:pt x="5786437" y="625126"/>
                </a:lnTo>
                <a:lnTo>
                  <a:pt x="5748373" y="625126"/>
                </a:lnTo>
                <a:lnTo>
                  <a:pt x="5505450" y="625126"/>
                </a:lnTo>
                <a:lnTo>
                  <a:pt x="272332" y="625126"/>
                </a:lnTo>
                <a:lnTo>
                  <a:pt x="171755" y="625126"/>
                </a:lnTo>
                <a:lnTo>
                  <a:pt x="83556" y="540022"/>
                </a:lnTo>
                <a:lnTo>
                  <a:pt x="83556" y="400762"/>
                </a:lnTo>
                <a:lnTo>
                  <a:pt x="0" y="311016"/>
                </a:lnTo>
                <a:lnTo>
                  <a:pt x="83556" y="225912"/>
                </a:lnTo>
                <a:lnTo>
                  <a:pt x="83556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tIns="36000" rIns="642938" bIns="36000">
            <a:noAutofit/>
          </a:bodyPr>
          <a:lstStyle>
            <a:lvl1pPr algn="r">
              <a:defRPr sz="2400">
                <a:solidFill>
                  <a:schemeClr val="bg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1624" y="2364907"/>
            <a:ext cx="6929438" cy="3600123"/>
          </a:xfrm>
          <a:blipFill dpi="0" rotWithShape="1">
            <a:blip r:embed="rId2"/>
            <a:srcRect/>
            <a:stretch>
              <a:fillRect t="-14000" b="-14000"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45C2BD-0DF3-498D-ACA3-8B6948A94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193281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92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74828E3-1D12-4E33-B103-A47D4E17B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2133" y="3999432"/>
            <a:ext cx="6991867" cy="1965599"/>
          </a:xfrm>
          <a:custGeom>
            <a:avLst/>
            <a:gdLst>
              <a:gd name="connsiteX0" fmla="*/ 542981 w 6991867"/>
              <a:gd name="connsiteY0" fmla="*/ 0 h 1965599"/>
              <a:gd name="connsiteX1" fmla="*/ 646881 w 6991867"/>
              <a:gd name="connsiteY1" fmla="*/ 0 h 1965599"/>
              <a:gd name="connsiteX2" fmla="*/ 724959 w 6991867"/>
              <a:gd name="connsiteY2" fmla="*/ 0 h 1965599"/>
              <a:gd name="connsiteX3" fmla="*/ 818407 w 6991867"/>
              <a:gd name="connsiteY3" fmla="*/ 0 h 1965599"/>
              <a:gd name="connsiteX4" fmla="*/ 852835 w 6991867"/>
              <a:gd name="connsiteY4" fmla="*/ 0 h 1965599"/>
              <a:gd name="connsiteX5" fmla="*/ 857753 w 6991867"/>
              <a:gd name="connsiteY5" fmla="*/ 0 h 1965599"/>
              <a:gd name="connsiteX6" fmla="*/ 1415043 w 6991867"/>
              <a:gd name="connsiteY6" fmla="*/ 0 h 1965599"/>
              <a:gd name="connsiteX7" fmla="*/ 1937513 w 6991867"/>
              <a:gd name="connsiteY7" fmla="*/ 0 h 1965599"/>
              <a:gd name="connsiteX8" fmla="*/ 2426288 w 6991867"/>
              <a:gd name="connsiteY8" fmla="*/ 0 h 1965599"/>
              <a:gd name="connsiteX9" fmla="*/ 2882490 w 6991867"/>
              <a:gd name="connsiteY9" fmla="*/ 0 h 1965599"/>
              <a:gd name="connsiteX10" fmla="*/ 3307243 w 6991867"/>
              <a:gd name="connsiteY10" fmla="*/ 0 h 1965599"/>
              <a:gd name="connsiteX11" fmla="*/ 3701670 w 6991867"/>
              <a:gd name="connsiteY11" fmla="*/ 0 h 1965599"/>
              <a:gd name="connsiteX12" fmla="*/ 4066894 w 6991867"/>
              <a:gd name="connsiteY12" fmla="*/ 0 h 1965599"/>
              <a:gd name="connsiteX13" fmla="*/ 4404038 w 6991867"/>
              <a:gd name="connsiteY13" fmla="*/ 0 h 1965599"/>
              <a:gd name="connsiteX14" fmla="*/ 4714226 w 6991867"/>
              <a:gd name="connsiteY14" fmla="*/ 0 h 1965599"/>
              <a:gd name="connsiteX15" fmla="*/ 4998580 w 6991867"/>
              <a:gd name="connsiteY15" fmla="*/ 0 h 1965599"/>
              <a:gd name="connsiteX16" fmla="*/ 5494281 w 6991867"/>
              <a:gd name="connsiteY16" fmla="*/ 0 h 1965599"/>
              <a:gd name="connsiteX17" fmla="*/ 5900127 w 6991867"/>
              <a:gd name="connsiteY17" fmla="*/ 0 h 1965599"/>
              <a:gd name="connsiteX18" fmla="*/ 6225103 w 6991867"/>
              <a:gd name="connsiteY18" fmla="*/ 0 h 1965599"/>
              <a:gd name="connsiteX19" fmla="*/ 6478195 w 6991867"/>
              <a:gd name="connsiteY19" fmla="*/ 0 h 1965599"/>
              <a:gd name="connsiteX20" fmla="*/ 6668388 w 6991867"/>
              <a:gd name="connsiteY20" fmla="*/ 0 h 1965599"/>
              <a:gd name="connsiteX21" fmla="*/ 6804669 w 6991867"/>
              <a:gd name="connsiteY21" fmla="*/ 0 h 1965599"/>
              <a:gd name="connsiteX22" fmla="*/ 6896021 w 6991867"/>
              <a:gd name="connsiteY22" fmla="*/ 0 h 1965599"/>
              <a:gd name="connsiteX23" fmla="*/ 6951432 w 6991867"/>
              <a:gd name="connsiteY23" fmla="*/ 0 h 1965599"/>
              <a:gd name="connsiteX24" fmla="*/ 6979886 w 6991867"/>
              <a:gd name="connsiteY24" fmla="*/ 0 h 1965599"/>
              <a:gd name="connsiteX25" fmla="*/ 6991867 w 6991867"/>
              <a:gd name="connsiteY25" fmla="*/ 0 h 1965599"/>
              <a:gd name="connsiteX26" fmla="*/ 6991867 w 6991867"/>
              <a:gd name="connsiteY26" fmla="*/ 178577 h 1965599"/>
              <a:gd name="connsiteX27" fmla="*/ 6991867 w 6991867"/>
              <a:gd name="connsiteY27" fmla="*/ 345996 h 1965599"/>
              <a:gd name="connsiteX28" fmla="*/ 6991867 w 6991867"/>
              <a:gd name="connsiteY28" fmla="*/ 502618 h 1965599"/>
              <a:gd name="connsiteX29" fmla="*/ 6991867 w 6991867"/>
              <a:gd name="connsiteY29" fmla="*/ 648802 h 1965599"/>
              <a:gd name="connsiteX30" fmla="*/ 6991867 w 6991867"/>
              <a:gd name="connsiteY30" fmla="*/ 784909 h 1965599"/>
              <a:gd name="connsiteX31" fmla="*/ 6991867 w 6991867"/>
              <a:gd name="connsiteY31" fmla="*/ 911298 h 1965599"/>
              <a:gd name="connsiteX32" fmla="*/ 6991867 w 6991867"/>
              <a:gd name="connsiteY32" fmla="*/ 1028329 h 1965599"/>
              <a:gd name="connsiteX33" fmla="*/ 6991867 w 6991867"/>
              <a:gd name="connsiteY33" fmla="*/ 1136363 h 1965599"/>
              <a:gd name="connsiteX34" fmla="*/ 6991867 w 6991867"/>
              <a:gd name="connsiteY34" fmla="*/ 1235758 h 1965599"/>
              <a:gd name="connsiteX35" fmla="*/ 6991867 w 6991867"/>
              <a:gd name="connsiteY35" fmla="*/ 1326876 h 1965599"/>
              <a:gd name="connsiteX36" fmla="*/ 6991867 w 6991867"/>
              <a:gd name="connsiteY36" fmla="*/ 1410076 h 1965599"/>
              <a:gd name="connsiteX37" fmla="*/ 6991867 w 6991867"/>
              <a:gd name="connsiteY37" fmla="*/ 1485717 h 1965599"/>
              <a:gd name="connsiteX38" fmla="*/ 6991867 w 6991867"/>
              <a:gd name="connsiteY38" fmla="*/ 1615766 h 1965599"/>
              <a:gd name="connsiteX39" fmla="*/ 6991867 w 6991867"/>
              <a:gd name="connsiteY39" fmla="*/ 1719900 h 1965599"/>
              <a:gd name="connsiteX40" fmla="*/ 6991867 w 6991867"/>
              <a:gd name="connsiteY40" fmla="*/ 1801000 h 1965599"/>
              <a:gd name="connsiteX41" fmla="*/ 6991867 w 6991867"/>
              <a:gd name="connsiteY41" fmla="*/ 1861946 h 1965599"/>
              <a:gd name="connsiteX42" fmla="*/ 6991867 w 6991867"/>
              <a:gd name="connsiteY42" fmla="*/ 1905615 h 1965599"/>
              <a:gd name="connsiteX43" fmla="*/ 6991867 w 6991867"/>
              <a:gd name="connsiteY43" fmla="*/ 1934888 h 1965599"/>
              <a:gd name="connsiteX44" fmla="*/ 6991867 w 6991867"/>
              <a:gd name="connsiteY44" fmla="*/ 1952643 h 1965599"/>
              <a:gd name="connsiteX45" fmla="*/ 6991867 w 6991867"/>
              <a:gd name="connsiteY45" fmla="*/ 1961761 h 1965599"/>
              <a:gd name="connsiteX46" fmla="*/ 6991867 w 6991867"/>
              <a:gd name="connsiteY46" fmla="*/ 1965599 h 1965599"/>
              <a:gd name="connsiteX47" fmla="*/ 542980 w 6991867"/>
              <a:gd name="connsiteY47" fmla="*/ 1965599 h 1965599"/>
              <a:gd name="connsiteX48" fmla="*/ 263622 w 6991867"/>
              <a:gd name="connsiteY48" fmla="*/ 1688700 h 1965599"/>
              <a:gd name="connsiteX49" fmla="*/ 263622 w 6991867"/>
              <a:gd name="connsiteY49" fmla="*/ 1251900 h 1965599"/>
              <a:gd name="connsiteX50" fmla="*/ 0 w 6991867"/>
              <a:gd name="connsiteY50" fmla="*/ 982800 h 1965599"/>
              <a:gd name="connsiteX51" fmla="*/ 263622 w 6991867"/>
              <a:gd name="connsiteY51" fmla="*/ 717600 h 1965599"/>
              <a:gd name="connsiteX52" fmla="*/ 263622 w 6991867"/>
              <a:gd name="connsiteY52" fmla="*/ 280800 h 1965599"/>
              <a:gd name="connsiteX53" fmla="*/ 542981 w 6991867"/>
              <a:gd name="connsiteY53" fmla="*/ 0 h 196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991867" h="1965599">
                <a:moveTo>
                  <a:pt x="542981" y="0"/>
                </a:moveTo>
                <a:lnTo>
                  <a:pt x="646881" y="0"/>
                </a:lnTo>
                <a:lnTo>
                  <a:pt x="724959" y="0"/>
                </a:lnTo>
                <a:lnTo>
                  <a:pt x="818407" y="0"/>
                </a:lnTo>
                <a:lnTo>
                  <a:pt x="852835" y="0"/>
                </a:lnTo>
                <a:lnTo>
                  <a:pt x="857753" y="0"/>
                </a:lnTo>
                <a:lnTo>
                  <a:pt x="1415043" y="0"/>
                </a:lnTo>
                <a:lnTo>
                  <a:pt x="1937513" y="0"/>
                </a:lnTo>
                <a:lnTo>
                  <a:pt x="2426288" y="0"/>
                </a:lnTo>
                <a:lnTo>
                  <a:pt x="2882490" y="0"/>
                </a:lnTo>
                <a:lnTo>
                  <a:pt x="3307243" y="0"/>
                </a:lnTo>
                <a:lnTo>
                  <a:pt x="3701670" y="0"/>
                </a:lnTo>
                <a:lnTo>
                  <a:pt x="4066894" y="0"/>
                </a:lnTo>
                <a:lnTo>
                  <a:pt x="4404038" y="0"/>
                </a:lnTo>
                <a:lnTo>
                  <a:pt x="4714226" y="0"/>
                </a:lnTo>
                <a:lnTo>
                  <a:pt x="4998580" y="0"/>
                </a:lnTo>
                <a:lnTo>
                  <a:pt x="5494281" y="0"/>
                </a:lnTo>
                <a:lnTo>
                  <a:pt x="5900127" y="0"/>
                </a:lnTo>
                <a:lnTo>
                  <a:pt x="6225103" y="0"/>
                </a:lnTo>
                <a:lnTo>
                  <a:pt x="6478195" y="0"/>
                </a:lnTo>
                <a:lnTo>
                  <a:pt x="6668388" y="0"/>
                </a:lnTo>
                <a:lnTo>
                  <a:pt x="6804669" y="0"/>
                </a:lnTo>
                <a:lnTo>
                  <a:pt x="6896021" y="0"/>
                </a:lnTo>
                <a:lnTo>
                  <a:pt x="6951432" y="0"/>
                </a:lnTo>
                <a:lnTo>
                  <a:pt x="6979886" y="0"/>
                </a:lnTo>
                <a:lnTo>
                  <a:pt x="6991867" y="0"/>
                </a:lnTo>
                <a:lnTo>
                  <a:pt x="6991867" y="178577"/>
                </a:lnTo>
                <a:lnTo>
                  <a:pt x="6991867" y="345996"/>
                </a:lnTo>
                <a:lnTo>
                  <a:pt x="6991867" y="502618"/>
                </a:lnTo>
                <a:lnTo>
                  <a:pt x="6991867" y="648802"/>
                </a:lnTo>
                <a:lnTo>
                  <a:pt x="6991867" y="784909"/>
                </a:lnTo>
                <a:lnTo>
                  <a:pt x="6991867" y="911298"/>
                </a:lnTo>
                <a:lnTo>
                  <a:pt x="6991867" y="1028329"/>
                </a:lnTo>
                <a:lnTo>
                  <a:pt x="6991867" y="1136363"/>
                </a:lnTo>
                <a:lnTo>
                  <a:pt x="6991867" y="1235758"/>
                </a:lnTo>
                <a:lnTo>
                  <a:pt x="6991867" y="1326876"/>
                </a:lnTo>
                <a:lnTo>
                  <a:pt x="6991867" y="1410076"/>
                </a:lnTo>
                <a:lnTo>
                  <a:pt x="6991867" y="1485717"/>
                </a:lnTo>
                <a:lnTo>
                  <a:pt x="6991867" y="1615766"/>
                </a:lnTo>
                <a:lnTo>
                  <a:pt x="6991867" y="1719900"/>
                </a:lnTo>
                <a:lnTo>
                  <a:pt x="6991867" y="1801000"/>
                </a:lnTo>
                <a:lnTo>
                  <a:pt x="6991867" y="1861946"/>
                </a:lnTo>
                <a:lnTo>
                  <a:pt x="6991867" y="1905615"/>
                </a:lnTo>
                <a:lnTo>
                  <a:pt x="6991867" y="1934888"/>
                </a:lnTo>
                <a:lnTo>
                  <a:pt x="6991867" y="1952643"/>
                </a:lnTo>
                <a:lnTo>
                  <a:pt x="6991867" y="1961761"/>
                </a:lnTo>
                <a:lnTo>
                  <a:pt x="6991867" y="1965599"/>
                </a:lnTo>
                <a:lnTo>
                  <a:pt x="542980" y="1965599"/>
                </a:lnTo>
                <a:lnTo>
                  <a:pt x="263622" y="1688700"/>
                </a:lnTo>
                <a:cubicBezTo>
                  <a:pt x="263622" y="1251900"/>
                  <a:pt x="263622" y="1251900"/>
                  <a:pt x="263622" y="1251900"/>
                </a:cubicBezTo>
                <a:cubicBezTo>
                  <a:pt x="177059" y="1162200"/>
                  <a:pt x="86562" y="1072500"/>
                  <a:pt x="0" y="982800"/>
                </a:cubicBezTo>
                <a:cubicBezTo>
                  <a:pt x="86562" y="897000"/>
                  <a:pt x="177059" y="807300"/>
                  <a:pt x="263622" y="717600"/>
                </a:cubicBezTo>
                <a:cubicBezTo>
                  <a:pt x="263622" y="280800"/>
                  <a:pt x="263622" y="280800"/>
                  <a:pt x="263622" y="280800"/>
                </a:cubicBezTo>
                <a:cubicBezTo>
                  <a:pt x="358053" y="187200"/>
                  <a:pt x="448550" y="93600"/>
                  <a:pt x="542981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892969" tIns="223266" rIns="642938" bIns="223266" anchor="ctr">
            <a:noAutofit/>
          </a:bodyPr>
          <a:lstStyle>
            <a:lvl1pPr marL="0" marR="0" indent="0" algn="r" defTabSz="91442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5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2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Kliknutím lze upravit styl.</a:t>
            </a:r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D5821FF-6C23-42E5-ACFE-25E72C94D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1932813" cy="1135952"/>
          </a:xfrm>
          <a:prstGeom prst="rect">
            <a:avLst/>
          </a:prstGeom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600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blipFill dpi="0" rotWithShape="1">
            <a:blip r:embed="rId2"/>
            <a:srcRect/>
            <a:stretch>
              <a:fillRect l="-6000" r="-6000"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11.04.2023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BBC8F8-5E49-402D-8F1A-36D983B37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502" y="5875687"/>
            <a:ext cx="7804498" cy="446532"/>
          </a:xfrm>
          <a:custGeom>
            <a:avLst/>
            <a:gdLst>
              <a:gd name="connsiteX0" fmla="*/ 122686 w 7804498"/>
              <a:gd name="connsiteY0" fmla="*/ 0 h 446532"/>
              <a:gd name="connsiteX1" fmla="*/ 194529 w 7804498"/>
              <a:gd name="connsiteY1" fmla="*/ 0 h 446532"/>
              <a:gd name="connsiteX2" fmla="*/ 3932583 w 7804498"/>
              <a:gd name="connsiteY2" fmla="*/ 0 h 446532"/>
              <a:gd name="connsiteX3" fmla="*/ 4106104 w 7804498"/>
              <a:gd name="connsiteY3" fmla="*/ 0 h 446532"/>
              <a:gd name="connsiteX4" fmla="*/ 4133293 w 7804498"/>
              <a:gd name="connsiteY4" fmla="*/ 0 h 446532"/>
              <a:gd name="connsiteX5" fmla="*/ 4133294 w 7804498"/>
              <a:gd name="connsiteY5" fmla="*/ 0 h 446532"/>
              <a:gd name="connsiteX6" fmla="*/ 7804498 w 7804498"/>
              <a:gd name="connsiteY6" fmla="*/ 0 h 446532"/>
              <a:gd name="connsiteX7" fmla="*/ 7804498 w 7804498"/>
              <a:gd name="connsiteY7" fmla="*/ 446532 h 446532"/>
              <a:gd name="connsiteX8" fmla="*/ 4133294 w 7804498"/>
              <a:gd name="connsiteY8" fmla="*/ 446532 h 446532"/>
              <a:gd name="connsiteX9" fmla="*/ 4133293 w 7804498"/>
              <a:gd name="connsiteY9" fmla="*/ 446532 h 446532"/>
              <a:gd name="connsiteX10" fmla="*/ 4106104 w 7804498"/>
              <a:gd name="connsiteY10" fmla="*/ 446532 h 446532"/>
              <a:gd name="connsiteX11" fmla="*/ 3932583 w 7804498"/>
              <a:gd name="connsiteY11" fmla="*/ 446532 h 446532"/>
              <a:gd name="connsiteX12" fmla="*/ 194529 w 7804498"/>
              <a:gd name="connsiteY12" fmla="*/ 446532 h 446532"/>
              <a:gd name="connsiteX13" fmla="*/ 122686 w 7804498"/>
              <a:gd name="connsiteY13" fmla="*/ 446532 h 446532"/>
              <a:gd name="connsiteX14" fmla="*/ 59685 w 7804498"/>
              <a:gd name="connsiteY14" fmla="*/ 385742 h 446532"/>
              <a:gd name="connsiteX15" fmla="*/ 59685 w 7804498"/>
              <a:gd name="connsiteY15" fmla="*/ 286267 h 446532"/>
              <a:gd name="connsiteX16" fmla="*/ 0 w 7804498"/>
              <a:gd name="connsiteY16" fmla="*/ 222161 h 446532"/>
              <a:gd name="connsiteX17" fmla="*/ 59685 w 7804498"/>
              <a:gd name="connsiteY17" fmla="*/ 161371 h 446532"/>
              <a:gd name="connsiteX18" fmla="*/ 59685 w 7804498"/>
              <a:gd name="connsiteY18" fmla="*/ 60791 h 44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804498" h="446532">
                <a:moveTo>
                  <a:pt x="122686" y="0"/>
                </a:moveTo>
                <a:lnTo>
                  <a:pt x="194529" y="0"/>
                </a:lnTo>
                <a:lnTo>
                  <a:pt x="3932583" y="0"/>
                </a:lnTo>
                <a:lnTo>
                  <a:pt x="4106104" y="0"/>
                </a:lnTo>
                <a:lnTo>
                  <a:pt x="4133293" y="0"/>
                </a:lnTo>
                <a:lnTo>
                  <a:pt x="4133294" y="0"/>
                </a:lnTo>
                <a:lnTo>
                  <a:pt x="7804498" y="0"/>
                </a:lnTo>
                <a:lnTo>
                  <a:pt x="7804498" y="446532"/>
                </a:lnTo>
                <a:lnTo>
                  <a:pt x="4133294" y="446532"/>
                </a:lnTo>
                <a:lnTo>
                  <a:pt x="4133293" y="446532"/>
                </a:lnTo>
                <a:lnTo>
                  <a:pt x="4106104" y="446532"/>
                </a:lnTo>
                <a:lnTo>
                  <a:pt x="3932583" y="446532"/>
                </a:lnTo>
                <a:lnTo>
                  <a:pt x="194529" y="446532"/>
                </a:lnTo>
                <a:lnTo>
                  <a:pt x="122686" y="446532"/>
                </a:lnTo>
                <a:lnTo>
                  <a:pt x="59685" y="385742"/>
                </a:lnTo>
                <a:lnTo>
                  <a:pt x="59685" y="286267"/>
                </a:lnTo>
                <a:lnTo>
                  <a:pt x="0" y="222161"/>
                </a:lnTo>
                <a:lnTo>
                  <a:pt x="59685" y="161371"/>
                </a:lnTo>
                <a:lnTo>
                  <a:pt x="59685" y="6079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57188" tIns="0" rIns="535781" bIns="0">
            <a:noAutofit/>
          </a:bodyPr>
          <a:lstStyle>
            <a:lvl1pPr algn="r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177818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" y="2053876"/>
            <a:ext cx="5564981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936" y="4171252"/>
            <a:ext cx="556498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bg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11.04.2023</a:t>
            </a:fld>
            <a:endParaRPr lang="cs-CZ" dirty="0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5625751" y="0"/>
            <a:ext cx="3035043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chemeClr val="bg1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E32B7FA-EE8C-4246-8D60-4DA5D3BCE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318744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5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624" y="1695111"/>
            <a:ext cx="6929438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7CD1277F-AEAB-4FC4-825E-D59E50983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563" y="535781"/>
            <a:ext cx="5786437" cy="625126"/>
          </a:xfrm>
          <a:custGeom>
            <a:avLst/>
            <a:gdLst>
              <a:gd name="connsiteX0" fmla="*/ 171755 w 5786437"/>
              <a:gd name="connsiteY0" fmla="*/ 0 h 625126"/>
              <a:gd name="connsiteX1" fmla="*/ 272332 w 5786437"/>
              <a:gd name="connsiteY1" fmla="*/ 0 h 625126"/>
              <a:gd name="connsiteX2" fmla="*/ 5505450 w 5786437"/>
              <a:gd name="connsiteY2" fmla="*/ 0 h 625126"/>
              <a:gd name="connsiteX3" fmla="*/ 5748373 w 5786437"/>
              <a:gd name="connsiteY3" fmla="*/ 0 h 625126"/>
              <a:gd name="connsiteX4" fmla="*/ 5786437 w 5786437"/>
              <a:gd name="connsiteY4" fmla="*/ 0 h 625126"/>
              <a:gd name="connsiteX5" fmla="*/ 5786437 w 5786437"/>
              <a:gd name="connsiteY5" fmla="*/ 625126 h 625126"/>
              <a:gd name="connsiteX6" fmla="*/ 5748373 w 5786437"/>
              <a:gd name="connsiteY6" fmla="*/ 625126 h 625126"/>
              <a:gd name="connsiteX7" fmla="*/ 5505450 w 5786437"/>
              <a:gd name="connsiteY7" fmla="*/ 625126 h 625126"/>
              <a:gd name="connsiteX8" fmla="*/ 272332 w 5786437"/>
              <a:gd name="connsiteY8" fmla="*/ 625126 h 625126"/>
              <a:gd name="connsiteX9" fmla="*/ 171755 w 5786437"/>
              <a:gd name="connsiteY9" fmla="*/ 625126 h 625126"/>
              <a:gd name="connsiteX10" fmla="*/ 83556 w 5786437"/>
              <a:gd name="connsiteY10" fmla="*/ 540022 h 625126"/>
              <a:gd name="connsiteX11" fmla="*/ 83556 w 5786437"/>
              <a:gd name="connsiteY11" fmla="*/ 400762 h 625126"/>
              <a:gd name="connsiteX12" fmla="*/ 0 w 5786437"/>
              <a:gd name="connsiteY12" fmla="*/ 311016 h 625126"/>
              <a:gd name="connsiteX13" fmla="*/ 83556 w 5786437"/>
              <a:gd name="connsiteY13" fmla="*/ 225912 h 625126"/>
              <a:gd name="connsiteX14" fmla="*/ 83556 w 5786437"/>
              <a:gd name="connsiteY14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86437" h="625126">
                <a:moveTo>
                  <a:pt x="171755" y="0"/>
                </a:moveTo>
                <a:lnTo>
                  <a:pt x="272332" y="0"/>
                </a:lnTo>
                <a:lnTo>
                  <a:pt x="5505450" y="0"/>
                </a:lnTo>
                <a:lnTo>
                  <a:pt x="5748373" y="0"/>
                </a:lnTo>
                <a:lnTo>
                  <a:pt x="5786437" y="0"/>
                </a:lnTo>
                <a:lnTo>
                  <a:pt x="5786437" y="625126"/>
                </a:lnTo>
                <a:lnTo>
                  <a:pt x="5748373" y="625126"/>
                </a:lnTo>
                <a:lnTo>
                  <a:pt x="5505450" y="625126"/>
                </a:lnTo>
                <a:lnTo>
                  <a:pt x="272332" y="625126"/>
                </a:lnTo>
                <a:lnTo>
                  <a:pt x="171755" y="625126"/>
                </a:lnTo>
                <a:lnTo>
                  <a:pt x="83556" y="540022"/>
                </a:lnTo>
                <a:lnTo>
                  <a:pt x="83556" y="400762"/>
                </a:lnTo>
                <a:lnTo>
                  <a:pt x="0" y="311016"/>
                </a:lnTo>
                <a:lnTo>
                  <a:pt x="83556" y="225912"/>
                </a:lnTo>
                <a:lnTo>
                  <a:pt x="83556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35781" tIns="36000" rIns="642938" bIns="36000">
            <a:noAutofit/>
          </a:bodyPr>
          <a:lstStyle>
            <a:lvl1pPr algn="r">
              <a:defRPr sz="2400">
                <a:solidFill>
                  <a:schemeClr val="tx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193281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4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624" y="2333583"/>
            <a:ext cx="6929438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ct val="100000"/>
              </a:lnSpc>
              <a:spcBef>
                <a:spcPts val="600"/>
              </a:spcBef>
              <a:buFont typeface="Comenia Sans" panose="02000503080000020004" pitchFamily="50" charset="0"/>
              <a:buChar char="→"/>
              <a:defRPr sz="24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1624" y="1695110"/>
            <a:ext cx="6929438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  <a:endParaRPr lang="cs-CZ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7CD1277F-AEAB-4FC4-825E-D59E50983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563" y="535781"/>
            <a:ext cx="5786437" cy="625126"/>
          </a:xfrm>
          <a:custGeom>
            <a:avLst/>
            <a:gdLst>
              <a:gd name="connsiteX0" fmla="*/ 171755 w 5786437"/>
              <a:gd name="connsiteY0" fmla="*/ 0 h 625126"/>
              <a:gd name="connsiteX1" fmla="*/ 272332 w 5786437"/>
              <a:gd name="connsiteY1" fmla="*/ 0 h 625126"/>
              <a:gd name="connsiteX2" fmla="*/ 5505450 w 5786437"/>
              <a:gd name="connsiteY2" fmla="*/ 0 h 625126"/>
              <a:gd name="connsiteX3" fmla="*/ 5748373 w 5786437"/>
              <a:gd name="connsiteY3" fmla="*/ 0 h 625126"/>
              <a:gd name="connsiteX4" fmla="*/ 5786437 w 5786437"/>
              <a:gd name="connsiteY4" fmla="*/ 0 h 625126"/>
              <a:gd name="connsiteX5" fmla="*/ 5786437 w 5786437"/>
              <a:gd name="connsiteY5" fmla="*/ 625126 h 625126"/>
              <a:gd name="connsiteX6" fmla="*/ 5748373 w 5786437"/>
              <a:gd name="connsiteY6" fmla="*/ 625126 h 625126"/>
              <a:gd name="connsiteX7" fmla="*/ 5505450 w 5786437"/>
              <a:gd name="connsiteY7" fmla="*/ 625126 h 625126"/>
              <a:gd name="connsiteX8" fmla="*/ 272332 w 5786437"/>
              <a:gd name="connsiteY8" fmla="*/ 625126 h 625126"/>
              <a:gd name="connsiteX9" fmla="*/ 171755 w 5786437"/>
              <a:gd name="connsiteY9" fmla="*/ 625126 h 625126"/>
              <a:gd name="connsiteX10" fmla="*/ 83556 w 5786437"/>
              <a:gd name="connsiteY10" fmla="*/ 540022 h 625126"/>
              <a:gd name="connsiteX11" fmla="*/ 83556 w 5786437"/>
              <a:gd name="connsiteY11" fmla="*/ 400762 h 625126"/>
              <a:gd name="connsiteX12" fmla="*/ 0 w 5786437"/>
              <a:gd name="connsiteY12" fmla="*/ 311016 h 625126"/>
              <a:gd name="connsiteX13" fmla="*/ 83556 w 5786437"/>
              <a:gd name="connsiteY13" fmla="*/ 225912 h 625126"/>
              <a:gd name="connsiteX14" fmla="*/ 83556 w 5786437"/>
              <a:gd name="connsiteY14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86437" h="625126">
                <a:moveTo>
                  <a:pt x="171755" y="0"/>
                </a:moveTo>
                <a:lnTo>
                  <a:pt x="272332" y="0"/>
                </a:lnTo>
                <a:lnTo>
                  <a:pt x="5505450" y="0"/>
                </a:lnTo>
                <a:lnTo>
                  <a:pt x="5748373" y="0"/>
                </a:lnTo>
                <a:lnTo>
                  <a:pt x="5786437" y="0"/>
                </a:lnTo>
                <a:lnTo>
                  <a:pt x="5786437" y="625126"/>
                </a:lnTo>
                <a:lnTo>
                  <a:pt x="5748373" y="625126"/>
                </a:lnTo>
                <a:lnTo>
                  <a:pt x="5505450" y="625126"/>
                </a:lnTo>
                <a:lnTo>
                  <a:pt x="272332" y="625126"/>
                </a:lnTo>
                <a:lnTo>
                  <a:pt x="171755" y="625126"/>
                </a:lnTo>
                <a:lnTo>
                  <a:pt x="83556" y="540022"/>
                </a:lnTo>
                <a:lnTo>
                  <a:pt x="83556" y="400762"/>
                </a:lnTo>
                <a:lnTo>
                  <a:pt x="0" y="311016"/>
                </a:lnTo>
                <a:lnTo>
                  <a:pt x="83556" y="225912"/>
                </a:lnTo>
                <a:lnTo>
                  <a:pt x="83556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35781" tIns="36000" rIns="642938" bIns="36000">
            <a:noAutofit/>
          </a:bodyPr>
          <a:lstStyle>
            <a:lvl1pPr algn="r">
              <a:defRPr sz="2400">
                <a:solidFill>
                  <a:schemeClr val="tx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193281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1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0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  <p:sldLayoutId id="2147483756" r:id="rId3"/>
    <p:sldLayoutId id="2147483750" r:id="rId4"/>
    <p:sldLayoutId id="2147483744" r:id="rId5"/>
    <p:sldLayoutId id="2147483754" r:id="rId6"/>
    <p:sldLayoutId id="2147483752" r:id="rId7"/>
    <p:sldLayoutId id="2147483751" r:id="rId8"/>
    <p:sldLayoutId id="2147483757" r:id="rId9"/>
    <p:sldLayoutId id="2147483753" r:id="rId10"/>
    <p:sldLayoutId id="2147483749" r:id="rId11"/>
    <p:sldLayoutId id="2147483755" r:id="rId12"/>
  </p:sldLayoutIdLs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hyperlink" Target="https://www.science.org/content/article/whos-blame-these-three-scientists-are-heart-surgisphere-covid-19-scanda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cience.org/doi/10.1126/scitranslmed.abc7211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www.science.org/doi/10.1126/science.125615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atyas.strnad@uhk.cz" TargetMode="External"/><Relationship Id="rId2" Type="http://schemas.openxmlformats.org/officeDocument/2006/relationships/hyperlink" Target="https://www.uhk.cz/en/university-of-hradec-kralove/about/central-departments/publicity-and-communication-department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veronika.hruzova@uhk.cz" TargetMode="External"/><Relationship Id="rId5" Type="http://schemas.openxmlformats.org/officeDocument/2006/relationships/hyperlink" Target="https://www.uhk.cz/en/university-of-hradec-kralove/about/central-departments/science-and-knowledge-transfer-office" TargetMode="External"/><Relationship Id="rId4" Type="http://schemas.openxmlformats.org/officeDocument/2006/relationships/hyperlink" Target="mailto:nikola.liskova@uhk.cz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facebook.com/prof.jaroslav.flegr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D67A5-4E66-4A3D-A41F-E0101DE82D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i="0" dirty="0">
                <a:solidFill>
                  <a:srgbClr val="000000"/>
                </a:solidFill>
                <a:effectLst/>
                <a:latin typeface="Comenia-Sans-Bold"/>
              </a:rPr>
              <a:t>Promoting know-how and research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282555-1A06-4211-9B79-210677692E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Matyáš Strnad</a:t>
            </a:r>
          </a:p>
        </p:txBody>
      </p:sp>
    </p:spTree>
    <p:extLst>
      <p:ext uri="{BB962C8B-B14F-4D97-AF65-F5344CB8AC3E}">
        <p14:creationId xmlns:p14="http://schemas.microsoft.com/office/powerpoint/2010/main" val="1320755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7239FF3A-0776-4240-95EC-578EA46C3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Truthfulness and credibility</a:t>
            </a:r>
            <a:endParaRPr lang="cs-CZ" dirty="0"/>
          </a:p>
          <a:p>
            <a:r>
              <a:rPr lang="en-US" dirty="0"/>
              <a:t>Benefits for society</a:t>
            </a:r>
            <a:endParaRPr lang="cs-CZ" dirty="0"/>
          </a:p>
          <a:p>
            <a:r>
              <a:rPr lang="en-US" dirty="0"/>
              <a:t>Transparency</a:t>
            </a:r>
            <a:endParaRPr lang="cs-CZ" dirty="0"/>
          </a:p>
          <a:p>
            <a:r>
              <a:rPr lang="en-US" dirty="0"/>
              <a:t>Openness of science to active dialogue with society</a:t>
            </a:r>
            <a:endParaRPr lang="cs-CZ" dirty="0"/>
          </a:p>
          <a:p>
            <a:r>
              <a:rPr lang="en-US" dirty="0"/>
              <a:t>Self-criticism and willingness to change</a:t>
            </a:r>
            <a:endParaRPr lang="cs-CZ" dirty="0"/>
          </a:p>
          <a:p>
            <a:r>
              <a:rPr lang="en-US" dirty="0"/>
              <a:t>Independence</a:t>
            </a:r>
            <a:endParaRPr lang="cs-CZ" dirty="0"/>
          </a:p>
          <a:p>
            <a:r>
              <a:rPr lang="en-US" dirty="0"/>
              <a:t>Willingness of all actors to cooperate</a:t>
            </a:r>
            <a:endParaRPr lang="cs-CZ" dirty="0"/>
          </a:p>
          <a:p>
            <a:r>
              <a:rPr lang="en-US" dirty="0"/>
              <a:t>Principles of good scientific practice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1593E7D-D449-47BE-A6F5-231E997BE7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45F85A-233A-4E30-840F-759156463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035" y="535781"/>
            <a:ext cx="6929438" cy="625126"/>
          </a:xfrm>
        </p:spPr>
        <p:txBody>
          <a:bodyPr/>
          <a:lstStyle/>
          <a:p>
            <a:r>
              <a:rPr lang="cs-CZ" dirty="0"/>
              <a:t>Fundamentals of science </a:t>
            </a:r>
            <a:r>
              <a:rPr lang="cs-CZ" dirty="0" err="1"/>
              <a:t>communication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8881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B0E94984-8671-40D3-A4EF-2A8228FB5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strengthens the understanding for all actors, especially scientists, citizens, journalists</a:t>
            </a:r>
            <a:r>
              <a:rPr lang="cs-CZ" dirty="0"/>
              <a:t>,</a:t>
            </a:r>
          </a:p>
          <a:p>
            <a:r>
              <a:rPr lang="en-US" dirty="0"/>
              <a:t>filters according to criteria that are as objective as possible,</a:t>
            </a:r>
            <a:endParaRPr lang="cs-CZ" dirty="0"/>
          </a:p>
          <a:p>
            <a:r>
              <a:rPr lang="en-US" dirty="0"/>
              <a:t>is factual and creates transparency,</a:t>
            </a:r>
            <a:endParaRPr lang="cs-CZ" dirty="0"/>
          </a:p>
          <a:p>
            <a:r>
              <a:rPr lang="en-US" dirty="0"/>
              <a:t>makes visible the limits of statements and methods of research,</a:t>
            </a:r>
            <a:endParaRPr lang="cs-CZ" dirty="0"/>
          </a:p>
          <a:p>
            <a:r>
              <a:rPr lang="en-US" dirty="0"/>
              <a:t>works in a target group-oriented manner and communicates in a comprehensible manner,</a:t>
            </a:r>
            <a:endParaRPr lang="cs-CZ" dirty="0"/>
          </a:p>
          <a:p>
            <a:r>
              <a:rPr lang="en-US" dirty="0"/>
              <a:t>creates space for the "stories" of scientists,</a:t>
            </a:r>
            <a:endParaRPr lang="cs-CZ" dirty="0"/>
          </a:p>
          <a:p>
            <a:r>
              <a:rPr lang="en-US" dirty="0"/>
              <a:t>works strategically and value-driven, is self-reflective and self-critical,</a:t>
            </a:r>
            <a:endParaRPr lang="cs-CZ" dirty="0"/>
          </a:p>
          <a:p>
            <a:r>
              <a:rPr lang="en-US" dirty="0"/>
              <a:t>is open to change and internationally networked.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6353C2D-F94B-4326-9945-EEF4819C58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works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…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C10A9445-1026-7418-C66E-F934A595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5813" y="534988"/>
            <a:ext cx="6736751" cy="625475"/>
          </a:xfrm>
        </p:spPr>
        <p:txBody>
          <a:bodyPr/>
          <a:lstStyle/>
          <a:p>
            <a:r>
              <a:rPr lang="cs-CZ" dirty="0"/>
              <a:t>Fundamentals of science </a:t>
            </a:r>
            <a:r>
              <a:rPr lang="cs-CZ" dirty="0" err="1"/>
              <a:t>communication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8648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BCE0A7-B3C6-A4AE-82BB-22E837A4F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624" y="1837347"/>
            <a:ext cx="6929438" cy="4127686"/>
          </a:xfrm>
        </p:spPr>
        <p:txBody>
          <a:bodyPr>
            <a:normAutofit/>
          </a:bodyPr>
          <a:lstStyle/>
          <a:p>
            <a:r>
              <a:rPr lang="en-GB" dirty="0"/>
              <a:t>Factual basis</a:t>
            </a:r>
          </a:p>
          <a:p>
            <a:r>
              <a:rPr lang="en-GB" dirty="0"/>
              <a:t>Transparency of the methodology</a:t>
            </a:r>
          </a:p>
          <a:p>
            <a:r>
              <a:rPr lang="en-GB" dirty="0"/>
              <a:t>Financing</a:t>
            </a:r>
          </a:p>
          <a:p>
            <a:r>
              <a:rPr lang="en-GB" dirty="0"/>
              <a:t>Cooperation partners and possible conflicts of interest</a:t>
            </a:r>
            <a:endParaRPr lang="cs-CZ" dirty="0"/>
          </a:p>
          <a:p>
            <a:r>
              <a:rPr lang="en-GB" dirty="0"/>
              <a:t>Communication of the topic, expectations and goals</a:t>
            </a:r>
          </a:p>
          <a:p>
            <a:r>
              <a:rPr lang="en-GB" dirty="0"/>
              <a:t>Transparency of sources</a:t>
            </a:r>
          </a:p>
          <a:p>
            <a:r>
              <a:rPr lang="en-GB" dirty="0"/>
              <a:t>Possible applications and their consequences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E47A5E-4CBC-10B8-DD20-5D0ABD9CC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Uncomfortable</a:t>
            </a:r>
            <a:r>
              <a:rPr lang="cs-CZ" dirty="0"/>
              <a:t> </a:t>
            </a:r>
            <a:r>
              <a:rPr lang="cs-CZ" dirty="0" err="1"/>
              <a:t>questions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4411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1F71D564-CFBA-1627-E2F7-FD974AE6A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50" y="1836738"/>
            <a:ext cx="6578788" cy="412908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E47A5E-4CBC-10B8-DD20-5D0ABD9CC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Bad</a:t>
            </a:r>
            <a:r>
              <a:rPr lang="cs-CZ" dirty="0"/>
              <a:t> </a:t>
            </a:r>
            <a:r>
              <a:rPr lang="cs-CZ" dirty="0" err="1"/>
              <a:t>practice</a:t>
            </a:r>
            <a:endParaRPr lang="en-GB" dirty="0"/>
          </a:p>
        </p:txBody>
      </p:sp>
      <p:pic>
        <p:nvPicPr>
          <p:cNvPr id="7" name="Picture 6" descr="Graphical user interface, text, application, email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34F9A31B-E932-BA10-5867-27B191EDD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059" y="1160907"/>
            <a:ext cx="5550569" cy="5537675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7AF56949-B050-7D29-C5EC-4FA21E3B0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059" y="1160907"/>
            <a:ext cx="5550569" cy="557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5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E62A98-EFCB-9D9C-4984-5271B8077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>
                <a:hlinkClick r:id="rId2"/>
              </a:rPr>
              <a:t>Publicity and Communication Department UHK</a:t>
            </a:r>
            <a:endParaRPr lang="cs-CZ" sz="2000" dirty="0"/>
          </a:p>
          <a:p>
            <a:pPr marL="457214" lvl="1" indent="0">
              <a:buNone/>
            </a:pPr>
            <a:r>
              <a:rPr lang="cs-CZ" sz="2000" b="0" i="0" dirty="0">
                <a:solidFill>
                  <a:srgbClr val="000000"/>
                </a:solidFill>
                <a:effectLst/>
                <a:latin typeface="Comenia-Sans-Regular"/>
              </a:rPr>
              <a:t>	</a:t>
            </a:r>
            <a:r>
              <a:rPr lang="sv-SE" sz="2000" b="0" i="0" dirty="0">
                <a:solidFill>
                  <a:srgbClr val="000000"/>
                </a:solidFill>
                <a:effectLst/>
                <a:latin typeface="Comenia-Sans-Regular"/>
              </a:rPr>
              <a:t>Matyáš Strnad</a:t>
            </a:r>
            <a:br>
              <a:rPr lang="sv-SE" sz="2000" dirty="0"/>
            </a:br>
            <a:r>
              <a:rPr lang="cs-CZ" sz="2000" dirty="0"/>
              <a:t>	</a:t>
            </a:r>
            <a:r>
              <a:rPr lang="sv-SE" sz="2000" b="0" i="1" dirty="0">
                <a:solidFill>
                  <a:srgbClr val="000000"/>
                </a:solidFill>
                <a:effectLst/>
                <a:latin typeface="Comenia-Sans-Regular"/>
              </a:rPr>
              <a:t>International marketing specialist</a:t>
            </a:r>
            <a:br>
              <a:rPr lang="sv-SE" sz="2000" b="0" i="1" dirty="0">
                <a:solidFill>
                  <a:srgbClr val="000000"/>
                </a:solidFill>
                <a:effectLst/>
                <a:latin typeface="Comenia-Sans-Regular"/>
              </a:rPr>
            </a:br>
            <a:r>
              <a:rPr lang="cs-CZ" sz="2000" b="0" i="1" dirty="0">
                <a:solidFill>
                  <a:srgbClr val="000000"/>
                </a:solidFill>
                <a:effectLst/>
                <a:latin typeface="Comenia-Sans-Regular"/>
              </a:rPr>
              <a:t>	</a:t>
            </a:r>
            <a:r>
              <a:rPr lang="sv-SE" sz="2000" b="0" i="0" dirty="0">
                <a:solidFill>
                  <a:srgbClr val="000000"/>
                </a:solidFill>
                <a:effectLst/>
                <a:latin typeface="Comenia-Sans-Regular"/>
              </a:rPr>
              <a:t>e: </a:t>
            </a:r>
            <a:r>
              <a:rPr lang="sv-SE" sz="2000" b="0" i="0" dirty="0">
                <a:solidFill>
                  <a:srgbClr val="000000"/>
                </a:solidFill>
                <a:effectLst/>
                <a:latin typeface="Comenia-Sans-Regular"/>
                <a:hlinkClick r:id="rId3" tooltip="Link opens in a new window"/>
              </a:rPr>
              <a:t>matyas.strnad</a:t>
            </a:r>
            <a:r>
              <a:rPr lang="sv-SE" sz="2000" b="0" i="0" dirty="0">
                <a:solidFill>
                  <a:srgbClr val="000000"/>
                </a:solidFill>
                <a:effectLst/>
                <a:latin typeface="Comenia-Sans-Regular"/>
                <a:hlinkClick r:id="rId4" tooltip="Link opens in a new window"/>
              </a:rPr>
              <a:t>@uhk.cz</a:t>
            </a:r>
            <a:br>
              <a:rPr lang="sv-SE" sz="2000" dirty="0"/>
            </a:br>
            <a:r>
              <a:rPr lang="cs-CZ" sz="2000" dirty="0"/>
              <a:t>	</a:t>
            </a:r>
            <a:r>
              <a:rPr lang="sv-SE" sz="2000" b="0" i="0" dirty="0">
                <a:solidFill>
                  <a:srgbClr val="000000"/>
                </a:solidFill>
                <a:effectLst/>
                <a:latin typeface="Comenia-Sans-Regular"/>
              </a:rPr>
              <a:t>t: +420 493 332 526</a:t>
            </a:r>
            <a:r>
              <a:rPr lang="cs-CZ" sz="2000" dirty="0">
                <a:solidFill>
                  <a:srgbClr val="000000"/>
                </a:solidFill>
                <a:latin typeface="Comenia-Sans-Regular"/>
              </a:rPr>
              <a:t>, +420 734 745 568</a:t>
            </a:r>
            <a:endParaRPr lang="cs-CZ" sz="2000" b="0" i="0" dirty="0">
              <a:solidFill>
                <a:srgbClr val="000000"/>
              </a:solidFill>
              <a:effectLst/>
              <a:latin typeface="Comenia-Sans-Regular"/>
            </a:endParaRPr>
          </a:p>
          <a:p>
            <a:pPr marL="457200" lvl="1"/>
            <a:r>
              <a:rPr lang="en-GB" sz="2000" dirty="0">
                <a:hlinkClick r:id="rId5"/>
              </a:rPr>
              <a:t>Science and Knowledge Transfer Office</a:t>
            </a:r>
            <a:r>
              <a:rPr lang="cs-CZ" sz="2000" dirty="0">
                <a:hlinkClick r:id="rId5"/>
              </a:rPr>
              <a:t> UHK</a:t>
            </a:r>
            <a:endParaRPr lang="cs-CZ" sz="2000" dirty="0"/>
          </a:p>
          <a:p>
            <a:pPr marL="457214" lvl="2" indent="0">
              <a:buNone/>
            </a:pPr>
            <a:r>
              <a:rPr lang="cs-CZ" sz="2000" dirty="0"/>
              <a:t>	</a:t>
            </a:r>
            <a:r>
              <a:rPr lang="cs-CZ" sz="2000" dirty="0">
                <a:solidFill>
                  <a:srgbClr val="000000"/>
                </a:solidFill>
                <a:latin typeface="Comenia-Sans-Regular"/>
              </a:rPr>
              <a:t>Veronika Hrůzová</a:t>
            </a:r>
          </a:p>
          <a:p>
            <a:pPr marL="457214" lvl="2" indent="0">
              <a:buNone/>
            </a:pPr>
            <a:r>
              <a:rPr lang="cs-CZ" sz="2000" i="1" dirty="0">
                <a:solidFill>
                  <a:srgbClr val="000000"/>
                </a:solidFill>
                <a:latin typeface="Comenia-Sans-Regular"/>
              </a:rPr>
              <a:t>	C</a:t>
            </a:r>
            <a:r>
              <a:rPr lang="en-GB" sz="2000" i="1" dirty="0" err="1">
                <a:solidFill>
                  <a:srgbClr val="000000"/>
                </a:solidFill>
                <a:latin typeface="Comenia-Sans-Regular"/>
              </a:rPr>
              <a:t>oordinator</a:t>
            </a:r>
            <a:r>
              <a:rPr lang="en-GB" sz="2000" i="1" dirty="0">
                <a:solidFill>
                  <a:srgbClr val="000000"/>
                </a:solidFill>
                <a:latin typeface="Comenia-Sans-Regular"/>
              </a:rPr>
              <a:t> for science and research projects</a:t>
            </a:r>
            <a:endParaRPr lang="cs-CZ" sz="2000" i="1" dirty="0">
              <a:solidFill>
                <a:srgbClr val="000000"/>
              </a:solidFill>
              <a:latin typeface="Comenia-Sans-Regular"/>
            </a:endParaRPr>
          </a:p>
          <a:p>
            <a:pPr marL="457214" lvl="2" indent="0">
              <a:buNone/>
            </a:pPr>
            <a:r>
              <a:rPr lang="cs-CZ" sz="2000" dirty="0"/>
              <a:t>	</a:t>
            </a:r>
            <a:r>
              <a:rPr lang="cs-CZ" sz="2000" dirty="0">
                <a:solidFill>
                  <a:schemeClr val="tx1"/>
                </a:solidFill>
              </a:rPr>
              <a:t>e: </a:t>
            </a:r>
            <a:r>
              <a:rPr lang="cs-CZ" sz="2000" dirty="0">
                <a:hlinkClick r:id="rId6"/>
              </a:rPr>
              <a:t>veronika.hruzova@uhk.cz</a:t>
            </a:r>
            <a:endParaRPr lang="cs-CZ" sz="2000" dirty="0"/>
          </a:p>
          <a:p>
            <a:pPr marL="457214" lvl="2" indent="0">
              <a:buNone/>
            </a:pPr>
            <a:r>
              <a:rPr lang="cs-CZ" sz="2000" dirty="0"/>
              <a:t>	</a:t>
            </a:r>
            <a:r>
              <a:rPr lang="cs-CZ" sz="2000" dirty="0">
                <a:solidFill>
                  <a:schemeClr val="tx1"/>
                </a:solidFill>
              </a:rPr>
              <a:t>t: +420 493 332 833, +420 777 147 670</a:t>
            </a:r>
          </a:p>
          <a:p>
            <a:pPr marL="457200" lvl="1"/>
            <a:endParaRPr lang="cs-CZ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EC65B-B960-AF9C-BD05-37D76D6A17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help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4C18A2-2225-6558-81C3-6DD03367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news</a:t>
            </a:r>
            <a:r>
              <a:rPr lang="cs-CZ" dirty="0"/>
              <a:t>!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D5E22F9-3036-2F1F-FDCD-E95F3D817EA5}"/>
              </a:ext>
            </a:extLst>
          </p:cNvPr>
          <p:cNvSpPr txBox="1">
            <a:spLocks/>
          </p:cNvSpPr>
          <p:nvPr/>
        </p:nvSpPr>
        <p:spPr>
          <a:xfrm>
            <a:off x="1571624" y="6002982"/>
            <a:ext cx="6929438" cy="6384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36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50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65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attention</a:t>
            </a:r>
            <a:r>
              <a:rPr lang="cs-CZ" dirty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4868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C13A83-2AAA-2191-20FB-C8BA90954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/>
              <a:t>Take</a:t>
            </a:r>
            <a:r>
              <a:rPr lang="cs-CZ" dirty="0"/>
              <a:t> a </a:t>
            </a:r>
            <a:r>
              <a:rPr lang="cs-CZ" dirty="0" err="1"/>
              <a:t>breath</a:t>
            </a:r>
            <a:r>
              <a:rPr lang="cs-CZ" dirty="0"/>
              <a:t> – </a:t>
            </a:r>
            <a:r>
              <a:rPr lang="cs-CZ" dirty="0" err="1"/>
              <a:t>it‘s</a:t>
            </a:r>
            <a:r>
              <a:rPr lang="cs-CZ" dirty="0"/>
              <a:t> not </a:t>
            </a:r>
            <a:r>
              <a:rPr lang="cs-CZ" dirty="0" err="1"/>
              <a:t>easy</a:t>
            </a:r>
            <a:endParaRPr lang="cs-CZ" dirty="0"/>
          </a:p>
          <a:p>
            <a:r>
              <a:rPr lang="cs-CZ" dirty="0" err="1"/>
              <a:t>Know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audience</a:t>
            </a:r>
          </a:p>
          <a:p>
            <a:r>
              <a:rPr lang="en-GB" dirty="0"/>
              <a:t>Tell a compelling story</a:t>
            </a:r>
            <a:endParaRPr lang="cs-CZ" dirty="0"/>
          </a:p>
          <a:p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accurate</a:t>
            </a:r>
            <a:r>
              <a:rPr lang="cs-CZ" dirty="0"/>
              <a:t> and transparent</a:t>
            </a:r>
          </a:p>
          <a:p>
            <a:r>
              <a:rPr lang="cs-CZ" dirty="0"/>
              <a:t>Use </a:t>
            </a:r>
            <a:r>
              <a:rPr lang="cs-CZ" dirty="0" err="1"/>
              <a:t>visuals</a:t>
            </a:r>
            <a:r>
              <a:rPr lang="cs-CZ" dirty="0"/>
              <a:t> </a:t>
            </a:r>
            <a:r>
              <a:rPr lang="cs-CZ" dirty="0" err="1"/>
              <a:t>effectively</a:t>
            </a:r>
            <a:endParaRPr lang="cs-CZ" dirty="0"/>
          </a:p>
          <a:p>
            <a:r>
              <a:rPr lang="cs-CZ" dirty="0" err="1"/>
              <a:t>Foster</a:t>
            </a:r>
            <a:r>
              <a:rPr lang="cs-CZ" dirty="0"/>
              <a:t> </a:t>
            </a:r>
            <a:r>
              <a:rPr lang="cs-CZ" dirty="0" err="1"/>
              <a:t>two-way</a:t>
            </a:r>
            <a:r>
              <a:rPr lang="cs-CZ" dirty="0"/>
              <a:t> </a:t>
            </a:r>
            <a:r>
              <a:rPr lang="cs-CZ" dirty="0" err="1"/>
              <a:t>communication</a:t>
            </a:r>
            <a:endParaRPr lang="cs-CZ" dirty="0"/>
          </a:p>
          <a:p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mindful</a:t>
            </a:r>
            <a:r>
              <a:rPr lang="cs-CZ" dirty="0"/>
              <a:t> of </a:t>
            </a:r>
            <a:r>
              <a:rPr lang="cs-CZ" dirty="0" err="1"/>
              <a:t>values</a:t>
            </a:r>
            <a:r>
              <a:rPr lang="cs-CZ" dirty="0"/>
              <a:t> and </a:t>
            </a:r>
            <a:r>
              <a:rPr lang="cs-CZ" dirty="0" err="1"/>
              <a:t>ethics</a:t>
            </a:r>
            <a:endParaRPr lang="cs-CZ" dirty="0"/>
          </a:p>
          <a:p>
            <a:r>
              <a:rPr lang="cs-CZ" dirty="0" err="1"/>
              <a:t>Choose</a:t>
            </a:r>
            <a:r>
              <a:rPr lang="cs-CZ" dirty="0"/>
              <a:t> </a:t>
            </a:r>
            <a:r>
              <a:rPr lang="cs-CZ" dirty="0" err="1"/>
              <a:t>correct</a:t>
            </a:r>
            <a:r>
              <a:rPr lang="cs-CZ" dirty="0"/>
              <a:t> </a:t>
            </a:r>
            <a:r>
              <a:rPr lang="cs-CZ" dirty="0" err="1"/>
              <a:t>communication</a:t>
            </a:r>
            <a:r>
              <a:rPr lang="cs-CZ" dirty="0"/>
              <a:t> </a:t>
            </a:r>
            <a:r>
              <a:rPr lang="cs-CZ" dirty="0" err="1"/>
              <a:t>channels</a:t>
            </a:r>
            <a:endParaRPr lang="cs-CZ" dirty="0"/>
          </a:p>
          <a:p>
            <a:r>
              <a:rPr lang="cs-CZ" dirty="0" err="1"/>
              <a:t>Practice</a:t>
            </a:r>
            <a:r>
              <a:rPr lang="cs-CZ" dirty="0"/>
              <a:t> </a:t>
            </a:r>
            <a:r>
              <a:rPr lang="cs-CZ" dirty="0" err="1"/>
              <a:t>empathy</a:t>
            </a:r>
            <a:r>
              <a:rPr lang="cs-CZ" dirty="0"/>
              <a:t> and </a:t>
            </a:r>
            <a:r>
              <a:rPr lang="cs-CZ" dirty="0" err="1"/>
              <a:t>active</a:t>
            </a:r>
            <a:r>
              <a:rPr lang="cs-CZ" dirty="0"/>
              <a:t> </a:t>
            </a:r>
            <a:r>
              <a:rPr lang="cs-CZ" dirty="0" err="1"/>
              <a:t>listening</a:t>
            </a:r>
            <a:endParaRPr lang="cs-CZ" dirty="0"/>
          </a:p>
          <a:p>
            <a:r>
              <a:rPr lang="cs-CZ" dirty="0" err="1"/>
              <a:t>Collaborate</a:t>
            </a:r>
            <a:r>
              <a:rPr lang="cs-CZ" dirty="0"/>
              <a:t> and </a:t>
            </a:r>
            <a:r>
              <a:rPr lang="cs-CZ" dirty="0" err="1"/>
              <a:t>engage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stakeholders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B7F6D-A273-5A33-4F97-1EBE1A2F9B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Stop!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6556AB-A828-206D-9371-6400853A7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Science </a:t>
            </a:r>
            <a:r>
              <a:rPr lang="cs-CZ" dirty="0" err="1"/>
              <a:t>communication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399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F076E-2CBC-D33C-36DC-2339572902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Brainsraining</a:t>
            </a:r>
            <a:r>
              <a:rPr lang="cs-CZ" sz="1500" dirty="0"/>
              <a:t>©</a:t>
            </a:r>
            <a:endParaRPr lang="en-GB" sz="15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DE2DC0-5BD6-F866-08E8-C717F320B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Case study</a:t>
            </a:r>
            <a:endParaRPr lang="en-GB" dirty="0"/>
          </a:p>
        </p:txBody>
      </p:sp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2ED8FBD-97E7-AE08-E352-5668DB9B0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4" y="1393166"/>
            <a:ext cx="5464834" cy="54648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8D27684-CD28-45A8-982D-3DAA6A322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89" y="2867786"/>
            <a:ext cx="1395070" cy="6975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DB6F0A-B638-44E1-A990-70A23E741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63" y="3428048"/>
            <a:ext cx="1395070" cy="6975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95309C1-6026-4730-ABFE-A846AD04F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63" y="4175650"/>
            <a:ext cx="1395070" cy="69753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8212AB6-4178-46D0-B93F-FA2A72F708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89" y="4767299"/>
            <a:ext cx="1395070" cy="69753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491E8C9-AD60-4AF5-AF46-C39D676977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89" y="5528006"/>
            <a:ext cx="2277611" cy="11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9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BD979BC4-BAC4-4E67-9BCE-019EB1574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Traditional</a:t>
            </a:r>
            <a:r>
              <a:rPr lang="cs-CZ" dirty="0"/>
              <a:t> (</a:t>
            </a:r>
            <a:r>
              <a:rPr lang="cs-CZ" dirty="0" err="1"/>
              <a:t>printed</a:t>
            </a:r>
            <a:r>
              <a:rPr lang="cs-CZ" dirty="0"/>
              <a:t>) and </a:t>
            </a:r>
            <a:r>
              <a:rPr lang="cs-CZ" dirty="0" err="1"/>
              <a:t>audiovisual</a:t>
            </a:r>
            <a:r>
              <a:rPr lang="cs-CZ" dirty="0"/>
              <a:t> (Deník N, MF Dnes, Hradecký deník, </a:t>
            </a:r>
            <a:r>
              <a:rPr lang="cs-CZ" dirty="0" err="1"/>
              <a:t>Refresher</a:t>
            </a:r>
            <a:r>
              <a:rPr lang="cs-CZ" dirty="0"/>
              <a:t>, DVTV, Český rozhlas Radiožurnál, ČT24, Východočeská televize </a:t>
            </a:r>
            <a:r>
              <a:rPr lang="cs-CZ" dirty="0" err="1"/>
              <a:t>etc</a:t>
            </a:r>
            <a:r>
              <a:rPr lang="cs-CZ" dirty="0"/>
              <a:t>.)</a:t>
            </a:r>
          </a:p>
          <a:p>
            <a:r>
              <a:rPr lang="cs-CZ" dirty="0"/>
              <a:t>Web (vedavyzkum.cz, universitas.cz, expats.cz, euforka.eu </a:t>
            </a:r>
            <a:r>
              <a:rPr lang="cs-CZ" dirty="0" err="1"/>
              <a:t>etc</a:t>
            </a:r>
            <a:r>
              <a:rPr lang="cs-CZ" dirty="0"/>
              <a:t>.)</a:t>
            </a:r>
          </a:p>
          <a:p>
            <a:r>
              <a:rPr lang="cs-CZ" dirty="0" err="1"/>
              <a:t>Social</a:t>
            </a:r>
            <a:r>
              <a:rPr lang="cs-CZ" dirty="0"/>
              <a:t> media (</a:t>
            </a:r>
            <a:r>
              <a:rPr lang="cs-CZ" dirty="0" err="1"/>
              <a:t>goldfish</a:t>
            </a:r>
            <a:r>
              <a:rPr lang="cs-CZ" dirty="0"/>
              <a:t> paradox)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1D0719E-5D75-409C-91A7-444EC9310F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Types</a:t>
            </a:r>
            <a:r>
              <a:rPr lang="cs-CZ" dirty="0"/>
              <a:t> of media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70D0B6-FF6A-4364-B405-EC6030F6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Categorization</a:t>
            </a:r>
            <a:r>
              <a:rPr lang="cs-CZ" dirty="0"/>
              <a:t> of </a:t>
            </a:r>
            <a:r>
              <a:rPr lang="cs-CZ" dirty="0" err="1"/>
              <a:t>promotion</a:t>
            </a:r>
            <a:endParaRPr lang="cs-CZ" dirty="0"/>
          </a:p>
        </p:txBody>
      </p:sp>
      <p:pic>
        <p:nvPicPr>
          <p:cNvPr id="6" name="Picture 5" descr="A close-up of a frog&#10;&#10;Description automatically generated with medium confidence">
            <a:extLst>
              <a:ext uri="{FF2B5EF4-FFF2-40B4-BE49-F238E27FC236}">
                <a16:creationId xmlns:a16="http://schemas.microsoft.com/office/drawing/2014/main" id="{88CAB061-D37B-F686-AEDA-A4432770A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250" y="4719865"/>
            <a:ext cx="2580750" cy="206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4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BD979BC4-BAC4-4E67-9BCE-019EB1574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Cellar</a:t>
            </a:r>
            <a:r>
              <a:rPr lang="cs-CZ" dirty="0"/>
              <a:t> genius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influencer</a:t>
            </a:r>
            <a:r>
              <a:rPr lang="cs-CZ" dirty="0"/>
              <a:t>?</a:t>
            </a:r>
          </a:p>
          <a:p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1D0719E-5D75-409C-91A7-444EC9310F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not…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70D0B6-FF6A-4364-B405-EC6030F6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Science and </a:t>
            </a:r>
            <a:r>
              <a:rPr lang="cs-CZ" dirty="0" err="1"/>
              <a:t>the</a:t>
            </a:r>
            <a:r>
              <a:rPr lang="cs-CZ" dirty="0"/>
              <a:t> public </a:t>
            </a:r>
            <a:r>
              <a:rPr lang="cs-CZ" dirty="0" err="1"/>
              <a:t>opinion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44A778-825B-1762-730B-90BC59439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3212307"/>
            <a:ext cx="20955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E02157-68A0-F1FE-9D70-D855BFFB1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31" y="3195680"/>
            <a:ext cx="20955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80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&#10;&#10;Description automatically generated with low confidence">
            <a:extLst>
              <a:ext uri="{FF2B5EF4-FFF2-40B4-BE49-F238E27FC236}">
                <a16:creationId xmlns:a16="http://schemas.microsoft.com/office/drawing/2014/main" id="{699C9678-87B1-6113-3C45-8B786D0C2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8" y="2333583"/>
            <a:ext cx="3632200" cy="3632200"/>
          </a:xfrm>
        </p:spPr>
      </p:pic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1D0719E-5D75-409C-91A7-444EC9310F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(Dis)trust in science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70D0B6-FF6A-4364-B405-EC6030F6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Science and </a:t>
            </a:r>
            <a:r>
              <a:rPr lang="cs-CZ" dirty="0" err="1"/>
              <a:t>the</a:t>
            </a:r>
            <a:r>
              <a:rPr lang="cs-CZ" dirty="0"/>
              <a:t> public </a:t>
            </a:r>
            <a:r>
              <a:rPr lang="cs-CZ" dirty="0" err="1"/>
              <a:t>opinion</a:t>
            </a:r>
            <a:endParaRPr lang="cs-CZ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BE221D24-0F7D-B74B-F204-BB2D6AF78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14" y="2614980"/>
            <a:ext cx="4945386" cy="32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08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BD979BC4-BAC4-4E67-9BCE-019EB1574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Identify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problem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Identity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reader</a:t>
            </a:r>
            <a:endParaRPr lang="cs-CZ" dirty="0"/>
          </a:p>
          <a:p>
            <a:pPr lvl="1"/>
            <a:r>
              <a:rPr lang="cs-CZ" dirty="0" err="1"/>
              <a:t>Clickbaits</a:t>
            </a:r>
            <a:endParaRPr lang="cs-CZ" dirty="0"/>
          </a:p>
          <a:p>
            <a:pPr lvl="1"/>
            <a:r>
              <a:rPr lang="cs-CZ" dirty="0"/>
              <a:t>Science </a:t>
            </a:r>
            <a:r>
              <a:rPr lang="cs-CZ" dirty="0" err="1"/>
              <a:t>tentativeness</a:t>
            </a:r>
            <a:endParaRPr lang="cs-CZ" dirty="0"/>
          </a:p>
          <a:p>
            <a:pPr lvl="1"/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motivation</a:t>
            </a:r>
            <a:endParaRPr lang="cs-CZ" dirty="0"/>
          </a:p>
          <a:p>
            <a:pPr lvl="1"/>
            <a:r>
              <a:rPr lang="cs-CZ" dirty="0" err="1"/>
              <a:t>Emotions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1D0719E-5D75-409C-91A7-444EC9310F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) </a:t>
            </a:r>
            <a:r>
              <a:rPr lang="cs-CZ" dirty="0" err="1"/>
              <a:t>you</a:t>
            </a:r>
            <a:r>
              <a:rPr lang="cs-CZ" dirty="0"/>
              <a:t> do?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70D0B6-FF6A-4364-B405-EC6030F6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Science and </a:t>
            </a:r>
            <a:r>
              <a:rPr lang="cs-CZ" dirty="0" err="1"/>
              <a:t>the</a:t>
            </a:r>
            <a:r>
              <a:rPr lang="cs-CZ" dirty="0"/>
              <a:t> public </a:t>
            </a:r>
            <a:r>
              <a:rPr lang="cs-CZ" dirty="0" err="1"/>
              <a:t>opinion</a:t>
            </a:r>
            <a:endParaRPr lang="cs-CZ" dirty="0"/>
          </a:p>
        </p:txBody>
      </p:sp>
      <p:pic>
        <p:nvPicPr>
          <p:cNvPr id="6" name="Picture 5" descr="A group of people's shadows&#10;&#10;Description automatically generated with low confidence">
            <a:extLst>
              <a:ext uri="{FF2B5EF4-FFF2-40B4-BE49-F238E27FC236}">
                <a16:creationId xmlns:a16="http://schemas.microsoft.com/office/drawing/2014/main" id="{1D82C141-9212-A583-4F7A-0CCA70FCA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86" y="3250218"/>
            <a:ext cx="1775701" cy="1798178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9AEA9236-15B7-A2FC-C900-E0F607F3D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53" y="2777330"/>
            <a:ext cx="1801234" cy="2333582"/>
          </a:xfrm>
          <a:prstGeom prst="rect">
            <a:avLst/>
          </a:prstGeom>
        </p:spPr>
      </p:pic>
      <p:pic>
        <p:nvPicPr>
          <p:cNvPr id="12" name="Picture 11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C62F0758-6F83-C997-4CBA-B305EF859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70" y="2936996"/>
            <a:ext cx="2481532" cy="178747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1A82FF1-0B76-77DB-FE76-8EF6C1705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53" y="2994484"/>
            <a:ext cx="1914195" cy="1923210"/>
          </a:xfrm>
          <a:prstGeom prst="rect">
            <a:avLst/>
          </a:prstGeom>
        </p:spPr>
      </p:pic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41FE6913-E7B9-18B2-8D2B-B4B4288FC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69" y="2680809"/>
            <a:ext cx="2641002" cy="293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0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BD979BC4-BAC4-4E67-9BCE-019EB1574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Remedy</a:t>
            </a:r>
            <a:endParaRPr lang="cs-CZ" dirty="0"/>
          </a:p>
          <a:p>
            <a:pPr lvl="1"/>
            <a:r>
              <a:rPr lang="cs-CZ" dirty="0"/>
              <a:t>Identity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reader</a:t>
            </a:r>
            <a:r>
              <a:rPr lang="cs-CZ" dirty="0"/>
              <a:t> </a:t>
            </a:r>
            <a:r>
              <a:rPr lang="en-GB" b="0" i="0" dirty="0">
                <a:solidFill>
                  <a:schemeClr val="tx1"/>
                </a:solidFill>
                <a:effectLst/>
              </a:rPr>
              <a:t>→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look</a:t>
            </a:r>
            <a:r>
              <a:rPr lang="cs-CZ" b="0" i="0" dirty="0">
                <a:solidFill>
                  <a:schemeClr val="tx1"/>
                </a:solidFill>
                <a:effectLst/>
              </a:rPr>
              <a:t>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for</a:t>
            </a:r>
            <a:r>
              <a:rPr lang="cs-CZ" b="0" i="0" dirty="0">
                <a:solidFill>
                  <a:schemeClr val="tx1"/>
                </a:solidFill>
                <a:effectLst/>
              </a:rPr>
              <a:t>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common</a:t>
            </a:r>
            <a:r>
              <a:rPr lang="cs-CZ" b="0" i="0" dirty="0">
                <a:solidFill>
                  <a:schemeClr val="tx1"/>
                </a:solidFill>
                <a:effectLst/>
              </a:rPr>
              <a:t>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ground</a:t>
            </a:r>
            <a:endParaRPr lang="cs-CZ" dirty="0">
              <a:solidFill>
                <a:schemeClr val="tx1"/>
              </a:solidFill>
            </a:endParaRPr>
          </a:p>
          <a:p>
            <a:pPr lvl="1"/>
            <a:r>
              <a:rPr lang="cs-CZ" dirty="0" err="1"/>
              <a:t>Clickbaits</a:t>
            </a:r>
            <a:r>
              <a:rPr lang="cs-CZ" dirty="0"/>
              <a:t> </a:t>
            </a:r>
            <a:r>
              <a:rPr lang="en-GB" b="0" i="0" dirty="0">
                <a:solidFill>
                  <a:schemeClr val="tx1"/>
                </a:solidFill>
                <a:effectLst/>
              </a:rPr>
              <a:t>→</a:t>
            </a:r>
            <a:r>
              <a:rPr lang="cs-CZ" b="0" i="0" dirty="0">
                <a:solidFill>
                  <a:schemeClr val="tx1"/>
                </a:solidFill>
                <a:effectLst/>
              </a:rPr>
              <a:t>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avoid</a:t>
            </a:r>
            <a:r>
              <a:rPr lang="cs-CZ" b="0" i="0" dirty="0">
                <a:solidFill>
                  <a:schemeClr val="tx1"/>
                </a:solidFill>
                <a:effectLst/>
              </a:rPr>
              <a:t>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easy</a:t>
            </a:r>
            <a:r>
              <a:rPr lang="cs-CZ" b="0" i="0" dirty="0">
                <a:solidFill>
                  <a:schemeClr val="tx1"/>
                </a:solidFill>
                <a:effectLst/>
              </a:rPr>
              <a:t>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popularizations</a:t>
            </a:r>
            <a:endParaRPr lang="cs-CZ" dirty="0"/>
          </a:p>
          <a:p>
            <a:pPr lvl="1"/>
            <a:r>
              <a:rPr lang="cs-CZ" dirty="0"/>
              <a:t>Science </a:t>
            </a:r>
            <a:r>
              <a:rPr lang="cs-CZ" dirty="0" err="1"/>
              <a:t>tentativeness</a:t>
            </a:r>
            <a:r>
              <a:rPr lang="cs-CZ" dirty="0"/>
              <a:t> </a:t>
            </a:r>
            <a:r>
              <a:rPr lang="en-GB" b="0" i="0" dirty="0">
                <a:solidFill>
                  <a:schemeClr val="tx1"/>
                </a:solidFill>
                <a:effectLst/>
              </a:rPr>
              <a:t>→</a:t>
            </a:r>
            <a:r>
              <a:rPr lang="cs-CZ" b="0" i="0" dirty="0">
                <a:solidFill>
                  <a:schemeClr val="tx1"/>
                </a:solidFill>
                <a:effectLst/>
              </a:rPr>
              <a:t> balance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scientific</a:t>
            </a:r>
            <a:r>
              <a:rPr lang="cs-CZ" b="0" i="0" dirty="0">
                <a:solidFill>
                  <a:schemeClr val="tx1"/>
                </a:solidFill>
                <a:effectLst/>
              </a:rPr>
              <a:t>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language</a:t>
            </a:r>
            <a:endParaRPr lang="cs-CZ" dirty="0"/>
          </a:p>
          <a:p>
            <a:pPr lvl="1"/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motivation</a:t>
            </a:r>
            <a:r>
              <a:rPr lang="cs-CZ" dirty="0"/>
              <a:t> </a:t>
            </a:r>
            <a:r>
              <a:rPr lang="en-GB" b="0" i="0" dirty="0">
                <a:solidFill>
                  <a:schemeClr val="tx1"/>
                </a:solidFill>
                <a:effectLst/>
              </a:rPr>
              <a:t>→</a:t>
            </a:r>
            <a:r>
              <a:rPr lang="cs-CZ" b="0" i="0" dirty="0">
                <a:solidFill>
                  <a:schemeClr val="tx1"/>
                </a:solidFill>
                <a:effectLst/>
              </a:rPr>
              <a:t>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diversify</a:t>
            </a:r>
            <a:r>
              <a:rPr lang="cs-CZ" b="0" i="0" dirty="0">
                <a:solidFill>
                  <a:schemeClr val="tx1"/>
                </a:solidFill>
                <a:effectLst/>
              </a:rPr>
              <a:t>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resources</a:t>
            </a:r>
            <a:endParaRPr lang="cs-CZ" dirty="0"/>
          </a:p>
          <a:p>
            <a:pPr lvl="1"/>
            <a:r>
              <a:rPr lang="cs-CZ" dirty="0" err="1"/>
              <a:t>Emotions</a:t>
            </a:r>
            <a:r>
              <a:rPr lang="cs-CZ" dirty="0"/>
              <a:t> </a:t>
            </a:r>
            <a:r>
              <a:rPr lang="en-GB" b="0" i="0" dirty="0">
                <a:solidFill>
                  <a:schemeClr val="tx1"/>
                </a:solidFill>
                <a:effectLst/>
              </a:rPr>
              <a:t>→</a:t>
            </a:r>
            <a:r>
              <a:rPr lang="cs-CZ" b="0" i="0" dirty="0">
                <a:solidFill>
                  <a:schemeClr val="tx1"/>
                </a:solidFill>
                <a:effectLst/>
              </a:rPr>
              <a:t>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integrate</a:t>
            </a:r>
            <a:r>
              <a:rPr lang="cs-CZ" b="0" i="0" dirty="0">
                <a:solidFill>
                  <a:schemeClr val="tx1"/>
                </a:solidFill>
                <a:effectLst/>
              </a:rPr>
              <a:t>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into</a:t>
            </a:r>
            <a:r>
              <a:rPr lang="cs-CZ" b="0" i="0" dirty="0">
                <a:solidFill>
                  <a:schemeClr val="tx1"/>
                </a:solidFill>
                <a:effectLst/>
              </a:rPr>
              <a:t> </a:t>
            </a:r>
            <a:r>
              <a:rPr lang="cs-CZ" b="0" i="0" dirty="0" err="1">
                <a:solidFill>
                  <a:schemeClr val="tx1"/>
                </a:solidFill>
                <a:effectLst/>
              </a:rPr>
              <a:t>reasoning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1D0719E-5D75-409C-91A7-444EC9310F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) </a:t>
            </a:r>
            <a:r>
              <a:rPr lang="cs-CZ" dirty="0" err="1"/>
              <a:t>you</a:t>
            </a:r>
            <a:r>
              <a:rPr lang="cs-CZ" dirty="0"/>
              <a:t> do?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70D0B6-FF6A-4364-B405-EC6030F6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Science and </a:t>
            </a:r>
            <a:r>
              <a:rPr lang="cs-CZ" dirty="0" err="1"/>
              <a:t>the</a:t>
            </a:r>
            <a:r>
              <a:rPr lang="cs-CZ" dirty="0"/>
              <a:t> public </a:t>
            </a:r>
            <a:r>
              <a:rPr lang="cs-CZ" dirty="0" err="1"/>
              <a:t>opinion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8447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C764F398-E587-4BAC-BD52-F4E606375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Science is the basis for personal, social and political decisions.</a:t>
            </a:r>
            <a:endParaRPr lang="cs-CZ" dirty="0"/>
          </a:p>
          <a:p>
            <a:r>
              <a:rPr lang="en-US" dirty="0"/>
              <a:t>For society, science is no longer sacrosanct. </a:t>
            </a:r>
            <a:endParaRPr lang="cs-CZ" dirty="0"/>
          </a:p>
          <a:p>
            <a:r>
              <a:rPr lang="en-US" dirty="0"/>
              <a:t>Committed citizens communicate directly about science and with scientists</a:t>
            </a:r>
            <a:r>
              <a:rPr lang="cs-CZ" dirty="0"/>
              <a:t>. (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>
                <a:hlinkClick r:id="rId2"/>
              </a:rPr>
              <a:t>Jaroslav </a:t>
            </a:r>
            <a:r>
              <a:rPr lang="cs-CZ" dirty="0" err="1">
                <a:hlinkClick r:id="rId2"/>
              </a:rPr>
              <a:t>Flegr</a:t>
            </a:r>
            <a:r>
              <a:rPr lang="cs-CZ" dirty="0"/>
              <a:t>)</a:t>
            </a:r>
          </a:p>
          <a:p>
            <a:r>
              <a:rPr lang="en-US" dirty="0"/>
              <a:t>But there are also those that are not reached by scientific topics and questions at all.</a:t>
            </a:r>
            <a:endParaRPr lang="cs-CZ" dirty="0"/>
          </a:p>
          <a:p>
            <a:r>
              <a:rPr lang="cs-CZ" dirty="0"/>
              <a:t>A</a:t>
            </a:r>
            <a:r>
              <a:rPr lang="en-US" dirty="0" err="1"/>
              <a:t>nd</a:t>
            </a:r>
            <a:r>
              <a:rPr lang="en-US" dirty="0"/>
              <a:t> there are people, initiatives, movements and parties who take positions that are far from or hostile to science.</a:t>
            </a: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C7E097-EBF4-4600-BB5E-F4FB2FA15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Mirroring</a:t>
            </a:r>
            <a:r>
              <a:rPr lang="cs-CZ" dirty="0"/>
              <a:t> science</a:t>
            </a:r>
          </a:p>
        </p:txBody>
      </p:sp>
      <p:pic>
        <p:nvPicPr>
          <p:cNvPr id="3" name="Picture 2" descr="A person in a suit sitting at a desk with microphones and papers&#10;&#10;Description automatically generated with low confidence">
            <a:extLst>
              <a:ext uri="{FF2B5EF4-FFF2-40B4-BE49-F238E27FC236}">
                <a16:creationId xmlns:a16="http://schemas.microsoft.com/office/drawing/2014/main" id="{944CB6A3-8036-E9A7-E6E9-8AF11B914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05" y="1588635"/>
            <a:ext cx="7118647" cy="46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8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_UHK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0000"/>
      </a:accent1>
      <a:accent2>
        <a:srgbClr val="CE0058"/>
      </a:accent2>
      <a:accent3>
        <a:srgbClr val="009FDF"/>
      </a:accent3>
      <a:accent4>
        <a:srgbClr val="84BD00"/>
      </a:accent4>
      <a:accent5>
        <a:srgbClr val="FFA3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" id="{D3522E80-AF1A-4FDE-81E4-FB4F0477E5AD}" vid="{7BB87C6D-9F99-4645-A34D-C983287506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EN_UHK</Template>
  <TotalTime>3013</TotalTime>
  <Words>557</Words>
  <Application>Microsoft Office PowerPoint</Application>
  <PresentationFormat>Předvádění na obrazovce (4:3)</PresentationFormat>
  <Paragraphs>86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1" baseType="lpstr">
      <vt:lpstr>Arial</vt:lpstr>
      <vt:lpstr>Arial</vt:lpstr>
      <vt:lpstr>Calibri</vt:lpstr>
      <vt:lpstr>Comenia Sans</vt:lpstr>
      <vt:lpstr>Comenia-Sans-Bold</vt:lpstr>
      <vt:lpstr>Comenia-Sans-Regular</vt:lpstr>
      <vt:lpstr>EN_UHK</vt:lpstr>
      <vt:lpstr>Promoting know-how and research</vt:lpstr>
      <vt:lpstr>Science communication</vt:lpstr>
      <vt:lpstr>Case study</vt:lpstr>
      <vt:lpstr>Categorization of promotion</vt:lpstr>
      <vt:lpstr>Science and the public opinion</vt:lpstr>
      <vt:lpstr>Science and the public opinion</vt:lpstr>
      <vt:lpstr>Science and the public opinion</vt:lpstr>
      <vt:lpstr>Science and the public opinion</vt:lpstr>
      <vt:lpstr>Mirroring science</vt:lpstr>
      <vt:lpstr>Fundamentals of science communication</vt:lpstr>
      <vt:lpstr>Fundamentals of science communication</vt:lpstr>
      <vt:lpstr>Uncomfortable questions</vt:lpstr>
      <vt:lpstr>Bad practice</vt:lpstr>
      <vt:lpstr>Good news!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promotion, networking, ranking</dc:title>
  <dc:creator>Strnad Matyáš</dc:creator>
  <cp:lastModifiedBy>Strnad Matyáš</cp:lastModifiedBy>
  <cp:revision>12</cp:revision>
  <dcterms:created xsi:type="dcterms:W3CDTF">2022-10-02T12:31:43Z</dcterms:created>
  <dcterms:modified xsi:type="dcterms:W3CDTF">2023-04-13T10:52:07Z</dcterms:modified>
</cp:coreProperties>
</file>