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4"/>
  </p:notesMasterIdLst>
  <p:handoutMasterIdLst>
    <p:handoutMasterId r:id="rId25"/>
  </p:handoutMasterIdLst>
  <p:sldIdLst>
    <p:sldId id="362" r:id="rId5"/>
    <p:sldId id="360" r:id="rId6"/>
    <p:sldId id="364" r:id="rId7"/>
    <p:sldId id="365" r:id="rId8"/>
    <p:sldId id="366" r:id="rId9"/>
    <p:sldId id="372" r:id="rId10"/>
    <p:sldId id="357" r:id="rId11"/>
    <p:sldId id="358" r:id="rId12"/>
    <p:sldId id="270" r:id="rId13"/>
    <p:sldId id="294" r:id="rId14"/>
    <p:sldId id="295" r:id="rId15"/>
    <p:sldId id="272" r:id="rId16"/>
    <p:sldId id="327" r:id="rId17"/>
    <p:sldId id="367" r:id="rId18"/>
    <p:sldId id="373" r:id="rId19"/>
    <p:sldId id="374" r:id="rId20"/>
    <p:sldId id="368" r:id="rId21"/>
    <p:sldId id="375" r:id="rId22"/>
    <p:sldId id="335" r:id="rId23"/>
  </p:sldIdLst>
  <p:sldSz cx="9906000" cy="6858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">
          <p15:clr>
            <a:srgbClr val="A4A3A4"/>
          </p15:clr>
        </p15:guide>
        <p15:guide id="2" orient="horz" pos="3700">
          <p15:clr>
            <a:srgbClr val="A4A3A4"/>
          </p15:clr>
        </p15:guide>
        <p15:guide id="3" orient="horz" pos="2171">
          <p15:clr>
            <a:srgbClr val="A4A3A4"/>
          </p15:clr>
        </p15:guide>
        <p15:guide id="4" pos="4233">
          <p15:clr>
            <a:srgbClr val="A4A3A4"/>
          </p15:clr>
        </p15:guide>
        <p15:guide id="5" pos="1996">
          <p15:clr>
            <a:srgbClr val="A4A3A4"/>
          </p15:clr>
        </p15:guide>
        <p15:guide id="6" pos="6024">
          <p15:clr>
            <a:srgbClr val="A4A3A4"/>
          </p15:clr>
        </p15:guide>
        <p15:guide id="7" pos="204">
          <p15:clr>
            <a:srgbClr val="A4A3A4"/>
          </p15:clr>
        </p15:guide>
        <p15:guide id="8" pos="3984">
          <p15:clr>
            <a:srgbClr val="A4A3A4"/>
          </p15:clr>
        </p15:guide>
        <p15:guide id="9" pos="3119">
          <p15:clr>
            <a:srgbClr val="A4A3A4"/>
          </p15:clr>
        </p15:guide>
        <p15:guide id="10" pos="22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a Koprivova [SeniorHolding]" initials="MK[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6A4"/>
    <a:srgbClr val="4497C9"/>
    <a:srgbClr val="153D7C"/>
    <a:srgbClr val="02387B"/>
    <a:srgbClr val="3D8BB3"/>
    <a:srgbClr val="29638E"/>
    <a:srgbClr val="2D6B97"/>
    <a:srgbClr val="3983B6"/>
    <a:srgbClr val="459CD5"/>
    <a:srgbClr val="388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1" autoAdjust="0"/>
    <p:restoredTop sz="89785" autoAdjust="0"/>
  </p:normalViewPr>
  <p:slideViewPr>
    <p:cSldViewPr snapToGrid="0" snapToObjects="1">
      <p:cViewPr>
        <p:scale>
          <a:sx n="70" d="100"/>
          <a:sy n="70" d="100"/>
        </p:scale>
        <p:origin x="1096" y="-168"/>
      </p:cViewPr>
      <p:guideLst>
        <p:guide orient="horz" pos="193"/>
        <p:guide orient="horz" pos="3700"/>
        <p:guide orient="horz" pos="2171"/>
        <p:guide pos="4233"/>
        <p:guide pos="1996"/>
        <p:guide pos="6024"/>
        <p:guide pos="204"/>
        <p:guide pos="3984"/>
        <p:guide pos="3119"/>
        <p:guide pos="2224"/>
      </p:guideLst>
    </p:cSldViewPr>
  </p:slideViewPr>
  <p:outlineViewPr>
    <p:cViewPr>
      <p:scale>
        <a:sx n="33" d="100"/>
        <a:sy n="33" d="100"/>
      </p:scale>
      <p:origin x="0" y="9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612" y="-68"/>
      </p:cViewPr>
      <p:guideLst>
        <p:guide orient="horz" pos="3107"/>
        <p:guide pos="21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B8BB9900-A56F-46ED-978A-7BBB4C7864B5}" type="datetimeFigureOut">
              <a:rPr lang="de-AT" smtClean="0"/>
              <a:pPr/>
              <a:t>11.04.2023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2343D8DE-26D5-43C8-AC70-283118A1D78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7767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435DC05E-D811-46F3-9412-B16C5001B339}" type="datetimeFigureOut">
              <a:rPr lang="de-AT" smtClean="0"/>
              <a:pPr/>
              <a:t>11.04.2023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63" tIns="45382" rIns="90763" bIns="45382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89E01DAB-FBAA-4537-BC74-D8CE0BDA92CA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372445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331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1DAB-FBAA-4537-BC74-D8CE0BDA92CA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41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Im Vergleich zum Halbjahresmeeting in Salzburg sind 23 Einrichtungen</a:t>
            </a:r>
            <a:r>
              <a:rPr lang="de-DE" baseline="0" dirty="0" smtClean="0"/>
              <a:t> mit insgesamt 3000 Betten dazugekommen. Neu erschlossen wurden Portugal und Brasilien.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1DAB-FBAA-4537-BC74-D8CE0BDA92CA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312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1DAB-FBAA-4537-BC74-D8CE0BDA92CA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4093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1DAB-FBAA-4537-BC74-D8CE0BDA92CA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1319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1DAB-FBAA-4537-BC74-D8CE0BDA92CA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550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334536" y="64928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951413" y="6496575"/>
            <a:ext cx="4611687" cy="361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THEMA,</a:t>
            </a:r>
            <a:r>
              <a:rPr lang="en-US" baseline="0" dirty="0" smtClean="0"/>
              <a:t> ARIAL, 16 PT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69" y="0"/>
            <a:ext cx="10095890" cy="69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3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21"/>
          </p:nvPr>
        </p:nvSpPr>
        <p:spPr>
          <a:xfrm>
            <a:off x="354706" y="1441565"/>
            <a:ext cx="4441850" cy="4497246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84751" y="1441565"/>
            <a:ext cx="4462020" cy="44972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SzPct val="13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1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8278193"/>
      </p:ext>
    </p:extLst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2" name="Inhaltsplatzhalter 2"/>
          <p:cNvSpPr>
            <a:spLocks noGrp="1"/>
          </p:cNvSpPr>
          <p:nvPr>
            <p:ph sz="quarter" idx="20" hasCustomPrompt="1"/>
          </p:nvPr>
        </p:nvSpPr>
        <p:spPr>
          <a:xfrm>
            <a:off x="3499104" y="1186518"/>
            <a:ext cx="6065584" cy="5006848"/>
          </a:xfrm>
          <a:prstGeom prst="rect">
            <a:avLst/>
          </a:prstGeom>
        </p:spPr>
        <p:txBody>
          <a:bodyPr/>
          <a:lstStyle>
            <a:lvl1pPr>
              <a:buSzPct val="130000"/>
              <a:defRPr/>
            </a:lvl1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21"/>
          </p:nvPr>
        </p:nvSpPr>
        <p:spPr>
          <a:xfrm>
            <a:off x="336418" y="1186518"/>
            <a:ext cx="2938028" cy="500684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182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98110" y="1115032"/>
            <a:ext cx="9190680" cy="12398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Clr>
                <a:srgbClr val="4294C8"/>
              </a:buClr>
              <a:buSzPct val="100000"/>
              <a:buFont typeface="Arial"/>
              <a:buNone/>
              <a:defRPr sz="1600" b="1" baseline="0">
                <a:solidFill>
                  <a:srgbClr val="000000"/>
                </a:solidFill>
              </a:defRPr>
            </a:lvl1pPr>
            <a:lvl2pPr marL="742950" indent="-285750">
              <a:lnSpc>
                <a:spcPct val="130000"/>
              </a:lnSpc>
              <a:buClr>
                <a:srgbClr val="A9CBD6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Text bold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1" hasCustomPrompt="1"/>
          </p:nvPr>
        </p:nvSpPr>
        <p:spPr>
          <a:xfrm>
            <a:off x="3107766" y="2565400"/>
            <a:ext cx="6423696" cy="3448534"/>
          </a:xfrm>
          <a:prstGeom prst="rect">
            <a:avLst/>
          </a:prstGeom>
        </p:spPr>
        <p:txBody>
          <a:bodyPr/>
          <a:lstStyle>
            <a:lvl1pPr>
              <a:buSzPct val="130000"/>
              <a:defRPr/>
            </a:lvl1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2"/>
          </p:nvPr>
        </p:nvSpPr>
        <p:spPr>
          <a:xfrm>
            <a:off x="381000" y="4395216"/>
            <a:ext cx="2538986" cy="1618718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3"/>
          </p:nvPr>
        </p:nvSpPr>
        <p:spPr>
          <a:xfrm>
            <a:off x="381000" y="2565400"/>
            <a:ext cx="2538986" cy="1653032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336728"/>
      </p:ext>
    </p:extLst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65133" y="1550381"/>
            <a:ext cx="5999556" cy="39385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20000"/>
              </a:lnSpc>
              <a:buSzPct val="15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2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1"/>
          </p:nvPr>
        </p:nvSpPr>
        <p:spPr>
          <a:xfrm>
            <a:off x="381000" y="1539875"/>
            <a:ext cx="2960688" cy="1889125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22"/>
          </p:nvPr>
        </p:nvSpPr>
        <p:spPr>
          <a:xfrm>
            <a:off x="381000" y="3633216"/>
            <a:ext cx="2960688" cy="1837309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394164"/>
      </p:ext>
    </p:extLst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41314" y="1375536"/>
            <a:ext cx="4146982" cy="42937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20000"/>
              </a:lnSpc>
              <a:buSzPct val="13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2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738688" y="1374775"/>
            <a:ext cx="2219325" cy="2054225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23"/>
          </p:nvPr>
        </p:nvSpPr>
        <p:spPr>
          <a:xfrm>
            <a:off x="4753420" y="3615055"/>
            <a:ext cx="2219325" cy="2054225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171817" y="2415983"/>
            <a:ext cx="2219325" cy="2054225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7162817"/>
      </p:ext>
    </p:extLst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83" y="1371600"/>
            <a:ext cx="5999691" cy="4535089"/>
          </a:xfrm>
          <a:prstGeom prst="rect">
            <a:avLst/>
          </a:prstGeom>
        </p:spPr>
        <p:txBody>
          <a:bodyPr/>
          <a:lstStyle>
            <a:lvl1pPr>
              <a:buSzPct val="130000"/>
              <a:defRPr sz="1800"/>
            </a:lvl1pPr>
            <a:lvl2pPr>
              <a:defRPr sz="1600"/>
            </a:lvl2pPr>
            <a:lvl3pPr marL="914400" indent="0">
              <a:buNone/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endParaRPr lang="en-US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23"/>
          </p:nvPr>
        </p:nvSpPr>
        <p:spPr>
          <a:xfrm>
            <a:off x="6508376" y="1371599"/>
            <a:ext cx="3054723" cy="4535089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985920"/>
      </p:ext>
    </p:extLst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>
                <a:latin typeface="Century Gothic" panose="020B0502020202020204" pitchFamily="34" charset="0"/>
              </a:rPr>
              <a:pPr/>
              <a:t>‹#›</a:t>
            </a:fld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51413" y="6575991"/>
            <a:ext cx="4611687" cy="2652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 b="1" i="0" baseline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THEMA, Century Gothic Regular, 14 PT</a:t>
            </a:r>
          </a:p>
        </p:txBody>
      </p:sp>
    </p:spTree>
    <p:extLst>
      <p:ext uri="{BB962C8B-B14F-4D97-AF65-F5344CB8AC3E}">
        <p14:creationId xmlns:p14="http://schemas.microsoft.com/office/powerpoint/2010/main" val="74836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DB311-8F2B-4993-B5A5-381A7C14CEF9}" type="datetime1">
              <a:rPr lang="en-US" smtClean="0"/>
              <a:t>4/11/2023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hteck 12"/>
          <p:cNvSpPr/>
          <p:nvPr userDrawn="1"/>
        </p:nvSpPr>
        <p:spPr>
          <a:xfrm>
            <a:off x="0" y="-58057"/>
            <a:ext cx="9906000" cy="69886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2061"/>
            <a:ext cx="9906000" cy="697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7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>
                <a:latin typeface="Century Gothic" panose="020B0502020202020204" pitchFamily="34" charset="0"/>
              </a:rPr>
              <a:pPr/>
              <a:t>‹#›</a:t>
            </a:fld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3713" y="2184932"/>
            <a:ext cx="8915400" cy="11430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baseline="0">
                <a:solidFill>
                  <a:srgbClr val="032E64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de-DE" sz="3100" b="1" dirty="0" smtClean="0">
                <a:solidFill>
                  <a:srgbClr val="032E64"/>
                </a:solidFill>
                <a:latin typeface="+mj-lt"/>
                <a:cs typeface="Arial"/>
              </a:rPr>
              <a:t>TITEL, Century </a:t>
            </a:r>
            <a:r>
              <a:rPr lang="de-DE" sz="3100" b="1" dirty="0" err="1" smtClean="0">
                <a:solidFill>
                  <a:srgbClr val="032E64"/>
                </a:solidFill>
                <a:latin typeface="+mj-lt"/>
                <a:cs typeface="Arial"/>
              </a:rPr>
              <a:t>Gothic</a:t>
            </a:r>
            <a:r>
              <a:rPr lang="de-DE" sz="3100" b="1" dirty="0" smtClean="0">
                <a:solidFill>
                  <a:srgbClr val="032E64"/>
                </a:solidFill>
                <a:cs typeface="Arial"/>
              </a:rPr>
              <a:t>, 31PT</a:t>
            </a:r>
            <a:br>
              <a:rPr lang="de-DE" sz="3100" b="1" dirty="0" smtClean="0">
                <a:solidFill>
                  <a:srgbClr val="032E64"/>
                </a:solidFill>
                <a:cs typeface="Arial"/>
              </a:rPr>
            </a:br>
            <a:r>
              <a:rPr lang="de-DE" sz="3100" b="1" dirty="0" smtClean="0">
                <a:solidFill>
                  <a:srgbClr val="032E64"/>
                </a:solidFill>
                <a:cs typeface="Arial"/>
              </a:rPr>
              <a:t>DUNKLES BLAU #032E64</a:t>
            </a:r>
            <a:endParaRPr lang="de-DE" sz="3100" b="1" dirty="0">
              <a:solidFill>
                <a:srgbClr val="032E64"/>
              </a:solidFill>
              <a:latin typeface="+mj-lt"/>
              <a:cs typeface="Arial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334536" y="6496575"/>
            <a:ext cx="2311400" cy="361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3714" y="3320013"/>
            <a:ext cx="8915400" cy="12858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 baseline="0">
                <a:solidFill>
                  <a:srgbClr val="032E64"/>
                </a:solidFill>
                <a:latin typeface="Century Gothic" panose="020B0502020202020204" pitchFamily="34" charset="0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de-DE" sz="2000" dirty="0" smtClean="0">
                <a:solidFill>
                  <a:srgbClr val="023064"/>
                </a:solidFill>
              </a:rPr>
              <a:t>Untertitel, Century </a:t>
            </a:r>
            <a:r>
              <a:rPr lang="de-DE" sz="2000" dirty="0" err="1" smtClean="0">
                <a:solidFill>
                  <a:srgbClr val="023064"/>
                </a:solidFill>
              </a:rPr>
              <a:t>Gothic</a:t>
            </a:r>
            <a:r>
              <a:rPr lang="de-DE" sz="2000" dirty="0" smtClean="0">
                <a:solidFill>
                  <a:srgbClr val="023064"/>
                </a:solidFill>
              </a:rPr>
              <a:t>, 20 PT</a:t>
            </a:r>
            <a:endParaRPr lang="de-DE" sz="2000" dirty="0">
              <a:solidFill>
                <a:srgbClr val="023064"/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3714" y="4248157"/>
            <a:ext cx="8915401" cy="1286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4497C9"/>
                </a:solidFill>
                <a:latin typeface="Century Gothic" panose="020B0502020202020204" pitchFamily="34" charset="0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indent="0" algn="ctr">
              <a:buNone/>
            </a:pPr>
            <a:r>
              <a:rPr lang="de-DE" sz="2000" dirty="0" smtClean="0">
                <a:solidFill>
                  <a:srgbClr val="4497C9"/>
                </a:solidFill>
              </a:rPr>
              <a:t>Max Mustermann, Autor, Century </a:t>
            </a:r>
            <a:r>
              <a:rPr lang="de-DE" sz="2000" dirty="0" err="1" smtClean="0">
                <a:solidFill>
                  <a:srgbClr val="4497C9"/>
                </a:solidFill>
              </a:rPr>
              <a:t>Gothic</a:t>
            </a:r>
            <a:r>
              <a:rPr lang="de-DE" sz="2000" dirty="0" smtClean="0">
                <a:solidFill>
                  <a:srgbClr val="4497C9"/>
                </a:solidFill>
              </a:rPr>
              <a:t>, 20 PT</a:t>
            </a:r>
            <a:endParaRPr lang="de-DE" sz="2000" dirty="0">
              <a:solidFill>
                <a:srgbClr val="4497C9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038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4535" y="1128029"/>
            <a:ext cx="9367403" cy="51565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SzPct val="13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1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57150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3"/>
          </p:nvPr>
        </p:nvSpPr>
        <p:spPr>
          <a:xfrm>
            <a:off x="341311" y="1128713"/>
            <a:ext cx="9223375" cy="5236228"/>
          </a:xfrm>
          <a:prstGeom prst="rect">
            <a:avLst/>
          </a:prstGeom>
        </p:spPr>
        <p:txBody>
          <a:bodyPr/>
          <a:lstStyle>
            <a:lvl1pPr>
              <a:buSzPct val="130000"/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341310" y="1128712"/>
            <a:ext cx="9223376" cy="5217224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042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klein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65132" y="1676400"/>
            <a:ext cx="5997968" cy="45169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SzPct val="13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1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565132" y="340254"/>
            <a:ext cx="5997968" cy="11329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lang="de-AT" dirty="0" smtClean="0"/>
              <a:t>ÜBERSCHRIFT</a:t>
            </a:r>
            <a:endParaRPr lang="de-DE" dirty="0" smtClean="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35025" y="328316"/>
            <a:ext cx="3011679" cy="5865051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448841" y="340254"/>
            <a:ext cx="3114259" cy="10775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2000" b="1">
                <a:solidFill>
                  <a:srgbClr val="4497C9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lang="de-AT" dirty="0" smtClean="0"/>
              <a:t>ÜBERSCHRIFT</a:t>
            </a:r>
            <a:endParaRPr lang="de-DE" dirty="0" smtClean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48841" y="1593576"/>
            <a:ext cx="3114259" cy="45997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SzPct val="13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1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334962" y="340253"/>
            <a:ext cx="5913437" cy="5853113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970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ehre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334536" y="6575992"/>
            <a:ext cx="2311400" cy="265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30F048-2F92-D54D-AAE0-A37E3928FA30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4537" y="1555920"/>
            <a:ext cx="9228564" cy="22690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SzPct val="130000"/>
              <a:buFontTx/>
              <a:buBlip>
                <a:blip r:embed="rId2"/>
              </a:buBlip>
              <a:defRPr sz="1600" baseline="0"/>
            </a:lvl1pPr>
            <a:lvl2pPr marL="742950" indent="-285750">
              <a:lnSpc>
                <a:spcPct val="110000"/>
              </a:lnSpc>
              <a:buSzPct val="100000"/>
              <a:buFontTx/>
              <a:buBlip>
                <a:blip r:embed="rId2"/>
              </a:buBlip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 dirty="0" smtClean="0"/>
              <a:t>Century </a:t>
            </a:r>
            <a:r>
              <a:rPr lang="de-AT" dirty="0" err="1" smtClean="0"/>
              <a:t>Gothic</a:t>
            </a:r>
            <a:r>
              <a:rPr lang="de-AT" dirty="0" smtClean="0"/>
              <a:t>, Regular, 16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9"/>
          </p:nvPr>
        </p:nvSpPr>
        <p:spPr>
          <a:xfrm>
            <a:off x="336418" y="4034117"/>
            <a:ext cx="2938028" cy="200211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20"/>
          </p:nvPr>
        </p:nvSpPr>
        <p:spPr>
          <a:xfrm>
            <a:off x="3481954" y="4034116"/>
            <a:ext cx="2938028" cy="200211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21"/>
          </p:nvPr>
        </p:nvSpPr>
        <p:spPr>
          <a:xfrm>
            <a:off x="6625073" y="4034117"/>
            <a:ext cx="2938028" cy="200211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80747" y="418352"/>
            <a:ext cx="8409038" cy="5797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4497C9"/>
                </a:solidFill>
              </a:defRPr>
            </a:lvl1pPr>
          </a:lstStyle>
          <a:p>
            <a:pPr lvl="0"/>
            <a:r>
              <a:rPr lang="de-AT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border_bottom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56376"/>
            <a:ext cx="9928225" cy="3302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23" y="6593974"/>
            <a:ext cx="505577" cy="2428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t="19554" r="11385" b="19715"/>
          <a:stretch/>
        </p:blipFill>
        <p:spPr>
          <a:xfrm>
            <a:off x="8630016" y="274320"/>
            <a:ext cx="95097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0" r:id="rId1"/>
    <p:sldLayoutId id="2147493462" r:id="rId2"/>
    <p:sldLayoutId id="2147493472" r:id="rId3"/>
    <p:sldLayoutId id="2147493469" r:id="rId4"/>
    <p:sldLayoutId id="2147493483" r:id="rId5"/>
    <p:sldLayoutId id="2147493484" r:id="rId6"/>
    <p:sldLayoutId id="2147493463" r:id="rId7"/>
    <p:sldLayoutId id="2147493467" r:id="rId8"/>
    <p:sldLayoutId id="2147493459" r:id="rId9"/>
    <p:sldLayoutId id="2147493485" r:id="rId10"/>
    <p:sldLayoutId id="2147493477" r:id="rId11"/>
    <p:sldLayoutId id="2147493479" r:id="rId12"/>
    <p:sldLayoutId id="2147493480" r:id="rId13"/>
    <p:sldLayoutId id="2147493481" r:id="rId14"/>
    <p:sldLayoutId id="2147493482" r:id="rId15"/>
    <p:sldLayoutId id="2147493486" r:id="rId16"/>
    <p:sldLayoutId id="2147493492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50000"/>
        <a:buFontTx/>
        <a:buBlip>
          <a:blip r:embed="rId2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Tx/>
        <a:buBlip>
          <a:blip r:embed="rId22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ecura.cz/" TargetMode="External"/><Relationship Id="rId2" Type="http://schemas.openxmlformats.org/officeDocument/2006/relationships/hyperlink" Target="mailto:t.cernicky@senecura.cz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9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026084" y="1195566"/>
            <a:ext cx="6295337" cy="4814249"/>
          </a:xfrm>
        </p:spPr>
        <p:txBody>
          <a:bodyPr>
            <a:normAutofit/>
          </a:bodyPr>
          <a:lstStyle/>
          <a:p>
            <a:pPr lvl="0"/>
            <a:r>
              <a:rPr lang="en-US" sz="1500" b="1" dirty="0"/>
              <a:t>Tasty and healthy: </a:t>
            </a:r>
            <a:r>
              <a:rPr lang="en-US" sz="1500" dirty="0"/>
              <a:t>choice of two meals for lunch, special </a:t>
            </a:r>
            <a:r>
              <a:rPr lang="en-US" sz="1500" dirty="0" smtClean="0"/>
              <a:t>diet</a:t>
            </a:r>
            <a:r>
              <a:rPr lang="cs-CZ" sz="1500" dirty="0" smtClean="0"/>
              <a:t>s</a:t>
            </a:r>
            <a:r>
              <a:rPr lang="en-US" sz="1500" dirty="0" smtClean="0"/>
              <a:t>, </a:t>
            </a:r>
            <a:r>
              <a:rPr lang="en-US" sz="1500" dirty="0"/>
              <a:t>cooperation with nutrition specialists. We meet the eating habits of each client</a:t>
            </a:r>
            <a:r>
              <a:rPr lang="en-US" sz="1500" dirty="0" smtClean="0"/>
              <a:t>.</a:t>
            </a:r>
            <a:endParaRPr lang="cs-CZ" sz="1500" dirty="0" smtClean="0"/>
          </a:p>
          <a:p>
            <a:pPr lvl="0"/>
            <a:r>
              <a:rPr lang="en-US" sz="1500" b="1" dirty="0"/>
              <a:t>Candlelight dinner: </a:t>
            </a:r>
            <a:r>
              <a:rPr lang="en-US" sz="1500" dirty="0"/>
              <a:t>Once a year, we invite </a:t>
            </a:r>
            <a:r>
              <a:rPr lang="en-US" sz="1500" dirty="0" smtClean="0"/>
              <a:t>client</a:t>
            </a:r>
            <a:r>
              <a:rPr lang="cs-CZ" sz="1500" dirty="0" smtClean="0"/>
              <a:t>s</a:t>
            </a:r>
            <a:r>
              <a:rPr lang="en-US" sz="1500" dirty="0" smtClean="0"/>
              <a:t> </a:t>
            </a:r>
            <a:r>
              <a:rPr lang="en-US" sz="1500" dirty="0"/>
              <a:t>and </a:t>
            </a:r>
            <a:r>
              <a:rPr lang="cs-CZ" sz="1500" dirty="0" err="1" smtClean="0"/>
              <a:t>their</a:t>
            </a:r>
            <a:r>
              <a:rPr lang="en-US" sz="1500" dirty="0" smtClean="0"/>
              <a:t> </a:t>
            </a:r>
            <a:r>
              <a:rPr lang="en-US" sz="1500" dirty="0"/>
              <a:t>family members for a three-course </a:t>
            </a:r>
            <a:r>
              <a:rPr lang="cs-CZ" sz="1500" dirty="0" smtClean="0"/>
              <a:t>gala</a:t>
            </a:r>
            <a:r>
              <a:rPr lang="en-US" sz="1500" dirty="0" smtClean="0"/>
              <a:t>dinner </a:t>
            </a:r>
            <a:r>
              <a:rPr lang="en-US" sz="1500" dirty="0"/>
              <a:t>to enjoy a beautiful evening with </a:t>
            </a:r>
            <a:r>
              <a:rPr lang="cs-CZ" sz="1500" dirty="0" err="1" smtClean="0"/>
              <a:t>their</a:t>
            </a:r>
            <a:r>
              <a:rPr lang="en-US" sz="1500" dirty="0" smtClean="0"/>
              <a:t> </a:t>
            </a:r>
            <a:r>
              <a:rPr lang="en-US" sz="1500" dirty="0" err="1" smtClean="0"/>
              <a:t>famil</a:t>
            </a:r>
            <a:r>
              <a:rPr lang="cs-CZ" sz="1500" dirty="0" err="1" smtClean="0"/>
              <a:t>ies</a:t>
            </a:r>
            <a:r>
              <a:rPr lang="en-US" sz="1500" dirty="0" smtClean="0"/>
              <a:t>.</a:t>
            </a:r>
            <a:endParaRPr lang="cs-CZ" sz="1500" dirty="0" smtClean="0"/>
          </a:p>
          <a:p>
            <a:pPr lvl="0"/>
            <a:r>
              <a:rPr lang="en-US" sz="1500" b="1" dirty="0" smtClean="0"/>
              <a:t>Exchange </a:t>
            </a:r>
            <a:r>
              <a:rPr lang="en-US" sz="1500" b="1" dirty="0"/>
              <a:t>stays: </a:t>
            </a:r>
            <a:r>
              <a:rPr lang="en-US" sz="1500" dirty="0"/>
              <a:t>Allow clients to spend their holiday within the </a:t>
            </a:r>
            <a:r>
              <a:rPr lang="en-US" sz="1500" dirty="0" err="1"/>
              <a:t>SeniorCenter</a:t>
            </a:r>
            <a:r>
              <a:rPr lang="en-US" sz="1500" dirty="0"/>
              <a:t> SeneCura network in the Czech Republic</a:t>
            </a:r>
            <a:r>
              <a:rPr lang="en-US" sz="1500" dirty="0" smtClean="0"/>
              <a:t>.</a:t>
            </a:r>
            <a:endParaRPr lang="cs-CZ" sz="1500" dirty="0" smtClean="0"/>
          </a:p>
          <a:p>
            <a:pPr lvl="0"/>
            <a:r>
              <a:rPr lang="en-US" sz="1500" b="1" dirty="0"/>
              <a:t>Yearly wishes: </a:t>
            </a:r>
            <a:r>
              <a:rPr lang="en-US" sz="1500" dirty="0"/>
              <a:t>We are happy to meet the big and small wishes of our clients</a:t>
            </a:r>
            <a:r>
              <a:rPr lang="en-US" sz="1500" dirty="0" smtClean="0"/>
              <a:t>.</a:t>
            </a:r>
            <a:endParaRPr lang="cs-CZ" sz="1500" dirty="0" smtClean="0"/>
          </a:p>
          <a:p>
            <a:pPr lvl="0"/>
            <a:r>
              <a:rPr lang="en-US" sz="1500" b="1" dirty="0"/>
              <a:t>Fit and Moving </a:t>
            </a:r>
            <a:r>
              <a:rPr lang="en-US" sz="1500" b="1" dirty="0" smtClean="0"/>
              <a:t>7</a:t>
            </a:r>
            <a:r>
              <a:rPr lang="cs-CZ" sz="1500" b="1" dirty="0" smtClean="0"/>
              <a:t>7</a:t>
            </a:r>
            <a:r>
              <a:rPr lang="en-US" sz="1500" b="1" dirty="0" smtClean="0"/>
              <a:t>+: </a:t>
            </a:r>
            <a:r>
              <a:rPr lang="en-US" sz="1500" dirty="0"/>
              <a:t>the opportunity to participate in free movement activities for seniors over 70 years of age</a:t>
            </a:r>
            <a:r>
              <a:rPr lang="cs-CZ" sz="1500" dirty="0" smtClean="0"/>
              <a:t>.</a:t>
            </a:r>
          </a:p>
          <a:p>
            <a:pPr lvl="0"/>
            <a:r>
              <a:rPr lang="en-US" sz="1500" b="1" dirty="0"/>
              <a:t>Interconnection and Generation Encounters</a:t>
            </a:r>
            <a:r>
              <a:rPr lang="en-US" sz="1500" dirty="0"/>
              <a:t> - Children's Groups</a:t>
            </a:r>
            <a:r>
              <a:rPr lang="en-US" sz="1500" dirty="0" smtClean="0"/>
              <a:t>.</a:t>
            </a:r>
            <a:endParaRPr lang="cs-CZ" sz="1500" dirty="0" smtClean="0"/>
          </a:p>
          <a:p>
            <a:pPr lvl="0"/>
            <a:r>
              <a:rPr lang="en-US" sz="1500" b="1" dirty="0"/>
              <a:t>Animal Friends: </a:t>
            </a:r>
            <a:r>
              <a:rPr lang="en-US" sz="1500" dirty="0"/>
              <a:t>Animals are always welcome in our country.</a:t>
            </a:r>
            <a:endParaRPr lang="cs-CZ" sz="150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cs-CZ" dirty="0"/>
              <a:t>IMPLEMENTATION OF </a:t>
            </a:r>
            <a:r>
              <a:rPr lang="cs-CZ" dirty="0" err="1"/>
              <a:t>unique</a:t>
            </a:r>
            <a:r>
              <a:rPr lang="cs-CZ" dirty="0"/>
              <a:t> </a:t>
            </a:r>
            <a:r>
              <a:rPr lang="cs-CZ" dirty="0" smtClean="0"/>
              <a:t>SENECURA/</a:t>
            </a:r>
            <a:r>
              <a:rPr lang="cs-CZ" dirty="0" err="1" smtClean="0"/>
              <a:t>orpea</a:t>
            </a:r>
            <a:r>
              <a:rPr lang="cs-CZ" dirty="0" smtClean="0"/>
              <a:t> program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1" y="1250158"/>
            <a:ext cx="2369878" cy="145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35543" r="15778"/>
          <a:stretch/>
        </p:blipFill>
        <p:spPr bwMode="auto">
          <a:xfrm>
            <a:off x="389639" y="2842193"/>
            <a:ext cx="2376848" cy="155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/>
          <a:stretch/>
        </p:blipFill>
        <p:spPr>
          <a:xfrm>
            <a:off x="403579" y="4528390"/>
            <a:ext cx="2395612" cy="1574533"/>
          </a:xfrm>
          <a:prstGeom prst="rect">
            <a:avLst/>
          </a:prstGeom>
        </p:spPr>
      </p:pic>
      <p:pic>
        <p:nvPicPr>
          <p:cNvPr id="3074" name="Picture 2" descr="VÃ½sledek obrÃ¡zku pro animal friendl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12932"/>
          <a:stretch/>
        </p:blipFill>
        <p:spPr bwMode="auto">
          <a:xfrm>
            <a:off x="3464410" y="5656242"/>
            <a:ext cx="897313" cy="4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818521" y="1451230"/>
            <a:ext cx="5999556" cy="4475845"/>
          </a:xfrm>
        </p:spPr>
        <p:txBody>
          <a:bodyPr>
            <a:normAutofit fontScale="92500" lnSpcReduction="20000"/>
          </a:bodyPr>
          <a:lstStyle/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Social and Healthcare in </a:t>
            </a:r>
            <a:r>
              <a:rPr lang="en-US" b="1" dirty="0"/>
              <a:t>24/7/365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Care is always built </a:t>
            </a:r>
            <a:r>
              <a:rPr lang="en-US" b="1" dirty="0"/>
              <a:t>individually</a:t>
            </a:r>
            <a:r>
              <a:rPr lang="en-US" dirty="0"/>
              <a:t> and according to the needs and customs of each client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We use the concept of </a:t>
            </a:r>
            <a:r>
              <a:rPr lang="en-US" b="1" dirty="0"/>
              <a:t>households</a:t>
            </a:r>
            <a:r>
              <a:rPr lang="en-US" dirty="0"/>
              <a:t> for people with dementia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Introduction of </a:t>
            </a:r>
            <a:r>
              <a:rPr lang="en-US" b="1" dirty="0"/>
              <a:t>Naomi </a:t>
            </a:r>
            <a:r>
              <a:rPr lang="en-US" b="1" dirty="0" err="1"/>
              <a:t>Feil's</a:t>
            </a:r>
            <a:r>
              <a:rPr lang="en-US" b="1" dirty="0"/>
              <a:t> </a:t>
            </a:r>
            <a:r>
              <a:rPr lang="en-US" dirty="0"/>
              <a:t>concept of care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Use of </a:t>
            </a:r>
            <a:r>
              <a:rPr lang="en-US" b="1" dirty="0"/>
              <a:t>reminiscence</a:t>
            </a:r>
            <a:r>
              <a:rPr lang="en-US" dirty="0"/>
              <a:t> elements in the care of clients with dementia (creation of a </a:t>
            </a:r>
            <a:r>
              <a:rPr lang="en-US" i="1" dirty="0"/>
              <a:t>book of life</a:t>
            </a:r>
            <a:r>
              <a:rPr lang="en-US" dirty="0"/>
              <a:t>, etc</a:t>
            </a:r>
            <a:r>
              <a:rPr lang="en-US" dirty="0" smtClean="0"/>
              <a:t>.).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Maximum involvement of the life story and</a:t>
            </a:r>
            <a:r>
              <a:rPr lang="en-US" b="1" dirty="0"/>
              <a:t> family </a:t>
            </a:r>
            <a:r>
              <a:rPr lang="en-US" dirty="0"/>
              <a:t>in care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The </a:t>
            </a:r>
            <a:r>
              <a:rPr lang="en-US" b="1" dirty="0"/>
              <a:t>Memory Gardens </a:t>
            </a:r>
            <a:r>
              <a:rPr lang="en-US" dirty="0"/>
              <a:t>and </a:t>
            </a:r>
            <a:r>
              <a:rPr lang="en-US" b="1" dirty="0"/>
              <a:t>Memory Corridors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b="1" dirty="0"/>
              <a:t>Rehabilitation</a:t>
            </a:r>
            <a:r>
              <a:rPr lang="en-US" dirty="0"/>
              <a:t> and </a:t>
            </a:r>
            <a:r>
              <a:rPr lang="en-US" b="1" dirty="0"/>
              <a:t>physiotherapy</a:t>
            </a:r>
            <a:r>
              <a:rPr lang="en-US" dirty="0"/>
              <a:t> services are available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Collaboration with specialists: </a:t>
            </a:r>
            <a:r>
              <a:rPr lang="cs-CZ" dirty="0" err="1" smtClean="0"/>
              <a:t>general</a:t>
            </a:r>
            <a:r>
              <a:rPr lang="cs-CZ" dirty="0" smtClean="0"/>
              <a:t> </a:t>
            </a:r>
            <a:r>
              <a:rPr lang="en-US" dirty="0" err="1" smtClean="0"/>
              <a:t>practi</a:t>
            </a:r>
            <a:r>
              <a:rPr lang="cs-CZ" dirty="0" err="1" smtClean="0"/>
              <a:t>tioner</a:t>
            </a:r>
            <a:r>
              <a:rPr lang="en-US" dirty="0" smtClean="0"/>
              <a:t>, </a:t>
            </a:r>
            <a:r>
              <a:rPr lang="en-US" dirty="0"/>
              <a:t>internist, </a:t>
            </a:r>
            <a:r>
              <a:rPr lang="en-US" dirty="0" smtClean="0"/>
              <a:t>psychiatrist</a:t>
            </a:r>
            <a:r>
              <a:rPr lang="cs-CZ" dirty="0"/>
              <a:t>, </a:t>
            </a:r>
            <a:r>
              <a:rPr lang="cs-CZ" dirty="0" err="1"/>
              <a:t>surgeon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US" dirty="0"/>
              <a:t>Activation </a:t>
            </a:r>
            <a:r>
              <a:rPr lang="en-US" b="1" dirty="0"/>
              <a:t>activities</a:t>
            </a:r>
            <a:r>
              <a:rPr lang="en-US" dirty="0"/>
              <a:t> and</a:t>
            </a:r>
            <a:r>
              <a:rPr lang="en-US" b="1" dirty="0"/>
              <a:t> </a:t>
            </a:r>
            <a:r>
              <a:rPr lang="en-US" b="1" dirty="0" err="1"/>
              <a:t>ergotherapy</a:t>
            </a:r>
            <a:r>
              <a:rPr lang="en-US" b="1" dirty="0"/>
              <a:t> </a:t>
            </a:r>
            <a:r>
              <a:rPr lang="en-US" dirty="0"/>
              <a:t>including sensual activation using </a:t>
            </a:r>
            <a:r>
              <a:rPr lang="en-US" b="1" dirty="0" err="1"/>
              <a:t>Snoezelen</a:t>
            </a:r>
            <a:r>
              <a:rPr lang="en-US" dirty="0" smtClean="0"/>
              <a:t>.</a:t>
            </a:r>
            <a:endParaRPr lang="cs-CZ" dirty="0" smtClean="0"/>
          </a:p>
          <a:p>
            <a:pPr marL="356400" indent="-356400">
              <a:lnSpc>
                <a:spcPct val="100000"/>
              </a:lnSpc>
              <a:spcAft>
                <a:spcPts val="600"/>
              </a:spcAft>
              <a:buSzPct val="130000"/>
            </a:pPr>
            <a:r>
              <a:rPr lang="en-GB" dirty="0"/>
              <a:t>Some senior </a:t>
            </a:r>
            <a:r>
              <a:rPr lang="en-GB" dirty="0" err="1"/>
              <a:t>centers</a:t>
            </a:r>
            <a:r>
              <a:rPr lang="en-GB" dirty="0"/>
              <a:t> also include a </a:t>
            </a:r>
            <a:r>
              <a:rPr lang="en-GB" b="1" dirty="0"/>
              <a:t>children's group</a:t>
            </a:r>
            <a:r>
              <a:rPr lang="en-GB" dirty="0"/>
              <a:t>. Children are therefore involved in clients' activities.</a:t>
            </a: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 smtClean="0"/>
              <a:t>senecura</a:t>
            </a:r>
            <a:r>
              <a:rPr lang="cs-CZ" dirty="0" smtClean="0"/>
              <a:t>/</a:t>
            </a:r>
            <a:r>
              <a:rPr lang="cs-CZ" dirty="0" err="1" smtClean="0"/>
              <a:t>orpea</a:t>
            </a:r>
            <a:r>
              <a:rPr lang="cs-CZ" dirty="0" smtClean="0"/>
              <a:t> care </a:t>
            </a:r>
            <a:r>
              <a:rPr lang="cs-CZ" dirty="0" err="1"/>
              <a:t>programs</a:t>
            </a:r>
            <a:endParaRPr lang="de-AT" dirty="0"/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5" b="2145"/>
          <a:stretch>
            <a:fillRect/>
          </a:stretch>
        </p:blipFill>
        <p:spPr>
          <a:xfrm>
            <a:off x="380999" y="1443210"/>
            <a:ext cx="3239883" cy="2067271"/>
          </a:xfrm>
        </p:spPr>
      </p:pic>
      <p:pic>
        <p:nvPicPr>
          <p:cNvPr id="8" name="Zástupný symbol pro obrázek 7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" b="3472"/>
          <a:stretch>
            <a:fillRect/>
          </a:stretch>
        </p:blipFill>
        <p:spPr>
          <a:xfrm>
            <a:off x="380999" y="3633216"/>
            <a:ext cx="3252562" cy="2018437"/>
          </a:xfrm>
        </p:spPr>
      </p:pic>
    </p:spTree>
    <p:extLst>
      <p:ext uri="{BB962C8B-B14F-4D97-AF65-F5344CB8AC3E}">
        <p14:creationId xmlns:p14="http://schemas.microsoft.com/office/powerpoint/2010/main" val="36570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2"/>
          <a:stretch/>
        </p:blipFill>
        <p:spPr>
          <a:xfrm>
            <a:off x="6554749" y="1679388"/>
            <a:ext cx="3003527" cy="19666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"/>
          <a:stretch/>
        </p:blipFill>
        <p:spPr>
          <a:xfrm>
            <a:off x="420672" y="1674564"/>
            <a:ext cx="3110449" cy="195972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17280" r="15649"/>
          <a:stretch/>
        </p:blipFill>
        <p:spPr>
          <a:xfrm>
            <a:off x="3608846" y="3877937"/>
            <a:ext cx="2845533" cy="2097250"/>
          </a:xfrm>
          <a:prstGeom prst="rect">
            <a:avLst/>
          </a:prstGeom>
        </p:spPr>
      </p:pic>
      <p:pic>
        <p:nvPicPr>
          <p:cNvPr id="2050" name="Picture 2" descr="\\ad.senecura\SeniorHolding\Users\m.koprivova\Documents\Eigene Bilder\terezin malovani leta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6"/>
          <a:stretch/>
        </p:blipFill>
        <p:spPr bwMode="auto">
          <a:xfrm>
            <a:off x="398591" y="3877937"/>
            <a:ext cx="3130659" cy="21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Všeobecné\Marketing\WEB novinky\KOlin\DSCN030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7" b="5380"/>
          <a:stretch/>
        </p:blipFill>
        <p:spPr bwMode="auto">
          <a:xfrm>
            <a:off x="3656597" y="1679388"/>
            <a:ext cx="2797782" cy="19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05" y="3913131"/>
            <a:ext cx="2982471" cy="20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platzhalter 10"/>
          <p:cNvSpPr>
            <a:spLocks noGrp="1"/>
          </p:cNvSpPr>
          <p:nvPr>
            <p:ph type="body" sz="quarter" idx="23"/>
          </p:nvPr>
        </p:nvSpPr>
        <p:spPr>
          <a:xfrm>
            <a:off x="280747" y="676143"/>
            <a:ext cx="8409038" cy="5797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b="1" cap="all" dirty="0">
                <a:solidFill>
                  <a:srgbClr val="4497C9"/>
                </a:solidFill>
              </a:rPr>
              <a:t>how does it look like at home?</a:t>
            </a:r>
            <a:endParaRPr lang="de-AT" sz="2000" b="1" cap="all" dirty="0">
              <a:solidFill>
                <a:srgbClr val="449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half" idx="16"/>
          </p:nvPr>
        </p:nvSpPr>
        <p:spPr>
          <a:xfrm>
            <a:off x="298110" y="1115031"/>
            <a:ext cx="9190680" cy="1439601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We are looking for a research partner in the Czech Republic</a:t>
            </a:r>
            <a:r>
              <a:rPr lang="en-US" sz="1500" dirty="0" smtClean="0">
                <a:solidFill>
                  <a:srgbClr val="FF0000"/>
                </a:solidFill>
              </a:rPr>
              <a:t>.</a:t>
            </a:r>
            <a:endParaRPr lang="cs-CZ" sz="1500" dirty="0" smtClean="0"/>
          </a:p>
          <a:p>
            <a:r>
              <a:rPr lang="en-US" sz="1500" dirty="0" smtClean="0"/>
              <a:t>We </a:t>
            </a:r>
            <a:r>
              <a:rPr lang="en-US" sz="1500" dirty="0"/>
              <a:t>can offer an interesting data set from </a:t>
            </a:r>
            <a:r>
              <a:rPr lang="en-US" sz="1500" dirty="0" smtClean="0"/>
              <a:t>1</a:t>
            </a:r>
            <a:r>
              <a:rPr lang="cs-CZ" sz="1500" dirty="0" smtClean="0"/>
              <a:t>7</a:t>
            </a:r>
            <a:r>
              <a:rPr lang="en-US" sz="1500" dirty="0" smtClean="0"/>
              <a:t> </a:t>
            </a:r>
            <a:r>
              <a:rPr lang="en-US" sz="1500" dirty="0" err="1" smtClean="0"/>
              <a:t>SeniorCenters</a:t>
            </a:r>
            <a:r>
              <a:rPr lang="en-US" sz="1500" dirty="0" smtClean="0"/>
              <a:t> </a:t>
            </a:r>
            <a:r>
              <a:rPr lang="en-US" sz="1500" dirty="0"/>
              <a:t>in the Czech Republic for important scientific tasks</a:t>
            </a:r>
            <a:r>
              <a:rPr lang="en-US" sz="1500" dirty="0" smtClean="0"/>
              <a:t>.</a:t>
            </a:r>
            <a:r>
              <a:rPr lang="cs-CZ" sz="1500" dirty="0" smtClean="0"/>
              <a:t> </a:t>
            </a:r>
            <a:r>
              <a:rPr lang="en-US" sz="1500" dirty="0"/>
              <a:t>We offer the possibility of transferring research results into practice not only in our facilities in the Czech Republic.</a:t>
            </a:r>
            <a:endParaRPr lang="cs-CZ" sz="1500" dirty="0" smtClean="0"/>
          </a:p>
          <a:p>
            <a:r>
              <a:rPr lang="en-US" sz="1500" dirty="0" smtClean="0">
                <a:solidFill>
                  <a:srgbClr val="FF0000"/>
                </a:solidFill>
              </a:rPr>
              <a:t> </a:t>
            </a:r>
            <a:endParaRPr lang="de-AT" sz="1500" dirty="0">
              <a:solidFill>
                <a:srgbClr val="FF0000"/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21"/>
          </p:nvPr>
        </p:nvSpPr>
        <p:spPr>
          <a:xfrm>
            <a:off x="3174441" y="2690865"/>
            <a:ext cx="6423696" cy="2919892"/>
          </a:xfrm>
        </p:spPr>
        <p:txBody>
          <a:bodyPr/>
          <a:lstStyle/>
          <a:p>
            <a:pPr marL="0" indent="0">
              <a:spcAft>
                <a:spcPts val="600"/>
              </a:spcAft>
              <a:buClr>
                <a:srgbClr val="4294C8"/>
              </a:buClr>
              <a:buNone/>
            </a:pPr>
            <a:r>
              <a:rPr lang="cs-CZ" b="1" cap="all" dirty="0">
                <a:solidFill>
                  <a:srgbClr val="4497C9"/>
                </a:solidFill>
              </a:rPr>
              <a:t>RESEARCH THEMES</a:t>
            </a: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 err="1" smtClean="0">
                <a:solidFill>
                  <a:srgbClr val="000000"/>
                </a:solidFill>
              </a:rPr>
              <a:t>Alzheimer's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err="1">
                <a:solidFill>
                  <a:srgbClr val="000000"/>
                </a:solidFill>
              </a:rPr>
              <a:t>disease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 smtClean="0">
                <a:solidFill>
                  <a:srgbClr val="000000"/>
                </a:solidFill>
              </a:rPr>
              <a:t>A </a:t>
            </a:r>
            <a:r>
              <a:rPr lang="cs-CZ" sz="1500" dirty="0" err="1">
                <a:solidFill>
                  <a:srgbClr val="000000"/>
                </a:solidFill>
              </a:rPr>
              <a:t>painless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home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" sz="1500" dirty="0" smtClean="0">
                <a:solidFill>
                  <a:srgbClr val="000000"/>
                </a:solidFill>
              </a:rPr>
              <a:t>(OSiA), </a:t>
            </a:r>
            <a:r>
              <a:rPr lang="cs-CZ" sz="1500" dirty="0">
                <a:solidFill>
                  <a:srgbClr val="000000"/>
                </a:solidFill>
              </a:rPr>
              <a:t>management </a:t>
            </a:r>
            <a:r>
              <a:rPr lang="cs-CZ" sz="1500" dirty="0" err="1" smtClean="0">
                <a:solidFill>
                  <a:srgbClr val="000000"/>
                </a:solidFill>
              </a:rPr>
              <a:t>of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pains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 err="1">
                <a:solidFill>
                  <a:srgbClr val="000000"/>
                </a:solidFill>
              </a:rPr>
              <a:t>Wound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treatment</a:t>
            </a:r>
            <a:r>
              <a:rPr lang="cs-CZ" sz="1500" dirty="0" smtClean="0">
                <a:solidFill>
                  <a:srgbClr val="000000"/>
                </a:solidFill>
              </a:rPr>
              <a:t> management</a:t>
            </a:r>
          </a:p>
          <a:p>
            <a:pPr marL="320400" indent="-320400" fontAlgn="base">
              <a:spcAft>
                <a:spcPts val="600"/>
              </a:spcAft>
              <a:buClr>
                <a:srgbClr val="4294C8"/>
              </a:buClr>
            </a:pPr>
            <a:r>
              <a:rPr lang="cs-CZ" sz="1500" dirty="0">
                <a:solidFill>
                  <a:srgbClr val="000000"/>
                </a:solidFill>
              </a:rPr>
              <a:t>Fit and </a:t>
            </a:r>
            <a:r>
              <a:rPr lang="cs-CZ" sz="1500" dirty="0" err="1">
                <a:solidFill>
                  <a:srgbClr val="000000"/>
                </a:solidFill>
              </a:rPr>
              <a:t>Moving</a:t>
            </a:r>
            <a:r>
              <a:rPr lang="cs-CZ" sz="1500" dirty="0">
                <a:solidFill>
                  <a:srgbClr val="000000"/>
                </a:solidFill>
              </a:rPr>
              <a:t> 77+ (</a:t>
            </a:r>
            <a:r>
              <a:rPr lang="cs-CZ" sz="1500" dirty="0" err="1">
                <a:solidFill>
                  <a:srgbClr val="000000"/>
                </a:solidFill>
              </a:rPr>
              <a:t>rehabilitation</a:t>
            </a:r>
            <a:r>
              <a:rPr lang="cs-CZ" sz="1500" dirty="0">
                <a:solidFill>
                  <a:srgbClr val="000000"/>
                </a:solidFill>
              </a:rPr>
              <a:t> and </a:t>
            </a:r>
            <a:r>
              <a:rPr lang="cs-CZ" sz="1500" dirty="0" err="1" smtClean="0">
                <a:solidFill>
                  <a:srgbClr val="000000"/>
                </a:solidFill>
              </a:rPr>
              <a:t>physiotherapy</a:t>
            </a:r>
            <a:r>
              <a:rPr lang="cs-CZ" sz="1500" dirty="0" smtClean="0">
                <a:solidFill>
                  <a:srgbClr val="000000"/>
                </a:solidFill>
              </a:rPr>
              <a:t>)</a:t>
            </a:r>
            <a:endParaRPr lang="cs-CZ" sz="1500" dirty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 smtClean="0">
                <a:solidFill>
                  <a:srgbClr val="000000"/>
                </a:solidFill>
              </a:rPr>
              <a:t>M</a:t>
            </a:r>
            <a:r>
              <a:rPr lang="en-US" sz="1500" dirty="0" err="1" smtClean="0">
                <a:solidFill>
                  <a:srgbClr val="000000"/>
                </a:solidFill>
              </a:rPr>
              <a:t>edical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checkup of clients' medication 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>
                <a:solidFill>
                  <a:srgbClr val="000000"/>
                </a:solidFill>
              </a:rPr>
              <a:t>L</a:t>
            </a:r>
            <a:r>
              <a:rPr lang="en-US" sz="1500" dirty="0" smtClean="0">
                <a:solidFill>
                  <a:srgbClr val="000000"/>
                </a:solidFill>
              </a:rPr>
              <a:t>imitation </a:t>
            </a:r>
            <a:r>
              <a:rPr lang="en-US" sz="1500" dirty="0">
                <a:solidFill>
                  <a:srgbClr val="000000"/>
                </a:solidFill>
              </a:rPr>
              <a:t>and reduction of psychopharmacological treatment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 err="1" smtClean="0">
                <a:solidFill>
                  <a:srgbClr val="000000"/>
                </a:solidFill>
              </a:rPr>
              <a:t>Prevention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err="1">
                <a:solidFill>
                  <a:srgbClr val="000000"/>
                </a:solidFill>
              </a:rPr>
              <a:t>of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>
                <a:solidFill>
                  <a:srgbClr val="000000"/>
                </a:solidFill>
              </a:rPr>
              <a:t>malnutrition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dirty="0" smtClean="0">
                <a:solidFill>
                  <a:srgbClr val="000000"/>
                </a:solidFill>
              </a:rPr>
              <a:t>Support </a:t>
            </a:r>
            <a:r>
              <a:rPr lang="cs-CZ" sz="1500" dirty="0" err="1">
                <a:solidFill>
                  <a:srgbClr val="000000"/>
                </a:solidFill>
              </a:rPr>
              <a:t>for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>
                <a:solidFill>
                  <a:srgbClr val="000000"/>
                </a:solidFill>
              </a:rPr>
              <a:t>scientific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>
                <a:solidFill>
                  <a:srgbClr val="000000"/>
                </a:solidFill>
              </a:rPr>
              <a:t>dissertations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>
                <a:solidFill>
                  <a:srgbClr val="000000"/>
                </a:solidFill>
              </a:rPr>
              <a:t>focusing</a:t>
            </a:r>
            <a:r>
              <a:rPr lang="cs-CZ" sz="1500" dirty="0">
                <a:solidFill>
                  <a:srgbClr val="000000"/>
                </a:solidFill>
              </a:rPr>
              <a:t> on </a:t>
            </a:r>
            <a:r>
              <a:rPr lang="cs-CZ" sz="1500" dirty="0" err="1">
                <a:solidFill>
                  <a:srgbClr val="000000"/>
                </a:solidFill>
              </a:rPr>
              <a:t>social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services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sz="1500" b="1" dirty="0" err="1" smtClean="0">
                <a:solidFill>
                  <a:srgbClr val="000000"/>
                </a:solidFill>
              </a:rPr>
              <a:t>Telemedicine</a:t>
            </a:r>
            <a:r>
              <a:rPr lang="cs-CZ" sz="1500" b="1" dirty="0" smtClean="0">
                <a:solidFill>
                  <a:srgbClr val="000000"/>
                </a:solidFill>
              </a:rPr>
              <a:t> – monitoring and </a:t>
            </a:r>
            <a:r>
              <a:rPr lang="cs-CZ" sz="1500" b="1" dirty="0" err="1" smtClean="0">
                <a:solidFill>
                  <a:srgbClr val="000000"/>
                </a:solidFill>
              </a:rPr>
              <a:t>control</a:t>
            </a:r>
            <a:r>
              <a:rPr lang="cs-CZ" sz="1500" b="1" dirty="0" smtClean="0">
                <a:solidFill>
                  <a:srgbClr val="000000"/>
                </a:solidFill>
              </a:rPr>
              <a:t> </a:t>
            </a:r>
            <a:r>
              <a:rPr lang="cs-CZ" sz="1500" b="1" dirty="0" err="1" smtClean="0">
                <a:solidFill>
                  <a:srgbClr val="000000"/>
                </a:solidFill>
              </a:rPr>
              <a:t>system</a:t>
            </a:r>
            <a:endParaRPr lang="de-AT" b="1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projects</a:t>
            </a:r>
            <a:endParaRPr lang="de-AT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2"/>
          <a:srcRect l="5426" r="5426"/>
          <a:stretch>
            <a:fillRect/>
          </a:stretch>
        </p:blipFill>
        <p:spPr bwMode="auto">
          <a:xfrm>
            <a:off x="381000" y="2759218"/>
            <a:ext cx="2538986" cy="165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106" y="4549077"/>
            <a:ext cx="2468880" cy="75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110" y="5299423"/>
            <a:ext cx="2434590" cy="90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63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6"/>
          </p:nvPr>
        </p:nvSpPr>
        <p:spPr>
          <a:xfrm>
            <a:off x="298110" y="1115032"/>
            <a:ext cx="9190680" cy="1297662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  <a:buSzPct val="130000"/>
            </a:pPr>
            <a:r>
              <a:rPr lang="en-GB" sz="4200" cap="all" dirty="0">
                <a:solidFill>
                  <a:srgbClr val="153D7C"/>
                </a:solidFill>
              </a:rPr>
              <a:t>SMART Solutions Across Continuum of Care for the Elderly</a:t>
            </a:r>
            <a:endParaRPr lang="cs-CZ" sz="4200" cap="all" dirty="0">
              <a:solidFill>
                <a:srgbClr val="153D7C"/>
              </a:solidFill>
            </a:endParaRPr>
          </a:p>
          <a:p>
            <a:r>
              <a:rPr lang="en-GB" sz="2900" dirty="0"/>
              <a:t>The aim of the project is to involve smart technologies in the care of seniors for improving their</a:t>
            </a:r>
          </a:p>
          <a:p>
            <a:r>
              <a:rPr lang="en-GB" sz="2900" dirty="0"/>
              <a:t>quality of life and reducing caregiver burden for both informal home care and in residential facilities.</a:t>
            </a:r>
            <a:endParaRPr lang="cs-CZ" sz="29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CURRENT </a:t>
            </a:r>
            <a:r>
              <a:rPr lang="cs-CZ" dirty="0" smtClean="0"/>
              <a:t>EXAMPLE - </a:t>
            </a:r>
            <a:r>
              <a:rPr lang="cs-CZ" dirty="0"/>
              <a:t>SCIENTIFIC PROJECT:</a:t>
            </a:r>
          </a:p>
        </p:txBody>
      </p:sp>
      <p:sp>
        <p:nvSpPr>
          <p:cNvPr id="12" name="Inhaltsplatzhalter 8"/>
          <p:cNvSpPr txBox="1">
            <a:spLocks/>
          </p:cNvSpPr>
          <p:nvPr/>
        </p:nvSpPr>
        <p:spPr>
          <a:xfrm>
            <a:off x="400063" y="2320306"/>
            <a:ext cx="4064570" cy="261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3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4294C8"/>
              </a:buClr>
              <a:buNone/>
            </a:pPr>
            <a:r>
              <a:rPr lang="cs-CZ" sz="1800" b="1" cap="all" dirty="0">
                <a:solidFill>
                  <a:srgbClr val="4497C9"/>
                </a:solidFill>
              </a:rPr>
              <a:t>RESEARCH </a:t>
            </a:r>
            <a:r>
              <a:rPr lang="cs-CZ" sz="1800" b="1" cap="all" dirty="0" smtClean="0">
                <a:solidFill>
                  <a:srgbClr val="4497C9"/>
                </a:solidFill>
              </a:rPr>
              <a:t>COLLECTIVE:</a:t>
            </a: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b="1" dirty="0">
                <a:solidFill>
                  <a:srgbClr val="000000"/>
                </a:solidFill>
              </a:rPr>
              <a:t>University </a:t>
            </a:r>
            <a:r>
              <a:rPr lang="cs-CZ" b="1" dirty="0" err="1">
                <a:solidFill>
                  <a:srgbClr val="000000"/>
                </a:solidFill>
              </a:rPr>
              <a:t>of</a:t>
            </a:r>
            <a:r>
              <a:rPr lang="cs-CZ" b="1" dirty="0">
                <a:solidFill>
                  <a:srgbClr val="000000"/>
                </a:solidFill>
              </a:rPr>
              <a:t> Hradec </a:t>
            </a:r>
            <a:r>
              <a:rPr lang="cs-CZ" b="1" dirty="0" smtClean="0">
                <a:solidFill>
                  <a:srgbClr val="000000"/>
                </a:solidFill>
              </a:rPr>
              <a:t>Kralove</a:t>
            </a: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en-GB" b="1" dirty="0" smtClean="0">
                <a:solidFill>
                  <a:srgbClr val="000000"/>
                </a:solidFill>
              </a:rPr>
              <a:t>University </a:t>
            </a:r>
            <a:r>
              <a:rPr lang="en-GB" b="1" dirty="0">
                <a:solidFill>
                  <a:srgbClr val="000000"/>
                </a:solidFill>
              </a:rPr>
              <a:t>of </a:t>
            </a:r>
            <a:r>
              <a:rPr lang="cs-CZ" b="1" dirty="0" smtClean="0">
                <a:solidFill>
                  <a:srgbClr val="000000"/>
                </a:solidFill>
              </a:rPr>
              <a:t>Ostrava</a:t>
            </a:r>
            <a:endParaRPr lang="en-GB" b="1" dirty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b="1" dirty="0">
                <a:solidFill>
                  <a:srgbClr val="000000"/>
                </a:solidFill>
              </a:rPr>
              <a:t>ANUME – technology </a:t>
            </a:r>
            <a:r>
              <a:rPr lang="cs-CZ" b="1" dirty="0" err="1" smtClean="0">
                <a:solidFill>
                  <a:srgbClr val="000000"/>
                </a:solidFill>
              </a:rPr>
              <a:t>company</a:t>
            </a:r>
            <a:endParaRPr lang="cs-CZ" b="1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r>
              <a:rPr lang="cs-CZ" b="1" dirty="0" smtClean="0">
                <a:solidFill>
                  <a:srgbClr val="000000"/>
                </a:solidFill>
              </a:rPr>
              <a:t>SeneCura </a:t>
            </a:r>
            <a:r>
              <a:rPr lang="cs-CZ" b="1" dirty="0">
                <a:solidFill>
                  <a:srgbClr val="000000"/>
                </a:solidFill>
              </a:rPr>
              <a:t>- </a:t>
            </a:r>
            <a:r>
              <a:rPr lang="cs-CZ" b="1" dirty="0" err="1">
                <a:solidFill>
                  <a:srgbClr val="000000"/>
                </a:solidFill>
              </a:rPr>
              <a:t>implementation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b="1" dirty="0" smtClean="0">
                <a:solidFill>
                  <a:srgbClr val="000000"/>
                </a:solidFill>
              </a:rPr>
              <a:t>partner</a:t>
            </a:r>
          </a:p>
          <a:p>
            <a:pPr marL="0" indent="0">
              <a:spcAft>
                <a:spcPts val="600"/>
              </a:spcAft>
              <a:buClr>
                <a:srgbClr val="4294C8"/>
              </a:buClr>
              <a:buNone/>
            </a:pPr>
            <a:r>
              <a:rPr lang="cs-CZ" sz="1800" b="1" cap="all" dirty="0">
                <a:solidFill>
                  <a:srgbClr val="4497C9"/>
                </a:solidFill>
              </a:rPr>
              <a:t>RESEARCH COLLECTIVE:</a:t>
            </a:r>
          </a:p>
          <a:p>
            <a:pPr>
              <a:spcAft>
                <a:spcPts val="600"/>
              </a:spcAft>
              <a:buClr>
                <a:srgbClr val="4294C8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000000"/>
                </a:solidFill>
              </a:rPr>
              <a:t>06/2020 – </a:t>
            </a:r>
            <a:r>
              <a:rPr lang="cs-CZ" b="1" dirty="0" smtClean="0">
                <a:solidFill>
                  <a:srgbClr val="000000"/>
                </a:solidFill>
              </a:rPr>
              <a:t>09/2023</a:t>
            </a:r>
          </a:p>
          <a:p>
            <a:pPr marL="0" indent="0">
              <a:spcAft>
                <a:spcPts val="600"/>
              </a:spcAft>
              <a:buClr>
                <a:srgbClr val="4294C8"/>
              </a:buClr>
              <a:buNone/>
            </a:pPr>
            <a:r>
              <a:rPr lang="cs-CZ" sz="1800" b="1" cap="all" dirty="0" smtClean="0">
                <a:solidFill>
                  <a:srgbClr val="4497C9"/>
                </a:solidFill>
              </a:rPr>
              <a:t>PROJECT FINANCING:</a:t>
            </a:r>
            <a:endParaRPr lang="cs-CZ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4294C8"/>
              </a:buClr>
              <a:buFont typeface="Courier New" panose="02070309020205020404" pitchFamily="49" charset="0"/>
              <a:buChar char="o"/>
            </a:pPr>
            <a:r>
              <a:rPr lang="cs-CZ" b="1" dirty="0" err="1">
                <a:solidFill>
                  <a:srgbClr val="000000"/>
                </a:solidFill>
              </a:rPr>
              <a:t>Partly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b="1" dirty="0" err="1">
                <a:solidFill>
                  <a:srgbClr val="000000"/>
                </a:solidFill>
              </a:rPr>
              <a:t>project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b="1" dirty="0" err="1" smtClean="0">
                <a:solidFill>
                  <a:srgbClr val="000000"/>
                </a:solidFill>
              </a:rPr>
              <a:t>developers</a:t>
            </a:r>
            <a:endParaRPr lang="cs-CZ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4294C8"/>
              </a:buClr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0000"/>
                </a:solidFill>
              </a:rPr>
              <a:t>Grant Agency - </a:t>
            </a:r>
            <a:r>
              <a:rPr lang="en-GB" b="1" dirty="0" smtClean="0">
                <a:solidFill>
                  <a:srgbClr val="000000"/>
                </a:solidFill>
              </a:rPr>
              <a:t>Tech</a:t>
            </a:r>
            <a:r>
              <a:rPr lang="cs-CZ" b="1" dirty="0" err="1" smtClean="0">
                <a:solidFill>
                  <a:srgbClr val="000000"/>
                </a:solidFill>
              </a:rPr>
              <a:t>nological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</a:rPr>
              <a:t>Agency of the Czech Republic</a:t>
            </a:r>
            <a:endParaRPr lang="cs-CZ" b="1" dirty="0" smtClean="0">
              <a:solidFill>
                <a:srgbClr val="000000"/>
              </a:solidFill>
            </a:endParaRPr>
          </a:p>
          <a:p>
            <a:pPr marL="356400" indent="-356400">
              <a:spcAft>
                <a:spcPts val="600"/>
              </a:spcAft>
              <a:buClr>
                <a:srgbClr val="4294C8"/>
              </a:buClr>
            </a:pPr>
            <a:endParaRPr lang="cs-CZ" b="1" dirty="0">
              <a:solidFill>
                <a:srgbClr val="0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4294C8"/>
              </a:buClr>
              <a:buNone/>
            </a:pPr>
            <a:endParaRPr lang="cs-CZ" sz="1800" b="1" cap="all" dirty="0">
              <a:solidFill>
                <a:srgbClr val="4497C9"/>
              </a:solidFill>
            </a:endParaRPr>
          </a:p>
        </p:txBody>
      </p:sp>
      <p:sp>
        <p:nvSpPr>
          <p:cNvPr id="16" name="AutoShape 4" descr="Úvodní stránka - Technologická agentura Č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AutoShape 6" descr="Úvodní stránka - Technologická agentura Č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6" name="Picture 8" descr="Dotace TAČR (Technologická agentura ČR) | eno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39" y="5229781"/>
            <a:ext cx="1966474" cy="10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numecare.eu/images/anume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45" y="3255802"/>
            <a:ext cx="2745643" cy="60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86" y="3858975"/>
            <a:ext cx="1945627" cy="1078618"/>
          </a:xfrm>
          <a:prstGeom prst="rect">
            <a:avLst/>
          </a:prstGeom>
        </p:spPr>
      </p:pic>
      <p:pic>
        <p:nvPicPr>
          <p:cNvPr id="1028" name="Picture 4" descr="Obr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95" y="2456201"/>
            <a:ext cx="31623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Univerzita Hradec Králové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Univerzita Hradec Králové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6" name="Picture 12" descr="Soubor:University of Hradec Králové logo.svg – Wikiped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66" y="2456201"/>
            <a:ext cx="2509204" cy="63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03769"/>
      </p:ext>
    </p:extLst>
  </p:cSld>
  <p:clrMapOvr>
    <a:masterClrMapping/>
  </p:clrMapOvr>
  <p:transition spd="slow">
    <p:fade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err="1" smtClean="0"/>
              <a:t>ANuME</a:t>
            </a:r>
            <a:r>
              <a:rPr lang="cs-CZ" dirty="0" smtClean="0"/>
              <a:t> </a:t>
            </a:r>
            <a:r>
              <a:rPr lang="cs-CZ" dirty="0"/>
              <a:t>MONITOR PADS</a:t>
            </a:r>
          </a:p>
        </p:txBody>
      </p:sp>
      <p:pic>
        <p:nvPicPr>
          <p:cNvPr id="7" name="Google Shape;137;p4" descr="Obsah obrázku interiér&#10;&#10;Popis byl vytvořen automaticky"/>
          <p:cNvPicPr preferRelativeResize="0">
            <a:picLocks noGrp="1"/>
          </p:cNvPicPr>
          <p:nvPr>
            <p:ph sz="quarter" idx="21"/>
          </p:nvPr>
        </p:nvPicPr>
        <p:blipFill rotWithShape="1">
          <a:blip r:embed="rId2">
            <a:alphaModFix/>
          </a:blip>
          <a:srcRect l="12149"/>
          <a:stretch/>
        </p:blipFill>
        <p:spPr>
          <a:xfrm>
            <a:off x="381000" y="1174882"/>
            <a:ext cx="5524041" cy="404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/>
          <a:srcRect l="28186" t="7354" r="20230" b="13025"/>
          <a:stretch/>
        </p:blipFill>
        <p:spPr>
          <a:xfrm>
            <a:off x="5600700" y="3078302"/>
            <a:ext cx="3800475" cy="3299638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5905040" y="1174882"/>
            <a:ext cx="3696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/>
              <a:t>Monitoring pad stored in the bed under the mattress</a:t>
            </a:r>
            <a:r>
              <a:rPr lang="en-GB" b="1" dirty="0" smtClean="0"/>
              <a:t>.</a:t>
            </a:r>
            <a:endParaRPr lang="en-GB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/>
              <a:t>Wirelessly connected to the tablet</a:t>
            </a:r>
            <a:r>
              <a:rPr lang="en-GB" b="1" dirty="0" smtClean="0"/>
              <a:t>.</a:t>
            </a:r>
            <a:endParaRPr lang="cs-CZ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/>
              <a:t>The tablet is at the nurses' station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9551983"/>
      </p:ext>
    </p:extLst>
  </p:cSld>
  <p:clrMapOvr>
    <a:masterClrMapping/>
  </p:clrMapOvr>
  <p:transition spd="slow">
    <p:fade/>
    <p:sndAc>
      <p:endSnd/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ANIME MONITOR PADS</a:t>
            </a:r>
          </a:p>
        </p:txBody>
      </p:sp>
      <p:pic>
        <p:nvPicPr>
          <p:cNvPr id="8" name="Google Shape;135;p4"/>
          <p:cNvPicPr preferRelativeResize="0"/>
          <p:nvPr/>
        </p:nvPicPr>
        <p:blipFill rotWithShape="1">
          <a:blip r:embed="rId2">
            <a:alphaModFix/>
          </a:blip>
          <a:srcRect l="630" r="641"/>
          <a:stretch/>
        </p:blipFill>
        <p:spPr>
          <a:xfrm>
            <a:off x="362037" y="1193776"/>
            <a:ext cx="3460177" cy="481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48;p5"/>
          <p:cNvGrpSpPr/>
          <p:nvPr/>
        </p:nvGrpSpPr>
        <p:grpSpPr>
          <a:xfrm>
            <a:off x="4293289" y="3448280"/>
            <a:ext cx="4883762" cy="3032530"/>
            <a:chOff x="4551889" y="994655"/>
            <a:chExt cx="2649764" cy="1789753"/>
          </a:xfrm>
        </p:grpSpPr>
        <p:pic>
          <p:nvPicPr>
            <p:cNvPr id="10" name="Google Shape;14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51889" y="994655"/>
              <a:ext cx="2649764" cy="178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0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77787" y="2630750"/>
              <a:ext cx="785375" cy="153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Zástupný symbol pro obsah 1"/>
          <p:cNvSpPr>
            <a:spLocks noGrp="1"/>
          </p:cNvSpPr>
          <p:nvPr>
            <p:ph sz="quarter" idx="21"/>
          </p:nvPr>
        </p:nvSpPr>
        <p:spPr>
          <a:xfrm>
            <a:off x="3984817" y="1081765"/>
            <a:ext cx="5047464" cy="209109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b="1" dirty="0"/>
              <a:t>For indicated clients, it records breathing and heart rate and time spent in bed.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/>
              <a:t>We monitor the client's health and activity.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/>
              <a:t>Monitoring takes place contactless.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/>
              <a:t>Intended for restless clients with dementia or for clients with other types of illness</a:t>
            </a:r>
            <a:r>
              <a:rPr lang="en-GB" b="1" dirty="0" smtClean="0"/>
              <a:t>.</a:t>
            </a:r>
            <a:endParaRPr lang="cs-CZ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/>
              <a:t>Monitoring the change in position is important from the point of view of preventing pressure </a:t>
            </a:r>
            <a:r>
              <a:rPr lang="en-GB" b="1" dirty="0" smtClean="0"/>
              <a:t>ulcers</a:t>
            </a:r>
            <a:r>
              <a:rPr lang="cs-CZ" b="1" dirty="0" smtClean="0"/>
              <a:t> (</a:t>
            </a:r>
            <a:r>
              <a:rPr lang="cs-CZ" b="1" dirty="0" err="1" smtClean="0"/>
              <a:t>decubitus</a:t>
            </a:r>
            <a:r>
              <a:rPr lang="cs-CZ" b="1" dirty="0" smtClean="0"/>
              <a:t>).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37800828"/>
      </p:ext>
    </p:extLst>
  </p:cSld>
  <p:clrMapOvr>
    <a:masterClrMapping/>
  </p:clrMapOvr>
  <p:transition spd="slow">
    <p:fade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6"/>
          </p:nvPr>
        </p:nvSpPr>
        <p:spPr>
          <a:xfrm>
            <a:off x="532026" y="1218771"/>
            <a:ext cx="8630262" cy="5137962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cs-CZ" sz="1900" dirty="0" smtClean="0">
                <a:solidFill>
                  <a:srgbClr val="3176A4"/>
                </a:solidFill>
              </a:rPr>
              <a:t>STEP </a:t>
            </a:r>
            <a:r>
              <a:rPr lang="en-GB" sz="1900" dirty="0" smtClean="0">
                <a:solidFill>
                  <a:srgbClr val="3176A4"/>
                </a:solidFill>
              </a:rPr>
              <a:t>2020</a:t>
            </a:r>
            <a:r>
              <a:rPr lang="cs-CZ" sz="1900" dirty="0" smtClean="0">
                <a:solidFill>
                  <a:srgbClr val="3176A4"/>
                </a:solidFill>
              </a:rPr>
              <a:t> </a:t>
            </a:r>
            <a:r>
              <a:rPr lang="cs-CZ" sz="1900" dirty="0" smtClean="0"/>
              <a:t>-</a:t>
            </a:r>
            <a:r>
              <a:rPr lang="en-GB" sz="1900" dirty="0" smtClean="0"/>
              <a:t> </a:t>
            </a:r>
            <a:r>
              <a:rPr lang="en-GB" sz="1900" dirty="0"/>
              <a:t>Start of research, market research, search for the optimal technical </a:t>
            </a:r>
            <a:r>
              <a:rPr lang="en-GB" sz="1900" dirty="0" smtClean="0"/>
              <a:t>solution</a:t>
            </a:r>
            <a:r>
              <a:rPr lang="cs-CZ" dirty="0"/>
              <a:t>.</a:t>
            </a:r>
            <a:r>
              <a:rPr lang="cs-CZ" dirty="0" smtClean="0"/>
              <a:t> </a:t>
            </a:r>
            <a:endParaRPr lang="cs-CZ" dirty="0"/>
          </a:p>
          <a:p>
            <a:pPr marL="457200" indent="-457200" algn="just">
              <a:buFont typeface="Arial"/>
              <a:buAutoNum type="arabicPeriod"/>
            </a:pPr>
            <a:r>
              <a:rPr lang="cs-CZ" sz="1900" dirty="0">
                <a:solidFill>
                  <a:srgbClr val="3176A4"/>
                </a:solidFill>
              </a:rPr>
              <a:t>STEP </a:t>
            </a:r>
            <a:r>
              <a:rPr lang="cs-CZ" sz="1900" dirty="0" smtClean="0">
                <a:solidFill>
                  <a:srgbClr val="3176A4"/>
                </a:solidFill>
              </a:rPr>
              <a:t>2021 </a:t>
            </a:r>
            <a:r>
              <a:rPr lang="cs-CZ" sz="1900" dirty="0" smtClean="0"/>
              <a:t>- </a:t>
            </a:r>
            <a:r>
              <a:rPr lang="en-GB" sz="1900" dirty="0"/>
              <a:t>Installation of the first </a:t>
            </a:r>
            <a:r>
              <a:rPr lang="cs-CZ" sz="1900" dirty="0" err="1" smtClean="0"/>
              <a:t>pad</a:t>
            </a:r>
            <a:r>
              <a:rPr lang="en-GB" sz="1900" dirty="0" smtClean="0"/>
              <a:t>s </a:t>
            </a:r>
            <a:r>
              <a:rPr lang="en-GB" sz="1900" dirty="0"/>
              <a:t>in the </a:t>
            </a:r>
            <a:r>
              <a:rPr lang="en-GB" sz="1900" i="1" dirty="0" err="1" smtClean="0"/>
              <a:t>SeniorCenter</a:t>
            </a:r>
            <a:r>
              <a:rPr lang="en-GB" sz="1900" i="1" dirty="0" smtClean="0"/>
              <a:t> </a:t>
            </a:r>
            <a:r>
              <a:rPr lang="en-GB" sz="1900" i="1" dirty="0"/>
              <a:t>Hradec Kralove</a:t>
            </a:r>
            <a:r>
              <a:rPr lang="en-GB" sz="1900" dirty="0"/>
              <a:t>. Communicating and </a:t>
            </a:r>
            <a:r>
              <a:rPr lang="en-GB" sz="1900" dirty="0" smtClean="0"/>
              <a:t>cooperation</a:t>
            </a:r>
            <a:r>
              <a:rPr lang="cs-CZ" sz="1900" dirty="0" smtClean="0"/>
              <a:t> </a:t>
            </a:r>
            <a:r>
              <a:rPr lang="en-GB" sz="1900" dirty="0" smtClean="0"/>
              <a:t>with </a:t>
            </a:r>
            <a:r>
              <a:rPr lang="en-GB" sz="1900" dirty="0"/>
              <a:t>staff about operational needs</a:t>
            </a:r>
            <a:r>
              <a:rPr lang="en-GB" sz="1900" dirty="0" smtClean="0"/>
              <a:t>.</a:t>
            </a:r>
            <a:endParaRPr lang="cs-CZ" sz="1900" dirty="0" smtClean="0"/>
          </a:p>
          <a:p>
            <a:pPr marL="457200" indent="-457200" algn="just">
              <a:buFont typeface="Arial"/>
              <a:buAutoNum type="arabicPeriod"/>
            </a:pPr>
            <a:r>
              <a:rPr lang="cs-CZ" sz="1900" dirty="0">
                <a:solidFill>
                  <a:srgbClr val="3176A4"/>
                </a:solidFill>
              </a:rPr>
              <a:t>STEP </a:t>
            </a:r>
            <a:r>
              <a:rPr lang="cs-CZ" sz="1900" dirty="0" smtClean="0">
                <a:solidFill>
                  <a:srgbClr val="3176A4"/>
                </a:solidFill>
              </a:rPr>
              <a:t>2022 </a:t>
            </a:r>
            <a:r>
              <a:rPr lang="cs-CZ" sz="1900" dirty="0"/>
              <a:t>- </a:t>
            </a:r>
            <a:r>
              <a:rPr lang="en-GB" sz="1900" dirty="0"/>
              <a:t>Expanding the use of </a:t>
            </a:r>
            <a:r>
              <a:rPr lang="cs-CZ" sz="1900" dirty="0" err="1" smtClean="0"/>
              <a:t>pad</a:t>
            </a:r>
            <a:r>
              <a:rPr lang="en-GB" sz="1900" dirty="0" smtClean="0"/>
              <a:t>s </a:t>
            </a:r>
            <a:r>
              <a:rPr lang="en-GB" sz="1900" dirty="0"/>
              <a:t>in </a:t>
            </a:r>
            <a:r>
              <a:rPr lang="cs-CZ" sz="1900" dirty="0" err="1" smtClean="0"/>
              <a:t>other</a:t>
            </a:r>
            <a:r>
              <a:rPr lang="cs-CZ" sz="1900" dirty="0" smtClean="0"/>
              <a:t> </a:t>
            </a:r>
            <a:r>
              <a:rPr lang="en-GB" sz="1900" dirty="0" err="1" smtClean="0"/>
              <a:t>SeniorCenters</a:t>
            </a:r>
            <a:r>
              <a:rPr lang="en-GB" sz="1900" dirty="0" smtClean="0"/>
              <a:t> </a:t>
            </a:r>
            <a:r>
              <a:rPr lang="cs-CZ" sz="1900" dirty="0" smtClean="0"/>
              <a:t>Czech Republic (</a:t>
            </a:r>
            <a:r>
              <a:rPr lang="cs-CZ" sz="1900" i="1" dirty="0" smtClean="0"/>
              <a:t>Hradec Kralove, Slivenec, Klamovka, Kolin, Chrudim) </a:t>
            </a:r>
            <a:r>
              <a:rPr lang="en-GB" sz="1900" dirty="0" smtClean="0"/>
              <a:t>and </a:t>
            </a:r>
            <a:r>
              <a:rPr lang="en-GB" sz="1900" dirty="0"/>
              <a:t>in </a:t>
            </a:r>
            <a:r>
              <a:rPr lang="en-GB" sz="1900" dirty="0" smtClean="0"/>
              <a:t>Austria</a:t>
            </a:r>
            <a:r>
              <a:rPr lang="cs-CZ" sz="1900" dirty="0" smtClean="0"/>
              <a:t> (</a:t>
            </a:r>
            <a:r>
              <a:rPr lang="cs-CZ" sz="1900" i="1" dirty="0" err="1" smtClean="0"/>
              <a:t>Kitsee</a:t>
            </a:r>
            <a:r>
              <a:rPr lang="cs-CZ" sz="1900" i="1" dirty="0" smtClean="0"/>
              <a:t>, </a:t>
            </a:r>
            <a:r>
              <a:rPr lang="cs-CZ" sz="1900" i="1" dirty="0" err="1" smtClean="0"/>
              <a:t>Presbaum</a:t>
            </a:r>
            <a:r>
              <a:rPr lang="cs-CZ" sz="1900" dirty="0" smtClean="0"/>
              <a:t>).</a:t>
            </a:r>
          </a:p>
          <a:p>
            <a:pPr marL="457200" indent="-457200" algn="just">
              <a:buFont typeface="Arial"/>
              <a:buAutoNum type="arabicPeriod"/>
            </a:pPr>
            <a:r>
              <a:rPr lang="cs-CZ" sz="1900" dirty="0">
                <a:solidFill>
                  <a:srgbClr val="3176A4"/>
                </a:solidFill>
              </a:rPr>
              <a:t>STEP </a:t>
            </a:r>
            <a:r>
              <a:rPr lang="cs-CZ" sz="1900" dirty="0" smtClean="0">
                <a:solidFill>
                  <a:srgbClr val="3176A4"/>
                </a:solidFill>
              </a:rPr>
              <a:t>2023 </a:t>
            </a:r>
            <a:r>
              <a:rPr lang="cs-CZ" sz="1900" dirty="0"/>
              <a:t>- </a:t>
            </a:r>
            <a:r>
              <a:rPr lang="en-GB" sz="1900" dirty="0"/>
              <a:t>Commercial deployment of pads in other </a:t>
            </a:r>
            <a:r>
              <a:rPr lang="en-GB" sz="1900" dirty="0" err="1"/>
              <a:t>SeniorCenters</a:t>
            </a:r>
            <a:r>
              <a:rPr lang="en-GB" sz="1900" dirty="0"/>
              <a:t> in the Czech Republic and Austria. Start of production and sales</a:t>
            </a:r>
            <a:r>
              <a:rPr lang="en-GB" sz="1900" dirty="0" smtClean="0"/>
              <a:t>.</a:t>
            </a:r>
            <a:endParaRPr lang="cs-CZ" sz="1900" dirty="0" smtClean="0"/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en-US" sz="1900" b="0" dirty="0"/>
              <a:t>85 pads already purchased in the Czech Republic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en-US" sz="1900" b="0" dirty="0"/>
              <a:t>40 pads in the Czech Republic as part of a research project</a:t>
            </a:r>
            <a:endParaRPr lang="cs-CZ" sz="1900" b="0" dirty="0"/>
          </a:p>
          <a:p>
            <a:pPr marL="457200" indent="-457200">
              <a:buFont typeface="Arial"/>
              <a:buAutoNum type="arabicPeriod"/>
            </a:pPr>
            <a:endParaRPr lang="cs-CZ" sz="19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532026" y="418352"/>
            <a:ext cx="8409038" cy="644904"/>
          </a:xfrm>
        </p:spPr>
        <p:txBody>
          <a:bodyPr>
            <a:normAutofit/>
          </a:bodyPr>
          <a:lstStyle/>
          <a:p>
            <a:r>
              <a:rPr lang="en-GB" dirty="0"/>
              <a:t>PROGRESSIVE STEPS WITHIN TECHNOLOGY TRANSFER</a:t>
            </a:r>
            <a:endParaRPr lang="cs-CZ" dirty="0"/>
          </a:p>
        </p:txBody>
      </p:sp>
      <p:sp>
        <p:nvSpPr>
          <p:cNvPr id="8" name="Zástupný symbol pro text 1"/>
          <p:cNvSpPr txBox="1">
            <a:spLocks/>
          </p:cNvSpPr>
          <p:nvPr/>
        </p:nvSpPr>
        <p:spPr>
          <a:xfrm>
            <a:off x="4736545" y="3380080"/>
            <a:ext cx="3942434" cy="1732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4294C8"/>
              </a:buClr>
              <a:buSzPct val="100000"/>
              <a:buFont typeface="Arial"/>
              <a:buNone/>
              <a:defRPr sz="1600" b="1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A9CBD6"/>
              </a:buClr>
              <a:buSzPct val="100000"/>
              <a:buFont typeface="Arial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153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91751"/>
      </p:ext>
    </p:extLst>
  </p:cSld>
  <p:clrMapOvr>
    <a:masterClrMapping/>
  </p:clrMapOvr>
  <p:transition spd="slow">
    <p:fade/>
    <p:sndAc>
      <p:endSnd/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t="14110" r="823" b="5937"/>
          <a:stretch/>
        </p:blipFill>
        <p:spPr>
          <a:xfrm>
            <a:off x="463627" y="1938528"/>
            <a:ext cx="8953106" cy="4059935"/>
          </a:xfrm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COMMERCIALIZATION OF THE </a:t>
            </a:r>
            <a:r>
              <a:rPr lang="cs-CZ" dirty="0" smtClean="0"/>
              <a:t>RESULTS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227211" y="1360670"/>
            <a:ext cx="3425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4497C9"/>
                </a:solidFill>
              </a:rPr>
              <a:t>https://www.anumecare.eu/</a:t>
            </a:r>
            <a:endParaRPr lang="cs-CZ" b="1" dirty="0">
              <a:solidFill>
                <a:srgbClr val="449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21029"/>
      </p:ext>
    </p:extLst>
  </p:cSld>
  <p:clrMapOvr>
    <a:masterClrMapping/>
  </p:clrMapOvr>
  <p:transition spd="slow">
    <p:fade/>
    <p:sndAc>
      <p:endSnd/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4294967295"/>
          </p:nvPr>
        </p:nvSpPr>
        <p:spPr>
          <a:xfrm>
            <a:off x="280747" y="1128029"/>
            <a:ext cx="9222317" cy="518810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sz="1800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Ing. </a:t>
            </a:r>
            <a:r>
              <a:rPr lang="cs-CZ" b="1" dirty="0" smtClean="0"/>
              <a:t>Tomáš Černický</a:t>
            </a:r>
            <a:r>
              <a:rPr lang="cs-CZ" dirty="0" smtClean="0"/>
              <a:t>, Ph.D.</a:t>
            </a:r>
          </a:p>
          <a:p>
            <a:pPr marL="0" indent="0" algn="ctr">
              <a:buNone/>
            </a:pPr>
            <a:r>
              <a:rPr lang="cs-CZ" dirty="0" smtClean="0"/>
              <a:t> </a:t>
            </a:r>
            <a:r>
              <a:rPr lang="cs-CZ" dirty="0" smtClean="0">
                <a:hlinkClick r:id="rId2"/>
              </a:rPr>
              <a:t>t.cernicky@senecura.cz</a:t>
            </a: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+420 734 797 246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2000" b="1" dirty="0" smtClean="0">
                <a:hlinkClick r:id="rId3"/>
              </a:rPr>
              <a:t>www.senecura.cz</a:t>
            </a:r>
            <a:r>
              <a:rPr lang="cs-CZ" sz="2000" b="1" dirty="0" smtClean="0"/>
              <a:t> </a:t>
            </a:r>
            <a:endParaRPr lang="cs-CZ" sz="2000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1,291 Thank You Attention Stock Photos and Images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42" y="1194966"/>
            <a:ext cx="4742690" cy="30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8675" y="1266825"/>
            <a:ext cx="82010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cap="all" dirty="0">
                <a:solidFill>
                  <a:srgbClr val="4497C9"/>
                </a:solidFill>
              </a:rPr>
              <a:t>Transfer of results of a scientific project in </a:t>
            </a:r>
            <a:r>
              <a:rPr lang="en-GB" sz="2400" b="1" cap="all" dirty="0" smtClean="0">
                <a:solidFill>
                  <a:srgbClr val="4497C9"/>
                </a:solidFill>
              </a:rPr>
              <a:t>a </a:t>
            </a:r>
            <a:r>
              <a:rPr lang="en-GB" sz="2400" b="1" cap="all" dirty="0" smtClean="0">
                <a:solidFill>
                  <a:srgbClr val="4497C9"/>
                </a:solidFill>
              </a:rPr>
              <a:t>multinational </a:t>
            </a:r>
            <a:r>
              <a:rPr lang="en-GB" sz="2400" b="1" cap="all" dirty="0">
                <a:solidFill>
                  <a:srgbClr val="4497C9"/>
                </a:solidFill>
              </a:rPr>
              <a:t>company</a:t>
            </a:r>
            <a:endParaRPr lang="cs-CZ" sz="2000" b="1" cap="all" dirty="0">
              <a:solidFill>
                <a:srgbClr val="4497C9"/>
              </a:solidFill>
            </a:endParaRPr>
          </a:p>
          <a:p>
            <a:pPr algn="ctr"/>
            <a:r>
              <a:rPr lang="en-US" b="1" dirty="0" smtClean="0">
                <a:solidFill>
                  <a:srgbClr val="02387B"/>
                </a:solidFill>
              </a:rPr>
              <a:t>Possibilities </a:t>
            </a:r>
            <a:r>
              <a:rPr lang="en-US" b="1" dirty="0">
                <a:solidFill>
                  <a:srgbClr val="02387B"/>
                </a:solidFill>
              </a:rPr>
              <a:t>of scientific research collaboration and transfer of knowledge into </a:t>
            </a:r>
            <a:r>
              <a:rPr lang="en-US" b="1" dirty="0" smtClean="0">
                <a:solidFill>
                  <a:srgbClr val="02387B"/>
                </a:solidFill>
              </a:rPr>
              <a:t>practice</a:t>
            </a:r>
            <a:endParaRPr lang="cs-CZ" b="1" dirty="0" smtClean="0">
              <a:solidFill>
                <a:srgbClr val="02387B"/>
              </a:solidFill>
            </a:endParaRPr>
          </a:p>
          <a:p>
            <a:pPr algn="ctr"/>
            <a:endParaRPr lang="cs-CZ" sz="1600" b="1" dirty="0">
              <a:solidFill>
                <a:srgbClr val="02387B"/>
              </a:solidFill>
            </a:endParaRPr>
          </a:p>
          <a:p>
            <a:pPr algn="ctr"/>
            <a:endParaRPr lang="cs-CZ" b="1" dirty="0">
              <a:solidFill>
                <a:srgbClr val="02387B"/>
              </a:solidFill>
            </a:endParaRPr>
          </a:p>
          <a:p>
            <a:pPr algn="ctr"/>
            <a:r>
              <a:rPr lang="cs-CZ" b="1" dirty="0" smtClean="0">
                <a:solidFill>
                  <a:srgbClr val="02387B"/>
                </a:solidFill>
              </a:rPr>
              <a:t>Ing. Tomáš Černický, Ph.D.</a:t>
            </a:r>
          </a:p>
          <a:p>
            <a:pPr algn="ctr"/>
            <a:r>
              <a:rPr lang="cs-CZ" sz="1600" b="1" i="1" dirty="0" err="1">
                <a:solidFill>
                  <a:srgbClr val="02387B"/>
                </a:solidFill>
              </a:rPr>
              <a:t>f</a:t>
            </a:r>
            <a:r>
              <a:rPr lang="cs-CZ" sz="1600" b="1" i="1" dirty="0" err="1" smtClean="0">
                <a:solidFill>
                  <a:srgbClr val="02387B"/>
                </a:solidFill>
              </a:rPr>
              <a:t>acility</a:t>
            </a:r>
            <a:r>
              <a:rPr lang="cs-CZ" sz="1600" b="1" i="1" dirty="0" smtClean="0">
                <a:solidFill>
                  <a:srgbClr val="02387B"/>
                </a:solidFill>
              </a:rPr>
              <a:t> management</a:t>
            </a:r>
            <a:endParaRPr lang="cs-CZ" sz="1600" b="1" i="1" dirty="0">
              <a:solidFill>
                <a:srgbClr val="02387B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t="26192" r="27631" b="25755"/>
          <a:stretch/>
        </p:blipFill>
        <p:spPr bwMode="auto">
          <a:xfrm>
            <a:off x="1321985" y="4158700"/>
            <a:ext cx="2621758" cy="12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VÃ½sledek obrÃ¡zku pro senec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Ã½sledek obrÃ¡zku pro senecu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VÃ½sledek obrÃ¡zku pro senec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1" y="4031082"/>
            <a:ext cx="3841750" cy="12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7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512101" y="418352"/>
            <a:ext cx="8177684" cy="579747"/>
          </a:xfrm>
        </p:spPr>
        <p:txBody>
          <a:bodyPr/>
          <a:lstStyle/>
          <a:p>
            <a:r>
              <a:rPr lang="cs-CZ" dirty="0" smtClean="0"/>
              <a:t>ABOUT ORPEA AND SENECURA GROUP </a:t>
            </a:r>
            <a:endParaRPr lang="de-AT" dirty="0"/>
          </a:p>
        </p:txBody>
      </p:sp>
      <p:sp>
        <p:nvSpPr>
          <p:cNvPr id="22" name="Rechteck 21"/>
          <p:cNvSpPr/>
          <p:nvPr/>
        </p:nvSpPr>
        <p:spPr>
          <a:xfrm>
            <a:off x="6457989" y="1019390"/>
            <a:ext cx="3009709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r>
              <a:rPr lang="en-GB" sz="1600" b="1" dirty="0">
                <a:solidFill>
                  <a:srgbClr val="3176A4"/>
                </a:solidFill>
              </a:rPr>
              <a:t>ORPEA GROUP provides social and health care primarily for the elderly.</a:t>
            </a:r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endParaRPr lang="cs-CZ" sz="1600" b="1" dirty="0" smtClean="0"/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r>
              <a:rPr lang="en-GB" sz="1600" b="1" dirty="0">
                <a:solidFill>
                  <a:srgbClr val="3176A4"/>
                </a:solidFill>
              </a:rPr>
              <a:t>The care is primarily focused on seniors with dementia.</a:t>
            </a:r>
            <a:endParaRPr lang="cs-CZ" sz="1600" b="1" dirty="0">
              <a:solidFill>
                <a:srgbClr val="3176A4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endParaRPr lang="cs-CZ" sz="1600" b="1" dirty="0" smtClean="0"/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r>
              <a:rPr lang="en-GB" sz="1600" b="1" dirty="0" smtClean="0">
                <a:solidFill>
                  <a:srgbClr val="3176A4"/>
                </a:solidFill>
              </a:rPr>
              <a:t>ORPEA</a:t>
            </a:r>
            <a:r>
              <a:rPr lang="cs-CZ" sz="1600" b="1" dirty="0" smtClean="0">
                <a:solidFill>
                  <a:srgbClr val="3176A4"/>
                </a:solidFill>
              </a:rPr>
              <a:t> GROUP</a:t>
            </a:r>
            <a:r>
              <a:rPr lang="en-GB" sz="1600" b="1" dirty="0" smtClean="0">
                <a:solidFill>
                  <a:srgbClr val="3176A4"/>
                </a:solidFill>
              </a:rPr>
              <a:t>, </a:t>
            </a:r>
            <a:r>
              <a:rPr lang="en-GB" sz="1600" b="1" dirty="0">
                <a:solidFill>
                  <a:srgbClr val="3176A4"/>
                </a:solidFill>
              </a:rPr>
              <a:t>which with its 1,114 facilities in 23 countries is one of the leading international companies in the </a:t>
            </a:r>
            <a:r>
              <a:rPr lang="cs-CZ" sz="1600" b="1" dirty="0" err="1" smtClean="0">
                <a:solidFill>
                  <a:srgbClr val="3176A4"/>
                </a:solidFill>
              </a:rPr>
              <a:t>social</a:t>
            </a:r>
            <a:r>
              <a:rPr lang="cs-CZ" sz="1600" b="1" dirty="0" smtClean="0">
                <a:solidFill>
                  <a:srgbClr val="3176A4"/>
                </a:solidFill>
              </a:rPr>
              <a:t> care business</a:t>
            </a:r>
            <a:r>
              <a:rPr lang="en-GB" sz="1600" b="1" dirty="0" smtClean="0">
                <a:solidFill>
                  <a:srgbClr val="3176A4"/>
                </a:solidFill>
              </a:rPr>
              <a:t>. </a:t>
            </a:r>
            <a:r>
              <a:rPr lang="en-GB" sz="1600" b="1" dirty="0" err="1">
                <a:solidFill>
                  <a:srgbClr val="3176A4"/>
                </a:solidFill>
              </a:rPr>
              <a:t>Orpea</a:t>
            </a:r>
            <a:r>
              <a:rPr lang="en-GB" sz="1600" b="1" dirty="0">
                <a:solidFill>
                  <a:srgbClr val="3176A4"/>
                </a:solidFill>
              </a:rPr>
              <a:t> employs over 68,000 people</a:t>
            </a:r>
            <a:r>
              <a:rPr lang="en-GB" sz="1600" b="1" dirty="0" smtClean="0">
                <a:solidFill>
                  <a:srgbClr val="3176A4"/>
                </a:solidFill>
              </a:rPr>
              <a:t>.</a:t>
            </a:r>
            <a:endParaRPr lang="cs-CZ" sz="1600" b="1" dirty="0" smtClean="0">
              <a:solidFill>
                <a:srgbClr val="3176A4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endParaRPr lang="cs-CZ" sz="1600" b="1" dirty="0"/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endParaRPr lang="cs-CZ" sz="16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1" y="998099"/>
            <a:ext cx="5748675" cy="53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endSnd/>
        </p:sndAc>
      </p:transition>
    </mc:Choice>
    <mc:Fallback xmlns="">
      <p:transition>
        <p:cut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orpea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Senecura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(</a:t>
            </a:r>
            <a:r>
              <a:rPr lang="cs-CZ" dirty="0" err="1" smtClean="0"/>
              <a:t>senecura</a:t>
            </a:r>
            <a:r>
              <a:rPr lang="cs-CZ" dirty="0" smtClean="0"/>
              <a:t> cluster)</a:t>
            </a:r>
            <a:endParaRPr lang="de-AT" dirty="0"/>
          </a:p>
        </p:txBody>
      </p:sp>
      <p:sp>
        <p:nvSpPr>
          <p:cNvPr id="22" name="Rechteck 21"/>
          <p:cNvSpPr/>
          <p:nvPr/>
        </p:nvSpPr>
        <p:spPr>
          <a:xfrm>
            <a:off x="6521986" y="1103053"/>
            <a:ext cx="304755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r>
              <a:rPr lang="en-GB" sz="1600" b="1" dirty="0">
                <a:solidFill>
                  <a:srgbClr val="3176A4"/>
                </a:solidFill>
              </a:rPr>
              <a:t>SeneCura was </a:t>
            </a:r>
            <a:r>
              <a:rPr lang="en-GB" sz="1600" b="1" dirty="0" smtClean="0">
                <a:solidFill>
                  <a:srgbClr val="3176A4"/>
                </a:solidFill>
              </a:rPr>
              <a:t>found</a:t>
            </a:r>
            <a:r>
              <a:rPr lang="cs-CZ" sz="1600" b="1" dirty="0" err="1" smtClean="0">
                <a:solidFill>
                  <a:srgbClr val="3176A4"/>
                </a:solidFill>
              </a:rPr>
              <a:t>ed</a:t>
            </a:r>
            <a:r>
              <a:rPr lang="en-GB" sz="1600" b="1" dirty="0" smtClean="0">
                <a:solidFill>
                  <a:srgbClr val="3176A4"/>
                </a:solidFill>
              </a:rPr>
              <a:t> </a:t>
            </a:r>
            <a:r>
              <a:rPr lang="en-GB" sz="1600" b="1" dirty="0">
                <a:solidFill>
                  <a:srgbClr val="3176A4"/>
                </a:solidFill>
              </a:rPr>
              <a:t>in 1998 and has been part of ORPEA Group, which was founded in 1989, since 2015.</a:t>
            </a:r>
            <a:endParaRPr lang="cs-CZ" sz="1600" b="1" dirty="0">
              <a:solidFill>
                <a:srgbClr val="3176A4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endParaRPr lang="en-GB" sz="1600" b="1" dirty="0">
              <a:solidFill>
                <a:srgbClr val="3176A4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  <a:buSzPct val="130000"/>
            </a:pPr>
            <a:r>
              <a:rPr lang="en-GB" sz="1600" b="1" dirty="0">
                <a:solidFill>
                  <a:srgbClr val="3176A4"/>
                </a:solidFill>
              </a:rPr>
              <a:t>Within the ORPEA Group, the SeneCura Group serves as a competence </a:t>
            </a:r>
            <a:r>
              <a:rPr lang="en-GB" sz="1600" b="1" dirty="0" err="1">
                <a:solidFill>
                  <a:srgbClr val="3176A4"/>
                </a:solidFill>
              </a:rPr>
              <a:t>center</a:t>
            </a:r>
            <a:r>
              <a:rPr lang="en-GB" sz="1600" b="1" dirty="0">
                <a:solidFill>
                  <a:srgbClr val="3176A4"/>
                </a:solidFill>
              </a:rPr>
              <a:t> for the region of Central and Eastern Europe.</a:t>
            </a:r>
            <a:endParaRPr lang="cs-CZ" sz="1600" b="1" dirty="0">
              <a:solidFill>
                <a:srgbClr val="3176A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t="26192" r="27631" b="25755"/>
          <a:stretch/>
        </p:blipFill>
        <p:spPr bwMode="auto">
          <a:xfrm>
            <a:off x="7864453" y="5486101"/>
            <a:ext cx="1705091" cy="80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33" y="5486101"/>
            <a:ext cx="1499839" cy="8314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998098"/>
            <a:ext cx="5932907" cy="53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endSnd/>
        </p:sndAc>
      </p:transition>
    </mc:Choice>
    <mc:Fallback xmlns="">
      <p:transition>
        <p:cut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SENECURA CZECH REPUBLIC IS PART OF </a:t>
            </a:r>
            <a:r>
              <a:rPr lang="cs-CZ" dirty="0" err="1" smtClean="0"/>
              <a:t>Senecura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0747" y="1070018"/>
            <a:ext cx="9271129" cy="52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59577" y="400706"/>
            <a:ext cx="8409038" cy="579747"/>
          </a:xfrm>
        </p:spPr>
        <p:txBody>
          <a:bodyPr>
            <a:noAutofit/>
          </a:bodyPr>
          <a:lstStyle/>
          <a:p>
            <a:r>
              <a:rPr lang="cs-CZ" dirty="0" err="1" smtClean="0"/>
              <a:t>Senecura</a:t>
            </a:r>
            <a:r>
              <a:rPr lang="cs-CZ" dirty="0" smtClean="0"/>
              <a:t> in </a:t>
            </a:r>
            <a:r>
              <a:rPr lang="cs-CZ" dirty="0" err="1" smtClean="0"/>
              <a:t>czech</a:t>
            </a:r>
            <a:r>
              <a:rPr lang="cs-CZ" dirty="0" smtClean="0"/>
              <a:t> </a:t>
            </a:r>
            <a:r>
              <a:rPr lang="cs-CZ" dirty="0" err="1" smtClean="0"/>
              <a:t>republic</a:t>
            </a:r>
            <a:endParaRPr lang="de-AT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41312" y="1098180"/>
            <a:ext cx="9457782" cy="4995776"/>
          </a:xfrm>
          <a:ln>
            <a:noFill/>
          </a:ln>
        </p:spPr>
        <p:txBody>
          <a:bodyPr/>
          <a:lstStyle/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 smtClean="0">
                <a:solidFill>
                  <a:srgbClr val="000000"/>
                </a:solidFill>
              </a:rPr>
              <a:t>We are a leading recognized provider and employer in social services</a:t>
            </a:r>
            <a:r>
              <a:rPr lang="en-US" sz="1500" dirty="0" smtClean="0">
                <a:solidFill>
                  <a:srgbClr val="000000"/>
                </a:solidFill>
              </a:rPr>
              <a:t>,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that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 smtClean="0">
                <a:solidFill>
                  <a:srgbClr val="000000"/>
                </a:solidFill>
              </a:rPr>
              <a:t>gives direction and increases the quality of care </a:t>
            </a:r>
            <a:r>
              <a:rPr lang="cs-CZ" sz="1500" dirty="0" err="1" smtClean="0">
                <a:solidFill>
                  <a:srgbClr val="000000"/>
                </a:solidFill>
              </a:rPr>
              <a:t>for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elderly</a:t>
            </a:r>
            <a:r>
              <a:rPr lang="en-US" sz="1500" dirty="0" smtClean="0">
                <a:solidFill>
                  <a:srgbClr val="000000"/>
                </a:solidFill>
              </a:rPr>
              <a:t>.</a:t>
            </a:r>
            <a:endParaRPr lang="cs-CZ" sz="150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 smtClean="0">
                <a:solidFill>
                  <a:srgbClr val="000000"/>
                </a:solidFill>
              </a:rPr>
              <a:t>We </a:t>
            </a:r>
            <a:r>
              <a:rPr lang="en-US" sz="1500" dirty="0">
                <a:solidFill>
                  <a:srgbClr val="000000"/>
                </a:solidFill>
              </a:rPr>
              <a:t>are a member of the </a:t>
            </a:r>
            <a:r>
              <a:rPr lang="en-US" sz="1500" i="1" dirty="0">
                <a:solidFill>
                  <a:srgbClr val="000000"/>
                </a:solidFill>
              </a:rPr>
              <a:t>Association of Social Service Providers</a:t>
            </a:r>
            <a:r>
              <a:rPr lang="cs-CZ" sz="1500" dirty="0" smtClean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>
                <a:solidFill>
                  <a:srgbClr val="000000"/>
                </a:solidFill>
              </a:rPr>
              <a:t>Our </a:t>
            </a:r>
            <a:r>
              <a:rPr lang="cs-CZ" sz="1500" dirty="0" err="1" smtClean="0">
                <a:solidFill>
                  <a:srgbClr val="000000"/>
                </a:solidFill>
              </a:rPr>
              <a:t>nursing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err="1" smtClean="0">
                <a:solidFill>
                  <a:srgbClr val="000000"/>
                </a:solidFill>
              </a:rPr>
              <a:t>homes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cs-CZ" sz="1500" dirty="0" smtClean="0">
                <a:solidFill>
                  <a:srgbClr val="000000"/>
                </a:solidFill>
              </a:rPr>
              <a:t>are</a:t>
            </a:r>
            <a:r>
              <a:rPr lang="cs-CZ" sz="1500" dirty="0">
                <a:solidFill>
                  <a:srgbClr val="000000"/>
                </a:solidFill>
              </a:rPr>
              <a:t> </a:t>
            </a:r>
            <a:r>
              <a:rPr lang="en-US" sz="1500" dirty="0" smtClean="0">
                <a:solidFill>
                  <a:srgbClr val="000000"/>
                </a:solidFill>
              </a:rPr>
              <a:t>holder</a:t>
            </a:r>
            <a:r>
              <a:rPr lang="cs-CZ" sz="1500" dirty="0" smtClean="0">
                <a:solidFill>
                  <a:srgbClr val="000000"/>
                </a:solidFill>
              </a:rPr>
              <a:t>s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of the quality label and the </a:t>
            </a:r>
            <a:r>
              <a:rPr lang="en-US" sz="1500" dirty="0" smtClean="0">
                <a:solidFill>
                  <a:srgbClr val="000000"/>
                </a:solidFill>
              </a:rPr>
              <a:t>certificate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cs-CZ" sz="1500" i="1" dirty="0" smtClean="0">
                <a:solidFill>
                  <a:srgbClr val="000000"/>
                </a:solidFill>
              </a:rPr>
              <a:t>Vážka</a:t>
            </a:r>
            <a:r>
              <a:rPr lang="cs-CZ" sz="15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>
                <a:solidFill>
                  <a:srgbClr val="000000"/>
                </a:solidFill>
              </a:rPr>
              <a:t>We have </a:t>
            </a:r>
            <a:r>
              <a:rPr lang="en-US" sz="1500" b="1" dirty="0" smtClean="0">
                <a:solidFill>
                  <a:srgbClr val="000000"/>
                </a:solidFill>
              </a:rPr>
              <a:t>1</a:t>
            </a:r>
            <a:r>
              <a:rPr lang="cs-CZ" sz="1500" b="1" dirty="0" smtClean="0">
                <a:solidFill>
                  <a:srgbClr val="000000"/>
                </a:solidFill>
              </a:rPr>
              <a:t>7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SeniorCenters</a:t>
            </a:r>
            <a:r>
              <a:rPr lang="en-US" sz="1500" dirty="0">
                <a:solidFill>
                  <a:srgbClr val="000000"/>
                </a:solidFill>
              </a:rPr>
              <a:t> currently in operation in the Czech Republic, </a:t>
            </a:r>
            <a:r>
              <a:rPr lang="en-US" sz="1500" b="1" dirty="0">
                <a:solidFill>
                  <a:srgbClr val="000000"/>
                </a:solidFill>
              </a:rPr>
              <a:t>2</a:t>
            </a:r>
            <a:r>
              <a:rPr lang="en-US" sz="1500" dirty="0">
                <a:solidFill>
                  <a:srgbClr val="000000"/>
                </a:solidFill>
              </a:rPr>
              <a:t> under construction and </a:t>
            </a:r>
            <a:r>
              <a:rPr lang="en-US" sz="1500" dirty="0" smtClean="0">
                <a:solidFill>
                  <a:srgbClr val="000000"/>
                </a:solidFill>
              </a:rPr>
              <a:t>another</a:t>
            </a:r>
            <a:r>
              <a:rPr lang="cs-CZ" sz="1500" dirty="0" smtClean="0">
                <a:solidFill>
                  <a:srgbClr val="000000"/>
                </a:solidFill>
              </a:rPr>
              <a:t> more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in the project </a:t>
            </a:r>
            <a:r>
              <a:rPr lang="en-US" sz="1500" dirty="0" smtClean="0">
                <a:solidFill>
                  <a:srgbClr val="000000"/>
                </a:solidFill>
              </a:rPr>
              <a:t>phase.</a:t>
            </a:r>
            <a:endParaRPr lang="cs-CZ" sz="15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30000"/>
              </a:lnSpc>
              <a:buClr>
                <a:srgbClr val="459CD5"/>
              </a:buClr>
              <a:buNone/>
            </a:pPr>
            <a:r>
              <a:rPr lang="cs-CZ" sz="1500" dirty="0">
                <a:solidFill>
                  <a:srgbClr val="000000"/>
                </a:solidFill>
              </a:rPr>
              <a:t>	</a:t>
            </a:r>
            <a:r>
              <a:rPr lang="cs-CZ" sz="1500" b="1" dirty="0" err="1" smtClean="0">
                <a:solidFill>
                  <a:srgbClr val="000000"/>
                </a:solidFill>
              </a:rPr>
              <a:t>SeniorCenters</a:t>
            </a:r>
            <a:r>
              <a:rPr lang="cs-CZ" sz="1500" dirty="0" smtClean="0">
                <a:solidFill>
                  <a:srgbClr val="000000"/>
                </a:solidFill>
              </a:rPr>
              <a:t>: </a:t>
            </a:r>
            <a:r>
              <a:rPr lang="cs-CZ" sz="1500" i="1" dirty="0" smtClean="0">
                <a:solidFill>
                  <a:srgbClr val="000000"/>
                </a:solidFill>
              </a:rPr>
              <a:t>Havířov, Hradec Králové, Chrudim, Klamovka, Kolín, Modřice, Olomouc, Písek, 	Plzeň, Slivenec, Šanov, Štěrboholy, Terezín, Liberec</a:t>
            </a:r>
            <a:r>
              <a:rPr lang="cs-CZ" sz="1500" dirty="0" smtClean="0">
                <a:solidFill>
                  <a:srgbClr val="000000"/>
                </a:solidFill>
              </a:rPr>
              <a:t>, </a:t>
            </a:r>
            <a:r>
              <a:rPr lang="cs-CZ" sz="1500" i="1" dirty="0" smtClean="0">
                <a:solidFill>
                  <a:srgbClr val="000000"/>
                </a:solidFill>
              </a:rPr>
              <a:t>Telč, Humpolec, Chotěboř.</a:t>
            </a: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>
                <a:solidFill>
                  <a:srgbClr val="000000"/>
                </a:solidFill>
              </a:rPr>
              <a:t>With </a:t>
            </a:r>
            <a:r>
              <a:rPr lang="cs-CZ" sz="1500" b="1" dirty="0" smtClean="0">
                <a:solidFill>
                  <a:srgbClr val="000000"/>
                </a:solidFill>
              </a:rPr>
              <a:t>2400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beds, we are one of the </a:t>
            </a:r>
            <a:r>
              <a:rPr lang="en-US" sz="1500" dirty="0" smtClean="0">
                <a:solidFill>
                  <a:srgbClr val="000000"/>
                </a:solidFill>
              </a:rPr>
              <a:t>biggest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 smtClean="0">
                <a:solidFill>
                  <a:srgbClr val="000000"/>
                </a:solidFill>
              </a:rPr>
              <a:t>private </a:t>
            </a:r>
            <a:r>
              <a:rPr lang="en-US" sz="1500" dirty="0">
                <a:solidFill>
                  <a:srgbClr val="000000"/>
                </a:solidFill>
              </a:rPr>
              <a:t>provider of residential social services</a:t>
            </a:r>
            <a:r>
              <a:rPr lang="en-US" sz="1500" dirty="0" smtClean="0">
                <a:solidFill>
                  <a:srgbClr val="000000"/>
                </a:solidFill>
              </a:rPr>
              <a:t>.</a:t>
            </a:r>
            <a:endParaRPr lang="cs-CZ" sz="150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>
                <a:solidFill>
                  <a:srgbClr val="000000"/>
                </a:solidFill>
              </a:rPr>
              <a:t>We provide services in the form of </a:t>
            </a:r>
            <a:r>
              <a:rPr lang="en-US" sz="1500" i="1" dirty="0">
                <a:solidFill>
                  <a:srgbClr val="000000"/>
                </a:solidFill>
              </a:rPr>
              <a:t>Home for Seniors </a:t>
            </a:r>
            <a:r>
              <a:rPr lang="en-US" sz="1500" dirty="0">
                <a:solidFill>
                  <a:srgbClr val="000000"/>
                </a:solidFill>
              </a:rPr>
              <a:t>(40%) and Home with </a:t>
            </a:r>
            <a:r>
              <a:rPr lang="en-US" sz="1500" i="1" dirty="0">
                <a:solidFill>
                  <a:srgbClr val="000000"/>
                </a:solidFill>
              </a:rPr>
              <a:t>Special </a:t>
            </a:r>
            <a:r>
              <a:rPr lang="cs-CZ" sz="1500" i="1" dirty="0" smtClean="0">
                <a:solidFill>
                  <a:srgbClr val="000000"/>
                </a:solidFill>
              </a:rPr>
              <a:t>care</a:t>
            </a:r>
            <a:r>
              <a:rPr lang="en-US" sz="1500" i="1" dirty="0" smtClean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(60</a:t>
            </a:r>
            <a:r>
              <a:rPr lang="en-US" sz="1500" dirty="0" smtClean="0">
                <a:solidFill>
                  <a:srgbClr val="000000"/>
                </a:solidFill>
              </a:rPr>
              <a:t>%).</a:t>
            </a:r>
            <a:endParaRPr lang="cs-CZ" sz="150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cs-CZ" sz="1500" dirty="0" err="1"/>
              <a:t>Employing</a:t>
            </a:r>
            <a:r>
              <a:rPr lang="cs-CZ" sz="1500" dirty="0"/>
              <a:t> </a:t>
            </a:r>
            <a:r>
              <a:rPr lang="cs-CZ" sz="1500" dirty="0" smtClean="0"/>
              <a:t>more </a:t>
            </a:r>
            <a:r>
              <a:rPr lang="cs-CZ" sz="1500" dirty="0" err="1" smtClean="0"/>
              <a:t>than</a:t>
            </a:r>
            <a:r>
              <a:rPr lang="cs-CZ" sz="1500" dirty="0" smtClean="0"/>
              <a:t> </a:t>
            </a:r>
            <a:r>
              <a:rPr lang="cs-CZ" sz="1500" b="1" dirty="0" smtClean="0"/>
              <a:t>1000</a:t>
            </a:r>
            <a:r>
              <a:rPr lang="cs-CZ" sz="1500" dirty="0" smtClean="0"/>
              <a:t> </a:t>
            </a:r>
            <a:r>
              <a:rPr lang="cs-CZ" sz="1500" dirty="0" err="1"/>
              <a:t>employees</a:t>
            </a:r>
            <a:r>
              <a:rPr lang="cs-CZ" sz="1500" dirty="0"/>
              <a:t>. </a:t>
            </a:r>
          </a:p>
          <a:p>
            <a:pPr>
              <a:lnSpc>
                <a:spcPct val="130000"/>
              </a:lnSpc>
              <a:buClr>
                <a:srgbClr val="459CD5"/>
              </a:buClr>
            </a:pPr>
            <a:r>
              <a:rPr lang="en-US" sz="1500" dirty="0">
                <a:solidFill>
                  <a:srgbClr val="000000"/>
                </a:solidFill>
              </a:rPr>
              <a:t>The growth of the company takes the form of its own construction </a:t>
            </a:r>
            <a:r>
              <a:rPr lang="cs-CZ" sz="1500" dirty="0" err="1" smtClean="0">
                <a:solidFill>
                  <a:srgbClr val="000000"/>
                </a:solidFill>
              </a:rPr>
              <a:t>activities</a:t>
            </a:r>
            <a:r>
              <a:rPr lang="cs-CZ" sz="1500" dirty="0" smtClean="0">
                <a:solidFill>
                  <a:srgbClr val="000000"/>
                </a:solidFill>
              </a:rPr>
              <a:t> </a:t>
            </a:r>
            <a:r>
              <a:rPr lang="en-US" sz="1500" dirty="0" smtClean="0">
                <a:solidFill>
                  <a:srgbClr val="000000"/>
                </a:solidFill>
              </a:rPr>
              <a:t>and </a:t>
            </a:r>
            <a:r>
              <a:rPr lang="en-US" sz="1500" dirty="0">
                <a:solidFill>
                  <a:srgbClr val="000000"/>
                </a:solidFill>
              </a:rPr>
              <a:t>acquisitions. We belong to the </a:t>
            </a:r>
            <a:r>
              <a:rPr lang="en-US" sz="1500" b="1" i="1" dirty="0" err="1">
                <a:solidFill>
                  <a:srgbClr val="000000"/>
                </a:solidFill>
              </a:rPr>
              <a:t>Orpea</a:t>
            </a:r>
            <a:r>
              <a:rPr lang="en-US" sz="1500" b="1" i="1" dirty="0">
                <a:solidFill>
                  <a:srgbClr val="000000"/>
                </a:solidFill>
              </a:rPr>
              <a:t> group</a:t>
            </a:r>
            <a:r>
              <a:rPr lang="en-US" sz="1500" dirty="0">
                <a:solidFill>
                  <a:srgbClr val="000000"/>
                </a:solidFill>
              </a:rPr>
              <a:t>.</a:t>
            </a:r>
            <a:endParaRPr lang="de-DE" sz="1800" dirty="0" smtClean="0"/>
          </a:p>
        </p:txBody>
      </p:sp>
      <p:pic>
        <p:nvPicPr>
          <p:cNvPr id="1026" name="Picture 2" descr="\\ad.senecura\SeniorHolding\Users\m.koprivova\Documents\Eigene Bilder\logo_apss2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5997"/>
          <a:stretch/>
        </p:blipFill>
        <p:spPr bwMode="auto">
          <a:xfrm>
            <a:off x="2993013" y="5512647"/>
            <a:ext cx="1216874" cy="10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16" y="5729912"/>
            <a:ext cx="2502897" cy="6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412" y="5502346"/>
            <a:ext cx="1253674" cy="8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t="26192" r="27631" b="25755"/>
          <a:stretch/>
        </p:blipFill>
        <p:spPr bwMode="auto">
          <a:xfrm>
            <a:off x="702860" y="5568401"/>
            <a:ext cx="1596788" cy="7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5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3" y="2305291"/>
            <a:ext cx="2955008" cy="185542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"/>
          <a:stretch/>
        </p:blipFill>
        <p:spPr>
          <a:xfrm>
            <a:off x="6622475" y="2286282"/>
            <a:ext cx="2893647" cy="18554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3481066" y="4434650"/>
            <a:ext cx="2957780" cy="18001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320453" y="4434650"/>
            <a:ext cx="2953622" cy="18001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/>
          <a:stretch/>
        </p:blipFill>
        <p:spPr>
          <a:xfrm>
            <a:off x="6611815" y="4378488"/>
            <a:ext cx="2921344" cy="18536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8463" r="2425"/>
          <a:stretch/>
        </p:blipFill>
        <p:spPr>
          <a:xfrm>
            <a:off x="3487642" y="2260495"/>
            <a:ext cx="2921344" cy="1906996"/>
          </a:xfrm>
          <a:prstGeom prst="rect">
            <a:avLst/>
          </a:prstGeom>
        </p:spPr>
      </p:pic>
      <p:sp>
        <p:nvSpPr>
          <p:cNvPr id="14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6611816" y="966183"/>
            <a:ext cx="2921344" cy="11851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cap="all" dirty="0" smtClean="0">
                <a:solidFill>
                  <a:srgbClr val="4497C9"/>
                </a:solidFill>
              </a:rPr>
              <a:t>Senecura </a:t>
            </a:r>
            <a:r>
              <a:rPr lang="cs-CZ" sz="2000" b="1" cap="all" dirty="0" err="1" smtClean="0">
                <a:solidFill>
                  <a:srgbClr val="4497C9"/>
                </a:solidFill>
              </a:rPr>
              <a:t>seniorcentres</a:t>
            </a:r>
            <a:endParaRPr lang="cs-CZ" sz="2000" b="1" cap="all" dirty="0" smtClean="0">
              <a:solidFill>
                <a:srgbClr val="4497C9"/>
              </a:solidFill>
            </a:endParaRPr>
          </a:p>
          <a:p>
            <a:pPr marL="0" indent="0">
              <a:buNone/>
            </a:pPr>
            <a:r>
              <a:rPr lang="cs-CZ" sz="2000" b="1" cap="all" dirty="0" err="1" smtClean="0">
                <a:solidFill>
                  <a:srgbClr val="4497C9"/>
                </a:solidFill>
              </a:rPr>
              <a:t>East</a:t>
            </a:r>
            <a:r>
              <a:rPr lang="cs-CZ" sz="2000" b="1" cap="all" dirty="0" err="1" smtClean="0">
                <a:solidFill>
                  <a:srgbClr val="4497C9"/>
                </a:solidFill>
              </a:rPr>
              <a:t>ern</a:t>
            </a:r>
            <a:r>
              <a:rPr lang="cs-CZ" sz="2000" b="1" cap="all" dirty="0" smtClean="0">
                <a:solidFill>
                  <a:srgbClr val="4497C9"/>
                </a:solidFill>
              </a:rPr>
              <a:t> REGION</a:t>
            </a:r>
            <a:endParaRPr lang="de-AT" sz="2000" b="1" cap="all" dirty="0">
              <a:solidFill>
                <a:srgbClr val="4497C9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0556" y="4089198"/>
            <a:ext cx="920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</a:rPr>
              <a:t>             </a:t>
            </a:r>
            <a:r>
              <a:rPr lang="cs-CZ" sz="1600" b="1" dirty="0" smtClean="0">
                <a:solidFill>
                  <a:srgbClr val="4497C9"/>
                </a:solidFill>
              </a:rPr>
              <a:t>Olomouc					            Šanov				             Chrudim</a:t>
            </a:r>
            <a:endParaRPr lang="cs-CZ" sz="1600" b="1" dirty="0">
              <a:solidFill>
                <a:srgbClr val="4497C9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00556" y="6205396"/>
            <a:ext cx="920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</a:rPr>
              <a:t>             </a:t>
            </a:r>
            <a:r>
              <a:rPr lang="cs-CZ" sz="1600" b="1" dirty="0" smtClean="0">
                <a:solidFill>
                  <a:srgbClr val="4497C9"/>
                </a:solidFill>
              </a:rPr>
              <a:t>Modřice					            Havířov	</a:t>
            </a:r>
            <a:r>
              <a:rPr lang="cs-CZ" sz="1600" b="1" dirty="0">
                <a:solidFill>
                  <a:srgbClr val="4497C9"/>
                </a:solidFill>
              </a:rPr>
              <a:t> </a:t>
            </a:r>
            <a:r>
              <a:rPr lang="cs-CZ" sz="1600" b="1" dirty="0" smtClean="0">
                <a:solidFill>
                  <a:srgbClr val="4497C9"/>
                </a:solidFill>
              </a:rPr>
              <a:t>                        Hradec Králové</a:t>
            </a:r>
            <a:endParaRPr lang="cs-CZ" sz="1600" b="1" dirty="0">
              <a:solidFill>
                <a:srgbClr val="4497C9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219603" y="1794948"/>
            <a:ext cx="1172307" cy="38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Kolín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https://humpolec.senecura.cz/wp-content/uploads/sites/19/2021/07/humpolec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2" y="79747"/>
            <a:ext cx="2958909" cy="19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357503" y="1967768"/>
            <a:ext cx="920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</a:rPr>
              <a:t>             </a:t>
            </a:r>
            <a:r>
              <a:rPr lang="cs-CZ" sz="1600" b="1" dirty="0" smtClean="0">
                <a:solidFill>
                  <a:srgbClr val="4497C9"/>
                </a:solidFill>
              </a:rPr>
              <a:t>Humpolec				       Chotěboř			</a:t>
            </a:r>
            <a:endParaRPr lang="cs-CZ" sz="1600" b="1" dirty="0">
              <a:solidFill>
                <a:srgbClr val="4497C9"/>
              </a:solidFill>
            </a:endParaRPr>
          </a:p>
        </p:txBody>
      </p:sp>
      <p:pic>
        <p:nvPicPr>
          <p:cNvPr id="1036" name="Picture 12" descr="SeniorCentrum Chotěbo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74" y="187287"/>
            <a:ext cx="2906912" cy="185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6438846" y="956678"/>
            <a:ext cx="3090413" cy="10418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cap="all" dirty="0">
                <a:solidFill>
                  <a:srgbClr val="4497C9"/>
                </a:solidFill>
              </a:rPr>
              <a:t>SeneCura </a:t>
            </a:r>
            <a:r>
              <a:rPr lang="cs-CZ" sz="2000" b="1" cap="all" dirty="0" err="1">
                <a:solidFill>
                  <a:srgbClr val="4497C9"/>
                </a:solidFill>
              </a:rPr>
              <a:t>Seniorcentres</a:t>
            </a:r>
            <a:endParaRPr lang="cs-CZ" sz="2000" b="1" cap="all" dirty="0">
              <a:solidFill>
                <a:srgbClr val="4497C9"/>
              </a:solidFill>
            </a:endParaRPr>
          </a:p>
          <a:p>
            <a:pPr marL="0" indent="0">
              <a:buNone/>
            </a:pPr>
            <a:r>
              <a:rPr lang="cs-CZ" sz="2000" b="1" cap="all" dirty="0" err="1" smtClean="0">
                <a:solidFill>
                  <a:srgbClr val="4497C9"/>
                </a:solidFill>
              </a:rPr>
              <a:t>west</a:t>
            </a:r>
            <a:r>
              <a:rPr lang="cs-CZ" sz="2000" b="1" cap="all" dirty="0" err="1" smtClean="0">
                <a:solidFill>
                  <a:srgbClr val="4497C9"/>
                </a:solidFill>
              </a:rPr>
              <a:t>ERN</a:t>
            </a:r>
            <a:r>
              <a:rPr lang="cs-CZ" sz="2000" b="1" cap="all" dirty="0" smtClean="0">
                <a:solidFill>
                  <a:srgbClr val="4497C9"/>
                </a:solidFill>
              </a:rPr>
              <a:t> REGION</a:t>
            </a:r>
            <a:endParaRPr lang="de-AT" sz="2000" b="1" cap="all" dirty="0">
              <a:solidFill>
                <a:srgbClr val="4497C9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640" y="4062609"/>
            <a:ext cx="920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</a:rPr>
              <a:t>          </a:t>
            </a:r>
            <a:r>
              <a:rPr lang="cs-CZ" sz="1600" b="1" dirty="0" smtClean="0">
                <a:solidFill>
                  <a:srgbClr val="4497C9"/>
                </a:solidFill>
              </a:rPr>
              <a:t>Klamovka				              Štěrboholy				        Plzeň</a:t>
            </a:r>
            <a:endParaRPr lang="cs-CZ" sz="1600" b="1" dirty="0">
              <a:solidFill>
                <a:srgbClr val="4497C9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24353" y="6205396"/>
            <a:ext cx="9204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/>
                </a:solidFill>
              </a:rPr>
              <a:t>            </a:t>
            </a:r>
            <a:r>
              <a:rPr lang="cs-CZ" sz="1600" b="1" dirty="0" smtClean="0">
                <a:solidFill>
                  <a:srgbClr val="4497C9"/>
                </a:solidFill>
              </a:rPr>
              <a:t>Terezín					                 Písek				               Slivenec</a:t>
            </a:r>
            <a:endParaRPr lang="cs-CZ" sz="1600" b="1" dirty="0">
              <a:solidFill>
                <a:srgbClr val="4497C9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8"/>
          <a:stretch/>
        </p:blipFill>
        <p:spPr>
          <a:xfrm>
            <a:off x="329640" y="2412599"/>
            <a:ext cx="2955008" cy="17505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"/>
          <a:stretch/>
        </p:blipFill>
        <p:spPr>
          <a:xfrm>
            <a:off x="3481066" y="2412599"/>
            <a:ext cx="2743755" cy="1750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b="5463"/>
          <a:stretch/>
        </p:blipFill>
        <p:spPr>
          <a:xfrm>
            <a:off x="6438846" y="2412599"/>
            <a:ext cx="2822387" cy="17378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324353" y="4448807"/>
            <a:ext cx="2955008" cy="18094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8"/>
          <a:stretch/>
        </p:blipFill>
        <p:spPr>
          <a:xfrm>
            <a:off x="6438846" y="4423592"/>
            <a:ext cx="2822387" cy="180946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65" y="4444657"/>
            <a:ext cx="2743755" cy="178840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r="8231" b="20767"/>
          <a:stretch/>
        </p:blipFill>
        <p:spPr>
          <a:xfrm>
            <a:off x="328252" y="227786"/>
            <a:ext cx="2956395" cy="189913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49" y="195108"/>
            <a:ext cx="2744019" cy="1899139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329640" y="2079976"/>
            <a:ext cx="920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</a:rPr>
              <a:t>          </a:t>
            </a:r>
            <a:r>
              <a:rPr lang="cs-CZ" sz="1600" b="1" dirty="0" smtClean="0">
                <a:solidFill>
                  <a:srgbClr val="4497C9"/>
                </a:solidFill>
              </a:rPr>
              <a:t>Liberec				                       Kolín				        </a:t>
            </a:r>
            <a:endParaRPr lang="cs-CZ" sz="1600" b="1" dirty="0">
              <a:solidFill>
                <a:srgbClr val="449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463608" y="1550381"/>
            <a:ext cx="6263716" cy="3938587"/>
          </a:xfrm>
        </p:spPr>
        <p:txBody>
          <a:bodyPr>
            <a:noAutofit/>
          </a:bodyPr>
          <a:lstStyle/>
          <a:p>
            <a:pPr algn="just"/>
            <a:r>
              <a:rPr lang="en-US" sz="1500" dirty="0"/>
              <a:t>Our philosophy is "</a:t>
            </a:r>
            <a:r>
              <a:rPr lang="en-US" sz="1500" b="1" dirty="0"/>
              <a:t>Life </a:t>
            </a:r>
            <a:r>
              <a:rPr lang="cs-CZ" sz="1500" b="1" dirty="0" err="1" smtClean="0"/>
              <a:t>continues</a:t>
            </a:r>
            <a:r>
              <a:rPr lang="cs-CZ" sz="1500" b="1" dirty="0" smtClean="0"/>
              <a:t> </a:t>
            </a:r>
            <a:r>
              <a:rPr lang="en-US" sz="1500" b="1" dirty="0" smtClean="0"/>
              <a:t>with </a:t>
            </a:r>
            <a:r>
              <a:rPr lang="en-US" sz="1500" b="1" dirty="0"/>
              <a:t>us</a:t>
            </a:r>
            <a:r>
              <a:rPr lang="en-US" sz="1500" dirty="0"/>
              <a:t>" and to fulfill this philosophy, we </a:t>
            </a:r>
            <a:r>
              <a:rPr lang="cs-CZ" sz="1500" dirty="0" err="1" smtClean="0"/>
              <a:t>put</a:t>
            </a:r>
            <a:r>
              <a:rPr lang="en-US" sz="1500" dirty="0" smtClean="0"/>
              <a:t> </a:t>
            </a:r>
            <a:r>
              <a:rPr lang="en-US" sz="1500" dirty="0"/>
              <a:t>the person </a:t>
            </a:r>
            <a:r>
              <a:rPr lang="cs-CZ" sz="1500" dirty="0" smtClean="0"/>
              <a:t>and </a:t>
            </a:r>
            <a:r>
              <a:rPr lang="cs-CZ" sz="1500" dirty="0" err="1" smtClean="0"/>
              <a:t>their</a:t>
            </a:r>
            <a:r>
              <a:rPr lang="en-US" sz="1500" dirty="0" smtClean="0"/>
              <a:t> </a:t>
            </a:r>
            <a:r>
              <a:rPr lang="en-US" sz="1500" b="1" dirty="0"/>
              <a:t>individuality</a:t>
            </a:r>
            <a:r>
              <a:rPr lang="en-US" sz="1500" dirty="0"/>
              <a:t>, wishes and needs </a:t>
            </a:r>
            <a:r>
              <a:rPr lang="cs-CZ" sz="1500" dirty="0" smtClean="0"/>
              <a:t>in</a:t>
            </a:r>
            <a:r>
              <a:rPr lang="en-US" sz="1500" dirty="0" smtClean="0"/>
              <a:t> </a:t>
            </a:r>
            <a:r>
              <a:rPr lang="en-US" sz="1500" dirty="0"/>
              <a:t>the </a:t>
            </a:r>
            <a:r>
              <a:rPr lang="en-US" sz="1500" b="1" dirty="0"/>
              <a:t>center of our interest</a:t>
            </a:r>
            <a:r>
              <a:rPr lang="en-US" sz="1500" dirty="0"/>
              <a:t>. We make every effort to make our clients feel at </a:t>
            </a:r>
            <a:r>
              <a:rPr lang="en-US" sz="1500" b="1" dirty="0"/>
              <a:t>home</a:t>
            </a:r>
            <a:r>
              <a:rPr lang="en-US" sz="1500" dirty="0"/>
              <a:t> at our </a:t>
            </a:r>
            <a:r>
              <a:rPr lang="en-US" sz="1500" dirty="0" err="1"/>
              <a:t>SeniorCentre</a:t>
            </a:r>
            <a:r>
              <a:rPr lang="en-US" sz="1500" dirty="0"/>
              <a:t>.</a:t>
            </a:r>
            <a:endParaRPr lang="cs-CZ" sz="1500" dirty="0" smtClean="0"/>
          </a:p>
          <a:p>
            <a:pPr algn="just"/>
            <a:r>
              <a:rPr lang="en-US" sz="1500" dirty="0"/>
              <a:t>Our values are </a:t>
            </a:r>
            <a:r>
              <a:rPr lang="en-US" sz="1500" b="1" dirty="0" smtClean="0"/>
              <a:t>Humanity</a:t>
            </a:r>
            <a:r>
              <a:rPr lang="cs-CZ" sz="1500" b="1" dirty="0" smtClean="0"/>
              <a:t> </a:t>
            </a:r>
            <a:r>
              <a:rPr lang="en-US" sz="1500" b="1" dirty="0" smtClean="0"/>
              <a:t>and </a:t>
            </a:r>
            <a:r>
              <a:rPr lang="en-US" sz="1500" b="1" dirty="0"/>
              <a:t>Respect</a:t>
            </a:r>
            <a:r>
              <a:rPr lang="en-US" sz="1500" dirty="0"/>
              <a:t>. Counseling, listening, being </a:t>
            </a:r>
            <a:r>
              <a:rPr lang="en-US" sz="1500" b="1" dirty="0" smtClean="0"/>
              <a:t>empathic</a:t>
            </a:r>
            <a:r>
              <a:rPr lang="en-US" sz="1500" dirty="0" smtClean="0"/>
              <a:t> </a:t>
            </a:r>
            <a:r>
              <a:rPr lang="en-US" sz="1500" dirty="0"/>
              <a:t>and</a:t>
            </a:r>
            <a:r>
              <a:rPr lang="en-US" sz="1500" b="1" dirty="0"/>
              <a:t> understanding</a:t>
            </a:r>
            <a:r>
              <a:rPr lang="en-US" sz="1500" dirty="0"/>
              <a:t>, these are key aspects for us in</a:t>
            </a:r>
            <a:r>
              <a:rPr lang="en-US" sz="1500" b="1" dirty="0"/>
              <a:t> day-to-day </a:t>
            </a:r>
            <a:r>
              <a:rPr lang="en-US" sz="1500" dirty="0"/>
              <a:t>contact with clients and their families.</a:t>
            </a:r>
            <a:endParaRPr lang="cs-CZ" sz="1500" dirty="0" smtClean="0"/>
          </a:p>
          <a:p>
            <a:pPr algn="just"/>
            <a:r>
              <a:rPr lang="en-US" sz="1500" dirty="0"/>
              <a:t>The purpose of our philosophy "</a:t>
            </a:r>
            <a:r>
              <a:rPr lang="en-US" sz="1500" b="1" dirty="0"/>
              <a:t>Life </a:t>
            </a:r>
            <a:r>
              <a:rPr lang="cs-CZ" sz="1500" b="1" dirty="0" err="1" smtClean="0"/>
              <a:t>continues</a:t>
            </a:r>
            <a:r>
              <a:rPr lang="cs-CZ" sz="1500" b="1" dirty="0" smtClean="0"/>
              <a:t> </a:t>
            </a:r>
            <a:r>
              <a:rPr lang="en-US" sz="1500" b="1" dirty="0" smtClean="0"/>
              <a:t>with </a:t>
            </a:r>
            <a:r>
              <a:rPr lang="en-US" sz="1500" b="1" dirty="0"/>
              <a:t>us</a:t>
            </a:r>
            <a:r>
              <a:rPr lang="en-US" sz="1500" dirty="0"/>
              <a:t>" is also to maximize </a:t>
            </a:r>
            <a:r>
              <a:rPr lang="en-US" sz="1500" b="1" dirty="0"/>
              <a:t>support and develop coexistence</a:t>
            </a:r>
            <a:r>
              <a:rPr lang="en-US" sz="1500" dirty="0"/>
              <a:t> of clients, residents, relatives, employees of </a:t>
            </a:r>
            <a:r>
              <a:rPr lang="en-US" sz="1500" dirty="0" err="1" smtClean="0"/>
              <a:t>SeneCur</a:t>
            </a:r>
            <a:r>
              <a:rPr lang="cs-CZ" sz="1500" dirty="0" smtClean="0"/>
              <a:t>a</a:t>
            </a:r>
            <a:r>
              <a:rPr lang="en-US" sz="1500" dirty="0" smtClean="0"/>
              <a:t> </a:t>
            </a:r>
            <a:r>
              <a:rPr lang="en-US" sz="1500" dirty="0"/>
              <a:t>and public authorities</a:t>
            </a:r>
            <a:r>
              <a:rPr lang="cs-CZ" sz="1500" dirty="0" smtClean="0"/>
              <a:t>.</a:t>
            </a:r>
            <a:endParaRPr lang="cs-CZ" sz="1500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Our motto: life continues with us</a:t>
            </a:r>
            <a:endParaRPr lang="de-AT" dirty="0"/>
          </a:p>
        </p:txBody>
      </p:sp>
      <p:pic>
        <p:nvPicPr>
          <p:cNvPr id="1026" name="Picture 2" descr="\\ad.senecura\SeniorHolding\Users\m.koprivova\Documents\Eigene Bilder\nursing_situation_gar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84303"/>
            <a:ext cx="2960688" cy="19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4074"/>
            <a:ext cx="2960688" cy="249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TM03457444[[fn=Fundament]]</Template>
  <TotalTime>1073</TotalTime>
  <Words>1299</Words>
  <Application>Microsoft Office PowerPoint</Application>
  <PresentationFormat>A4 (210 × 297 mm)</PresentationFormat>
  <Paragraphs>132</Paragraphs>
  <Slides>19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Cernicky Tomas [SeneCura CZ]</cp:lastModifiedBy>
  <cp:revision>648</cp:revision>
  <cp:lastPrinted>2018-05-08T13:46:09Z</cp:lastPrinted>
  <dcterms:created xsi:type="dcterms:W3CDTF">2010-04-12T23:12:02Z</dcterms:created>
  <dcterms:modified xsi:type="dcterms:W3CDTF">2023-04-11T08:17:17Z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