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1BC4-4573-42D7-8F67-B6EE92D8D35E}" type="datetimeFigureOut">
              <a:rPr lang="sk-SK" smtClean="0"/>
              <a:pPr/>
              <a:t>6. 4. 2022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2" y="99864"/>
            <a:ext cx="9144032" cy="1470025"/>
          </a:xfrm>
        </p:spPr>
        <p:txBody>
          <a:bodyPr/>
          <a:lstStyle/>
          <a:p>
            <a:pPr algn="l"/>
            <a:r>
              <a:rPr lang="sk-SK" b="1" dirty="0"/>
              <a:t>RNDr. Miroslav Psotka, PhD.</a:t>
            </a:r>
          </a:p>
        </p:txBody>
      </p:sp>
      <p:sp>
        <p:nvSpPr>
          <p:cNvPr id="1030" name="AutoShape 6" descr="PřF - Univerzita Hradec Králov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PřF - Univerzita Hradec Králov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4" name="AutoShape 10" descr="PřF - Univerzita Hradec Králov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6" name="AutoShape 12" descr="PřF - Univerzita Hradec Králov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8" name="AutoShape 14" descr="PřF - Univerzita Hradec Králov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42" name="Picture 18" descr="Faculty of Science - University of Hradec Králové - Czech Universit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357562"/>
            <a:ext cx="9000000" cy="2925001"/>
          </a:xfrm>
          <a:prstGeom prst="rect">
            <a:avLst/>
          </a:prstGeom>
          <a:noFill/>
        </p:spPr>
      </p:pic>
      <p:pic>
        <p:nvPicPr>
          <p:cNvPr id="18" name="Zaznamenaný zvuk">
            <a:hlinkClick r:id="" action="ppaction://media"/>
          </p:cNvPr>
          <p:cNvPicPr>
            <a:picLocks noRot="1" noChangeAspect="1"/>
          </p:cNvPicPr>
          <p:nvPr>
            <a:wavAudioFile r:embed="rId1" name="Zaznamenaný zvuk"/>
          </p:nvPr>
        </p:nvPicPr>
        <p:blipFill>
          <a:blip r:embed="rId4"/>
          <a:stretch>
            <a:fillRect/>
          </a:stretch>
        </p:blipFill>
        <p:spPr>
          <a:xfrm>
            <a:off x="6429388" y="357166"/>
            <a:ext cx="203200" cy="2032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5535E0D-B82F-437B-A664-C0719D132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" y="1346407"/>
            <a:ext cx="4984105" cy="1203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-32" y="99864"/>
            <a:ext cx="91440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b="1" dirty="0" err="1">
                <a:latin typeface="+mj-lt"/>
                <a:ea typeface="+mj-ea"/>
                <a:cs typeface="+mj-cs"/>
              </a:rPr>
              <a:t>Position</a:t>
            </a:r>
            <a:r>
              <a:rPr lang="sk-SK" sz="4400" b="1" dirty="0">
                <a:latin typeface="+mj-lt"/>
                <a:ea typeface="+mj-ea"/>
                <a:cs typeface="+mj-cs"/>
              </a:rPr>
              <a:t> + </a:t>
            </a:r>
            <a:r>
              <a:rPr lang="sk-SK" sz="4400" b="1" dirty="0" err="1">
                <a:latin typeface="+mj-lt"/>
                <a:ea typeface="+mj-ea"/>
                <a:cs typeface="+mj-cs"/>
              </a:rPr>
              <a:t>scope</a:t>
            </a:r>
            <a:r>
              <a:rPr lang="sk-SK" sz="4400" b="1" dirty="0">
                <a:latin typeface="+mj-lt"/>
                <a:ea typeface="+mj-ea"/>
                <a:cs typeface="+mj-cs"/>
              </a:rPr>
              <a:t> </a:t>
            </a:r>
            <a:r>
              <a:rPr lang="sk-SK" sz="4400" b="1" dirty="0" err="1">
                <a:latin typeface="+mj-lt"/>
                <a:ea typeface="+mj-ea"/>
                <a:cs typeface="+mj-cs"/>
              </a:rPr>
              <a:t>of</a:t>
            </a:r>
            <a:r>
              <a:rPr lang="sk-SK" sz="4400" b="1" dirty="0">
                <a:latin typeface="+mj-lt"/>
                <a:ea typeface="+mj-ea"/>
                <a:cs typeface="+mj-cs"/>
              </a:rPr>
              <a:t> </a:t>
            </a:r>
            <a:r>
              <a:rPr lang="sk-SK" sz="4400" b="1" dirty="0" err="1">
                <a:latin typeface="+mj-lt"/>
                <a:ea typeface="+mj-ea"/>
                <a:cs typeface="+mj-cs"/>
              </a:rPr>
              <a:t>work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0" y="1214422"/>
            <a:ext cx="9158341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 err="1"/>
              <a:t>Postdoc</a:t>
            </a:r>
            <a:r>
              <a:rPr lang="sk-SK" dirty="0"/>
              <a:t>:</a:t>
            </a:r>
          </a:p>
          <a:p>
            <a:pPr>
              <a:lnSpc>
                <a:spcPct val="150000"/>
              </a:lnSpc>
            </a:pPr>
            <a:r>
              <a:rPr lang="sk-SK" sz="2000" dirty="0" err="1"/>
              <a:t>University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Hradec </a:t>
            </a:r>
            <a:r>
              <a:rPr lang="sk-SK" sz="2000" dirty="0" err="1"/>
              <a:t>Kralove</a:t>
            </a:r>
            <a:r>
              <a:rPr lang="sk-SK" sz="2000" dirty="0"/>
              <a:t> – </a:t>
            </a:r>
            <a:r>
              <a:rPr lang="sk-SK" sz="2000" dirty="0" err="1"/>
              <a:t>Faculty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Science</a:t>
            </a:r>
            <a:r>
              <a:rPr lang="sk-SK" sz="2000" dirty="0"/>
              <a:t> – Department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Chemistry</a:t>
            </a:r>
            <a:endParaRPr lang="sk-SK" sz="2000" dirty="0"/>
          </a:p>
          <a:p>
            <a:pPr>
              <a:lnSpc>
                <a:spcPct val="150000"/>
              </a:lnSpc>
            </a:pPr>
            <a:endParaRPr lang="sk-SK" sz="2200" dirty="0"/>
          </a:p>
          <a:p>
            <a:pPr>
              <a:lnSpc>
                <a:spcPct val="150000"/>
              </a:lnSpc>
            </a:pPr>
            <a:r>
              <a:rPr lang="sk-SK" sz="2400" b="1" dirty="0" err="1"/>
              <a:t>Scientist</a:t>
            </a:r>
            <a:r>
              <a:rPr lang="sk-SK" sz="2400" b="1" dirty="0"/>
              <a:t>/</a:t>
            </a:r>
            <a:r>
              <a:rPr lang="sk-SK" sz="2400" b="1" dirty="0" err="1"/>
              <a:t>Organic</a:t>
            </a:r>
            <a:r>
              <a:rPr lang="sk-SK" sz="2400" b="1" dirty="0"/>
              <a:t> </a:t>
            </a:r>
            <a:r>
              <a:rPr lang="sk-SK" sz="2400" b="1" dirty="0" err="1"/>
              <a:t>Chemist</a:t>
            </a:r>
            <a:r>
              <a:rPr lang="sk-SK" sz="2400" dirty="0"/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dirty="0"/>
              <a:t> </a:t>
            </a:r>
            <a:r>
              <a:rPr lang="sk-SK" sz="2000" dirty="0" err="1"/>
              <a:t>syntheses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biological</a:t>
            </a:r>
            <a:r>
              <a:rPr lang="sk-SK" sz="2000" dirty="0"/>
              <a:t> </a:t>
            </a:r>
            <a:r>
              <a:rPr lang="sk-SK" sz="2000" dirty="0" err="1"/>
              <a:t>active</a:t>
            </a:r>
            <a:r>
              <a:rPr lang="sk-SK" sz="2000" dirty="0"/>
              <a:t> </a:t>
            </a:r>
            <a:r>
              <a:rPr lang="sk-SK" sz="2000" dirty="0" err="1"/>
              <a:t>natural</a:t>
            </a:r>
            <a:r>
              <a:rPr lang="sk-SK" sz="2000" dirty="0"/>
              <a:t> </a:t>
            </a:r>
            <a:r>
              <a:rPr lang="sk-SK" sz="2000" dirty="0" err="1"/>
              <a:t>compounds</a:t>
            </a:r>
            <a:endParaRPr lang="sk-SK" sz="20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dirty="0"/>
              <a:t> </a:t>
            </a:r>
            <a:r>
              <a:rPr lang="sk-SK" sz="2000" dirty="0" err="1"/>
              <a:t>used</a:t>
            </a:r>
            <a:r>
              <a:rPr lang="sk-SK" sz="2000" dirty="0"/>
              <a:t> by </a:t>
            </a:r>
            <a:r>
              <a:rPr lang="sk-SK" sz="2000" dirty="0" err="1"/>
              <a:t>patients</a:t>
            </a:r>
            <a:r>
              <a:rPr lang="sk-SK" sz="2000" dirty="0"/>
              <a:t> </a:t>
            </a:r>
            <a:r>
              <a:rPr lang="sk-SK" sz="2000" dirty="0" err="1"/>
              <a:t>with</a:t>
            </a:r>
            <a:r>
              <a:rPr lang="sk-SK" sz="2000" dirty="0"/>
              <a:t> </a:t>
            </a:r>
            <a:r>
              <a:rPr lang="sk-SK" sz="2000" dirty="0" err="1"/>
              <a:t>Alzheimer</a:t>
            </a:r>
            <a:r>
              <a:rPr lang="sk-SK" sz="2000" dirty="0"/>
              <a:t> </a:t>
            </a:r>
            <a:r>
              <a:rPr lang="sk-SK" sz="2000" dirty="0" err="1"/>
              <a:t>disease</a:t>
            </a:r>
            <a:r>
              <a:rPr lang="sk-SK" sz="2000" dirty="0"/>
              <a:t> or </a:t>
            </a:r>
            <a:r>
              <a:rPr lang="sk-SK" sz="2000" dirty="0" err="1"/>
              <a:t>urinary</a:t>
            </a:r>
            <a:r>
              <a:rPr lang="sk-SK" sz="2000" dirty="0"/>
              <a:t> </a:t>
            </a:r>
            <a:r>
              <a:rPr lang="sk-SK" sz="2000" dirty="0" err="1"/>
              <a:t>incontinence</a:t>
            </a:r>
            <a:endParaRPr lang="sk-SK" sz="20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dirty="0"/>
              <a:t> </a:t>
            </a:r>
            <a:r>
              <a:rPr lang="sk-SK" sz="2000" dirty="0" err="1"/>
              <a:t>from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group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insecticides</a:t>
            </a:r>
            <a:r>
              <a:rPr lang="sk-SK" sz="2000" dirty="0"/>
              <a:t>; </a:t>
            </a:r>
            <a:r>
              <a:rPr lang="sk-SK" sz="2000" dirty="0" err="1"/>
              <a:t>radioprotective</a:t>
            </a:r>
            <a:r>
              <a:rPr lang="sk-SK" sz="2000" dirty="0"/>
              <a:t> </a:t>
            </a:r>
            <a:r>
              <a:rPr lang="sk-SK" sz="2000" dirty="0" err="1"/>
              <a:t>agents</a:t>
            </a:r>
            <a:r>
              <a:rPr lang="sk-SK" sz="2000" dirty="0"/>
              <a:t>; </a:t>
            </a:r>
            <a:r>
              <a:rPr lang="sk-SK" sz="2000" dirty="0" err="1"/>
              <a:t>anticancer</a:t>
            </a:r>
            <a:r>
              <a:rPr lang="sk-SK" sz="2000" dirty="0"/>
              <a:t> </a:t>
            </a:r>
            <a:r>
              <a:rPr lang="sk-SK" sz="2000" dirty="0" err="1"/>
              <a:t>agents</a:t>
            </a:r>
            <a:endParaRPr lang="sk-SK" sz="2000" dirty="0"/>
          </a:p>
          <a:p>
            <a:pPr>
              <a:lnSpc>
                <a:spcPct val="150000"/>
              </a:lnSpc>
              <a:buFontTx/>
              <a:buChar char="-"/>
            </a:pP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400" b="1" dirty="0" err="1"/>
              <a:t>Scientific</a:t>
            </a:r>
            <a:r>
              <a:rPr lang="sk-SK" sz="2400" b="1" dirty="0"/>
              <a:t> </a:t>
            </a:r>
            <a:r>
              <a:rPr lang="sk-SK" sz="2400" b="1" dirty="0" err="1"/>
              <a:t>Results</a:t>
            </a:r>
            <a:r>
              <a:rPr lang="sk-SK" sz="2400" b="1" dirty="0"/>
              <a:t> on Web </a:t>
            </a:r>
            <a:r>
              <a:rPr lang="sk-SK" sz="2400" b="1" dirty="0" err="1"/>
              <a:t>of</a:t>
            </a:r>
            <a:r>
              <a:rPr lang="sk-SK" sz="2400" b="1" dirty="0"/>
              <a:t> </a:t>
            </a:r>
            <a:r>
              <a:rPr lang="sk-SK" sz="2400" b="1" dirty="0" err="1"/>
              <a:t>Science</a:t>
            </a:r>
            <a:r>
              <a:rPr lang="sk-SK" sz="2400" b="1" dirty="0"/>
              <a:t> (2014-present):</a:t>
            </a:r>
          </a:p>
          <a:p>
            <a:pPr>
              <a:lnSpc>
                <a:spcPct val="150000"/>
              </a:lnSpc>
            </a:pPr>
            <a:r>
              <a:rPr lang="sk-SK" sz="2000" dirty="0"/>
              <a:t>- 11 </a:t>
            </a:r>
            <a:r>
              <a:rPr lang="sk-SK" sz="2000" dirty="0" err="1"/>
              <a:t>publications</a:t>
            </a:r>
            <a:r>
              <a:rPr lang="sk-SK" sz="2000" dirty="0"/>
              <a:t>; 1 </a:t>
            </a:r>
            <a:r>
              <a:rPr lang="sk-SK" sz="2000" dirty="0" err="1"/>
              <a:t>as</a:t>
            </a:r>
            <a:r>
              <a:rPr lang="sk-SK" sz="2000" dirty="0"/>
              <a:t> a </a:t>
            </a:r>
            <a:r>
              <a:rPr lang="sk-SK" sz="2000" dirty="0" err="1"/>
              <a:t>first</a:t>
            </a:r>
            <a:r>
              <a:rPr lang="sk-SK" sz="2000" dirty="0"/>
              <a:t> </a:t>
            </a:r>
            <a:r>
              <a:rPr lang="sk-SK" sz="2000" dirty="0" err="1"/>
              <a:t>author</a:t>
            </a:r>
            <a:r>
              <a:rPr lang="sk-SK" sz="2000" dirty="0"/>
              <a:t> and 10 </a:t>
            </a:r>
            <a:r>
              <a:rPr lang="sk-SK" sz="2000" dirty="0" err="1"/>
              <a:t>as</a:t>
            </a:r>
            <a:r>
              <a:rPr lang="sk-SK" sz="2000" dirty="0"/>
              <a:t> a </a:t>
            </a:r>
            <a:r>
              <a:rPr lang="sk-SK" sz="2000" dirty="0" err="1"/>
              <a:t>co-author</a:t>
            </a:r>
            <a:r>
              <a:rPr lang="sk-SK" sz="2000" dirty="0"/>
              <a:t>; 4×Q1; 4×Q2; 3×Q3</a:t>
            </a:r>
          </a:p>
          <a:p>
            <a:pPr>
              <a:lnSpc>
                <a:spcPct val="150000"/>
              </a:lnSpc>
            </a:pPr>
            <a:r>
              <a:rPr lang="sk-SK" sz="2000" dirty="0"/>
              <a:t>- </a:t>
            </a:r>
            <a:r>
              <a:rPr lang="sk-SK" sz="2000" dirty="0" err="1"/>
              <a:t>h-index</a:t>
            </a:r>
            <a:r>
              <a:rPr lang="sk-SK" sz="2000" dirty="0"/>
              <a:t> = 5</a:t>
            </a:r>
            <a:endParaRPr lang="sk-SK" sz="2200" dirty="0"/>
          </a:p>
        </p:txBody>
      </p:sp>
      <p:pic>
        <p:nvPicPr>
          <p:cNvPr id="7" name="Zaznamenaný zvuk">
            <a:hlinkClick r:id="" action="ppaction://media"/>
          </p:cNvPr>
          <p:cNvPicPr>
            <a:picLocks noRot="1" noChangeAspect="1"/>
          </p:cNvPicPr>
          <p:nvPr>
            <a:wavAudioFile r:embed="rId1" name="Zaznamenaný zvuk"/>
          </p:nvPr>
        </p:nvPicPr>
        <p:blipFill>
          <a:blip r:embed="rId3"/>
          <a:stretch>
            <a:fillRect/>
          </a:stretch>
        </p:blipFill>
        <p:spPr>
          <a:xfrm>
            <a:off x="5715008" y="428604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-32" y="99865"/>
            <a:ext cx="9144032" cy="900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b="1" dirty="0" err="1">
                <a:latin typeface="+mj-lt"/>
                <a:ea typeface="+mj-ea"/>
                <a:cs typeface="+mj-cs"/>
              </a:rPr>
              <a:t>Publication</a:t>
            </a:r>
            <a:r>
              <a:rPr lang="sk-SK" sz="4400" b="1" dirty="0">
                <a:latin typeface="+mj-lt"/>
                <a:ea typeface="+mj-ea"/>
                <a:cs typeface="+mj-cs"/>
              </a:rPr>
              <a:t> </a:t>
            </a:r>
            <a:r>
              <a:rPr lang="sk-SK" sz="4400" b="1" dirty="0" err="1">
                <a:latin typeface="+mj-lt"/>
                <a:ea typeface="+mj-ea"/>
                <a:cs typeface="+mj-cs"/>
              </a:rPr>
              <a:t>from</a:t>
            </a:r>
            <a:r>
              <a:rPr lang="sk-SK" sz="4400" b="1" dirty="0">
                <a:latin typeface="+mj-lt"/>
                <a:ea typeface="+mj-ea"/>
                <a:cs typeface="+mj-cs"/>
              </a:rPr>
              <a:t> my </a:t>
            </a:r>
            <a:r>
              <a:rPr lang="sk-SK" sz="4400" b="1" dirty="0" err="1">
                <a:latin typeface="+mj-lt"/>
                <a:ea typeface="+mj-ea"/>
                <a:cs typeface="+mj-cs"/>
              </a:rPr>
              <a:t>labwork</a:t>
            </a:r>
            <a:r>
              <a:rPr lang="sk-SK" sz="4400" b="1" dirty="0">
                <a:latin typeface="+mj-lt"/>
                <a:ea typeface="+mj-ea"/>
                <a:cs typeface="+mj-cs"/>
              </a:rPr>
              <a:t>: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sz="2000" dirty="0"/>
              <a:t>1.) </a:t>
            </a:r>
            <a:r>
              <a:rPr lang="en-GB" sz="2000" dirty="0" err="1"/>
              <a:t>Gorecki</a:t>
            </a:r>
            <a:r>
              <a:rPr lang="en-GB" sz="2000" dirty="0"/>
              <a:t> L., </a:t>
            </a:r>
            <a:r>
              <a:rPr lang="en-GB" sz="2000" dirty="0" err="1"/>
              <a:t>Andrys</a:t>
            </a:r>
            <a:r>
              <a:rPr lang="en-GB" sz="2000" dirty="0"/>
              <a:t> R., Schmidt M., </a:t>
            </a:r>
            <a:r>
              <a:rPr lang="en-GB" sz="2000" dirty="0" err="1"/>
              <a:t>Kucera</a:t>
            </a:r>
            <a:r>
              <a:rPr lang="en-GB" sz="2000" dirty="0"/>
              <a:t> T., </a:t>
            </a:r>
            <a:r>
              <a:rPr lang="en-GB" sz="2000" b="1" dirty="0"/>
              <a:t>Psotka M.</a:t>
            </a:r>
            <a:r>
              <a:rPr lang="en-GB" sz="2000" dirty="0"/>
              <a:t>, </a:t>
            </a:r>
            <a:r>
              <a:rPr lang="en-GB" sz="2000" dirty="0" err="1"/>
              <a:t>Svobodova</a:t>
            </a:r>
            <a:r>
              <a:rPr lang="en-GB" sz="2000" dirty="0"/>
              <a:t> B., </a:t>
            </a:r>
            <a:r>
              <a:rPr lang="en-GB" sz="2000" dirty="0" err="1"/>
              <a:t>Hrabcova</a:t>
            </a:r>
            <a:r>
              <a:rPr lang="en-GB" sz="2000" dirty="0"/>
              <a:t> V., </a:t>
            </a:r>
            <a:r>
              <a:rPr lang="en-GB" sz="2000" dirty="0" err="1"/>
              <a:t>Hepnarova</a:t>
            </a:r>
            <a:r>
              <a:rPr lang="en-GB" sz="2000" dirty="0"/>
              <a:t> V., </a:t>
            </a:r>
            <a:r>
              <a:rPr lang="en-GB" sz="2000" dirty="0" err="1"/>
              <a:t>Bzonek</a:t>
            </a:r>
            <a:r>
              <a:rPr lang="en-GB" sz="2000" dirty="0"/>
              <a:t> P., Jun D., </a:t>
            </a:r>
            <a:r>
              <a:rPr lang="en-GB" sz="2000" dirty="0" err="1"/>
              <a:t>Kuca</a:t>
            </a:r>
            <a:r>
              <a:rPr lang="en-GB" sz="2000" dirty="0"/>
              <a:t> K., </a:t>
            </a:r>
            <a:r>
              <a:rPr lang="en-GB" sz="2000" dirty="0" err="1"/>
              <a:t>Korabecny</a:t>
            </a:r>
            <a:r>
              <a:rPr lang="en-GB" sz="2000" dirty="0"/>
              <a:t> J. a </a:t>
            </a:r>
            <a:r>
              <a:rPr lang="en-GB" sz="2000" dirty="0" err="1"/>
              <a:t>Musilek</a:t>
            </a:r>
            <a:r>
              <a:rPr lang="en-GB" sz="2000" dirty="0"/>
              <a:t> K. (</a:t>
            </a:r>
            <a:r>
              <a:rPr lang="en-GB" sz="2000" b="1" dirty="0"/>
              <a:t>2019</a:t>
            </a:r>
            <a:r>
              <a:rPr lang="en-GB" sz="2000" dirty="0"/>
              <a:t>)</a:t>
            </a:r>
            <a:r>
              <a:rPr lang="sk-SK" sz="2000" dirty="0"/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000" dirty="0" err="1"/>
              <a:t>Cysteine</a:t>
            </a:r>
            <a:r>
              <a:rPr lang="en-GB" sz="2000" dirty="0"/>
              <a:t>-targeted insecticides against </a:t>
            </a:r>
            <a:r>
              <a:rPr lang="en-GB" sz="2000" i="1" dirty="0"/>
              <a:t>A. </a:t>
            </a:r>
            <a:r>
              <a:rPr lang="en-GB" sz="2000" i="1" dirty="0" err="1"/>
              <a:t>Gambiae</a:t>
            </a:r>
            <a:r>
              <a:rPr lang="en-GB" sz="2000" dirty="0"/>
              <a:t> </a:t>
            </a:r>
            <a:r>
              <a:rPr lang="en-GB" sz="2000" dirty="0" err="1"/>
              <a:t>acetylcholinesterase</a:t>
            </a:r>
            <a:r>
              <a:rPr lang="en-GB" sz="2000" dirty="0"/>
              <a:t> are neither selective nor reversible inhibitors, </a:t>
            </a:r>
            <a:r>
              <a:rPr lang="en-GB" sz="2000" i="1" dirty="0"/>
              <a:t>ACS Med. Chem. </a:t>
            </a:r>
            <a:r>
              <a:rPr lang="en-GB" sz="2000" i="1" dirty="0" err="1"/>
              <a:t>Lett</a:t>
            </a:r>
            <a:r>
              <a:rPr lang="en-GB" sz="2000" i="1" dirty="0"/>
              <a:t>.</a:t>
            </a:r>
            <a:r>
              <a:rPr lang="sk-SK" sz="2000" i="1" dirty="0"/>
              <a:t>,</a:t>
            </a:r>
            <a:r>
              <a:rPr lang="en-GB" sz="2000" dirty="0"/>
              <a:t> 11:1, 65-71.</a:t>
            </a:r>
            <a:endParaRPr lang="sk-SK" sz="2000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242886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/>
              <a:t>Insecticides</a:t>
            </a:r>
            <a:r>
              <a:rPr lang="en-GB" sz="2000" dirty="0"/>
              <a:t>:</a:t>
            </a:r>
            <a:endParaRPr lang="sk-SK" sz="20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sz="2000" dirty="0"/>
              <a:t>a.) </a:t>
            </a:r>
            <a:r>
              <a:rPr lang="en-GB" sz="2000" dirty="0"/>
              <a:t>additives used in agriculture for protecting the plants from “bad” flies that may attack the plant in all growth stages </a:t>
            </a:r>
            <a:r>
              <a:rPr lang="sk-SK" sz="2000" dirty="0"/>
              <a:t>=&gt;</a:t>
            </a:r>
            <a:r>
              <a:rPr lang="en-GB" sz="2000" dirty="0"/>
              <a:t> may damage all season harvest</a:t>
            </a:r>
            <a:endParaRPr lang="sk-SK" sz="20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sz="2000" dirty="0"/>
              <a:t>b.) </a:t>
            </a:r>
            <a:r>
              <a:rPr lang="en-GB" sz="2000" dirty="0"/>
              <a:t>one of the major tools used for insect (in this article mosquito; </a:t>
            </a:r>
            <a:r>
              <a:rPr lang="en-GB" sz="2000" i="1" dirty="0"/>
              <a:t>Anopheles </a:t>
            </a:r>
            <a:r>
              <a:rPr lang="en-GB" sz="2000" i="1" dirty="0" err="1"/>
              <a:t>gambiae</a:t>
            </a:r>
            <a:r>
              <a:rPr lang="en-GB" sz="2000" dirty="0"/>
              <a:t>) elimination and/or prevention of the spread of vector-borne diseases</a:t>
            </a:r>
            <a:r>
              <a:rPr lang="sk-SK" sz="2000" dirty="0"/>
              <a:t> (</a:t>
            </a:r>
            <a:r>
              <a:rPr lang="en-GB" sz="2000" dirty="0"/>
              <a:t>malaria mentioned in this paper</a:t>
            </a:r>
            <a:r>
              <a:rPr lang="sk-SK" sz="2000" dirty="0"/>
              <a:t>) 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0" y="4357694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k-SK" sz="2000" dirty="0"/>
              <a:t>a.) 8 </a:t>
            </a:r>
            <a:r>
              <a:rPr lang="en-GB" sz="2000" dirty="0"/>
              <a:t>compounds with a </a:t>
            </a:r>
            <a:r>
              <a:rPr lang="en-GB" sz="2000" b="1" dirty="0" err="1">
                <a:solidFill>
                  <a:srgbClr val="FF0000"/>
                </a:solidFill>
              </a:rPr>
              <a:t>succinimide</a:t>
            </a:r>
            <a:r>
              <a:rPr lang="en-GB" sz="2000" dirty="0"/>
              <a:t> or </a:t>
            </a:r>
            <a:r>
              <a:rPr lang="en-GB" sz="2000" b="1" dirty="0" err="1">
                <a:solidFill>
                  <a:schemeClr val="accent3">
                    <a:lumMod val="50000"/>
                  </a:schemeClr>
                </a:solidFill>
              </a:rPr>
              <a:t>maleimide</a:t>
            </a:r>
            <a:r>
              <a:rPr lang="en-GB" sz="2000" dirty="0"/>
              <a:t> moiety prepared</a:t>
            </a:r>
            <a:endParaRPr lang="sk-SK" sz="2000" dirty="0"/>
          </a:p>
          <a:p>
            <a:pPr lvl="0" algn="just"/>
            <a:r>
              <a:rPr lang="sk-SK" sz="2000" dirty="0"/>
              <a:t>b.) </a:t>
            </a:r>
            <a:r>
              <a:rPr lang="en-GB" sz="2000" dirty="0"/>
              <a:t>syntheses deeply described </a:t>
            </a:r>
            <a:endParaRPr lang="sk-SK" sz="2000" dirty="0"/>
          </a:p>
          <a:p>
            <a:pPr lvl="0" algn="just"/>
            <a:r>
              <a:rPr lang="sk-SK" sz="2000" dirty="0"/>
              <a:t>c.) </a:t>
            </a:r>
            <a:r>
              <a:rPr lang="en-GB" sz="2000" dirty="0" err="1"/>
              <a:t>evaluat</a:t>
            </a:r>
            <a:r>
              <a:rPr lang="sk-SK" sz="2000" dirty="0" err="1"/>
              <a:t>ion</a:t>
            </a:r>
            <a:r>
              <a:rPr lang="en-GB" sz="2000" dirty="0"/>
              <a:t> as </a:t>
            </a:r>
            <a:r>
              <a:rPr lang="en-GB" sz="2000" dirty="0" err="1"/>
              <a:t>cysteine</a:t>
            </a:r>
            <a:r>
              <a:rPr lang="en-GB" sz="2000" dirty="0"/>
              <a:t> targeted insecticides.</a:t>
            </a:r>
          </a:p>
          <a:p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357825"/>
            <a:ext cx="6441771" cy="136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Zaznamenaný zvuk">
            <a:hlinkClick r:id="" action="ppaction://media"/>
          </p:cNvPr>
          <p:cNvPicPr>
            <a:picLocks noRot="1" noChangeAspect="1"/>
          </p:cNvPicPr>
          <p:nvPr>
            <a:wavAudioFile r:embed="rId1" name="Zaznamenaný zvuk"/>
          </p:nvPr>
        </p:nvPicPr>
        <p:blipFill>
          <a:blip r:embed="rId4"/>
          <a:stretch>
            <a:fillRect/>
          </a:stretch>
        </p:blipFill>
        <p:spPr>
          <a:xfrm>
            <a:off x="6929454" y="142852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195057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/>
              <a:t>2.) </a:t>
            </a:r>
            <a:r>
              <a:rPr lang="en-GB" sz="2000" dirty="0" err="1"/>
              <a:t>Filipova</a:t>
            </a:r>
            <a:r>
              <a:rPr lang="en-GB" sz="2000" dirty="0"/>
              <a:t> A., </a:t>
            </a:r>
            <a:r>
              <a:rPr lang="en-GB" sz="2000" dirty="0" err="1"/>
              <a:t>Marek</a:t>
            </a:r>
            <a:r>
              <a:rPr lang="en-GB" sz="2000" dirty="0"/>
              <a:t> J., </a:t>
            </a:r>
            <a:r>
              <a:rPr lang="en-GB" sz="2000" dirty="0" err="1"/>
              <a:t>Havelek</a:t>
            </a:r>
            <a:r>
              <a:rPr lang="en-GB" sz="2000" dirty="0"/>
              <a:t> R., </a:t>
            </a:r>
            <a:r>
              <a:rPr lang="en-GB" sz="2000" dirty="0" err="1"/>
              <a:t>Pejchal</a:t>
            </a:r>
            <a:r>
              <a:rPr lang="en-GB" sz="2000" dirty="0"/>
              <a:t> J., </a:t>
            </a:r>
            <a:r>
              <a:rPr lang="en-GB" sz="2000" dirty="0" err="1"/>
              <a:t>Jelicova</a:t>
            </a:r>
            <a:r>
              <a:rPr lang="en-GB" sz="2000" dirty="0"/>
              <a:t> M., </a:t>
            </a:r>
            <a:r>
              <a:rPr lang="en-GB" sz="2000" dirty="0" err="1"/>
              <a:t>Cizkova</a:t>
            </a:r>
            <a:r>
              <a:rPr lang="en-GB" sz="2000" dirty="0"/>
              <a:t> J., </a:t>
            </a:r>
            <a:r>
              <a:rPr lang="en-GB" sz="2000" dirty="0" err="1"/>
              <a:t>Majorosova</a:t>
            </a:r>
            <a:r>
              <a:rPr lang="en-GB" sz="2000" dirty="0"/>
              <a:t> M., </a:t>
            </a:r>
            <a:r>
              <a:rPr lang="en-GB" sz="2000" dirty="0" err="1"/>
              <a:t>Muckova</a:t>
            </a:r>
            <a:r>
              <a:rPr lang="en-GB" sz="2000" dirty="0"/>
              <a:t> L., </a:t>
            </a:r>
            <a:r>
              <a:rPr lang="en-GB" sz="2000" dirty="0" err="1"/>
              <a:t>Kucera</a:t>
            </a:r>
            <a:r>
              <a:rPr lang="en-GB" sz="2000" dirty="0"/>
              <a:t> T., </a:t>
            </a:r>
            <a:r>
              <a:rPr lang="en-GB" sz="2000" dirty="0" err="1"/>
              <a:t>Prchal</a:t>
            </a:r>
            <a:r>
              <a:rPr lang="en-GB" sz="2000" dirty="0"/>
              <a:t> L., </a:t>
            </a:r>
            <a:r>
              <a:rPr lang="en-GB" sz="2000" b="1" dirty="0"/>
              <a:t>Psotka M.</a:t>
            </a:r>
            <a:r>
              <a:rPr lang="en-GB" sz="2000" dirty="0"/>
              <a:t>, </a:t>
            </a:r>
            <a:r>
              <a:rPr lang="en-GB" sz="2000" dirty="0" err="1"/>
              <a:t>Zivna</a:t>
            </a:r>
            <a:r>
              <a:rPr lang="en-GB" sz="2000" dirty="0"/>
              <a:t> N., </a:t>
            </a:r>
            <a:r>
              <a:rPr lang="en-GB" sz="2000" dirty="0" err="1"/>
              <a:t>Koutova</a:t>
            </a:r>
            <a:r>
              <a:rPr lang="en-GB" sz="2000" dirty="0"/>
              <a:t> D., </a:t>
            </a:r>
            <a:r>
              <a:rPr lang="en-GB" sz="2000" dirty="0" err="1"/>
              <a:t>Sinkorova</a:t>
            </a:r>
            <a:r>
              <a:rPr lang="en-GB" sz="2000" dirty="0"/>
              <a:t> Z., </a:t>
            </a:r>
            <a:r>
              <a:rPr lang="en-GB" sz="2000" dirty="0" err="1"/>
              <a:t>Rezacova</a:t>
            </a:r>
            <a:r>
              <a:rPr lang="en-GB" sz="2000" dirty="0"/>
              <a:t> M. A </a:t>
            </a:r>
            <a:r>
              <a:rPr lang="en-GB" sz="2000" dirty="0" err="1"/>
              <a:t>Tichy</a:t>
            </a:r>
            <a:r>
              <a:rPr lang="en-GB" sz="2000" dirty="0"/>
              <a:t> A. (</a:t>
            </a:r>
            <a:r>
              <a:rPr lang="en-GB" sz="2000" b="1" dirty="0"/>
              <a:t>2020</a:t>
            </a:r>
            <a:r>
              <a:rPr lang="en-GB" sz="2000" dirty="0"/>
              <a:t>)</a:t>
            </a:r>
            <a:r>
              <a:rPr lang="sk-SK" sz="2000" dirty="0"/>
              <a:t>:</a:t>
            </a:r>
          </a:p>
          <a:p>
            <a:pPr algn="just"/>
            <a:r>
              <a:rPr lang="en-GB" sz="2000" dirty="0"/>
              <a:t>Substituted </a:t>
            </a:r>
            <a:r>
              <a:rPr lang="en-GB" sz="2000" dirty="0" err="1"/>
              <a:t>piperazines</a:t>
            </a:r>
            <a:r>
              <a:rPr lang="en-GB" sz="2000" dirty="0"/>
              <a:t> as novel potential </a:t>
            </a:r>
            <a:r>
              <a:rPr lang="en-GB" sz="2000" dirty="0" err="1"/>
              <a:t>radioprotective</a:t>
            </a:r>
            <a:r>
              <a:rPr lang="en-GB" sz="2000" dirty="0"/>
              <a:t> agents, </a:t>
            </a:r>
            <a:r>
              <a:rPr lang="en-GB" sz="2000" i="1" dirty="0"/>
              <a:t>Molecules</a:t>
            </a:r>
            <a:r>
              <a:rPr lang="sk-SK" sz="2000" dirty="0"/>
              <a:t>,</a:t>
            </a:r>
            <a:r>
              <a:rPr lang="en-GB" sz="2000" dirty="0"/>
              <a:t> 25:3, 532</a:t>
            </a:r>
            <a:r>
              <a:rPr lang="sk-SK" sz="2000" dirty="0"/>
              <a:t>-548</a:t>
            </a:r>
            <a:r>
              <a:rPr lang="en-GB" sz="2000" dirty="0"/>
              <a:t>.</a:t>
            </a:r>
            <a:endParaRPr lang="sk-SK" sz="2000" dirty="0"/>
          </a:p>
        </p:txBody>
      </p:sp>
      <p:sp>
        <p:nvSpPr>
          <p:cNvPr id="5" name="Obdĺžnik 4"/>
          <p:cNvSpPr/>
          <p:nvPr/>
        </p:nvSpPr>
        <p:spPr>
          <a:xfrm>
            <a:off x="0" y="183813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sk-SK" sz="2000" dirty="0"/>
              <a:t> </a:t>
            </a:r>
            <a:r>
              <a:rPr lang="en-GB" sz="2000" dirty="0"/>
              <a:t>risk of radiation exposure underlines the need for novel </a:t>
            </a:r>
            <a:r>
              <a:rPr lang="en-GB" sz="2000" dirty="0" err="1"/>
              <a:t>radioprotective</a:t>
            </a:r>
            <a:r>
              <a:rPr lang="en-GB" sz="2000" dirty="0"/>
              <a:t> agents</a:t>
            </a:r>
            <a:endParaRPr lang="sk-SK" sz="2000" dirty="0"/>
          </a:p>
          <a:p>
            <a:pPr algn="just">
              <a:buFontTx/>
              <a:buChar char="-"/>
            </a:pPr>
            <a:r>
              <a:rPr lang="sk-SK" sz="2000" dirty="0"/>
              <a:t> 9</a:t>
            </a:r>
            <a:r>
              <a:rPr lang="en-GB" sz="2000" dirty="0"/>
              <a:t> novel 1-(2-hydroxyethyl)</a:t>
            </a:r>
            <a:r>
              <a:rPr lang="en-GB" sz="2000" dirty="0" err="1"/>
              <a:t>piperazine</a:t>
            </a:r>
            <a:r>
              <a:rPr lang="en-GB" sz="2000" dirty="0"/>
              <a:t> derivatives </a:t>
            </a:r>
            <a:r>
              <a:rPr lang="en-GB" sz="2000" b="1" dirty="0"/>
              <a:t>2</a:t>
            </a:r>
            <a:r>
              <a:rPr lang="en-GB" sz="2000" dirty="0"/>
              <a:t>-</a:t>
            </a:r>
            <a:r>
              <a:rPr lang="en-GB" sz="2000" b="1" dirty="0"/>
              <a:t>10</a:t>
            </a:r>
            <a:r>
              <a:rPr lang="en-GB" sz="2000" dirty="0"/>
              <a:t> designed and synthesized</a:t>
            </a:r>
            <a:endParaRPr lang="sk-SK" sz="2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552506"/>
            <a:ext cx="6094408" cy="423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aznamenaný zvuk">
            <a:hlinkClick r:id="" action="ppaction://media"/>
          </p:cNvPr>
          <p:cNvPicPr>
            <a:picLocks noRot="1" noChangeAspect="1"/>
          </p:cNvPicPr>
          <p:nvPr>
            <a:wavAudioFile r:embed="rId1" name="Zaznamenaný zvuk"/>
          </p:nvPr>
        </p:nvPicPr>
        <p:blipFill>
          <a:blip r:embed="rId4"/>
          <a:stretch>
            <a:fillRect/>
          </a:stretch>
        </p:blipFill>
        <p:spPr>
          <a:xfrm>
            <a:off x="82520" y="1109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/>
              <a:t>My work</a:t>
            </a:r>
            <a:r>
              <a:rPr lang="sk-SK" sz="2000" dirty="0"/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sk-SK" sz="2000" dirty="0"/>
              <a:t> </a:t>
            </a:r>
            <a:r>
              <a:rPr lang="en-GB" sz="2000" dirty="0"/>
              <a:t>preparation of compounds </a:t>
            </a:r>
            <a:r>
              <a:rPr lang="en-GB" sz="2000" b="1" dirty="0"/>
              <a:t>8</a:t>
            </a:r>
            <a:r>
              <a:rPr lang="en-GB" sz="2000" dirty="0"/>
              <a:t>-</a:t>
            </a:r>
            <a:r>
              <a:rPr lang="en-GB" sz="2000" b="1" dirty="0"/>
              <a:t>10</a:t>
            </a:r>
            <a:r>
              <a:rPr lang="en-GB" sz="2000" dirty="0"/>
              <a:t> with </a:t>
            </a:r>
            <a:r>
              <a:rPr lang="en-GB" sz="2000" b="1" dirty="0">
                <a:solidFill>
                  <a:srgbClr val="0070C0"/>
                </a:solidFill>
              </a:rPr>
              <a:t>–CH</a:t>
            </a:r>
            <a:r>
              <a:rPr lang="en-GB" sz="2000" b="1" baseline="-25000" dirty="0">
                <a:solidFill>
                  <a:srgbClr val="0070C0"/>
                </a:solidFill>
              </a:rPr>
              <a:t>2</a:t>
            </a:r>
            <a:r>
              <a:rPr lang="en-GB" sz="2000" b="1" dirty="0">
                <a:solidFill>
                  <a:srgbClr val="0070C0"/>
                </a:solidFill>
              </a:rPr>
              <a:t>-CHOH-CH</a:t>
            </a:r>
            <a:r>
              <a:rPr lang="en-GB" sz="2000" b="1" baseline="-25000" dirty="0">
                <a:solidFill>
                  <a:srgbClr val="0070C0"/>
                </a:solidFill>
              </a:rPr>
              <a:t>2</a:t>
            </a:r>
            <a:r>
              <a:rPr lang="en-GB" sz="2000" b="1" dirty="0">
                <a:solidFill>
                  <a:srgbClr val="0070C0"/>
                </a:solidFill>
              </a:rPr>
              <a:t>-</a:t>
            </a:r>
            <a:r>
              <a:rPr lang="en-GB" sz="2000" dirty="0"/>
              <a:t> linker using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epibromohydrin</a:t>
            </a:r>
            <a:r>
              <a:rPr lang="en-GB" sz="2000" dirty="0"/>
              <a:t> as a starting compound</a:t>
            </a:r>
            <a:endParaRPr lang="sk-SK" sz="2000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sk-SK" sz="2000" dirty="0"/>
              <a:t> </a:t>
            </a:r>
            <a:r>
              <a:rPr lang="en-GB" sz="2000" b="1" dirty="0"/>
              <a:t>8</a:t>
            </a:r>
            <a:r>
              <a:rPr lang="en-GB" sz="2000" dirty="0"/>
              <a:t> and </a:t>
            </a:r>
            <a:r>
              <a:rPr lang="en-GB" sz="2000" b="1" dirty="0"/>
              <a:t>9</a:t>
            </a:r>
            <a:r>
              <a:rPr lang="en-GB" sz="2000" dirty="0"/>
              <a:t> </a:t>
            </a:r>
            <a:r>
              <a:rPr lang="sk-SK" sz="2000" dirty="0"/>
              <a:t>- </a:t>
            </a:r>
            <a:r>
              <a:rPr lang="en-GB" sz="2000" dirty="0"/>
              <a:t>symmetric molecules </a:t>
            </a:r>
            <a:r>
              <a:rPr lang="sk-SK" sz="2000" dirty="0"/>
              <a:t>- </a:t>
            </a:r>
            <a:r>
              <a:rPr lang="en-GB" sz="2000" dirty="0"/>
              <a:t>side products in synthesis of compound </a:t>
            </a:r>
            <a:r>
              <a:rPr lang="en-GB" sz="2000" b="1" dirty="0"/>
              <a:t>10</a:t>
            </a:r>
            <a:endParaRPr lang="en-GB" sz="2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285867"/>
            <a:ext cx="5235844" cy="396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0" y="522680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/>
              <a:t>- </a:t>
            </a:r>
            <a:r>
              <a:rPr lang="sk-SK" sz="2000" dirty="0" err="1"/>
              <a:t>towards</a:t>
            </a:r>
            <a:r>
              <a:rPr lang="en-GB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en-GB" sz="2000" dirty="0"/>
              <a:t>previous series of </a:t>
            </a:r>
            <a:r>
              <a:rPr lang="en-GB" sz="2000" dirty="0" err="1"/>
              <a:t>piperazine</a:t>
            </a:r>
            <a:r>
              <a:rPr lang="en-GB" sz="2000" dirty="0"/>
              <a:t> derivatives, compound </a:t>
            </a:r>
            <a:r>
              <a:rPr lang="en-GB" sz="2000" b="1" dirty="0"/>
              <a:t>8</a:t>
            </a:r>
            <a:r>
              <a:rPr lang="en-GB" sz="2000" dirty="0"/>
              <a:t> exhibited a </a:t>
            </a:r>
            <a:r>
              <a:rPr lang="en-GB" sz="2000" dirty="0" err="1"/>
              <a:t>radioprotective</a:t>
            </a:r>
            <a:r>
              <a:rPr lang="en-GB" sz="2000" dirty="0"/>
              <a:t> effect on cell survival </a:t>
            </a:r>
            <a:r>
              <a:rPr lang="en-GB" sz="2000" i="1" dirty="0"/>
              <a:t>in vitro</a:t>
            </a:r>
            <a:r>
              <a:rPr lang="en-GB" sz="2000" dirty="0"/>
              <a:t> and low toxicity </a:t>
            </a:r>
            <a:r>
              <a:rPr lang="en-GB" sz="2000" i="1" dirty="0"/>
              <a:t>in vivo</a:t>
            </a:r>
            <a:endParaRPr lang="sk-SK" sz="2000" i="1" dirty="0"/>
          </a:p>
          <a:p>
            <a:pPr algn="just">
              <a:buFontTx/>
              <a:buChar char="-"/>
            </a:pPr>
            <a:r>
              <a:rPr lang="sk-SK" sz="2000" dirty="0"/>
              <a:t> </a:t>
            </a:r>
            <a:r>
              <a:rPr lang="en-GB" sz="2000" dirty="0"/>
              <a:t>enhanced the survival of mice 30 days after whole-body irradiation</a:t>
            </a:r>
            <a:endParaRPr lang="sk-SK" sz="2000" dirty="0"/>
          </a:p>
          <a:p>
            <a:pPr algn="just"/>
            <a:r>
              <a:rPr lang="sk-SK" sz="2000" dirty="0"/>
              <a:t>=&gt; </a:t>
            </a:r>
            <a:r>
              <a:rPr lang="en-GB" sz="2000" i="1" dirty="0"/>
              <a:t>in vitro</a:t>
            </a:r>
            <a:r>
              <a:rPr lang="en-GB" sz="2000" dirty="0"/>
              <a:t> and </a:t>
            </a:r>
            <a:r>
              <a:rPr lang="en-GB" sz="2000" i="1" dirty="0"/>
              <a:t>in vivo</a:t>
            </a:r>
            <a:r>
              <a:rPr lang="en-GB" sz="2000" dirty="0"/>
              <a:t> data indicate that some of our compounds are valuable for further research as potential </a:t>
            </a:r>
            <a:r>
              <a:rPr lang="en-GB" sz="2000" dirty="0" err="1"/>
              <a:t>radioprotectors</a:t>
            </a:r>
            <a:r>
              <a:rPr lang="en-GB" sz="2000" dirty="0"/>
              <a:t>.</a:t>
            </a:r>
            <a:endParaRPr lang="sk-SK" sz="2000" dirty="0"/>
          </a:p>
        </p:txBody>
      </p:sp>
      <p:pic>
        <p:nvPicPr>
          <p:cNvPr id="7" name="Zaznamenaný zvuk">
            <a:hlinkClick r:id="" action="ppaction://media"/>
          </p:cNvPr>
          <p:cNvPicPr>
            <a:picLocks noRot="1" noChangeAspect="1"/>
          </p:cNvPicPr>
          <p:nvPr>
            <a:wavAudioFile r:embed="rId1" name="Zaznamenaný zvuk"/>
          </p:nvPr>
        </p:nvPicPr>
        <p:blipFill>
          <a:blip r:embed="rId4"/>
          <a:stretch>
            <a:fillRect/>
          </a:stretch>
        </p:blipFill>
        <p:spPr>
          <a:xfrm>
            <a:off x="1142976" y="82528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9761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sz="2000" dirty="0"/>
              <a:t>3.) </a:t>
            </a:r>
            <a:r>
              <a:rPr lang="en-GB" sz="2000" b="1" dirty="0"/>
              <a:t>Psotka, M.</a:t>
            </a:r>
            <a:r>
              <a:rPr lang="en-GB" sz="2000" dirty="0"/>
              <a:t>; </a:t>
            </a:r>
            <a:r>
              <a:rPr lang="en-GB" sz="2000" dirty="0" err="1"/>
              <a:t>Olekšák</a:t>
            </a:r>
            <a:r>
              <a:rPr lang="en-GB" sz="2000" dirty="0"/>
              <a:t>, P.; </a:t>
            </a:r>
            <a:r>
              <a:rPr lang="en-GB" sz="2000" dirty="0" err="1"/>
              <a:t>Vancurová</a:t>
            </a:r>
            <a:r>
              <a:rPr lang="en-GB" sz="2000" dirty="0"/>
              <a:t>, M.; </a:t>
            </a:r>
            <a:r>
              <a:rPr lang="en-GB" sz="2000" dirty="0" err="1"/>
              <a:t>Sapega</a:t>
            </a:r>
            <a:r>
              <a:rPr lang="en-GB" sz="2000" dirty="0"/>
              <a:t>, O.; </a:t>
            </a:r>
            <a:r>
              <a:rPr lang="en-GB" sz="2000" dirty="0" err="1"/>
              <a:t>Bieblová</a:t>
            </a:r>
            <a:r>
              <a:rPr lang="en-GB" sz="2000" dirty="0"/>
              <a:t>, J.; </a:t>
            </a:r>
            <a:r>
              <a:rPr lang="en-GB" sz="2000" dirty="0" err="1"/>
              <a:t>Reinis</a:t>
            </a:r>
            <a:r>
              <a:rPr lang="en-GB" sz="2000" dirty="0"/>
              <a:t>, M.; </a:t>
            </a:r>
            <a:r>
              <a:rPr lang="en-GB" sz="2000" dirty="0" err="1"/>
              <a:t>Rysanek</a:t>
            </a:r>
            <a:r>
              <a:rPr lang="en-GB" sz="2000" dirty="0"/>
              <a:t>, D.; </a:t>
            </a:r>
            <a:r>
              <a:rPr lang="en-GB" sz="2000" dirty="0" err="1"/>
              <a:t>Mikysková</a:t>
            </a:r>
            <a:r>
              <a:rPr lang="en-GB" sz="2000" dirty="0"/>
              <a:t>, R.; </a:t>
            </a:r>
            <a:r>
              <a:rPr lang="en-GB" sz="2000" dirty="0" err="1"/>
              <a:t>Chalupová</a:t>
            </a:r>
            <a:r>
              <a:rPr lang="en-GB" sz="2000" dirty="0"/>
              <a:t>, K.; </a:t>
            </a:r>
            <a:r>
              <a:rPr lang="en-GB" sz="2000" dirty="0" err="1"/>
              <a:t>Maliňák</a:t>
            </a:r>
            <a:r>
              <a:rPr lang="en-GB" sz="2000" dirty="0"/>
              <a:t>, D.; </a:t>
            </a:r>
            <a:r>
              <a:rPr lang="en-GB" sz="2000" dirty="0" err="1"/>
              <a:t>Svobodová</a:t>
            </a:r>
            <a:r>
              <a:rPr lang="en-GB" sz="2000" dirty="0"/>
              <a:t>, J.; </a:t>
            </a:r>
            <a:r>
              <a:rPr lang="en-GB" sz="2000" dirty="0" err="1"/>
              <a:t>Andrýs</a:t>
            </a:r>
            <a:r>
              <a:rPr lang="en-GB" sz="2000" dirty="0"/>
              <a:t>, R.; </a:t>
            </a:r>
            <a:r>
              <a:rPr lang="en-GB" sz="2000" dirty="0" err="1"/>
              <a:t>Řehulková</a:t>
            </a:r>
            <a:r>
              <a:rPr lang="en-GB" sz="2000" dirty="0"/>
              <a:t>, H.; </a:t>
            </a:r>
            <a:r>
              <a:rPr lang="en-GB" sz="2000" dirty="0" err="1"/>
              <a:t>Škopek</a:t>
            </a:r>
            <a:r>
              <a:rPr lang="en-GB" sz="2000" dirty="0"/>
              <a:t>, V.; Pham, N., L.; </a:t>
            </a:r>
            <a:r>
              <a:rPr lang="en-GB" sz="2000" dirty="0" err="1"/>
              <a:t>Bartek</a:t>
            </a:r>
            <a:r>
              <a:rPr lang="en-GB" sz="2000" dirty="0"/>
              <a:t>, J.; </a:t>
            </a:r>
            <a:r>
              <a:rPr lang="en-GB" sz="2000" dirty="0" err="1"/>
              <a:t>Hodný</a:t>
            </a:r>
            <a:r>
              <a:rPr lang="en-GB" sz="2000" dirty="0"/>
              <a:t>, Z.; </a:t>
            </a:r>
            <a:r>
              <a:rPr lang="en-GB" sz="2000" dirty="0" err="1"/>
              <a:t>Musílek</a:t>
            </a:r>
            <a:r>
              <a:rPr lang="en-GB" sz="2000" dirty="0"/>
              <a:t>, K. (</a:t>
            </a:r>
            <a:r>
              <a:rPr lang="en-GB" sz="2000" b="1" dirty="0"/>
              <a:t>2021</a:t>
            </a:r>
            <a:r>
              <a:rPr lang="en-GB" sz="2000" dirty="0"/>
              <a:t>)</a:t>
            </a:r>
            <a:r>
              <a:rPr lang="sk-SK" sz="2000" dirty="0"/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000" dirty="0"/>
              <a:t>Design, synthesis and</a:t>
            </a:r>
            <a:r>
              <a:rPr lang="sk-SK" sz="2000" dirty="0"/>
              <a:t> </a:t>
            </a:r>
            <a:r>
              <a:rPr lang="en-GB" sz="2000" i="1" dirty="0"/>
              <a:t>in vitro</a:t>
            </a:r>
            <a:r>
              <a:rPr lang="en-GB" sz="2000" dirty="0"/>
              <a:t> evaluation of BP-1-102 </a:t>
            </a:r>
            <a:r>
              <a:rPr lang="en-GB" sz="2000" dirty="0" err="1"/>
              <a:t>analogs</a:t>
            </a:r>
            <a:r>
              <a:rPr lang="en-GB" sz="2000" dirty="0"/>
              <a:t> with modified hydrophobic fragments for STAT3 inhibition</a:t>
            </a:r>
            <a:r>
              <a:rPr lang="sk-SK" sz="2000" dirty="0"/>
              <a:t>,</a:t>
            </a:r>
            <a:r>
              <a:rPr lang="en-GB" sz="2000" dirty="0"/>
              <a:t> </a:t>
            </a:r>
            <a:r>
              <a:rPr lang="en-GB" sz="2000" i="1" dirty="0"/>
              <a:t>J. Enzyme </a:t>
            </a:r>
            <a:r>
              <a:rPr lang="en-GB" sz="2000" i="1" dirty="0" err="1"/>
              <a:t>Inhib</a:t>
            </a:r>
            <a:r>
              <a:rPr lang="en-GB" sz="2000" i="1" dirty="0"/>
              <a:t>. Med. Chem.</a:t>
            </a:r>
            <a:r>
              <a:rPr lang="sk-SK" sz="2000" dirty="0"/>
              <a:t>,</a:t>
            </a:r>
            <a:r>
              <a:rPr lang="en-GB" sz="2000" dirty="0"/>
              <a:t> 36:1,</a:t>
            </a:r>
            <a:br>
              <a:rPr lang="sk-SK" sz="2000" dirty="0"/>
            </a:br>
            <a:r>
              <a:rPr lang="en-GB" sz="2000" dirty="0"/>
              <a:t>410-424.</a:t>
            </a:r>
          </a:p>
        </p:txBody>
      </p:sp>
      <p:sp>
        <p:nvSpPr>
          <p:cNvPr id="5" name="Obdĺžnik 4"/>
          <p:cNvSpPr/>
          <p:nvPr/>
        </p:nvSpPr>
        <p:spPr>
          <a:xfrm>
            <a:off x="32" y="229785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/>
              <a:t>- 12</a:t>
            </a:r>
            <a:r>
              <a:rPr lang="en-GB" sz="2000" dirty="0"/>
              <a:t> novel </a:t>
            </a:r>
            <a:r>
              <a:rPr lang="en-GB" sz="2000" dirty="0" err="1"/>
              <a:t>analogs</a:t>
            </a:r>
            <a:r>
              <a:rPr lang="en-GB" sz="2000" dirty="0"/>
              <a:t> </a:t>
            </a:r>
            <a:r>
              <a:rPr lang="en-GB" sz="2000" b="1" dirty="0"/>
              <a:t>3</a:t>
            </a:r>
            <a:r>
              <a:rPr lang="en-GB" sz="2000" dirty="0"/>
              <a:t>-</a:t>
            </a:r>
            <a:r>
              <a:rPr lang="en-GB" sz="2000" b="1" dirty="0"/>
              <a:t>14</a:t>
            </a:r>
            <a:r>
              <a:rPr lang="en-GB" sz="2000" dirty="0"/>
              <a:t> of STAT3 inhibitor BP-1-102 </a:t>
            </a:r>
            <a:r>
              <a:rPr lang="sk-SK" sz="2000" dirty="0"/>
              <a:t>(</a:t>
            </a:r>
            <a:r>
              <a:rPr lang="sk-SK" sz="2000" b="1" dirty="0"/>
              <a:t>1</a:t>
            </a:r>
            <a:r>
              <a:rPr lang="sk-SK" sz="2000" dirty="0"/>
              <a:t>) </a:t>
            </a:r>
            <a:r>
              <a:rPr lang="en-GB" sz="2000" dirty="0"/>
              <a:t>designed and synthesised</a:t>
            </a:r>
            <a:endParaRPr lang="sk-SK" sz="2000" dirty="0"/>
          </a:p>
          <a:p>
            <a:pPr algn="just">
              <a:buFontTx/>
              <a:buChar char="-"/>
            </a:pPr>
            <a:r>
              <a:rPr lang="sk-SK" sz="2000" dirty="0"/>
              <a:t> </a:t>
            </a:r>
            <a:r>
              <a:rPr lang="en-GB" sz="2000" dirty="0" err="1"/>
              <a:t>modi</a:t>
            </a:r>
            <a:r>
              <a:rPr lang="sk-SK" sz="2000" dirty="0" err="1"/>
              <a:t>fied</a:t>
            </a:r>
            <a:r>
              <a:rPr lang="en-GB" sz="2000" dirty="0"/>
              <a:t> hydrophobic fragments important for interaction with the STAT3</a:t>
            </a:r>
            <a:br>
              <a:rPr lang="sk-SK" sz="2000" dirty="0"/>
            </a:br>
            <a:r>
              <a:rPr lang="en-GB" sz="2000" dirty="0"/>
              <a:t>SH2 domain</a:t>
            </a:r>
            <a:r>
              <a:rPr lang="sk-SK" sz="2000" dirty="0"/>
              <a:t> and </a:t>
            </a:r>
            <a:r>
              <a:rPr lang="en-GB" sz="2000" dirty="0"/>
              <a:t>for effective </a:t>
            </a:r>
            <a:r>
              <a:rPr lang="en-GB" sz="2000" dirty="0" err="1"/>
              <a:t>cytotoxic</a:t>
            </a:r>
            <a:r>
              <a:rPr lang="en-GB" sz="2000" dirty="0"/>
              <a:t> activity</a:t>
            </a:r>
            <a:endParaRPr lang="sk-SK" sz="2000" dirty="0"/>
          </a:p>
          <a:p>
            <a:pPr algn="just">
              <a:buFontTx/>
              <a:buChar char="-"/>
            </a:pPr>
            <a:r>
              <a:rPr lang="sk-SK" sz="2000" dirty="0"/>
              <a:t> </a:t>
            </a:r>
            <a:r>
              <a:rPr lang="en-GB" sz="2000" dirty="0"/>
              <a:t>apoptosis and inhibition of STAT3 receptor-mediated </a:t>
            </a:r>
            <a:r>
              <a:rPr lang="en-GB" sz="2000" dirty="0" err="1"/>
              <a:t>phosphorylation</a:t>
            </a:r>
            <a:r>
              <a:rPr lang="en-GB" sz="2000" dirty="0"/>
              <a:t> confirmed</a:t>
            </a:r>
            <a:r>
              <a:rPr lang="sk-SK" sz="2000" dirty="0"/>
              <a:t> </a:t>
            </a:r>
            <a:r>
              <a:rPr lang="sk-SK" sz="2000" dirty="0" err="1"/>
              <a:t>for</a:t>
            </a:r>
            <a:r>
              <a:rPr lang="sk-SK" sz="2000" dirty="0"/>
              <a:t> </a:t>
            </a:r>
            <a:r>
              <a:rPr lang="sk-SK" sz="2000" dirty="0" err="1"/>
              <a:t>all</a:t>
            </a:r>
            <a:r>
              <a:rPr lang="sk-SK" sz="2000" dirty="0"/>
              <a:t> </a:t>
            </a:r>
            <a:r>
              <a:rPr lang="en-GB" sz="2000" dirty="0" err="1"/>
              <a:t>analogs</a:t>
            </a:r>
            <a:r>
              <a:rPr lang="en-GB" sz="2000" dirty="0"/>
              <a:t> </a:t>
            </a:r>
            <a:r>
              <a:rPr lang="sk-SK" sz="2000" b="1" dirty="0"/>
              <a:t>3</a:t>
            </a:r>
            <a:r>
              <a:rPr lang="sk-SK" sz="2000" dirty="0"/>
              <a:t>-</a:t>
            </a:r>
            <a:r>
              <a:rPr lang="sk-SK" sz="2000" b="1" dirty="0"/>
              <a:t>14</a:t>
            </a:r>
            <a:endParaRPr lang="sk-SK" sz="2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9501" y="4000504"/>
            <a:ext cx="5345705" cy="280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aznamenaný zvuk">
            <a:hlinkClick r:id="" action="ppaction://media"/>
          </p:cNvPr>
          <p:cNvPicPr>
            <a:picLocks noRot="1" noChangeAspect="1"/>
          </p:cNvPicPr>
          <p:nvPr>
            <a:wavAudioFile r:embed="rId1" name="Zaznamenaný zvuk"/>
          </p:nvPr>
        </p:nvPicPr>
        <p:blipFill>
          <a:blip r:embed="rId4"/>
          <a:stretch>
            <a:fillRect/>
          </a:stretch>
        </p:blipFill>
        <p:spPr>
          <a:xfrm>
            <a:off x="214282" y="142852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/>
              <a:t>My work</a:t>
            </a:r>
            <a:r>
              <a:rPr lang="sk-SK" sz="2000" dirty="0"/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000" dirty="0"/>
              <a:t>preparation of two main building blocks </a:t>
            </a:r>
            <a:r>
              <a:rPr lang="en-GB" sz="2000" b="1" dirty="0"/>
              <a:t>2</a:t>
            </a:r>
            <a:r>
              <a:rPr lang="en-GB" sz="2000" dirty="0"/>
              <a:t> and </a:t>
            </a:r>
            <a:r>
              <a:rPr lang="en-GB" sz="2000" b="1" dirty="0"/>
              <a:t>7 a-f</a:t>
            </a:r>
            <a:endParaRPr lang="sk-SK" sz="2000" b="1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k-SK" sz="20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71420"/>
            <a:ext cx="22225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0" y="11429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dirty="0"/>
              <a:t>1.) </a:t>
            </a:r>
            <a:r>
              <a:rPr lang="en-GB" sz="2000" b="1" dirty="0"/>
              <a:t>2</a:t>
            </a:r>
            <a:r>
              <a:rPr lang="en-GB" sz="2000" dirty="0"/>
              <a:t> prepared by </a:t>
            </a:r>
            <a:r>
              <a:rPr lang="en-GB" sz="2000" dirty="0" err="1"/>
              <a:t>benzylation</a:t>
            </a:r>
            <a:r>
              <a:rPr lang="en-GB" sz="2000" dirty="0"/>
              <a:t> of 4-amino </a:t>
            </a:r>
            <a:r>
              <a:rPr lang="en-GB" sz="2000" dirty="0" err="1"/>
              <a:t>salycilic</a:t>
            </a:r>
            <a:r>
              <a:rPr lang="en-GB" sz="2000" dirty="0"/>
              <a:t> acid </a:t>
            </a:r>
            <a:r>
              <a:rPr lang="sk-SK" sz="2000" dirty="0"/>
              <a:t>(</a:t>
            </a:r>
            <a:r>
              <a:rPr lang="en-GB" sz="2000" i="1" dirty="0"/>
              <a:t>p</a:t>
            </a:r>
            <a:r>
              <a:rPr lang="en-GB" sz="2000" dirty="0"/>
              <a:t>-amino </a:t>
            </a:r>
            <a:r>
              <a:rPr lang="en-GB" sz="2000" dirty="0" err="1"/>
              <a:t>salycilic</a:t>
            </a:r>
            <a:r>
              <a:rPr lang="en-GB" sz="2000" dirty="0"/>
              <a:t> acid</a:t>
            </a:r>
            <a:r>
              <a:rPr lang="sk-SK" sz="2000" dirty="0"/>
              <a:t>)</a:t>
            </a:r>
            <a:r>
              <a:rPr lang="en-GB" sz="2000" dirty="0"/>
              <a:t> (</a:t>
            </a:r>
            <a:r>
              <a:rPr lang="en-GB" sz="2000" b="1" dirty="0"/>
              <a:t>1</a:t>
            </a:r>
            <a:r>
              <a:rPr lang="en-GB" sz="2000" dirty="0"/>
              <a:t>)</a:t>
            </a:r>
            <a:endParaRPr lang="sk-SK" sz="2000" dirty="0"/>
          </a:p>
        </p:txBody>
      </p:sp>
      <p:sp>
        <p:nvSpPr>
          <p:cNvPr id="9" name="Obdĺžnik 8"/>
          <p:cNvSpPr/>
          <p:nvPr/>
        </p:nvSpPr>
        <p:spPr>
          <a:xfrm>
            <a:off x="0" y="292893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/>
              <a:t>- t</a:t>
            </a:r>
            <a:r>
              <a:rPr lang="en-GB" sz="2000" dirty="0" err="1"/>
              <a:t>ribenzylated</a:t>
            </a:r>
            <a:r>
              <a:rPr lang="en-GB" sz="2000" dirty="0"/>
              <a:t> product </a:t>
            </a:r>
            <a:r>
              <a:rPr lang="en-GB" sz="2000" b="1" dirty="0"/>
              <a:t>3</a:t>
            </a:r>
            <a:r>
              <a:rPr lang="en-GB" sz="2000" dirty="0"/>
              <a:t> </a:t>
            </a:r>
            <a:r>
              <a:rPr lang="sk-SK" sz="2000" dirty="0"/>
              <a:t>(</a:t>
            </a:r>
            <a:r>
              <a:rPr lang="en-GB" sz="2000" dirty="0"/>
              <a:t>side product</a:t>
            </a:r>
            <a:r>
              <a:rPr lang="sk-SK" sz="2000" dirty="0"/>
              <a:t>)</a:t>
            </a:r>
            <a:r>
              <a:rPr lang="en-GB" sz="2000" dirty="0"/>
              <a:t> used in next steps</a:t>
            </a:r>
            <a:endParaRPr lang="sk-SK" sz="2000" dirty="0"/>
          </a:p>
          <a:p>
            <a:r>
              <a:rPr lang="sk-SK" sz="2000" dirty="0"/>
              <a:t>- </a:t>
            </a:r>
            <a:r>
              <a:rPr lang="en-GB" sz="2000" dirty="0" err="1"/>
              <a:t>monobenzylated</a:t>
            </a:r>
            <a:r>
              <a:rPr lang="en-GB" sz="2000" dirty="0"/>
              <a:t> product </a:t>
            </a:r>
            <a:r>
              <a:rPr lang="en-GB" sz="2000" b="1" dirty="0"/>
              <a:t>4</a:t>
            </a:r>
            <a:r>
              <a:rPr lang="en-GB" sz="2000" dirty="0"/>
              <a:t> </a:t>
            </a:r>
            <a:r>
              <a:rPr lang="sk-SK" sz="2000" dirty="0"/>
              <a:t>(</a:t>
            </a:r>
            <a:r>
              <a:rPr lang="en-GB" sz="2000" dirty="0"/>
              <a:t>side product</a:t>
            </a:r>
            <a:r>
              <a:rPr lang="sk-SK" sz="2000" dirty="0"/>
              <a:t>) </a:t>
            </a:r>
            <a:r>
              <a:rPr lang="en-GB" sz="2000" dirty="0"/>
              <a:t>used in another </a:t>
            </a:r>
            <a:r>
              <a:rPr lang="en-GB" sz="2000" dirty="0" err="1"/>
              <a:t>benzylation</a:t>
            </a:r>
            <a:r>
              <a:rPr lang="sk-SK" sz="2000" dirty="0"/>
              <a:t> to</a:t>
            </a:r>
            <a:r>
              <a:rPr lang="en-GB" sz="2000" dirty="0"/>
              <a:t> </a:t>
            </a:r>
            <a:r>
              <a:rPr lang="sk-SK" sz="2000" dirty="0"/>
              <a:t>get</a:t>
            </a:r>
            <a:r>
              <a:rPr lang="en-GB" sz="2000" dirty="0"/>
              <a:t> </a:t>
            </a:r>
            <a:r>
              <a:rPr lang="en-GB" sz="2000" b="1" dirty="0"/>
              <a:t>2</a:t>
            </a:r>
            <a:r>
              <a:rPr lang="en-GB" sz="2000" dirty="0"/>
              <a:t> and </a:t>
            </a:r>
            <a:r>
              <a:rPr lang="en-GB" sz="2000" b="1" dirty="0"/>
              <a:t>3</a:t>
            </a:r>
            <a:endParaRPr lang="sk-SK" sz="2000" dirty="0"/>
          </a:p>
        </p:txBody>
      </p:sp>
      <p:pic>
        <p:nvPicPr>
          <p:cNvPr id="10" name="Obrázok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571612"/>
            <a:ext cx="5181866" cy="132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>
          <a:xfrm>
            <a:off x="0" y="371475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/>
              <a:t>2.) </a:t>
            </a:r>
            <a:r>
              <a:rPr lang="en-GB" sz="2000" b="1" dirty="0"/>
              <a:t>7 a-f</a:t>
            </a:r>
            <a:r>
              <a:rPr lang="en-GB" sz="2000" dirty="0"/>
              <a:t> </a:t>
            </a:r>
            <a:r>
              <a:rPr lang="sk-SK" sz="2000" dirty="0"/>
              <a:t>=</a:t>
            </a:r>
            <a:r>
              <a:rPr lang="en-GB" sz="2000" dirty="0"/>
              <a:t> </a:t>
            </a:r>
            <a:r>
              <a:rPr lang="sk-SK" sz="2000" dirty="0"/>
              <a:t>6</a:t>
            </a:r>
            <a:r>
              <a:rPr lang="en-GB" sz="2000" dirty="0"/>
              <a:t> acids prepared in two steps differ in </a:t>
            </a:r>
            <a:r>
              <a:rPr lang="en-GB" sz="2000" b="1" dirty="0">
                <a:solidFill>
                  <a:srgbClr val="FF00BE"/>
                </a:solidFill>
              </a:rPr>
              <a:t>aromatic ring part</a:t>
            </a:r>
            <a:endParaRPr lang="sk-SK" sz="2000" dirty="0">
              <a:solidFill>
                <a:srgbClr val="FF00BE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1787" y="3643314"/>
            <a:ext cx="1716493" cy="131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1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5575" y="4143380"/>
            <a:ext cx="5629565" cy="25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Zaznamenaný zvuk">
            <a:hlinkClick r:id="" action="ppaction://media"/>
          </p:cNvPr>
          <p:cNvPicPr>
            <a:picLocks noRot="1" noChangeAspect="1"/>
          </p:cNvPicPr>
          <p:nvPr>
            <a:wavAudioFile r:embed="rId1" name="Zaznamenaný zvuk"/>
          </p:nvPr>
        </p:nvPicPr>
        <p:blipFill>
          <a:blip r:embed="rId7"/>
          <a:stretch>
            <a:fillRect/>
          </a:stretch>
        </p:blipFill>
        <p:spPr>
          <a:xfrm>
            <a:off x="1142976" y="71414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693</Words>
  <Application>Microsoft Office PowerPoint</Application>
  <PresentationFormat>Předvádění na obrazovce (4:3)</PresentationFormat>
  <Paragraphs>43</Paragraphs>
  <Slides>7</Slides>
  <Notes>0</Notes>
  <HiddenSlides>0</HiddenSlides>
  <MMClips>7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Motív Office</vt:lpstr>
      <vt:lpstr>RNDr. Miroslav Psotka, PhD.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RNDr. Miroslav Psotka, PhD.</dc:title>
  <dc:creator>Miroslav Psotka</dc:creator>
  <cp:lastModifiedBy>Vávrová Kristýna</cp:lastModifiedBy>
  <cp:revision>35</cp:revision>
  <dcterms:created xsi:type="dcterms:W3CDTF">2022-03-19T16:55:09Z</dcterms:created>
  <dcterms:modified xsi:type="dcterms:W3CDTF">2022-04-06T09:39:27Z</dcterms:modified>
</cp:coreProperties>
</file>