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912" r:id="rId1"/>
  </p:sldMasterIdLst>
  <p:notesMasterIdLst>
    <p:notesMasterId r:id="rId9"/>
  </p:notesMasterIdLst>
  <p:sldIdLst>
    <p:sldId id="256" r:id="rId2"/>
    <p:sldId id="321" r:id="rId3"/>
    <p:sldId id="322" r:id="rId4"/>
    <p:sldId id="325" r:id="rId5"/>
    <p:sldId id="326" r:id="rId6"/>
    <p:sldId id="323" r:id="rId7"/>
    <p:sldId id="324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1" autoAdjust="0"/>
    <p:restoredTop sz="94660"/>
  </p:normalViewPr>
  <p:slideViewPr>
    <p:cSldViewPr>
      <p:cViewPr varScale="1">
        <p:scale>
          <a:sx n="79" d="100"/>
          <a:sy n="7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07:17.9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07:18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10:34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10:34.6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10:35.0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10:35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0 24575,'-5'0'0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8FE53-A1E7-470B-B1F1-AFFFA39ECEC7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52521-4C6C-446C-A5D3-6D868521ED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3365A77-C499-4DFE-AC78-3A15CA1E2187}" type="datetime1">
              <a:rPr lang="ru-RU" smtClean="0"/>
              <a:pPr/>
              <a:t>24.03.2022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EAB16-115F-4DDD-BA33-0B3ADD9D2718}" type="datetime1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F0B36-9285-4CAB-9DAB-15E15120703D}" type="datetime1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C061-59B3-4883-818C-F05F181BB4BA}" type="datetime1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D36C-AC4C-48E8-8A5C-E96113396AE1}" type="datetime1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95D4-E58E-4906-AC7B-3A7B8123768E}" type="datetime1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4940-EF83-4596-A8CC-E221B849015D}" type="datetime1">
              <a:rPr lang="ru-RU" smtClean="0"/>
              <a:pPr/>
              <a:t>24.03.2022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AC3A6-FB0C-4445-9082-96FC8A461A49}" type="datetime1">
              <a:rPr lang="ru-RU" smtClean="0"/>
              <a:pPr/>
              <a:t>24.03.2022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BDDC3-2932-42C7-B0D5-2E1493906C03}" type="datetime1">
              <a:rPr lang="ru-RU" smtClean="0"/>
              <a:pPr/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FA216F88-768F-4F9C-A718-B28FA1D9DA73}" type="datetime1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8F94C21-10A6-4DDE-92EC-4C1084760901}" type="datetime1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58163DA-DBCE-431E-8670-728649CA3C77}" type="datetime1">
              <a:rPr lang="ru-RU" smtClean="0"/>
              <a:pPr/>
              <a:t>24.03.2022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slow">
    <p:wip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customXml" Target="../ink/ink2.xml"/><Relationship Id="rId12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customXml" Target="../ink/ink6.xml"/><Relationship Id="rId5" Type="http://schemas.openxmlformats.org/officeDocument/2006/relationships/customXml" Target="../ink/ink1.xml"/><Relationship Id="rId10" Type="http://schemas.openxmlformats.org/officeDocument/2006/relationships/customXml" Target="../ink/ink5.xml"/><Relationship Id="rId4" Type="http://schemas.openxmlformats.org/officeDocument/2006/relationships/image" Target="../media/image2.jpeg"/><Relationship Id="rId9" Type="http://schemas.openxmlformats.org/officeDocument/2006/relationships/customXml" Target="../ink/ink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6220433"/>
            <a:ext cx="5143504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RNDr</a:t>
            </a:r>
            <a:r>
              <a:rPr lang="sk-SK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Oleksandr Kozlov, PhD.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52890" y="2636912"/>
            <a:ext cx="8501122" cy="1502478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200" dirty="0"/>
            </a:br>
            <a:r>
              <a:rPr lang="en-US" sz="4000" dirty="0">
                <a:effectLst/>
              </a:rPr>
              <a:t>Development of novel SFC/MS methods for the analysis of metabolites </a:t>
            </a:r>
            <a:endParaRPr lang="ru-RU" sz="4000" cap="all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EE9B35-8E38-43B2-ABA9-675368BDF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" y="0"/>
            <a:ext cx="4062517" cy="980728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14B72C4-8D17-4BA8-B30E-CB4C04EFB379}"/>
              </a:ext>
            </a:extLst>
          </p:cNvPr>
          <p:cNvGrpSpPr/>
          <p:nvPr/>
        </p:nvGrpSpPr>
        <p:grpSpPr>
          <a:xfrm>
            <a:off x="7635860" y="6410068"/>
            <a:ext cx="360" cy="360"/>
            <a:chOff x="7635860" y="6410068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3" name="Рукописный ввод 12">
                  <a:extLst>
                    <a:ext uri="{FF2B5EF4-FFF2-40B4-BE49-F238E27FC236}">
                      <a16:creationId xmlns:a16="http://schemas.microsoft.com/office/drawing/2014/main" id="{DFCA55C4-E9D4-44B2-BCD5-315915B45AC7}"/>
                    </a:ext>
                  </a:extLst>
                </p14:cNvPr>
                <p14:cNvContentPartPr/>
                <p14:nvPr/>
              </p14:nvContentPartPr>
              <p14:xfrm>
                <a:off x="7635860" y="6410068"/>
                <a:ext cx="360" cy="360"/>
              </p14:xfrm>
            </p:contentPart>
          </mc:Choice>
          <mc:Fallback>
            <p:pic>
              <p:nvPicPr>
                <p:cNvPr id="13" name="Рукописный ввод 12">
                  <a:extLst>
                    <a:ext uri="{FF2B5EF4-FFF2-40B4-BE49-F238E27FC236}">
                      <a16:creationId xmlns:a16="http://schemas.microsoft.com/office/drawing/2014/main" id="{DFCA55C4-E9D4-44B2-BCD5-315915B45AC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26860" y="64010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4" name="Рукописный ввод 13">
                  <a:extLst>
                    <a:ext uri="{FF2B5EF4-FFF2-40B4-BE49-F238E27FC236}">
                      <a16:creationId xmlns:a16="http://schemas.microsoft.com/office/drawing/2014/main" id="{A86130D7-B914-413D-A5D1-6E95B3066180}"/>
                    </a:ext>
                  </a:extLst>
                </p14:cNvPr>
                <p14:cNvContentPartPr/>
                <p14:nvPr/>
              </p14:nvContentPartPr>
              <p14:xfrm>
                <a:off x="7635860" y="6410068"/>
                <a:ext cx="360" cy="360"/>
              </p14:xfrm>
            </p:contentPart>
          </mc:Choice>
          <mc:Fallback>
            <p:pic>
              <p:nvPicPr>
                <p:cNvPr id="14" name="Рукописный ввод 13">
                  <a:extLst>
                    <a:ext uri="{FF2B5EF4-FFF2-40B4-BE49-F238E27FC236}">
                      <a16:creationId xmlns:a16="http://schemas.microsoft.com/office/drawing/2014/main" id="{A86130D7-B914-413D-A5D1-6E95B306618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26860" y="64010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5E63605E-B810-4CA0-A052-E41635AA78D6}"/>
                  </a:ext>
                </a:extLst>
              </p14:cNvPr>
              <p14:cNvContentPartPr/>
              <p14:nvPr/>
            </p14:nvContentPartPr>
            <p14:xfrm>
              <a:off x="1293380" y="2480308"/>
              <a:ext cx="360" cy="360"/>
            </p14:xfrm>
          </p:contentPart>
        </mc:Choice>
        <mc:Fallback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5E63605E-B810-4CA0-A052-E41635AA78D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4380" y="24713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471ADB9C-0346-4A8F-8044-5D025FA45EBA}"/>
                  </a:ext>
                </a:extLst>
              </p14:cNvPr>
              <p14:cNvContentPartPr/>
              <p14:nvPr/>
            </p14:nvContentPartPr>
            <p14:xfrm>
              <a:off x="1322540" y="2655268"/>
              <a:ext cx="360" cy="360"/>
            </p14:xfrm>
          </p:contentPart>
        </mc:Choice>
        <mc:Fallback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471ADB9C-0346-4A8F-8044-5D025FA45EB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3900" y="26466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9D8B7897-9CC0-4976-8E28-E14BF1B1EE74}"/>
                  </a:ext>
                </a:extLst>
              </p14:cNvPr>
              <p14:cNvContentPartPr/>
              <p14:nvPr/>
            </p14:nvContentPartPr>
            <p14:xfrm>
              <a:off x="1400300" y="2762548"/>
              <a:ext cx="360" cy="360"/>
            </p14:xfrm>
          </p:contentPart>
        </mc:Choice>
        <mc:Fallback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9D8B7897-9CC0-4976-8E28-E14BF1B1EE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91300" y="27535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6B942348-A468-413A-AA14-F9D711B46D5F}"/>
                  </a:ext>
                </a:extLst>
              </p14:cNvPr>
              <p14:cNvContentPartPr/>
              <p14:nvPr/>
            </p14:nvContentPartPr>
            <p14:xfrm>
              <a:off x="1301660" y="2606668"/>
              <a:ext cx="2160" cy="360"/>
            </p14:xfrm>
          </p:contentPart>
        </mc:Choice>
        <mc:Fallback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6B942348-A468-413A-AA14-F9D711B46D5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92660" y="2597668"/>
                <a:ext cx="198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628927E-CF94-44FD-856A-D3E20AD92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49133" y="624273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24012FC-F55C-45AD-82F5-B0E7CE1A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ACCE6465-6725-412B-9942-6D973097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72" y="260648"/>
            <a:ext cx="8229600" cy="582594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Aim of postdoctoral project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34F0A387-EBB6-4AC8-9F26-CCE7BAD2001A}"/>
              </a:ext>
            </a:extLst>
          </p:cNvPr>
          <p:cNvSpPr txBox="1"/>
          <p:nvPr/>
        </p:nvSpPr>
        <p:spPr>
          <a:xfrm>
            <a:off x="683568" y="2459504"/>
            <a:ext cx="7992580" cy="1719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aim</a:t>
            </a:r>
            <a:r>
              <a:rPr lang="cs-CZ" dirty="0"/>
              <a:t> </a:t>
            </a:r>
            <a:r>
              <a:rPr lang="en-US" dirty="0"/>
              <a:t>of the</a:t>
            </a:r>
            <a:r>
              <a:rPr lang="cs-CZ" dirty="0"/>
              <a:t> </a:t>
            </a:r>
            <a:r>
              <a:rPr lang="cs-CZ" dirty="0" err="1"/>
              <a:t>postdoctoral</a:t>
            </a:r>
            <a:r>
              <a:rPr lang="cs-CZ" dirty="0"/>
              <a:t> </a:t>
            </a:r>
            <a:r>
              <a:rPr lang="cs-CZ" dirty="0" err="1"/>
              <a:t>project</a:t>
            </a:r>
            <a:r>
              <a:rPr lang="cs-CZ" dirty="0"/>
              <a:t> </a:t>
            </a:r>
            <a:r>
              <a:rPr lang="en-US" dirty="0"/>
              <a:t>is t</a:t>
            </a:r>
            <a:r>
              <a:rPr lang="cs-CZ" dirty="0"/>
              <a:t>he</a:t>
            </a:r>
            <a:r>
              <a:rPr lang="en-US" dirty="0"/>
              <a:t> develop</a:t>
            </a:r>
            <a:r>
              <a:rPr lang="cs-CZ" dirty="0" err="1"/>
              <a:t>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en-US" dirty="0"/>
              <a:t> new </a:t>
            </a:r>
            <a:r>
              <a:rPr lang="cs-CZ" dirty="0"/>
              <a:t>u</a:t>
            </a:r>
            <a:r>
              <a:rPr lang="en-US" dirty="0" err="1"/>
              <a:t>ltrahigh</a:t>
            </a:r>
            <a:r>
              <a:rPr lang="en-US" dirty="0"/>
              <a:t>-performance</a:t>
            </a:r>
            <a:r>
              <a:rPr lang="cs-CZ" dirty="0"/>
              <a:t> </a:t>
            </a:r>
            <a:r>
              <a:rPr lang="en-US" dirty="0"/>
              <a:t>supercritical fluid chromatography (</a:t>
            </a:r>
            <a:r>
              <a:rPr lang="cs-CZ" dirty="0"/>
              <a:t>UHP</a:t>
            </a:r>
            <a:r>
              <a:rPr lang="en-US" dirty="0"/>
              <a:t>SFC) coupled to mass spectrometry (MS) methods for the analysis of both lipophilic and hydrophilic metabolites in biological samples. </a:t>
            </a:r>
            <a:endParaRPr lang="sk-SK" sz="2400" dirty="0">
              <a:solidFill>
                <a:schemeClr val="accent1"/>
              </a:solidFill>
            </a:endParaRP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0690B859-3C77-4450-8C8D-358A0CF85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8785" y="62554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08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DFC231-9B4B-4308-AA53-CFCCD8804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439B639D-4B5B-4517-8F62-3AA00B30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6" y="84931"/>
            <a:ext cx="8964488" cy="720080"/>
          </a:xfrm>
        </p:spPr>
        <p:txBody>
          <a:bodyPr>
            <a:noAutofit/>
          </a:bodyPr>
          <a:lstStyle/>
          <a:p>
            <a:pPr algn="ctr"/>
            <a:r>
              <a:rPr lang="cs-CZ" sz="3600" dirty="0">
                <a:solidFill>
                  <a:srgbClr val="FFC000"/>
                </a:solidFill>
              </a:rPr>
              <a:t>UHPSFC/MS </a:t>
            </a:r>
            <a:r>
              <a:rPr lang="cs-CZ" sz="3600" dirty="0" err="1">
                <a:solidFill>
                  <a:srgbClr val="FFC000"/>
                </a:solidFill>
              </a:rPr>
              <a:t>analysis</a:t>
            </a:r>
            <a:r>
              <a:rPr lang="cs-CZ" sz="3600" dirty="0">
                <a:solidFill>
                  <a:srgbClr val="FFC000"/>
                </a:solidFill>
              </a:rPr>
              <a:t> </a:t>
            </a:r>
            <a:r>
              <a:rPr lang="cs-CZ" sz="3600" dirty="0" err="1">
                <a:solidFill>
                  <a:srgbClr val="FFC000"/>
                </a:solidFill>
              </a:rPr>
              <a:t>of</a:t>
            </a:r>
            <a:r>
              <a:rPr lang="cs-CZ" sz="3600" dirty="0">
                <a:solidFill>
                  <a:srgbClr val="FFC000"/>
                </a:solidFill>
              </a:rPr>
              <a:t> </a:t>
            </a:r>
            <a:r>
              <a:rPr lang="cs-CZ" sz="3600" dirty="0" err="1">
                <a:solidFill>
                  <a:srgbClr val="FFC000"/>
                </a:solidFill>
              </a:rPr>
              <a:t>lipids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32D481B-171A-428D-9614-FB518A8FE6CD}"/>
              </a:ext>
            </a:extLst>
          </p:cNvPr>
          <p:cNvSpPr/>
          <p:nvPr/>
        </p:nvSpPr>
        <p:spPr>
          <a:xfrm>
            <a:off x="179512" y="1066974"/>
            <a:ext cx="88747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</a:rPr>
              <a:t>SFC usually employs CO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-based mobile phases with certain portions (1–50%,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v/v) of a polar organic co-solvent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(methanol, isopropanol)</a:t>
            </a:r>
            <a:r>
              <a:rPr lang="cs-CZ" dirty="0">
                <a:solidFill>
                  <a:srgbClr val="000000"/>
                </a:solidFill>
              </a:rPr>
              <a:t>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dirty="0">
              <a:solidFill>
                <a:srgbClr val="00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 err="1">
                <a:solidFill>
                  <a:srgbClr val="000000"/>
                </a:solidFill>
              </a:rPr>
              <a:t>Ultrahigh</a:t>
            </a:r>
            <a:r>
              <a:rPr lang="cs-CZ" dirty="0">
                <a:solidFill>
                  <a:srgbClr val="000000"/>
                </a:solidFill>
              </a:rPr>
              <a:t>-performance SFC – </a:t>
            </a:r>
            <a:r>
              <a:rPr lang="en-US" dirty="0">
                <a:solidFill>
                  <a:srgbClr val="000000"/>
                </a:solidFill>
              </a:rPr>
              <a:t>us</a:t>
            </a:r>
            <a:r>
              <a:rPr lang="cs-CZ" dirty="0" err="1">
                <a:solidFill>
                  <a:srgbClr val="000000"/>
                </a:solidFill>
              </a:rPr>
              <a:t>ing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of </a:t>
            </a:r>
            <a:r>
              <a:rPr lang="cs-CZ" dirty="0" err="1">
                <a:solidFill>
                  <a:srgbClr val="000000"/>
                </a:solidFill>
              </a:rPr>
              <a:t>columns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with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sub–2 </a:t>
            </a:r>
            <a:r>
              <a:rPr lang="en-US" dirty="0" err="1">
                <a:solidFill>
                  <a:srgbClr val="000000"/>
                </a:solidFill>
              </a:rPr>
              <a:t>μm</a:t>
            </a:r>
            <a:r>
              <a:rPr lang="en-US" dirty="0">
                <a:solidFill>
                  <a:srgbClr val="000000"/>
                </a:solidFill>
              </a:rPr>
              <a:t> particles</a:t>
            </a:r>
            <a:r>
              <a:rPr lang="cs-CZ" dirty="0">
                <a:solidFill>
                  <a:srgbClr val="000000"/>
                </a:solidFill>
              </a:rPr>
              <a:t>. 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</a:rPr>
              <a:t>Lipids are a wide group of important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metabolites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that</a:t>
            </a:r>
            <a:r>
              <a:rPr lang="cs-CZ" dirty="0">
                <a:solidFill>
                  <a:srgbClr val="000000"/>
                </a:solidFill>
              </a:rPr>
              <a:t> are </a:t>
            </a:r>
            <a:r>
              <a:rPr lang="en-US" dirty="0">
                <a:solidFill>
                  <a:srgbClr val="000000"/>
                </a:solidFill>
              </a:rPr>
              <a:t>involved in a wide range of functions in living organisms</a:t>
            </a:r>
            <a:r>
              <a:rPr lang="cs-CZ" dirty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dirty="0">
              <a:solidFill>
                <a:srgbClr val="00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0000"/>
                </a:solidFill>
              </a:rPr>
              <a:t>Lipid species c</a:t>
            </a:r>
            <a:r>
              <a:rPr lang="en-US" dirty="0">
                <a:solidFill>
                  <a:srgbClr val="000000"/>
                </a:solidFill>
              </a:rPr>
              <a:t>an be used as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biomarkers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of</a:t>
            </a:r>
            <a:r>
              <a:rPr lang="en-US" dirty="0">
                <a:solidFill>
                  <a:srgbClr val="000000"/>
                </a:solidFill>
              </a:rPr>
              <a:t> serious diseases, including cancer</a:t>
            </a:r>
            <a:r>
              <a:rPr lang="cs-CZ" dirty="0">
                <a:solidFill>
                  <a:srgbClr val="000000"/>
                </a:solidFill>
              </a:rPr>
              <a:t>.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 err="1">
                <a:solidFill>
                  <a:srgbClr val="000000"/>
                </a:solidFill>
              </a:rPr>
              <a:t>Mass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spectrometry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(MS)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is</a:t>
            </a:r>
            <a:r>
              <a:rPr lang="cs-CZ" dirty="0">
                <a:solidFill>
                  <a:srgbClr val="000000"/>
                </a:solidFill>
              </a:rPr>
              <a:t> a </a:t>
            </a:r>
            <a:r>
              <a:rPr lang="cs-CZ" dirty="0" err="1">
                <a:solidFill>
                  <a:srgbClr val="000000"/>
                </a:solidFill>
              </a:rPr>
              <a:t>key</a:t>
            </a:r>
            <a:r>
              <a:rPr lang="en-US" dirty="0">
                <a:solidFill>
                  <a:srgbClr val="000000"/>
                </a:solidFill>
              </a:rPr>
              <a:t> analytical technique </a:t>
            </a:r>
            <a:r>
              <a:rPr lang="cs-CZ" dirty="0" err="1">
                <a:solidFill>
                  <a:srgbClr val="000000"/>
                </a:solidFill>
              </a:rPr>
              <a:t>for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the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detection</a:t>
            </a:r>
            <a:r>
              <a:rPr lang="cs-CZ" dirty="0">
                <a:solidFill>
                  <a:srgbClr val="000000"/>
                </a:solidFill>
              </a:rPr>
              <a:t> and </a:t>
            </a:r>
            <a:r>
              <a:rPr lang="cs-CZ" dirty="0" err="1">
                <a:solidFill>
                  <a:srgbClr val="000000"/>
                </a:solidFill>
              </a:rPr>
              <a:t>identification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of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lipids</a:t>
            </a:r>
            <a:r>
              <a:rPr lang="cs-CZ" dirty="0">
                <a:solidFill>
                  <a:srgbClr val="000000"/>
                </a:solidFill>
              </a:rPr>
              <a:t>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dirty="0">
              <a:solidFill>
                <a:srgbClr val="00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</a:rPr>
              <a:t>In general, UHPSFC separates lipids according to their polarity into lipid classes.</a:t>
            </a:r>
            <a:endParaRPr lang="cs-CZ" dirty="0">
              <a:solidFill>
                <a:srgbClr val="000000"/>
              </a:solidFill>
            </a:endParaRPr>
          </a:p>
          <a:p>
            <a:endParaRPr lang="en-US" dirty="0"/>
          </a:p>
          <a:p>
            <a:endParaRPr lang="cs-CZ" dirty="0"/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3DB38D7-27B1-46A0-AF47-904ECECF7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9909" y="62651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32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6327AE-6BDB-4566-B0A3-FA640376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885D44CB-CA6D-444C-907F-210A7AEFA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456"/>
            <a:ext cx="9013032" cy="541461"/>
          </a:xfrm>
        </p:spPr>
        <p:txBody>
          <a:bodyPr>
            <a:noAutofit/>
          </a:bodyPr>
          <a:lstStyle/>
          <a:p>
            <a:pPr algn="ctr"/>
            <a:r>
              <a:rPr lang="cs-CZ" sz="2400" dirty="0">
                <a:solidFill>
                  <a:srgbClr val="FFC000"/>
                </a:solidFill>
              </a:rPr>
              <a:t>UHPSFC</a:t>
            </a:r>
            <a:r>
              <a:rPr lang="en-US" sz="2400" dirty="0">
                <a:solidFill>
                  <a:srgbClr val="FFC000"/>
                </a:solidFill>
              </a:rPr>
              <a:t> intraclass separation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of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lipids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CFF34C2-2ACB-4F75-8A3A-880DA60B0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69" y="764704"/>
            <a:ext cx="6404863" cy="5760483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3E867A6-913C-46E8-9A54-1FD2A542B950}"/>
              </a:ext>
            </a:extLst>
          </p:cNvPr>
          <p:cNvSpPr/>
          <p:nvPr/>
        </p:nvSpPr>
        <p:spPr>
          <a:xfrm>
            <a:off x="98623" y="1628800"/>
            <a:ext cx="2808312" cy="2991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Peak annotation: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CE – cholesteryl esters;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DG – diacylglycerols;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TG – triacylglycerols;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Cer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– ceramides;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HexCer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hexosylceramides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PE – phosphatidylethanolamines;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PC – phosphatidylcholines;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SM – sphingomyelins;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LPC –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lysophosphatidylcholines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C5932CED-C5A6-4E14-8FDF-F52974BAF0FC}"/>
              </a:ext>
            </a:extLst>
          </p:cNvPr>
          <p:cNvCxnSpPr/>
          <p:nvPr/>
        </p:nvCxnSpPr>
        <p:spPr>
          <a:xfrm>
            <a:off x="8298964" y="2204864"/>
            <a:ext cx="6966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97AF1A6C-B900-4471-B6B5-539680D2B879}"/>
              </a:ext>
            </a:extLst>
          </p:cNvPr>
          <p:cNvCxnSpPr/>
          <p:nvPr/>
        </p:nvCxnSpPr>
        <p:spPr>
          <a:xfrm>
            <a:off x="8316416" y="3284984"/>
            <a:ext cx="6966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A817864-7258-4DCC-B802-B6937832C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667" y="4726470"/>
            <a:ext cx="1005459" cy="100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1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99F3F0-EEE8-4089-BC4E-C299DABD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21B3915-1360-4DF1-9D80-74992635AA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0" y="1963706"/>
            <a:ext cx="3691914" cy="2959592"/>
          </a:xfrm>
          <a:prstGeom prst="rect">
            <a:avLst/>
          </a:prstGeom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FA5F04F3-1ABF-47DE-B774-A0F1AFECB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4" y="103981"/>
            <a:ext cx="9013032" cy="541461"/>
          </a:xfrm>
        </p:spPr>
        <p:txBody>
          <a:bodyPr>
            <a:noAutofit/>
          </a:bodyPr>
          <a:lstStyle/>
          <a:p>
            <a:pPr algn="ctr"/>
            <a:r>
              <a:rPr lang="cs-CZ" sz="2400" dirty="0">
                <a:solidFill>
                  <a:srgbClr val="FFC000"/>
                </a:solidFill>
              </a:rPr>
              <a:t>UHPSFC</a:t>
            </a:r>
            <a:r>
              <a:rPr lang="en-US" sz="2400" dirty="0">
                <a:solidFill>
                  <a:srgbClr val="FFC000"/>
                </a:solidFill>
              </a:rPr>
              <a:t> intraclass separation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of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lipids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9C28F5C-9441-431D-97B4-5249B67DBB36}"/>
              </a:ext>
            </a:extLst>
          </p:cNvPr>
          <p:cNvSpPr/>
          <p:nvPr/>
        </p:nvSpPr>
        <p:spPr>
          <a:xfrm>
            <a:off x="20960" y="764704"/>
            <a:ext cx="9123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effects of mobile phase composition and gradient, flow rate, back pressure, temperature, and column coupling were evaluated in detail. 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52DE58F-BA09-4E5C-B91D-80B452814D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25" y="3385559"/>
            <a:ext cx="5447168" cy="2959592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64558F0C-E8D6-4E59-89FC-88538D2488AD}"/>
              </a:ext>
            </a:extLst>
          </p:cNvPr>
          <p:cNvSpPr/>
          <p:nvPr/>
        </p:nvSpPr>
        <p:spPr>
          <a:xfrm>
            <a:off x="286266" y="1565371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Influence of temperature:</a:t>
            </a:r>
            <a:endParaRPr lang="cs-CZ" b="1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80360BD-FBF0-46E1-93AB-A84338499C62}"/>
              </a:ext>
            </a:extLst>
          </p:cNvPr>
          <p:cNvSpPr/>
          <p:nvPr/>
        </p:nvSpPr>
        <p:spPr>
          <a:xfrm>
            <a:off x="5372785" y="2832888"/>
            <a:ext cx="217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Column coupling:</a:t>
            </a:r>
            <a:endParaRPr lang="cs-CZ" b="1" dirty="0"/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39EEA36-BB2F-4B96-AC71-FFFA83EF8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5292629"/>
            <a:ext cx="768135" cy="76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92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7D3018-249D-4E9C-B465-0399A93C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AF41630-8AD9-476D-A427-2F126C5BC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16" y="3071981"/>
            <a:ext cx="4896544" cy="3498309"/>
          </a:xfrm>
          <a:prstGeom prst="rect">
            <a:avLst/>
          </a:prstGeom>
        </p:spPr>
      </p:pic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AB7F6213-EBD7-48FB-848C-471FF317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931"/>
            <a:ext cx="9013032" cy="541461"/>
          </a:xfrm>
        </p:spPr>
        <p:txBody>
          <a:bodyPr>
            <a:noAutofit/>
          </a:bodyPr>
          <a:lstStyle/>
          <a:p>
            <a:pPr algn="ctr"/>
            <a:r>
              <a:rPr lang="cs-CZ" sz="2400" dirty="0">
                <a:solidFill>
                  <a:srgbClr val="FFC000"/>
                </a:solidFill>
              </a:rPr>
              <a:t>UHPSFC</a:t>
            </a:r>
            <a:r>
              <a:rPr lang="en-US" sz="2400" dirty="0">
                <a:solidFill>
                  <a:srgbClr val="FFC000"/>
                </a:solidFill>
              </a:rPr>
              <a:t> intraclass separation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of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lipids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8AD607A-354F-47DE-A595-BE5AFAE2F1BC}"/>
              </a:ext>
            </a:extLst>
          </p:cNvPr>
          <p:cNvSpPr/>
          <p:nvPr/>
        </p:nvSpPr>
        <p:spPr>
          <a:xfrm>
            <a:off x="0" y="692696"/>
            <a:ext cx="91230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Conclusions: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UHPSFC intraclass separation of lipids was achieved according to the acyl chain composition together with preserved interclass selectivity.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nature of the stationary phase was the main factor influencing intraclass separations of lipids.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Torus Diol and Torus 1-AA columns showed the best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column temperature and column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coupling had the prominent effect on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the separation of lipids.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Separation of selected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</a:t>
            </a:r>
            <a:r>
              <a:rPr lang="en-US" sz="1600" dirty="0" err="1">
                <a:solidFill>
                  <a:srgbClr val="000000"/>
                </a:solidFill>
              </a:rPr>
              <a:t>regioisomers</a:t>
            </a:r>
            <a:r>
              <a:rPr lang="en-US" sz="1600" dirty="0">
                <a:solidFill>
                  <a:srgbClr val="000000"/>
                </a:solidFill>
              </a:rPr>
              <a:t> and isobaric species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was achieved in some cases.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BC98A18-BC2C-4D0F-BA87-825ECBB49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784" y="5229200"/>
            <a:ext cx="991419" cy="99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37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FE717E53-14AE-4F1B-AEF5-E958321BD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19486"/>
            <a:ext cx="8229600" cy="1038846"/>
          </a:xfrm>
        </p:spPr>
        <p:txBody>
          <a:bodyPr>
            <a:normAutofit/>
          </a:bodyPr>
          <a:lstStyle/>
          <a:p>
            <a:r>
              <a:rPr lang="en-US" sz="1800" dirty="0"/>
              <a:t>Development and optimization of UHPSFC/MS method for the analysis of polar metabolites in biological samples. </a:t>
            </a:r>
          </a:p>
          <a:p>
            <a:endParaRPr lang="en-US" sz="1800" dirty="0"/>
          </a:p>
          <a:p>
            <a:endParaRPr lang="cs-CZ" sz="180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C5D0E5-6989-41C3-8B39-8E6335906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708DD48F-119E-4719-9C82-0B240FDA6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53" y="27856"/>
            <a:ext cx="9144000" cy="880864"/>
          </a:xfrm>
        </p:spPr>
        <p:txBody>
          <a:bodyPr>
            <a:noAutofit/>
          </a:bodyPr>
          <a:lstStyle/>
          <a:p>
            <a:pPr algn="ctr"/>
            <a:r>
              <a:rPr lang="cs-CZ" sz="3600" dirty="0" err="1">
                <a:solidFill>
                  <a:srgbClr val="FFC000"/>
                </a:solidFill>
              </a:rPr>
              <a:t>Future</a:t>
            </a:r>
            <a:r>
              <a:rPr lang="cs-CZ" sz="3600" dirty="0">
                <a:solidFill>
                  <a:srgbClr val="FFC000"/>
                </a:solidFill>
              </a:rPr>
              <a:t> </a:t>
            </a:r>
            <a:r>
              <a:rPr lang="cs-CZ" sz="3600" dirty="0" err="1">
                <a:solidFill>
                  <a:srgbClr val="FFC000"/>
                </a:solidFill>
              </a:rPr>
              <a:t>directions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03341A6-36E0-45BF-AAAC-5B5579916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5157192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52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9257</TotalTime>
  <Words>377</Words>
  <Application>Microsoft Office PowerPoint</Application>
  <PresentationFormat>Экран (4:3)</PresentationFormat>
  <Paragraphs>55</Paragraphs>
  <Slides>7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Calibri</vt:lpstr>
      <vt:lpstr>Courier New</vt:lpstr>
      <vt:lpstr>Lucida Sans Unicode</vt:lpstr>
      <vt:lpstr>Verdana</vt:lpstr>
      <vt:lpstr>Wingdings 2</vt:lpstr>
      <vt:lpstr>Wingdings 3</vt:lpstr>
      <vt:lpstr>Открытая</vt:lpstr>
      <vt:lpstr> Development of novel SFC/MS methods for the analysis of metabolites </vt:lpstr>
      <vt:lpstr>Aim of postdoctoral project</vt:lpstr>
      <vt:lpstr>UHPSFC/MS analysis of lipids</vt:lpstr>
      <vt:lpstr>UHPSFC intraclass separation of lipids</vt:lpstr>
      <vt:lpstr>UHPSFC intraclass separation of lipids</vt:lpstr>
      <vt:lpstr>UHPSFC intraclass separation of lipids</vt:lpstr>
      <vt:lpstr>Future directions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CYKLOFRuktány v chirálnej lc separáciI</dc:title>
  <dc:creator>Sashko</dc:creator>
  <cp:lastModifiedBy>Kozlov Oleksandr</cp:lastModifiedBy>
  <cp:revision>622</cp:revision>
  <dcterms:created xsi:type="dcterms:W3CDTF">2014-10-18T18:23:00Z</dcterms:created>
  <dcterms:modified xsi:type="dcterms:W3CDTF">2022-03-24T20:26:44Z</dcterms:modified>
</cp:coreProperties>
</file>