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82" r:id="rId2"/>
    <p:sldId id="288" r:id="rId3"/>
    <p:sldId id="289" r:id="rId4"/>
    <p:sldId id="290" r:id="rId5"/>
    <p:sldId id="291" r:id="rId6"/>
    <p:sldId id="292" r:id="rId7"/>
    <p:sldId id="293" r:id="rId8"/>
    <p:sldId id="294" r:id="rId9"/>
    <p:sldId id="308" r:id="rId10"/>
    <p:sldId id="295" r:id="rId11"/>
    <p:sldId id="296" r:id="rId12"/>
    <p:sldId id="297" r:id="rId13"/>
    <p:sldId id="298" r:id="rId14"/>
    <p:sldId id="299" r:id="rId15"/>
    <p:sldId id="302" r:id="rId16"/>
    <p:sldId id="300" r:id="rId17"/>
    <p:sldId id="303" r:id="rId18"/>
    <p:sldId id="301" r:id="rId19"/>
    <p:sldId id="304" r:id="rId20"/>
    <p:sldId id="305"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42" r:id="rId37"/>
    <p:sldId id="325" r:id="rId38"/>
    <p:sldId id="343" r:id="rId39"/>
    <p:sldId id="344" r:id="rId40"/>
    <p:sldId id="326" r:id="rId41"/>
    <p:sldId id="327" r:id="rId42"/>
    <p:sldId id="328" r:id="rId43"/>
    <p:sldId id="329" r:id="rId44"/>
    <p:sldId id="330" r:id="rId45"/>
    <p:sldId id="331" r:id="rId46"/>
    <p:sldId id="332" r:id="rId47"/>
    <p:sldId id="333" r:id="rId48"/>
    <p:sldId id="334" r:id="rId49"/>
    <p:sldId id="335" r:id="rId50"/>
    <p:sldId id="336" r:id="rId51"/>
    <p:sldId id="345" r:id="rId52"/>
    <p:sldId id="346" r:id="rId53"/>
    <p:sldId id="348" r:id="rId54"/>
    <p:sldId id="347" r:id="rId55"/>
    <p:sldId id="349" r:id="rId56"/>
    <p:sldId id="350" r:id="rId57"/>
    <p:sldId id="351" r:id="rId58"/>
    <p:sldId id="352" r:id="rId59"/>
    <p:sldId id="353" r:id="rId60"/>
    <p:sldId id="354" r:id="rId61"/>
    <p:sldId id="337" r:id="rId62"/>
    <p:sldId id="338" r:id="rId63"/>
    <p:sldId id="339" r:id="rId64"/>
    <p:sldId id="340" r:id="rId65"/>
    <p:sldId id="341" r:id="rId66"/>
    <p:sldId id="306"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E1372-B5AB-4865-BD94-E4C11AB87CB9}" type="datetimeFigureOut">
              <a:rPr lang="en-US" smtClean="0"/>
              <a:t>7/10/2026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92B61-4229-42C8-AD17-047F6092C1F4}" type="slidenum">
              <a:rPr lang="en-US" smtClean="0"/>
              <a:t>‹#›</a:t>
            </a:fld>
            <a:endParaRPr lang="en-US"/>
          </a:p>
        </p:txBody>
      </p:sp>
    </p:spTree>
    <p:extLst>
      <p:ext uri="{BB962C8B-B14F-4D97-AF65-F5344CB8AC3E}">
        <p14:creationId xmlns:p14="http://schemas.microsoft.com/office/powerpoint/2010/main" val="193362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a:t>
            </a:fld>
            <a:endParaRPr lang="en-US"/>
          </a:p>
        </p:txBody>
      </p:sp>
    </p:spTree>
    <p:extLst>
      <p:ext uri="{BB962C8B-B14F-4D97-AF65-F5344CB8AC3E}">
        <p14:creationId xmlns:p14="http://schemas.microsoft.com/office/powerpoint/2010/main" val="244342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18</a:t>
            </a:fld>
            <a:endParaRPr lang="en-US"/>
          </a:p>
        </p:txBody>
      </p:sp>
    </p:spTree>
    <p:extLst>
      <p:ext uri="{BB962C8B-B14F-4D97-AF65-F5344CB8AC3E}">
        <p14:creationId xmlns:p14="http://schemas.microsoft.com/office/powerpoint/2010/main" val="171988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19</a:t>
            </a:fld>
            <a:endParaRPr lang="en-US"/>
          </a:p>
        </p:txBody>
      </p:sp>
    </p:spTree>
    <p:extLst>
      <p:ext uri="{BB962C8B-B14F-4D97-AF65-F5344CB8AC3E}">
        <p14:creationId xmlns:p14="http://schemas.microsoft.com/office/powerpoint/2010/main" val="247308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20</a:t>
            </a:fld>
            <a:endParaRPr lang="en-US"/>
          </a:p>
        </p:txBody>
      </p:sp>
    </p:spTree>
    <p:extLst>
      <p:ext uri="{BB962C8B-B14F-4D97-AF65-F5344CB8AC3E}">
        <p14:creationId xmlns:p14="http://schemas.microsoft.com/office/powerpoint/2010/main" val="267202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21</a:t>
            </a:fld>
            <a:endParaRPr lang="en-US"/>
          </a:p>
        </p:txBody>
      </p:sp>
    </p:spTree>
    <p:extLst>
      <p:ext uri="{BB962C8B-B14F-4D97-AF65-F5344CB8AC3E}">
        <p14:creationId xmlns:p14="http://schemas.microsoft.com/office/powerpoint/2010/main" val="397767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22</a:t>
            </a:fld>
            <a:endParaRPr lang="en-US"/>
          </a:p>
        </p:txBody>
      </p:sp>
    </p:spTree>
    <p:extLst>
      <p:ext uri="{BB962C8B-B14F-4D97-AF65-F5344CB8AC3E}">
        <p14:creationId xmlns:p14="http://schemas.microsoft.com/office/powerpoint/2010/main" val="43492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23</a:t>
            </a:fld>
            <a:endParaRPr lang="en-US"/>
          </a:p>
        </p:txBody>
      </p:sp>
    </p:spTree>
    <p:extLst>
      <p:ext uri="{BB962C8B-B14F-4D97-AF65-F5344CB8AC3E}">
        <p14:creationId xmlns:p14="http://schemas.microsoft.com/office/powerpoint/2010/main" val="315359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24</a:t>
            </a:fld>
            <a:endParaRPr lang="en-US"/>
          </a:p>
        </p:txBody>
      </p:sp>
    </p:spTree>
    <p:extLst>
      <p:ext uri="{BB962C8B-B14F-4D97-AF65-F5344CB8AC3E}">
        <p14:creationId xmlns:p14="http://schemas.microsoft.com/office/powerpoint/2010/main" val="144115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25</a:t>
            </a:fld>
            <a:endParaRPr lang="en-US"/>
          </a:p>
        </p:txBody>
      </p:sp>
    </p:spTree>
    <p:extLst>
      <p:ext uri="{BB962C8B-B14F-4D97-AF65-F5344CB8AC3E}">
        <p14:creationId xmlns:p14="http://schemas.microsoft.com/office/powerpoint/2010/main" val="359360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26</a:t>
            </a:fld>
            <a:endParaRPr lang="en-US"/>
          </a:p>
        </p:txBody>
      </p:sp>
    </p:spTree>
    <p:extLst>
      <p:ext uri="{BB962C8B-B14F-4D97-AF65-F5344CB8AC3E}">
        <p14:creationId xmlns:p14="http://schemas.microsoft.com/office/powerpoint/2010/main" val="379665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27</a:t>
            </a:fld>
            <a:endParaRPr lang="en-US"/>
          </a:p>
        </p:txBody>
      </p:sp>
    </p:spTree>
    <p:extLst>
      <p:ext uri="{BB962C8B-B14F-4D97-AF65-F5344CB8AC3E}">
        <p14:creationId xmlns:p14="http://schemas.microsoft.com/office/powerpoint/2010/main" val="226001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10</a:t>
            </a:fld>
            <a:endParaRPr lang="en-US"/>
          </a:p>
        </p:txBody>
      </p:sp>
    </p:spTree>
    <p:extLst>
      <p:ext uri="{BB962C8B-B14F-4D97-AF65-F5344CB8AC3E}">
        <p14:creationId xmlns:p14="http://schemas.microsoft.com/office/powerpoint/2010/main" val="2882007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28</a:t>
            </a:fld>
            <a:endParaRPr lang="en-US"/>
          </a:p>
        </p:txBody>
      </p:sp>
    </p:spTree>
    <p:extLst>
      <p:ext uri="{BB962C8B-B14F-4D97-AF65-F5344CB8AC3E}">
        <p14:creationId xmlns:p14="http://schemas.microsoft.com/office/powerpoint/2010/main" val="209715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29</a:t>
            </a:fld>
            <a:endParaRPr lang="en-US"/>
          </a:p>
        </p:txBody>
      </p:sp>
    </p:spTree>
    <p:extLst>
      <p:ext uri="{BB962C8B-B14F-4D97-AF65-F5344CB8AC3E}">
        <p14:creationId xmlns:p14="http://schemas.microsoft.com/office/powerpoint/2010/main" val="312506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30</a:t>
            </a:fld>
            <a:endParaRPr lang="en-US"/>
          </a:p>
        </p:txBody>
      </p:sp>
    </p:spTree>
    <p:extLst>
      <p:ext uri="{BB962C8B-B14F-4D97-AF65-F5344CB8AC3E}">
        <p14:creationId xmlns:p14="http://schemas.microsoft.com/office/powerpoint/2010/main" val="2112297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31</a:t>
            </a:fld>
            <a:endParaRPr lang="en-US"/>
          </a:p>
        </p:txBody>
      </p:sp>
    </p:spTree>
    <p:extLst>
      <p:ext uri="{BB962C8B-B14F-4D97-AF65-F5344CB8AC3E}">
        <p14:creationId xmlns:p14="http://schemas.microsoft.com/office/powerpoint/2010/main" val="400092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32</a:t>
            </a:fld>
            <a:endParaRPr lang="en-US"/>
          </a:p>
        </p:txBody>
      </p:sp>
    </p:spTree>
    <p:extLst>
      <p:ext uri="{BB962C8B-B14F-4D97-AF65-F5344CB8AC3E}">
        <p14:creationId xmlns:p14="http://schemas.microsoft.com/office/powerpoint/2010/main" val="3251834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33</a:t>
            </a:fld>
            <a:endParaRPr lang="en-US"/>
          </a:p>
        </p:txBody>
      </p:sp>
    </p:spTree>
    <p:extLst>
      <p:ext uri="{BB962C8B-B14F-4D97-AF65-F5344CB8AC3E}">
        <p14:creationId xmlns:p14="http://schemas.microsoft.com/office/powerpoint/2010/main" val="38389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34</a:t>
            </a:fld>
            <a:endParaRPr lang="en-US"/>
          </a:p>
        </p:txBody>
      </p:sp>
    </p:spTree>
    <p:extLst>
      <p:ext uri="{BB962C8B-B14F-4D97-AF65-F5344CB8AC3E}">
        <p14:creationId xmlns:p14="http://schemas.microsoft.com/office/powerpoint/2010/main" val="208803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35</a:t>
            </a:fld>
            <a:endParaRPr lang="en-US"/>
          </a:p>
        </p:txBody>
      </p:sp>
    </p:spTree>
    <p:extLst>
      <p:ext uri="{BB962C8B-B14F-4D97-AF65-F5344CB8AC3E}">
        <p14:creationId xmlns:p14="http://schemas.microsoft.com/office/powerpoint/2010/main" val="770615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36</a:t>
            </a:fld>
            <a:endParaRPr lang="en-US"/>
          </a:p>
        </p:txBody>
      </p:sp>
    </p:spTree>
    <p:extLst>
      <p:ext uri="{BB962C8B-B14F-4D97-AF65-F5344CB8AC3E}">
        <p14:creationId xmlns:p14="http://schemas.microsoft.com/office/powerpoint/2010/main" val="189311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37</a:t>
            </a:fld>
            <a:endParaRPr lang="en-US"/>
          </a:p>
        </p:txBody>
      </p:sp>
    </p:spTree>
    <p:extLst>
      <p:ext uri="{BB962C8B-B14F-4D97-AF65-F5344CB8AC3E}">
        <p14:creationId xmlns:p14="http://schemas.microsoft.com/office/powerpoint/2010/main" val="46547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11</a:t>
            </a:fld>
            <a:endParaRPr lang="en-US"/>
          </a:p>
        </p:txBody>
      </p:sp>
    </p:spTree>
    <p:extLst>
      <p:ext uri="{BB962C8B-B14F-4D97-AF65-F5344CB8AC3E}">
        <p14:creationId xmlns:p14="http://schemas.microsoft.com/office/powerpoint/2010/main" val="257660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38</a:t>
            </a:fld>
            <a:endParaRPr lang="en-US"/>
          </a:p>
        </p:txBody>
      </p:sp>
    </p:spTree>
    <p:extLst>
      <p:ext uri="{BB962C8B-B14F-4D97-AF65-F5344CB8AC3E}">
        <p14:creationId xmlns:p14="http://schemas.microsoft.com/office/powerpoint/2010/main" val="4108595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39</a:t>
            </a:fld>
            <a:endParaRPr lang="en-US"/>
          </a:p>
        </p:txBody>
      </p:sp>
    </p:spTree>
    <p:extLst>
      <p:ext uri="{BB962C8B-B14F-4D97-AF65-F5344CB8AC3E}">
        <p14:creationId xmlns:p14="http://schemas.microsoft.com/office/powerpoint/2010/main" val="3356127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40</a:t>
            </a:fld>
            <a:endParaRPr lang="en-US"/>
          </a:p>
        </p:txBody>
      </p:sp>
    </p:spTree>
    <p:extLst>
      <p:ext uri="{BB962C8B-B14F-4D97-AF65-F5344CB8AC3E}">
        <p14:creationId xmlns:p14="http://schemas.microsoft.com/office/powerpoint/2010/main" val="2856012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41</a:t>
            </a:fld>
            <a:endParaRPr lang="en-US"/>
          </a:p>
        </p:txBody>
      </p:sp>
    </p:spTree>
    <p:extLst>
      <p:ext uri="{BB962C8B-B14F-4D97-AF65-F5344CB8AC3E}">
        <p14:creationId xmlns:p14="http://schemas.microsoft.com/office/powerpoint/2010/main" val="4151320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42</a:t>
            </a:fld>
            <a:endParaRPr lang="en-US"/>
          </a:p>
        </p:txBody>
      </p:sp>
    </p:spTree>
    <p:extLst>
      <p:ext uri="{BB962C8B-B14F-4D97-AF65-F5344CB8AC3E}">
        <p14:creationId xmlns:p14="http://schemas.microsoft.com/office/powerpoint/2010/main" val="3392912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43</a:t>
            </a:fld>
            <a:endParaRPr lang="en-US"/>
          </a:p>
        </p:txBody>
      </p:sp>
    </p:spTree>
    <p:extLst>
      <p:ext uri="{BB962C8B-B14F-4D97-AF65-F5344CB8AC3E}">
        <p14:creationId xmlns:p14="http://schemas.microsoft.com/office/powerpoint/2010/main" val="1684392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44</a:t>
            </a:fld>
            <a:endParaRPr lang="en-US"/>
          </a:p>
        </p:txBody>
      </p:sp>
    </p:spTree>
    <p:extLst>
      <p:ext uri="{BB962C8B-B14F-4D97-AF65-F5344CB8AC3E}">
        <p14:creationId xmlns:p14="http://schemas.microsoft.com/office/powerpoint/2010/main" val="3475900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45</a:t>
            </a:fld>
            <a:endParaRPr lang="en-US"/>
          </a:p>
        </p:txBody>
      </p:sp>
    </p:spTree>
    <p:extLst>
      <p:ext uri="{BB962C8B-B14F-4D97-AF65-F5344CB8AC3E}">
        <p14:creationId xmlns:p14="http://schemas.microsoft.com/office/powerpoint/2010/main" val="2658405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46</a:t>
            </a:fld>
            <a:endParaRPr lang="en-US"/>
          </a:p>
        </p:txBody>
      </p:sp>
    </p:spTree>
    <p:extLst>
      <p:ext uri="{BB962C8B-B14F-4D97-AF65-F5344CB8AC3E}">
        <p14:creationId xmlns:p14="http://schemas.microsoft.com/office/powerpoint/2010/main" val="1057542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47</a:t>
            </a:fld>
            <a:endParaRPr lang="en-US"/>
          </a:p>
        </p:txBody>
      </p:sp>
    </p:spTree>
    <p:extLst>
      <p:ext uri="{BB962C8B-B14F-4D97-AF65-F5344CB8AC3E}">
        <p14:creationId xmlns:p14="http://schemas.microsoft.com/office/powerpoint/2010/main" val="151023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12</a:t>
            </a:fld>
            <a:endParaRPr lang="en-US"/>
          </a:p>
        </p:txBody>
      </p:sp>
    </p:spTree>
    <p:extLst>
      <p:ext uri="{BB962C8B-B14F-4D97-AF65-F5344CB8AC3E}">
        <p14:creationId xmlns:p14="http://schemas.microsoft.com/office/powerpoint/2010/main" val="2941849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48</a:t>
            </a:fld>
            <a:endParaRPr lang="en-US"/>
          </a:p>
        </p:txBody>
      </p:sp>
    </p:spTree>
    <p:extLst>
      <p:ext uri="{BB962C8B-B14F-4D97-AF65-F5344CB8AC3E}">
        <p14:creationId xmlns:p14="http://schemas.microsoft.com/office/powerpoint/2010/main" val="164167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49</a:t>
            </a:fld>
            <a:endParaRPr lang="en-US"/>
          </a:p>
        </p:txBody>
      </p:sp>
    </p:spTree>
    <p:extLst>
      <p:ext uri="{BB962C8B-B14F-4D97-AF65-F5344CB8AC3E}">
        <p14:creationId xmlns:p14="http://schemas.microsoft.com/office/powerpoint/2010/main" val="4083659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50</a:t>
            </a:fld>
            <a:endParaRPr lang="en-US"/>
          </a:p>
        </p:txBody>
      </p:sp>
    </p:spTree>
    <p:extLst>
      <p:ext uri="{BB962C8B-B14F-4D97-AF65-F5344CB8AC3E}">
        <p14:creationId xmlns:p14="http://schemas.microsoft.com/office/powerpoint/2010/main" val="279536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51</a:t>
            </a:fld>
            <a:endParaRPr lang="en-US"/>
          </a:p>
        </p:txBody>
      </p:sp>
    </p:spTree>
    <p:extLst>
      <p:ext uri="{BB962C8B-B14F-4D97-AF65-F5344CB8AC3E}">
        <p14:creationId xmlns:p14="http://schemas.microsoft.com/office/powerpoint/2010/main" val="2791170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52</a:t>
            </a:fld>
            <a:endParaRPr lang="en-US"/>
          </a:p>
        </p:txBody>
      </p:sp>
    </p:spTree>
    <p:extLst>
      <p:ext uri="{BB962C8B-B14F-4D97-AF65-F5344CB8AC3E}">
        <p14:creationId xmlns:p14="http://schemas.microsoft.com/office/powerpoint/2010/main" val="2810876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53</a:t>
            </a:fld>
            <a:endParaRPr lang="en-US"/>
          </a:p>
        </p:txBody>
      </p:sp>
    </p:spTree>
    <p:extLst>
      <p:ext uri="{BB962C8B-B14F-4D97-AF65-F5344CB8AC3E}">
        <p14:creationId xmlns:p14="http://schemas.microsoft.com/office/powerpoint/2010/main" val="3819966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54</a:t>
            </a:fld>
            <a:endParaRPr lang="en-US"/>
          </a:p>
        </p:txBody>
      </p:sp>
    </p:spTree>
    <p:extLst>
      <p:ext uri="{BB962C8B-B14F-4D97-AF65-F5344CB8AC3E}">
        <p14:creationId xmlns:p14="http://schemas.microsoft.com/office/powerpoint/2010/main" val="577683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55</a:t>
            </a:fld>
            <a:endParaRPr lang="en-US"/>
          </a:p>
        </p:txBody>
      </p:sp>
    </p:spTree>
    <p:extLst>
      <p:ext uri="{BB962C8B-B14F-4D97-AF65-F5344CB8AC3E}">
        <p14:creationId xmlns:p14="http://schemas.microsoft.com/office/powerpoint/2010/main" val="1584850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56</a:t>
            </a:fld>
            <a:endParaRPr lang="en-US"/>
          </a:p>
        </p:txBody>
      </p:sp>
    </p:spTree>
    <p:extLst>
      <p:ext uri="{BB962C8B-B14F-4D97-AF65-F5344CB8AC3E}">
        <p14:creationId xmlns:p14="http://schemas.microsoft.com/office/powerpoint/2010/main" val="1665042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57</a:t>
            </a:fld>
            <a:endParaRPr lang="en-US"/>
          </a:p>
        </p:txBody>
      </p:sp>
    </p:spTree>
    <p:extLst>
      <p:ext uri="{BB962C8B-B14F-4D97-AF65-F5344CB8AC3E}">
        <p14:creationId xmlns:p14="http://schemas.microsoft.com/office/powerpoint/2010/main" val="173474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13</a:t>
            </a:fld>
            <a:endParaRPr lang="en-US"/>
          </a:p>
        </p:txBody>
      </p:sp>
    </p:spTree>
    <p:extLst>
      <p:ext uri="{BB962C8B-B14F-4D97-AF65-F5344CB8AC3E}">
        <p14:creationId xmlns:p14="http://schemas.microsoft.com/office/powerpoint/2010/main" val="3887025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58</a:t>
            </a:fld>
            <a:endParaRPr lang="en-US"/>
          </a:p>
        </p:txBody>
      </p:sp>
    </p:spTree>
    <p:extLst>
      <p:ext uri="{BB962C8B-B14F-4D97-AF65-F5344CB8AC3E}">
        <p14:creationId xmlns:p14="http://schemas.microsoft.com/office/powerpoint/2010/main" val="1859927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59</a:t>
            </a:fld>
            <a:endParaRPr lang="en-US"/>
          </a:p>
        </p:txBody>
      </p:sp>
    </p:spTree>
    <p:extLst>
      <p:ext uri="{BB962C8B-B14F-4D97-AF65-F5344CB8AC3E}">
        <p14:creationId xmlns:p14="http://schemas.microsoft.com/office/powerpoint/2010/main" val="4403583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60</a:t>
            </a:fld>
            <a:endParaRPr lang="en-US"/>
          </a:p>
        </p:txBody>
      </p:sp>
    </p:spTree>
    <p:extLst>
      <p:ext uri="{BB962C8B-B14F-4D97-AF65-F5344CB8AC3E}">
        <p14:creationId xmlns:p14="http://schemas.microsoft.com/office/powerpoint/2010/main" val="32454179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61</a:t>
            </a:fld>
            <a:endParaRPr lang="en-US"/>
          </a:p>
        </p:txBody>
      </p:sp>
    </p:spTree>
    <p:extLst>
      <p:ext uri="{BB962C8B-B14F-4D97-AF65-F5344CB8AC3E}">
        <p14:creationId xmlns:p14="http://schemas.microsoft.com/office/powerpoint/2010/main" val="23238698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62</a:t>
            </a:fld>
            <a:endParaRPr lang="en-US"/>
          </a:p>
        </p:txBody>
      </p:sp>
    </p:spTree>
    <p:extLst>
      <p:ext uri="{BB962C8B-B14F-4D97-AF65-F5344CB8AC3E}">
        <p14:creationId xmlns:p14="http://schemas.microsoft.com/office/powerpoint/2010/main" val="14229679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63</a:t>
            </a:fld>
            <a:endParaRPr lang="en-US"/>
          </a:p>
        </p:txBody>
      </p:sp>
    </p:spTree>
    <p:extLst>
      <p:ext uri="{BB962C8B-B14F-4D97-AF65-F5344CB8AC3E}">
        <p14:creationId xmlns:p14="http://schemas.microsoft.com/office/powerpoint/2010/main" val="36353045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64</a:t>
            </a:fld>
            <a:endParaRPr lang="en-US"/>
          </a:p>
        </p:txBody>
      </p:sp>
    </p:spTree>
    <p:extLst>
      <p:ext uri="{BB962C8B-B14F-4D97-AF65-F5344CB8AC3E}">
        <p14:creationId xmlns:p14="http://schemas.microsoft.com/office/powerpoint/2010/main" val="30577080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65</a:t>
            </a:fld>
            <a:endParaRPr lang="en-US"/>
          </a:p>
        </p:txBody>
      </p:sp>
    </p:spTree>
    <p:extLst>
      <p:ext uri="{BB962C8B-B14F-4D97-AF65-F5344CB8AC3E}">
        <p14:creationId xmlns:p14="http://schemas.microsoft.com/office/powerpoint/2010/main" val="10970482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66</a:t>
            </a:fld>
            <a:endParaRPr lang="en-US"/>
          </a:p>
        </p:txBody>
      </p:sp>
    </p:spTree>
    <p:extLst>
      <p:ext uri="{BB962C8B-B14F-4D97-AF65-F5344CB8AC3E}">
        <p14:creationId xmlns:p14="http://schemas.microsoft.com/office/powerpoint/2010/main" val="351923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14</a:t>
            </a:fld>
            <a:endParaRPr lang="en-US"/>
          </a:p>
        </p:txBody>
      </p:sp>
    </p:spTree>
    <p:extLst>
      <p:ext uri="{BB962C8B-B14F-4D97-AF65-F5344CB8AC3E}">
        <p14:creationId xmlns:p14="http://schemas.microsoft.com/office/powerpoint/2010/main" val="197721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15</a:t>
            </a:fld>
            <a:endParaRPr lang="en-US"/>
          </a:p>
        </p:txBody>
      </p:sp>
    </p:spTree>
    <p:extLst>
      <p:ext uri="{BB962C8B-B14F-4D97-AF65-F5344CB8AC3E}">
        <p14:creationId xmlns:p14="http://schemas.microsoft.com/office/powerpoint/2010/main" val="378163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16</a:t>
            </a:fld>
            <a:endParaRPr lang="en-US"/>
          </a:p>
        </p:txBody>
      </p:sp>
    </p:spTree>
    <p:extLst>
      <p:ext uri="{BB962C8B-B14F-4D97-AF65-F5344CB8AC3E}">
        <p14:creationId xmlns:p14="http://schemas.microsoft.com/office/powerpoint/2010/main" val="359988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17</a:t>
            </a:fld>
            <a:endParaRPr lang="en-US"/>
          </a:p>
        </p:txBody>
      </p:sp>
    </p:spTree>
    <p:extLst>
      <p:ext uri="{BB962C8B-B14F-4D97-AF65-F5344CB8AC3E}">
        <p14:creationId xmlns:p14="http://schemas.microsoft.com/office/powerpoint/2010/main" val="62545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43FB-5408-47C8-9944-117E814BD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1168C-DF26-4D7B-A295-D826BA782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C3479A-3295-44A2-AF01-993EF370DA13}"/>
              </a:ext>
            </a:extLst>
          </p:cNvPr>
          <p:cNvSpPr>
            <a:spLocks noGrp="1"/>
          </p:cNvSpPr>
          <p:nvPr>
            <p:ph type="dt" sz="half" idx="10"/>
          </p:nvPr>
        </p:nvSpPr>
        <p:spPr/>
        <p:txBody>
          <a:bodyPr/>
          <a:lstStyle/>
          <a:p>
            <a:fld id="{D1EEAE93-6D09-486F-9DBE-94739CFD12F4}" type="datetimeFigureOut">
              <a:rPr lang="en-US" smtClean="0"/>
              <a:t>7/10/2026</a:t>
            </a:fld>
            <a:endParaRPr lang="en-US"/>
          </a:p>
        </p:txBody>
      </p:sp>
      <p:sp>
        <p:nvSpPr>
          <p:cNvPr id="5" name="Footer Placeholder 4">
            <a:extLst>
              <a:ext uri="{FF2B5EF4-FFF2-40B4-BE49-F238E27FC236}">
                <a16:creationId xmlns:a16="http://schemas.microsoft.com/office/drawing/2014/main" id="{B10A4F7A-4C71-4505-96AC-BBA3CAE5D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50896-5A3B-4A5A-8E2C-4ABD0B0D9FC7}"/>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236607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387B-958C-4D78-9CEA-F586AF133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72D52-D29B-4A63-97D0-4EE60CB6C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5A3A4-7C22-4B37-B5A9-CB042C9622DF}"/>
              </a:ext>
            </a:extLst>
          </p:cNvPr>
          <p:cNvSpPr>
            <a:spLocks noGrp="1"/>
          </p:cNvSpPr>
          <p:nvPr>
            <p:ph type="dt" sz="half" idx="10"/>
          </p:nvPr>
        </p:nvSpPr>
        <p:spPr/>
        <p:txBody>
          <a:bodyPr/>
          <a:lstStyle/>
          <a:p>
            <a:fld id="{D1EEAE93-6D09-486F-9DBE-94739CFD12F4}" type="datetimeFigureOut">
              <a:rPr lang="en-US" smtClean="0"/>
              <a:t>7/10/2026</a:t>
            </a:fld>
            <a:endParaRPr lang="en-US"/>
          </a:p>
        </p:txBody>
      </p:sp>
      <p:sp>
        <p:nvSpPr>
          <p:cNvPr id="5" name="Footer Placeholder 4">
            <a:extLst>
              <a:ext uri="{FF2B5EF4-FFF2-40B4-BE49-F238E27FC236}">
                <a16:creationId xmlns:a16="http://schemas.microsoft.com/office/drawing/2014/main" id="{76EB3E48-F806-4297-AFDC-A9BD7A93B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ED6F0-807C-4C6B-8B5C-1EA6B1BA85A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55892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A2E0D-BE27-45B3-917A-4D8A07F600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6DAA9-0E06-4D73-9A7F-529B5C9801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FFE38-06FF-40B3-ACBD-1B8BF9A5BA56}"/>
              </a:ext>
            </a:extLst>
          </p:cNvPr>
          <p:cNvSpPr>
            <a:spLocks noGrp="1"/>
          </p:cNvSpPr>
          <p:nvPr>
            <p:ph type="dt" sz="half" idx="10"/>
          </p:nvPr>
        </p:nvSpPr>
        <p:spPr/>
        <p:txBody>
          <a:bodyPr/>
          <a:lstStyle/>
          <a:p>
            <a:fld id="{D1EEAE93-6D09-486F-9DBE-94739CFD12F4}" type="datetimeFigureOut">
              <a:rPr lang="en-US" smtClean="0"/>
              <a:t>7/10/2026</a:t>
            </a:fld>
            <a:endParaRPr lang="en-US"/>
          </a:p>
        </p:txBody>
      </p:sp>
      <p:sp>
        <p:nvSpPr>
          <p:cNvPr id="5" name="Footer Placeholder 4">
            <a:extLst>
              <a:ext uri="{FF2B5EF4-FFF2-40B4-BE49-F238E27FC236}">
                <a16:creationId xmlns:a16="http://schemas.microsoft.com/office/drawing/2014/main" id="{EC060F5F-8728-41A3-804F-418A56309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CE10-9A45-4F31-91BC-1D9C087A46EC}"/>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65518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1081-86E9-40E2-886C-6B8345935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9D6BA-D97E-4487-8979-C64767054D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7B8B1-6663-4E66-9F46-DB087EDB2D8F}"/>
              </a:ext>
            </a:extLst>
          </p:cNvPr>
          <p:cNvSpPr>
            <a:spLocks noGrp="1"/>
          </p:cNvSpPr>
          <p:nvPr>
            <p:ph type="dt" sz="half" idx="10"/>
          </p:nvPr>
        </p:nvSpPr>
        <p:spPr/>
        <p:txBody>
          <a:bodyPr/>
          <a:lstStyle/>
          <a:p>
            <a:fld id="{D1EEAE93-6D09-486F-9DBE-94739CFD12F4}" type="datetimeFigureOut">
              <a:rPr lang="en-US" smtClean="0"/>
              <a:t>7/10/2026</a:t>
            </a:fld>
            <a:endParaRPr lang="en-US"/>
          </a:p>
        </p:txBody>
      </p:sp>
      <p:sp>
        <p:nvSpPr>
          <p:cNvPr id="5" name="Footer Placeholder 4">
            <a:extLst>
              <a:ext uri="{FF2B5EF4-FFF2-40B4-BE49-F238E27FC236}">
                <a16:creationId xmlns:a16="http://schemas.microsoft.com/office/drawing/2014/main" id="{EA0F3282-A842-4AC8-9F4C-92DEED8BD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4C91D-47FE-4626-A3A3-1FF1C8F2C3DA}"/>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50898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A126-129E-4EDE-B912-0E62CA460D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074876-8A7B-4D09-BDEC-30DD416D9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193B2-E4FA-4D2D-A460-34D91ED51C1D}"/>
              </a:ext>
            </a:extLst>
          </p:cNvPr>
          <p:cNvSpPr>
            <a:spLocks noGrp="1"/>
          </p:cNvSpPr>
          <p:nvPr>
            <p:ph type="dt" sz="half" idx="10"/>
          </p:nvPr>
        </p:nvSpPr>
        <p:spPr/>
        <p:txBody>
          <a:bodyPr/>
          <a:lstStyle/>
          <a:p>
            <a:fld id="{D1EEAE93-6D09-486F-9DBE-94739CFD12F4}" type="datetimeFigureOut">
              <a:rPr lang="en-US" smtClean="0"/>
              <a:t>7/10/2026</a:t>
            </a:fld>
            <a:endParaRPr lang="en-US"/>
          </a:p>
        </p:txBody>
      </p:sp>
      <p:sp>
        <p:nvSpPr>
          <p:cNvPr id="5" name="Footer Placeholder 4">
            <a:extLst>
              <a:ext uri="{FF2B5EF4-FFF2-40B4-BE49-F238E27FC236}">
                <a16:creationId xmlns:a16="http://schemas.microsoft.com/office/drawing/2014/main" id="{480A3F03-1DC7-407A-8E13-A16D36042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EE4E9-6D4F-452F-A58C-CF9C217E07D2}"/>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286901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540B-0C78-4C11-9CFA-2BE961F0F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267B2-9BFF-4C04-BE5A-FD265F3A5C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F9A35-126D-4892-A99F-6354F42E2A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BBE97-FC2F-4831-81DB-9353697F8D99}"/>
              </a:ext>
            </a:extLst>
          </p:cNvPr>
          <p:cNvSpPr>
            <a:spLocks noGrp="1"/>
          </p:cNvSpPr>
          <p:nvPr>
            <p:ph type="dt" sz="half" idx="10"/>
          </p:nvPr>
        </p:nvSpPr>
        <p:spPr/>
        <p:txBody>
          <a:bodyPr/>
          <a:lstStyle/>
          <a:p>
            <a:fld id="{D1EEAE93-6D09-486F-9DBE-94739CFD12F4}" type="datetimeFigureOut">
              <a:rPr lang="en-US" smtClean="0"/>
              <a:t>7/10/2026</a:t>
            </a:fld>
            <a:endParaRPr lang="en-US"/>
          </a:p>
        </p:txBody>
      </p:sp>
      <p:sp>
        <p:nvSpPr>
          <p:cNvPr id="6" name="Footer Placeholder 5">
            <a:extLst>
              <a:ext uri="{FF2B5EF4-FFF2-40B4-BE49-F238E27FC236}">
                <a16:creationId xmlns:a16="http://schemas.microsoft.com/office/drawing/2014/main" id="{732AC230-3BDA-48EE-A182-206AF1EC5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ED600-6E40-4215-B3A6-A56A3309C9F2}"/>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401691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0BC8-FAB8-45B4-87BF-652438F68A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4CAC67-B8DE-483D-BD61-D5C29134A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6A163-AD3B-4199-A19C-969E84B83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A3DFE-DAE2-447A-89FD-DC79B8540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5A4A3-6561-4218-AAA6-162DF86DB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A95CDB-9DE8-4507-871A-75F6D66DC6D7}"/>
              </a:ext>
            </a:extLst>
          </p:cNvPr>
          <p:cNvSpPr>
            <a:spLocks noGrp="1"/>
          </p:cNvSpPr>
          <p:nvPr>
            <p:ph type="dt" sz="half" idx="10"/>
          </p:nvPr>
        </p:nvSpPr>
        <p:spPr/>
        <p:txBody>
          <a:bodyPr/>
          <a:lstStyle/>
          <a:p>
            <a:fld id="{D1EEAE93-6D09-486F-9DBE-94739CFD12F4}" type="datetimeFigureOut">
              <a:rPr lang="en-US" smtClean="0"/>
              <a:t>7/10/2026</a:t>
            </a:fld>
            <a:endParaRPr lang="en-US"/>
          </a:p>
        </p:txBody>
      </p:sp>
      <p:sp>
        <p:nvSpPr>
          <p:cNvPr id="8" name="Footer Placeholder 7">
            <a:extLst>
              <a:ext uri="{FF2B5EF4-FFF2-40B4-BE49-F238E27FC236}">
                <a16:creationId xmlns:a16="http://schemas.microsoft.com/office/drawing/2014/main" id="{C3A5F8FF-9EB5-4402-B3C4-4187BAB05F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57092-04EB-420E-A950-2D074A83F493}"/>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539274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C9BB-B136-47F2-87DE-102D5C8132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65B8F-9BEE-489D-9406-C6408CF59B72}"/>
              </a:ext>
            </a:extLst>
          </p:cNvPr>
          <p:cNvSpPr>
            <a:spLocks noGrp="1"/>
          </p:cNvSpPr>
          <p:nvPr>
            <p:ph type="dt" sz="half" idx="10"/>
          </p:nvPr>
        </p:nvSpPr>
        <p:spPr/>
        <p:txBody>
          <a:bodyPr/>
          <a:lstStyle/>
          <a:p>
            <a:fld id="{D1EEAE93-6D09-486F-9DBE-94739CFD12F4}" type="datetimeFigureOut">
              <a:rPr lang="en-US" smtClean="0"/>
              <a:t>7/10/2026</a:t>
            </a:fld>
            <a:endParaRPr lang="en-US"/>
          </a:p>
        </p:txBody>
      </p:sp>
      <p:sp>
        <p:nvSpPr>
          <p:cNvPr id="4" name="Footer Placeholder 3">
            <a:extLst>
              <a:ext uri="{FF2B5EF4-FFF2-40B4-BE49-F238E27FC236}">
                <a16:creationId xmlns:a16="http://schemas.microsoft.com/office/drawing/2014/main" id="{B02F6D4E-3058-40FD-BFB2-482BDB474C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F3F11-BFEC-4BAE-98FF-BC9C4CC32C37}"/>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22587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FDCD0-2690-4E43-B01B-4D89BB033BB3}"/>
              </a:ext>
            </a:extLst>
          </p:cNvPr>
          <p:cNvSpPr>
            <a:spLocks noGrp="1"/>
          </p:cNvSpPr>
          <p:nvPr>
            <p:ph type="dt" sz="half" idx="10"/>
          </p:nvPr>
        </p:nvSpPr>
        <p:spPr/>
        <p:txBody>
          <a:bodyPr/>
          <a:lstStyle/>
          <a:p>
            <a:fld id="{D1EEAE93-6D09-486F-9DBE-94739CFD12F4}" type="datetimeFigureOut">
              <a:rPr lang="en-US" smtClean="0"/>
              <a:t>7/10/2026</a:t>
            </a:fld>
            <a:endParaRPr lang="en-US"/>
          </a:p>
        </p:txBody>
      </p:sp>
      <p:sp>
        <p:nvSpPr>
          <p:cNvPr id="3" name="Footer Placeholder 2">
            <a:extLst>
              <a:ext uri="{FF2B5EF4-FFF2-40B4-BE49-F238E27FC236}">
                <a16:creationId xmlns:a16="http://schemas.microsoft.com/office/drawing/2014/main" id="{4BC30504-07A3-4C55-B902-C81202BB5A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50C3F2-B363-4E41-9484-67C4ED542DF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84899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2CC4-5913-4ADC-B923-3AB00CF1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72311B-8002-444E-A23C-22FF33D33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4E9B93-E356-4937-89F7-47C8DBB8F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B3CBF-A5AC-4617-AD19-BDB664CFA909}"/>
              </a:ext>
            </a:extLst>
          </p:cNvPr>
          <p:cNvSpPr>
            <a:spLocks noGrp="1"/>
          </p:cNvSpPr>
          <p:nvPr>
            <p:ph type="dt" sz="half" idx="10"/>
          </p:nvPr>
        </p:nvSpPr>
        <p:spPr/>
        <p:txBody>
          <a:bodyPr/>
          <a:lstStyle/>
          <a:p>
            <a:fld id="{D1EEAE93-6D09-486F-9DBE-94739CFD12F4}" type="datetimeFigureOut">
              <a:rPr lang="en-US" smtClean="0"/>
              <a:t>7/10/2026</a:t>
            </a:fld>
            <a:endParaRPr lang="en-US"/>
          </a:p>
        </p:txBody>
      </p:sp>
      <p:sp>
        <p:nvSpPr>
          <p:cNvPr id="6" name="Footer Placeholder 5">
            <a:extLst>
              <a:ext uri="{FF2B5EF4-FFF2-40B4-BE49-F238E27FC236}">
                <a16:creationId xmlns:a16="http://schemas.microsoft.com/office/drawing/2014/main" id="{B7454A11-7F00-4E2D-8983-0BCD39F2A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C5C83-580D-4220-9C43-1AAFFB3F7704}"/>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17102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3EAA-5E11-408B-AC9A-3D27D24B2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9DC1C1-3DF7-4EDB-9294-1D9EABD8F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9E0D9A-BF5B-413B-A6C6-C4D5D77E3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076FD-CFD5-4211-83F9-0E03168B7034}"/>
              </a:ext>
            </a:extLst>
          </p:cNvPr>
          <p:cNvSpPr>
            <a:spLocks noGrp="1"/>
          </p:cNvSpPr>
          <p:nvPr>
            <p:ph type="dt" sz="half" idx="10"/>
          </p:nvPr>
        </p:nvSpPr>
        <p:spPr/>
        <p:txBody>
          <a:bodyPr/>
          <a:lstStyle/>
          <a:p>
            <a:fld id="{D1EEAE93-6D09-486F-9DBE-94739CFD12F4}" type="datetimeFigureOut">
              <a:rPr lang="en-US" smtClean="0"/>
              <a:t>7/10/2026</a:t>
            </a:fld>
            <a:endParaRPr lang="en-US"/>
          </a:p>
        </p:txBody>
      </p:sp>
      <p:sp>
        <p:nvSpPr>
          <p:cNvPr id="6" name="Footer Placeholder 5">
            <a:extLst>
              <a:ext uri="{FF2B5EF4-FFF2-40B4-BE49-F238E27FC236}">
                <a16:creationId xmlns:a16="http://schemas.microsoft.com/office/drawing/2014/main" id="{A6269568-A6ED-4E45-8641-38CAA8E63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11CB4-A528-4994-B6F5-47F7C3A717C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72887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94657-ECF3-4D75-B470-027077BAD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88C7D-D9A4-4FE4-84C6-6907CE0DA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FD901-1C9B-4E87-B79F-8011EA89A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EAE93-6D09-486F-9DBE-94739CFD12F4}" type="datetimeFigureOut">
              <a:rPr lang="en-US" smtClean="0"/>
              <a:t>7/10/2026</a:t>
            </a:fld>
            <a:endParaRPr lang="en-US"/>
          </a:p>
        </p:txBody>
      </p:sp>
      <p:sp>
        <p:nvSpPr>
          <p:cNvPr id="5" name="Footer Placeholder 4">
            <a:extLst>
              <a:ext uri="{FF2B5EF4-FFF2-40B4-BE49-F238E27FC236}">
                <a16:creationId xmlns:a16="http://schemas.microsoft.com/office/drawing/2014/main" id="{4DEE921E-0F7A-49E7-99E1-AE20895EA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4A56B0-4A5A-4736-8F6F-7581988A9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5DBB2-8759-4085-99D0-BCB22E316F7F}" type="slidenum">
              <a:rPr lang="en-US" smtClean="0"/>
              <a:t>‹#›</a:t>
            </a:fld>
            <a:endParaRPr lang="en-US"/>
          </a:p>
        </p:txBody>
      </p:sp>
    </p:spTree>
    <p:extLst>
      <p:ext uri="{BB962C8B-B14F-4D97-AF65-F5344CB8AC3E}">
        <p14:creationId xmlns:p14="http://schemas.microsoft.com/office/powerpoint/2010/main" val="2237740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25.png"/><Relationship Id="rId4" Type="http://schemas.openxmlformats.org/officeDocument/2006/relationships/image" Target="../media/image36.png"/><Relationship Id="rId9"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5.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9.tif"/></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6.emf"/><Relationship Id="rId5" Type="http://schemas.openxmlformats.org/officeDocument/2006/relationships/oleObject" Target="../embeddings/oleObject1.bin"/><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urworldindata.org/life-expectancy"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34EC5A-9F71-4C43-8C24-8ABFF040656A}"/>
              </a:ext>
            </a:extLst>
          </p:cNvPr>
          <p:cNvPicPr>
            <a:picLocks noChangeAspect="1"/>
          </p:cNvPicPr>
          <p:nvPr/>
        </p:nvPicPr>
        <p:blipFill>
          <a:blip r:embed="rId2"/>
          <a:stretch>
            <a:fillRect/>
          </a:stretch>
        </p:blipFill>
        <p:spPr>
          <a:xfrm>
            <a:off x="0" y="0"/>
            <a:ext cx="12192000" cy="6680660"/>
          </a:xfrm>
          <a:prstGeom prst="rect">
            <a:avLst/>
          </a:prstGeom>
        </p:spPr>
      </p:pic>
      <p:sp>
        <p:nvSpPr>
          <p:cNvPr id="16" name="TextovéPole 9">
            <a:extLst>
              <a:ext uri="{FF2B5EF4-FFF2-40B4-BE49-F238E27FC236}">
                <a16:creationId xmlns:a16="http://schemas.microsoft.com/office/drawing/2014/main" id="{840E0741-5852-42CD-B3F4-63B2B74BC91D}"/>
              </a:ext>
            </a:extLst>
          </p:cNvPr>
          <p:cNvSpPr txBox="1"/>
          <p:nvPr/>
        </p:nvSpPr>
        <p:spPr>
          <a:xfrm>
            <a:off x="136906" y="1283267"/>
            <a:ext cx="10178946" cy="3785652"/>
          </a:xfrm>
          <a:prstGeom prst="rect">
            <a:avLst/>
          </a:prstGeom>
          <a:noFill/>
        </p:spPr>
        <p:txBody>
          <a:bodyPr wrap="square" rtlCol="0">
            <a:spAutoFit/>
          </a:bodyPr>
          <a:lstStyle/>
          <a:p>
            <a:pPr algn="ctr"/>
            <a:r>
              <a:rPr lang="cs-CZ" sz="6000" b="1" dirty="0">
                <a:solidFill>
                  <a:srgbClr val="FFA300"/>
                </a:solidFill>
              </a:rPr>
              <a:t>Development of mTOR inhibitors for delayed onset and treatment of age-related diseases</a:t>
            </a:r>
          </a:p>
        </p:txBody>
      </p:sp>
      <p:sp>
        <p:nvSpPr>
          <p:cNvPr id="18" name="TextovéPole 12">
            <a:extLst>
              <a:ext uri="{FF2B5EF4-FFF2-40B4-BE49-F238E27FC236}">
                <a16:creationId xmlns:a16="http://schemas.microsoft.com/office/drawing/2014/main" id="{57A64831-44A5-44EB-83E8-A26C8170E7EE}"/>
              </a:ext>
            </a:extLst>
          </p:cNvPr>
          <p:cNvSpPr txBox="1"/>
          <p:nvPr/>
        </p:nvSpPr>
        <p:spPr>
          <a:xfrm>
            <a:off x="0" y="5472159"/>
            <a:ext cx="5244769" cy="646331"/>
          </a:xfrm>
          <a:prstGeom prst="rect">
            <a:avLst/>
          </a:prstGeom>
          <a:noFill/>
        </p:spPr>
        <p:txBody>
          <a:bodyPr wrap="none" rtlCol="0">
            <a:spAutoFit/>
          </a:bodyPr>
          <a:lstStyle/>
          <a:p>
            <a:r>
              <a:rPr lang="cs-CZ" sz="3600" b="1" dirty="0">
                <a:solidFill>
                  <a:schemeClr val="bg1"/>
                </a:solidFill>
              </a:rPr>
              <a:t>RNDr. Patrik Olekšák, PhD.</a:t>
            </a:r>
          </a:p>
        </p:txBody>
      </p:sp>
      <p:pic>
        <p:nvPicPr>
          <p:cNvPr id="3" name="Picture 2">
            <a:extLst>
              <a:ext uri="{FF2B5EF4-FFF2-40B4-BE49-F238E27FC236}">
                <a16:creationId xmlns:a16="http://schemas.microsoft.com/office/drawing/2014/main" id="{2FF5D212-8E78-4C5F-8237-07E5DAA49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06" y="-1"/>
            <a:ext cx="6619888" cy="1336652"/>
          </a:xfrm>
          <a:prstGeom prst="rect">
            <a:avLst/>
          </a:prstGeom>
        </p:spPr>
      </p:pic>
    </p:spTree>
    <p:extLst>
      <p:ext uri="{BB962C8B-B14F-4D97-AF65-F5344CB8AC3E}">
        <p14:creationId xmlns:p14="http://schemas.microsoft.com/office/powerpoint/2010/main" val="316413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How to target aging and age-related diseases?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Papadopoli, D.; Boulay, K.; Kazak, L.; Pollak, M.; Mallette, F.A.; Topisirovic, I.; Hulea L. mTOR as a central regulator of lifespan and aging. </a:t>
            </a:r>
            <a:r>
              <a:rPr lang="cs-CZ" i="1" dirty="0"/>
              <a:t>F1000Research</a:t>
            </a:r>
            <a:r>
              <a:rPr lang="cs-CZ" dirty="0"/>
              <a:t> </a:t>
            </a:r>
            <a:r>
              <a:rPr lang="cs-CZ" b="1" dirty="0"/>
              <a:t>2019</a:t>
            </a:r>
            <a:r>
              <a:rPr lang="cs-CZ" dirty="0"/>
              <a:t>, </a:t>
            </a:r>
            <a:r>
              <a:rPr lang="cs-CZ" i="1" dirty="0"/>
              <a:t>8</a:t>
            </a:r>
            <a:r>
              <a:rPr lang="cs-CZ" dirty="0"/>
              <a:t>, 998, doi:10.12688/f1000research.17196.1.</a:t>
            </a:r>
          </a:p>
        </p:txBody>
      </p: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524315"/>
          </a:xfrm>
          <a:prstGeom prst="rect">
            <a:avLst/>
          </a:prstGeom>
          <a:noFill/>
        </p:spPr>
        <p:txBody>
          <a:bodyPr wrap="square" rtlCol="0">
            <a:spAutoFit/>
          </a:bodyPr>
          <a:lstStyle/>
          <a:p>
            <a:pPr algn="just"/>
            <a:r>
              <a:rPr lang="en-US" sz="2400" dirty="0"/>
              <a:t>Targeting aging and age-related diseases is a complex and multifaceted </a:t>
            </a:r>
            <a:r>
              <a:rPr lang="en-US" sz="2400" dirty="0" err="1"/>
              <a:t>challeng</a:t>
            </a:r>
            <a:r>
              <a:rPr lang="cs-CZ" sz="2400" dirty="0"/>
              <a:t>.</a:t>
            </a:r>
          </a:p>
          <a:p>
            <a:pPr algn="just"/>
            <a:endParaRPr lang="cs-CZ" sz="2400" dirty="0"/>
          </a:p>
          <a:p>
            <a:pPr algn="just"/>
            <a:r>
              <a:rPr lang="cs-CZ" sz="2400" dirty="0"/>
              <a:t>However, one of the key cellular protein kinase that </a:t>
            </a:r>
            <a:r>
              <a:rPr lang="en-US" sz="2400" dirty="0"/>
              <a:t>has been implicated in many of the processes</a:t>
            </a:r>
            <a:r>
              <a:rPr lang="cs-CZ" sz="2400" dirty="0"/>
              <a:t> </a:t>
            </a:r>
            <a:r>
              <a:rPr lang="en-US" sz="2400" dirty="0"/>
              <a:t>associated with aging, including cellular senescence, immune responses, cell stem regulation, autophagy, mitochondrial function, and protein homeostasis</a:t>
            </a:r>
            <a:r>
              <a:rPr lang="cs-CZ" sz="2400" dirty="0"/>
              <a:t> is </a:t>
            </a:r>
            <a:r>
              <a:rPr lang="cs-CZ" sz="2400" b="1" dirty="0">
                <a:highlight>
                  <a:srgbClr val="FFA300"/>
                </a:highlight>
              </a:rPr>
              <a:t>mechanistic target of rapamycin (mTOR)</a:t>
            </a:r>
            <a:r>
              <a:rPr lang="cs-CZ" sz="2400" dirty="0"/>
              <a:t>.</a:t>
            </a:r>
          </a:p>
          <a:p>
            <a:pPr algn="just"/>
            <a:endParaRPr lang="cs-CZ" sz="2400" dirty="0"/>
          </a:p>
          <a:p>
            <a:pPr algn="just"/>
            <a:r>
              <a:rPr lang="cs-CZ" sz="2400" dirty="0"/>
              <a:t>In higher eukaryotes mTOR is a protein that forms </a:t>
            </a:r>
            <a:r>
              <a:rPr lang="en-US" sz="2400" dirty="0"/>
              <a:t>two distinct complexes</a:t>
            </a:r>
            <a:r>
              <a:rPr lang="cs-CZ" sz="2400" dirty="0"/>
              <a:t>: </a:t>
            </a:r>
            <a:r>
              <a:rPr lang="en-US" sz="2400" dirty="0"/>
              <a:t>mTOR complex 1 (mTORC1) and 2 (mTORC2)</a:t>
            </a:r>
            <a:r>
              <a:rPr lang="cs-CZ" sz="2400" dirty="0"/>
              <a:t>.</a:t>
            </a:r>
          </a:p>
          <a:p>
            <a:pPr algn="just"/>
            <a:endParaRPr lang="cs-CZ" sz="2400" dirty="0"/>
          </a:p>
          <a:p>
            <a:pPr algn="just"/>
            <a:r>
              <a:rPr lang="cs-CZ" sz="2400" dirty="0"/>
              <a:t>The both complexes, mTORC1 and mTORC2, differ </a:t>
            </a:r>
            <a:r>
              <a:rPr lang="en-US" sz="2400" dirty="0"/>
              <a:t>functionally and structurally and in their sensitivity to rapamycin</a:t>
            </a:r>
            <a:r>
              <a:rPr lang="cs-CZ" sz="2400" dirty="0"/>
              <a:t>, </a:t>
            </a:r>
            <a:r>
              <a:rPr lang="en-US" sz="2400" dirty="0"/>
              <a:t>a natural product isolated </a:t>
            </a:r>
            <a:r>
              <a:rPr lang="cs-CZ" sz="2400" dirty="0"/>
              <a:t>in 1972 </a:t>
            </a:r>
            <a:r>
              <a:rPr lang="en-US" sz="2400" dirty="0"/>
              <a:t>from </a:t>
            </a:r>
            <a:r>
              <a:rPr lang="en-US" sz="2400" i="1" dirty="0"/>
              <a:t>Streptomyces </a:t>
            </a:r>
            <a:r>
              <a:rPr lang="en-US" sz="2400" i="1" dirty="0" err="1"/>
              <a:t>hygroscopicus</a:t>
            </a:r>
            <a:r>
              <a:rPr lang="cs-CZ" sz="2400" dirty="0"/>
              <a:t>.</a:t>
            </a:r>
          </a:p>
        </p:txBody>
      </p:sp>
      <p:sp>
        <p:nvSpPr>
          <p:cNvPr id="12" name="TextBox 11">
            <a:extLst>
              <a:ext uri="{FF2B5EF4-FFF2-40B4-BE49-F238E27FC236}">
                <a16:creationId xmlns:a16="http://schemas.microsoft.com/office/drawing/2014/main" id="{13F07320-52E2-46BB-93DC-C2904008F5D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369914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6" y="609673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
        <p:nvSpPr>
          <p:cNvPr id="8" name="TextBox 7">
            <a:extLst>
              <a:ext uri="{FF2B5EF4-FFF2-40B4-BE49-F238E27FC236}">
                <a16:creationId xmlns:a16="http://schemas.microsoft.com/office/drawing/2014/main" id="{7BDFCFD4-4518-42C3-9CB5-5EC80DCABC17}"/>
              </a:ext>
            </a:extLst>
          </p:cNvPr>
          <p:cNvSpPr txBox="1"/>
          <p:nvPr/>
        </p:nvSpPr>
        <p:spPr>
          <a:xfrm>
            <a:off x="0" y="949168"/>
            <a:ext cx="3590576" cy="5262979"/>
          </a:xfrm>
          <a:prstGeom prst="rect">
            <a:avLst/>
          </a:prstGeom>
          <a:noFill/>
        </p:spPr>
        <p:txBody>
          <a:bodyPr wrap="square" rtlCol="0">
            <a:spAutoFit/>
          </a:bodyPr>
          <a:lstStyle/>
          <a:p>
            <a:pPr algn="just"/>
            <a:r>
              <a:rPr lang="en-US" sz="2400" dirty="0"/>
              <a:t>The mTOR, as a subunit of mTORC1 and</a:t>
            </a:r>
            <a:r>
              <a:rPr lang="cs-CZ" sz="2400" dirty="0"/>
              <a:t> </a:t>
            </a:r>
            <a:r>
              <a:rPr lang="en-US" sz="2400" dirty="0"/>
              <a:t>mTORC2, represents one of the key components of the</a:t>
            </a:r>
            <a:r>
              <a:rPr lang="cs-CZ" sz="2400" dirty="0"/>
              <a:t> mTOR signaling</a:t>
            </a:r>
            <a:r>
              <a:rPr lang="en-US" sz="2400" dirty="0"/>
              <a:t> pathway.</a:t>
            </a:r>
            <a:endParaRPr lang="cs-CZ" sz="2400" dirty="0"/>
          </a:p>
          <a:p>
            <a:pPr algn="just"/>
            <a:endParaRPr lang="cs-CZ" sz="2400" dirty="0"/>
          </a:p>
          <a:p>
            <a:pPr algn="just"/>
            <a:r>
              <a:rPr lang="cs-CZ" sz="2400" dirty="0"/>
              <a:t>The pathway involves at least 254 components mutually connected via at least 478 linkages.</a:t>
            </a:r>
          </a:p>
          <a:p>
            <a:pPr algn="just"/>
            <a:endParaRPr lang="cs-CZ" sz="2400" dirty="0"/>
          </a:p>
          <a:p>
            <a:pPr algn="just"/>
            <a:r>
              <a:rPr lang="cs-CZ" sz="2400" dirty="0"/>
              <a:t>The pathway regulates various essential functions in cell.</a:t>
            </a:r>
          </a:p>
        </p:txBody>
      </p:sp>
      <p:sp>
        <p:nvSpPr>
          <p:cNvPr id="12" name="TextBox 11">
            <a:extLst>
              <a:ext uri="{FF2B5EF4-FFF2-40B4-BE49-F238E27FC236}">
                <a16:creationId xmlns:a16="http://schemas.microsoft.com/office/drawing/2014/main" id="{13F07320-52E2-46BB-93DC-C2904008F5D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AND ITS ROLE IN AGING AND AGE-RELATED DISEASES</a:t>
            </a:r>
            <a:endParaRPr lang="en-US" sz="2400" dirty="0">
              <a:solidFill>
                <a:schemeClr val="bg1"/>
              </a:solidFill>
            </a:endParaRPr>
          </a:p>
        </p:txBody>
      </p:sp>
      <p:pic>
        <p:nvPicPr>
          <p:cNvPr id="3" name="Picture 2">
            <a:extLst>
              <a:ext uri="{FF2B5EF4-FFF2-40B4-BE49-F238E27FC236}">
                <a16:creationId xmlns:a16="http://schemas.microsoft.com/office/drawing/2014/main" id="{1F0C436E-0A69-4EFC-A4FE-11F4058EE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861" y="647752"/>
            <a:ext cx="8308848" cy="5430085"/>
          </a:xfrm>
          <a:prstGeom prst="rect">
            <a:avLst/>
          </a:prstGeom>
        </p:spPr>
      </p:pic>
      <p:sp>
        <p:nvSpPr>
          <p:cNvPr id="11" name="TextBox 10">
            <a:extLst>
              <a:ext uri="{FF2B5EF4-FFF2-40B4-BE49-F238E27FC236}">
                <a16:creationId xmlns:a16="http://schemas.microsoft.com/office/drawing/2014/main" id="{3730E466-DB4D-41F0-A6D2-BC1FC83D8192}"/>
              </a:ext>
            </a:extLst>
          </p:cNvPr>
          <p:cNvSpPr txBox="1"/>
          <p:nvPr/>
        </p:nvSpPr>
        <p:spPr>
          <a:xfrm>
            <a:off x="-6" y="602919"/>
            <a:ext cx="12192000" cy="461665"/>
          </a:xfrm>
          <a:prstGeom prst="rect">
            <a:avLst/>
          </a:prstGeom>
          <a:noFill/>
        </p:spPr>
        <p:txBody>
          <a:bodyPr wrap="square" rtlCol="0">
            <a:spAutoFit/>
          </a:bodyPr>
          <a:lstStyle/>
          <a:p>
            <a:pPr algn="just"/>
            <a:r>
              <a:rPr lang="cs-CZ" sz="2400" b="1" dirty="0">
                <a:solidFill>
                  <a:srgbClr val="FFA300"/>
                </a:solidFill>
              </a:rPr>
              <a:t>mTOR signaling pathway  </a:t>
            </a:r>
            <a:endParaRPr lang="en-US" sz="2400" dirty="0">
              <a:solidFill>
                <a:schemeClr val="bg1"/>
              </a:solidFill>
            </a:endParaRPr>
          </a:p>
        </p:txBody>
      </p:sp>
    </p:spTree>
    <p:extLst>
      <p:ext uri="{BB962C8B-B14F-4D97-AF65-F5344CB8AC3E}">
        <p14:creationId xmlns:p14="http://schemas.microsoft.com/office/powerpoint/2010/main" val="338952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mTOR inhibitors as therapeutics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154984"/>
          </a:xfrm>
          <a:prstGeom prst="rect">
            <a:avLst/>
          </a:prstGeom>
          <a:noFill/>
        </p:spPr>
        <p:txBody>
          <a:bodyPr wrap="square" rtlCol="0">
            <a:spAutoFit/>
          </a:bodyPr>
          <a:lstStyle/>
          <a:p>
            <a:pPr algn="just"/>
            <a:r>
              <a:rPr lang="cs-CZ" sz="2400" dirty="0"/>
              <a:t>O</a:t>
            </a:r>
            <a:r>
              <a:rPr lang="en-US" sz="2400" dirty="0" err="1"/>
              <a:t>veractivated</a:t>
            </a:r>
            <a:r>
              <a:rPr lang="en-US" sz="2400" dirty="0"/>
              <a:t> mTOR is associated with pathogenesis</a:t>
            </a:r>
            <a:r>
              <a:rPr lang="cs-CZ" sz="2400" dirty="0"/>
              <a:t> </a:t>
            </a:r>
            <a:r>
              <a:rPr lang="en-US" sz="2400" dirty="0"/>
              <a:t>and </a:t>
            </a:r>
            <a:r>
              <a:rPr lang="cs-CZ" sz="2400" dirty="0"/>
              <a:t>age-related diseases such as neurodegenerative diseases, cancer, obesity, type 2 diabetes mellitus, and other.</a:t>
            </a:r>
          </a:p>
          <a:p>
            <a:pPr algn="just"/>
            <a:endParaRPr lang="cs-CZ" sz="2400" dirty="0"/>
          </a:p>
          <a:p>
            <a:pPr algn="just"/>
            <a:r>
              <a:rPr lang="cs-CZ" sz="2400" dirty="0"/>
              <a:t>Therefore, inhibitors of mTOR have are considered as potential therapeutics against these diseases as well as in delaying of aging.</a:t>
            </a:r>
          </a:p>
          <a:p>
            <a:pPr algn="just"/>
            <a:endParaRPr lang="cs-CZ" sz="2400" dirty="0"/>
          </a:p>
          <a:p>
            <a:pPr algn="just"/>
            <a:r>
              <a:rPr lang="cs-CZ" sz="2400" dirty="0"/>
              <a:t>Indeed, several mTOR inhibitors, such as rapamycin, everolimus, and temsirolimus are approved for clinical use. </a:t>
            </a:r>
          </a:p>
          <a:p>
            <a:pPr algn="just"/>
            <a:endParaRPr lang="cs-CZ" sz="2400" dirty="0"/>
          </a:p>
          <a:p>
            <a:pPr algn="just"/>
            <a:r>
              <a:rPr lang="cs-CZ" sz="2400" dirty="0"/>
              <a:t>Moreover, nowadays there are numerous types of mTOR inhibitors, usually clustered in three different generations, on the basis of their mode of action.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AND ITS ROLE IN AGING AND AGE-RELATED DISEASES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Tree>
    <p:extLst>
      <p:ext uri="{BB962C8B-B14F-4D97-AF65-F5344CB8AC3E}">
        <p14:creationId xmlns:p14="http://schemas.microsoft.com/office/powerpoint/2010/main" val="403569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Three generations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61665"/>
          </a:xfrm>
          <a:prstGeom prst="rect">
            <a:avLst/>
          </a:prstGeom>
          <a:noFill/>
        </p:spPr>
        <p:txBody>
          <a:bodyPr wrap="square" rtlCol="0">
            <a:spAutoFit/>
          </a:bodyPr>
          <a:lstStyle/>
          <a:p>
            <a:pPr algn="just"/>
            <a:r>
              <a:rPr lang="cs-CZ" sz="2400" dirty="0"/>
              <a:t>Different mode of action of three generations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E6D0F677-35F0-4B19-8106-473E96E30DBE}"/>
              </a:ext>
            </a:extLst>
          </p:cNvPr>
          <p:cNvPicPr>
            <a:picLocks noChangeAspect="1"/>
          </p:cNvPicPr>
          <p:nvPr/>
        </p:nvPicPr>
        <p:blipFill>
          <a:blip r:embed="rId3"/>
          <a:stretch>
            <a:fillRect/>
          </a:stretch>
        </p:blipFill>
        <p:spPr>
          <a:xfrm>
            <a:off x="0" y="2104807"/>
            <a:ext cx="12192000" cy="3445390"/>
          </a:xfrm>
          <a:prstGeom prst="rect">
            <a:avLst/>
          </a:prstGeom>
        </p:spPr>
      </p:pic>
    </p:spTree>
    <p:extLst>
      <p:ext uri="{BB962C8B-B14F-4D97-AF65-F5344CB8AC3E}">
        <p14:creationId xmlns:p14="http://schemas.microsoft.com/office/powerpoint/2010/main" val="310054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first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7605711" cy="2308324"/>
          </a:xfrm>
          <a:prstGeom prst="rect">
            <a:avLst/>
          </a:prstGeom>
          <a:noFill/>
        </p:spPr>
        <p:txBody>
          <a:bodyPr wrap="square" rtlCol="0">
            <a:spAutoFit/>
          </a:bodyPr>
          <a:lstStyle/>
          <a:p>
            <a:pPr algn="just"/>
            <a:r>
              <a:rPr lang="cs-CZ" sz="2400" dirty="0"/>
              <a:t>The first generation of mTOR inhibitors represents the oldest class of mTOR inhibitors.</a:t>
            </a:r>
          </a:p>
          <a:p>
            <a:pPr algn="just"/>
            <a:endParaRPr lang="cs-CZ" sz="2400" dirty="0"/>
          </a:p>
          <a:p>
            <a:pPr algn="just"/>
            <a:r>
              <a:rPr lang="cs-CZ" sz="2400" dirty="0"/>
              <a:t>These inhibitors include rapamycin and its analogs, therefore this class of inhibitors is also known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rapalogs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5" name="Picture 4">
            <a:extLst>
              <a:ext uri="{FF2B5EF4-FFF2-40B4-BE49-F238E27FC236}">
                <a16:creationId xmlns:a16="http://schemas.microsoft.com/office/drawing/2014/main" id="{427FD4EA-367E-4A73-9496-BF74FDB62CE2}"/>
              </a:ext>
            </a:extLst>
          </p:cNvPr>
          <p:cNvPicPr>
            <a:picLocks noChangeAspect="1"/>
          </p:cNvPicPr>
          <p:nvPr/>
        </p:nvPicPr>
        <p:blipFill>
          <a:blip r:embed="rId3"/>
          <a:stretch>
            <a:fillRect/>
          </a:stretch>
        </p:blipFill>
        <p:spPr>
          <a:xfrm>
            <a:off x="7655715" y="650034"/>
            <a:ext cx="4486275" cy="2695575"/>
          </a:xfrm>
          <a:prstGeom prst="rect">
            <a:avLst/>
          </a:prstGeom>
        </p:spPr>
      </p:pic>
      <p:sp>
        <p:nvSpPr>
          <p:cNvPr id="12" name="TextBox 11">
            <a:extLst>
              <a:ext uri="{FF2B5EF4-FFF2-40B4-BE49-F238E27FC236}">
                <a16:creationId xmlns:a16="http://schemas.microsoft.com/office/drawing/2014/main" id="{2BB0603B-278F-4DFD-A183-A6148D46CEA5}"/>
              </a:ext>
            </a:extLst>
          </p:cNvPr>
          <p:cNvSpPr txBox="1"/>
          <p:nvPr/>
        </p:nvSpPr>
        <p:spPr>
          <a:xfrm>
            <a:off x="-4" y="3475054"/>
            <a:ext cx="12192000" cy="3416320"/>
          </a:xfrm>
          <a:prstGeom prst="rect">
            <a:avLst/>
          </a:prstGeom>
          <a:noFill/>
        </p:spPr>
        <p:txBody>
          <a:bodyPr wrap="square" rtlCol="0">
            <a:spAutoFit/>
          </a:bodyPr>
          <a:lstStyle/>
          <a:p>
            <a:pPr algn="just"/>
            <a:r>
              <a:rPr lang="cs-CZ" sz="2400" dirty="0"/>
              <a:t>Rapalogs are structurally complicated macrolides that involve several stereocenters. </a:t>
            </a:r>
          </a:p>
          <a:p>
            <a:pPr algn="just"/>
            <a:endParaRPr lang="cs-CZ" sz="2400" dirty="0"/>
          </a:p>
          <a:p>
            <a:pPr algn="just"/>
            <a:r>
              <a:rPr lang="cs-CZ" sz="2400" dirty="0"/>
              <a:t>M</a:t>
            </a:r>
            <a:r>
              <a:rPr lang="en-US" sz="2400" dirty="0"/>
              <a:t>ode of action is based on formation of</a:t>
            </a:r>
            <a:r>
              <a:rPr lang="cs-CZ" sz="2400" dirty="0"/>
              <a:t> </a:t>
            </a:r>
            <a:r>
              <a:rPr lang="en-US" sz="2400" dirty="0"/>
              <a:t>FKBP12-rapa</a:t>
            </a:r>
            <a:r>
              <a:rPr lang="cs-CZ" sz="2400" dirty="0"/>
              <a:t>log</a:t>
            </a:r>
            <a:r>
              <a:rPr lang="en-US" sz="2400" dirty="0"/>
              <a:t> complex which interacts with FRB domain of mTOR.</a:t>
            </a:r>
            <a:endParaRPr lang="cs-CZ" sz="2400" dirty="0"/>
          </a:p>
          <a:p>
            <a:pPr algn="just"/>
            <a:endParaRPr lang="cs-CZ" sz="2400" dirty="0"/>
          </a:p>
          <a:p>
            <a:pPr algn="just"/>
            <a:r>
              <a:rPr lang="cs-CZ" sz="2400" dirty="0"/>
              <a:t>The first generation of mTOR inhibitors selectively inhibits mTORC1 while activity of mTORC2 is unaffected during acute inhibition, however reduced upon chronic inhibition. </a:t>
            </a:r>
          </a:p>
          <a:p>
            <a:pPr algn="just"/>
            <a:endParaRPr lang="cs-CZ" sz="2400" dirty="0"/>
          </a:p>
          <a:p>
            <a:pPr algn="just"/>
            <a:endParaRPr lang="cs-CZ" sz="2400" dirty="0"/>
          </a:p>
        </p:txBody>
      </p:sp>
    </p:spTree>
    <p:extLst>
      <p:ext uri="{BB962C8B-B14F-4D97-AF65-F5344CB8AC3E}">
        <p14:creationId xmlns:p14="http://schemas.microsoft.com/office/powerpoint/2010/main" val="4341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first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2619378" cy="1938992"/>
          </a:xfrm>
          <a:prstGeom prst="rect">
            <a:avLst/>
          </a:prstGeom>
          <a:noFill/>
        </p:spPr>
        <p:txBody>
          <a:bodyPr wrap="square" rtlCol="0">
            <a:spAutoFit/>
          </a:bodyPr>
          <a:lstStyle/>
          <a:p>
            <a:pPr algn="just"/>
            <a:r>
              <a:rPr lang="cs-CZ" sz="2400" dirty="0"/>
              <a:t>Structures of notable rapalogs,  representants of the first generation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13" name="Picture 12">
            <a:extLst>
              <a:ext uri="{FF2B5EF4-FFF2-40B4-BE49-F238E27FC236}">
                <a16:creationId xmlns:a16="http://schemas.microsoft.com/office/drawing/2014/main" id="{372942DF-0E66-45FE-96A9-EAD46FE73885}"/>
              </a:ext>
            </a:extLst>
          </p:cNvPr>
          <p:cNvPicPr>
            <a:picLocks noChangeAspect="1"/>
          </p:cNvPicPr>
          <p:nvPr/>
        </p:nvPicPr>
        <p:blipFill>
          <a:blip r:embed="rId3"/>
          <a:stretch>
            <a:fillRect/>
          </a:stretch>
        </p:blipFill>
        <p:spPr>
          <a:xfrm>
            <a:off x="2937138" y="1083477"/>
            <a:ext cx="9254862" cy="4886216"/>
          </a:xfrm>
          <a:prstGeom prst="rect">
            <a:avLst/>
          </a:prstGeom>
        </p:spPr>
      </p:pic>
    </p:spTree>
    <p:extLst>
      <p:ext uri="{BB962C8B-B14F-4D97-AF65-F5344CB8AC3E}">
        <p14:creationId xmlns:p14="http://schemas.microsoft.com/office/powerpoint/2010/main" val="231279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second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7562849" cy="2308324"/>
          </a:xfrm>
          <a:prstGeom prst="rect">
            <a:avLst/>
          </a:prstGeom>
          <a:noFill/>
        </p:spPr>
        <p:txBody>
          <a:bodyPr wrap="square" rtlCol="0">
            <a:spAutoFit/>
          </a:bodyPr>
          <a:lstStyle/>
          <a:p>
            <a:pPr algn="just"/>
            <a:r>
              <a:rPr lang="en-US" sz="2400" dirty="0"/>
              <a:t>The second generation of mTOR inhibitors </a:t>
            </a:r>
            <a:r>
              <a:rPr lang="cs-CZ" sz="2400" dirty="0"/>
              <a:t>is structurally the most variable class of inhibitors.</a:t>
            </a:r>
          </a:p>
          <a:p>
            <a:pPr algn="just"/>
            <a:endParaRPr lang="cs-CZ" sz="2400" dirty="0"/>
          </a:p>
          <a:p>
            <a:pPr algn="just"/>
            <a:r>
              <a:rPr lang="cs-CZ" sz="2400" dirty="0"/>
              <a:t>These compounds are commonly represented by small-molecule that target ATP-binding site localized at kinase domain of mTOR protein.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A494D0E5-EB29-4C55-87AA-F1CBEC19B5F4}"/>
              </a:ext>
            </a:extLst>
          </p:cNvPr>
          <p:cNvPicPr>
            <a:picLocks noChangeAspect="1"/>
          </p:cNvPicPr>
          <p:nvPr/>
        </p:nvPicPr>
        <p:blipFill>
          <a:blip r:embed="rId3"/>
          <a:stretch>
            <a:fillRect/>
          </a:stretch>
        </p:blipFill>
        <p:spPr>
          <a:xfrm>
            <a:off x="7562850" y="672551"/>
            <a:ext cx="4552950" cy="2657475"/>
          </a:xfrm>
          <a:prstGeom prst="rect">
            <a:avLst/>
          </a:prstGeom>
        </p:spPr>
      </p:pic>
      <p:sp>
        <p:nvSpPr>
          <p:cNvPr id="12" name="TextBox 11">
            <a:extLst>
              <a:ext uri="{FF2B5EF4-FFF2-40B4-BE49-F238E27FC236}">
                <a16:creationId xmlns:a16="http://schemas.microsoft.com/office/drawing/2014/main" id="{12EF4C46-5462-488E-92D0-63A5904CCC6D}"/>
              </a:ext>
            </a:extLst>
          </p:cNvPr>
          <p:cNvSpPr txBox="1"/>
          <p:nvPr/>
        </p:nvSpPr>
        <p:spPr>
          <a:xfrm>
            <a:off x="0" y="3527975"/>
            <a:ext cx="12192004" cy="1569660"/>
          </a:xfrm>
          <a:prstGeom prst="rect">
            <a:avLst/>
          </a:prstGeom>
          <a:noFill/>
        </p:spPr>
        <p:txBody>
          <a:bodyPr wrap="square" rtlCol="0">
            <a:spAutoFit/>
          </a:bodyPr>
          <a:lstStyle/>
          <a:p>
            <a:pPr algn="just"/>
            <a:r>
              <a:rPr lang="cs-CZ" sz="2400" dirty="0"/>
              <a:t>Inhibitors belonging to the second generation reduce activity of both, mTORC1 as well as mTORC2.</a:t>
            </a:r>
          </a:p>
          <a:p>
            <a:pPr algn="just"/>
            <a:endParaRPr lang="cs-CZ" sz="2400" dirty="0"/>
          </a:p>
          <a:p>
            <a:pPr algn="just"/>
            <a:r>
              <a:rPr lang="cs-CZ" sz="2400" dirty="0"/>
              <a:t>These inhibitors can be easily prepared and modified.</a:t>
            </a:r>
          </a:p>
        </p:txBody>
      </p:sp>
    </p:spTree>
    <p:extLst>
      <p:ext uri="{BB962C8B-B14F-4D97-AF65-F5344CB8AC3E}">
        <p14:creationId xmlns:p14="http://schemas.microsoft.com/office/powerpoint/2010/main" val="114013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second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4389911" cy="1569660"/>
          </a:xfrm>
          <a:prstGeom prst="rect">
            <a:avLst/>
          </a:prstGeom>
          <a:noFill/>
        </p:spPr>
        <p:txBody>
          <a:bodyPr wrap="square" rtlCol="0">
            <a:spAutoFit/>
          </a:bodyPr>
          <a:lstStyle/>
          <a:p>
            <a:pPr algn="just"/>
            <a:r>
              <a:rPr lang="cs-CZ" sz="2400" dirty="0"/>
              <a:t>Examples of the second generation mTOR inhibitors with their binding interactions to kinase domain of mTOR.</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13" name="Picture 12">
            <a:extLst>
              <a:ext uri="{FF2B5EF4-FFF2-40B4-BE49-F238E27FC236}">
                <a16:creationId xmlns:a16="http://schemas.microsoft.com/office/drawing/2014/main" id="{D3A5FF33-45B3-4257-B641-195B813A19E4}"/>
              </a:ext>
            </a:extLst>
          </p:cNvPr>
          <p:cNvPicPr>
            <a:picLocks noChangeAspect="1"/>
          </p:cNvPicPr>
          <p:nvPr/>
        </p:nvPicPr>
        <p:blipFill>
          <a:blip r:embed="rId3"/>
          <a:stretch>
            <a:fillRect/>
          </a:stretch>
        </p:blipFill>
        <p:spPr>
          <a:xfrm>
            <a:off x="4389912" y="1015387"/>
            <a:ext cx="7802084" cy="5039379"/>
          </a:xfrm>
          <a:prstGeom prst="rect">
            <a:avLst/>
          </a:prstGeom>
        </p:spPr>
      </p:pic>
    </p:spTree>
    <p:extLst>
      <p:ext uri="{BB962C8B-B14F-4D97-AF65-F5344CB8AC3E}">
        <p14:creationId xmlns:p14="http://schemas.microsoft.com/office/powerpoint/2010/main" val="234760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third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7619996" cy="2308324"/>
          </a:xfrm>
          <a:prstGeom prst="rect">
            <a:avLst/>
          </a:prstGeom>
          <a:noFill/>
        </p:spPr>
        <p:txBody>
          <a:bodyPr wrap="square" rtlCol="0">
            <a:spAutoFit/>
          </a:bodyPr>
          <a:lstStyle/>
          <a:p>
            <a:pPr algn="just"/>
            <a:r>
              <a:rPr lang="cs-CZ" sz="2400" dirty="0"/>
              <a:t>In addition to first and second generation of mTOR inhibitors, third generation of inhibitors has been developed.</a:t>
            </a:r>
          </a:p>
          <a:p>
            <a:pPr algn="just"/>
            <a:endParaRPr lang="cs-CZ" sz="2400" dirty="0"/>
          </a:p>
          <a:p>
            <a:pPr algn="just"/>
            <a:r>
              <a:rPr lang="cs-CZ" sz="2400" dirty="0"/>
              <a:t>Third generation of mTOR inhibitor combines scaffolds of the both previous generations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FB836505-03D2-4215-BE24-63B2BFA76A7E}"/>
              </a:ext>
            </a:extLst>
          </p:cNvPr>
          <p:cNvPicPr>
            <a:picLocks noChangeAspect="1"/>
          </p:cNvPicPr>
          <p:nvPr/>
        </p:nvPicPr>
        <p:blipFill>
          <a:blip r:embed="rId3"/>
          <a:stretch>
            <a:fillRect/>
          </a:stretch>
        </p:blipFill>
        <p:spPr>
          <a:xfrm>
            <a:off x="7619996" y="624423"/>
            <a:ext cx="4572000" cy="2667000"/>
          </a:xfrm>
          <a:prstGeom prst="rect">
            <a:avLst/>
          </a:prstGeom>
        </p:spPr>
      </p:pic>
      <p:sp>
        <p:nvSpPr>
          <p:cNvPr id="12" name="TextBox 11">
            <a:extLst>
              <a:ext uri="{FF2B5EF4-FFF2-40B4-BE49-F238E27FC236}">
                <a16:creationId xmlns:a16="http://schemas.microsoft.com/office/drawing/2014/main" id="{1CF421B9-A7D7-4652-AE15-F03F74F0C2D7}"/>
              </a:ext>
            </a:extLst>
          </p:cNvPr>
          <p:cNvSpPr txBox="1"/>
          <p:nvPr/>
        </p:nvSpPr>
        <p:spPr>
          <a:xfrm>
            <a:off x="-4" y="3291423"/>
            <a:ext cx="12192000" cy="2308324"/>
          </a:xfrm>
          <a:prstGeom prst="rect">
            <a:avLst/>
          </a:prstGeom>
          <a:noFill/>
        </p:spPr>
        <p:txBody>
          <a:bodyPr wrap="square" rtlCol="0">
            <a:spAutoFit/>
          </a:bodyPr>
          <a:lstStyle/>
          <a:p>
            <a:pPr algn="just"/>
            <a:endParaRPr lang="cs-CZ" sz="2400" dirty="0"/>
          </a:p>
          <a:p>
            <a:pPr algn="just"/>
            <a:r>
              <a:rPr lang="cs-CZ" sz="2400" dirty="0"/>
              <a:t>G</a:t>
            </a:r>
            <a:r>
              <a:rPr lang="en-US" sz="2400" dirty="0" err="1"/>
              <a:t>eneral</a:t>
            </a:r>
            <a:r>
              <a:rPr lang="en-US" sz="2400" dirty="0"/>
              <a:t> structure of </a:t>
            </a:r>
            <a:r>
              <a:rPr lang="cs-CZ" sz="2400" dirty="0"/>
              <a:t>the third generation representant consists of</a:t>
            </a:r>
            <a:r>
              <a:rPr lang="en-US" sz="2400" dirty="0"/>
              <a:t> </a:t>
            </a:r>
            <a:r>
              <a:rPr lang="en-US" sz="2400" dirty="0" err="1"/>
              <a:t>rapalog</a:t>
            </a:r>
            <a:r>
              <a:rPr lang="en-US" sz="2400" dirty="0"/>
              <a:t>, a first generation mTOR</a:t>
            </a:r>
            <a:r>
              <a:rPr lang="cs-CZ" sz="2400" dirty="0"/>
              <a:t> </a:t>
            </a:r>
            <a:r>
              <a:rPr lang="en-US" sz="2400" dirty="0"/>
              <a:t>inhibitor, which is connected via linker of different length and motif</a:t>
            </a:r>
            <a:r>
              <a:rPr lang="cs-CZ" sz="2400" dirty="0"/>
              <a:t> </a:t>
            </a:r>
            <a:r>
              <a:rPr lang="en-US" sz="2400" dirty="0"/>
              <a:t>with inhibitor of mTOR kinase, a second generation mTOR inhibitor</a:t>
            </a:r>
            <a:r>
              <a:rPr lang="cs-CZ" sz="2400" dirty="0"/>
              <a:t>.</a:t>
            </a:r>
          </a:p>
          <a:p>
            <a:pPr algn="just"/>
            <a:endParaRPr lang="cs-CZ" sz="2400" dirty="0"/>
          </a:p>
          <a:p>
            <a:pPr algn="just"/>
            <a:r>
              <a:rPr lang="cs-CZ" sz="2400" dirty="0"/>
              <a:t>Therefore, representants of the third generation are commonly termed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rapalinks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p:txBody>
      </p:sp>
    </p:spTree>
    <p:extLst>
      <p:ext uri="{BB962C8B-B14F-4D97-AF65-F5344CB8AC3E}">
        <p14:creationId xmlns:p14="http://schemas.microsoft.com/office/powerpoint/2010/main" val="88440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third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2552802" cy="2308324"/>
          </a:xfrm>
          <a:prstGeom prst="rect">
            <a:avLst/>
          </a:prstGeom>
          <a:noFill/>
        </p:spPr>
        <p:txBody>
          <a:bodyPr wrap="square" rtlCol="0">
            <a:spAutoFit/>
          </a:bodyPr>
          <a:lstStyle/>
          <a:p>
            <a:pPr algn="just"/>
            <a:r>
              <a:rPr lang="cs-CZ" sz="2400" dirty="0"/>
              <a:t>Structure of rapalink-1, a representant of the third generation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5" name="Picture 4">
            <a:extLst>
              <a:ext uri="{FF2B5EF4-FFF2-40B4-BE49-F238E27FC236}">
                <a16:creationId xmlns:a16="http://schemas.microsoft.com/office/drawing/2014/main" id="{B8A67C88-3165-4086-BEF6-5955E48AF6AD}"/>
              </a:ext>
            </a:extLst>
          </p:cNvPr>
          <p:cNvPicPr>
            <a:picLocks noChangeAspect="1"/>
          </p:cNvPicPr>
          <p:nvPr/>
        </p:nvPicPr>
        <p:blipFill>
          <a:blip r:embed="rId3"/>
          <a:stretch>
            <a:fillRect/>
          </a:stretch>
        </p:blipFill>
        <p:spPr>
          <a:xfrm>
            <a:off x="2552800" y="1137610"/>
            <a:ext cx="9639192" cy="4638353"/>
          </a:xfrm>
          <a:prstGeom prst="rect">
            <a:avLst/>
          </a:prstGeom>
        </p:spPr>
      </p:pic>
    </p:spTree>
    <p:extLst>
      <p:ext uri="{BB962C8B-B14F-4D97-AF65-F5344CB8AC3E}">
        <p14:creationId xmlns:p14="http://schemas.microsoft.com/office/powerpoint/2010/main" val="52768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336117"/>
            <a:ext cx="12192000" cy="3785652"/>
          </a:xfrm>
          <a:prstGeom prst="rect">
            <a:avLst/>
          </a:prstGeom>
          <a:noFill/>
        </p:spPr>
        <p:txBody>
          <a:bodyPr wrap="square" rtlCol="0">
            <a:spAutoFit/>
          </a:bodyPr>
          <a:lstStyle/>
          <a:p>
            <a:pPr algn="just"/>
            <a:r>
              <a:rPr lang="cs-CZ" sz="2400" b="1" dirty="0"/>
              <a:t>Aging</a:t>
            </a:r>
            <a:r>
              <a:rPr lang="cs-CZ" sz="2400" dirty="0"/>
              <a:t> is a natural and inevitable process present in all living organisms.</a:t>
            </a:r>
          </a:p>
          <a:p>
            <a:pPr algn="just"/>
            <a:endParaRPr lang="cs-CZ" sz="2400" dirty="0"/>
          </a:p>
          <a:p>
            <a:pPr algn="just"/>
            <a:r>
              <a:rPr lang="en-US" sz="2400" dirty="0"/>
              <a:t>As individuals advance in years, their bodies undergo a series of complex physiological changes that can impact their overall health and well-being.</a:t>
            </a:r>
            <a:endParaRPr lang="cs-CZ" sz="2400" dirty="0"/>
          </a:p>
          <a:p>
            <a:pPr algn="just"/>
            <a:endParaRPr lang="cs-CZ" sz="2400" dirty="0"/>
          </a:p>
          <a:p>
            <a:pPr algn="just"/>
            <a:r>
              <a:rPr lang="en-US" sz="2400" dirty="0"/>
              <a:t>These conditions, often referred to as geriatric or senescent diseases, are characterized by their tendency to manifest or worsen with advancing age.</a:t>
            </a:r>
            <a:endParaRPr lang="cs-CZ" sz="2400" dirty="0"/>
          </a:p>
          <a:p>
            <a:pPr algn="just"/>
            <a:endParaRPr lang="cs-CZ" sz="2400" dirty="0"/>
          </a:p>
          <a:p>
            <a:pPr algn="just"/>
            <a:r>
              <a:rPr lang="en-US" sz="2400" dirty="0"/>
              <a:t>One of the most significant and universal aspects of aging is </a:t>
            </a:r>
            <a:r>
              <a:rPr lang="cs-CZ" sz="2400" dirty="0"/>
              <a:t>an</a:t>
            </a:r>
            <a:r>
              <a:rPr lang="en-US" sz="2400" dirty="0"/>
              <a:t> increased susceptibility to age-related diseases</a:t>
            </a:r>
            <a:r>
              <a:rPr lang="cs-CZ" sz="2400" dirty="0"/>
              <a:t>.</a:t>
            </a:r>
          </a:p>
        </p:txBody>
      </p:sp>
      <p:sp>
        <p:nvSpPr>
          <p:cNvPr id="5" name="TextBox 4">
            <a:extLst>
              <a:ext uri="{FF2B5EF4-FFF2-40B4-BE49-F238E27FC236}">
                <a16:creationId xmlns:a16="http://schemas.microsoft.com/office/drawing/2014/main" id="{233839F5-4F14-48D3-B448-A19CE910B03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Aging and age-related diseases</a:t>
            </a:r>
            <a:endParaRPr lang="en-US" sz="2400" dirty="0">
              <a:solidFill>
                <a:schemeClr val="bg1"/>
              </a:solidFill>
            </a:endParaRPr>
          </a:p>
        </p:txBody>
      </p:sp>
      <p:pic>
        <p:nvPicPr>
          <p:cNvPr id="8" name="Picture 7">
            <a:extLst>
              <a:ext uri="{FF2B5EF4-FFF2-40B4-BE49-F238E27FC236}">
                <a16:creationId xmlns:a16="http://schemas.microsoft.com/office/drawing/2014/main" id="{D376FD08-704A-4942-A464-375A2E7DA06A}"/>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2428139"/>
            <a:ext cx="12192000" cy="3784340"/>
          </a:xfrm>
          <a:prstGeom prst="rect">
            <a:avLst/>
          </a:prstGeom>
        </p:spPr>
      </p:pic>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en-US" dirty="0"/>
              <a:t>Li, Z.; Zhang, Z.; Ren, Y.; Wang, Y.; Fang, J.; Yue, H.; Ma, S.; Guan, F. Aging and Age‐related Diseases: From Mechanisms to</a:t>
            </a:r>
            <a:r>
              <a:rPr lang="cs-CZ" dirty="0"/>
              <a:t> </a:t>
            </a:r>
            <a:r>
              <a:rPr lang="en-US" dirty="0"/>
              <a:t>Therapeutic Strategies. </a:t>
            </a:r>
            <a:r>
              <a:rPr lang="en-US" i="1" dirty="0"/>
              <a:t>Biogerontology</a:t>
            </a:r>
            <a:r>
              <a:rPr lang="en-US" dirty="0"/>
              <a:t> </a:t>
            </a:r>
            <a:r>
              <a:rPr lang="en-US" b="1" dirty="0"/>
              <a:t>2021</a:t>
            </a:r>
            <a:r>
              <a:rPr lang="en-US" dirty="0"/>
              <a:t>, </a:t>
            </a:r>
            <a:r>
              <a:rPr lang="en-US" i="1" dirty="0"/>
              <a:t>22</a:t>
            </a:r>
            <a:r>
              <a:rPr lang="en-US" dirty="0"/>
              <a:t>, 165–187, doi:10.1007/s10522-021-09910-5.</a:t>
            </a:r>
          </a:p>
        </p:txBody>
      </p:sp>
    </p:spTree>
    <p:extLst>
      <p:ext uri="{BB962C8B-B14F-4D97-AF65-F5344CB8AC3E}">
        <p14:creationId xmlns:p14="http://schemas.microsoft.com/office/powerpoint/2010/main" val="38916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Indirect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893647"/>
          </a:xfrm>
          <a:prstGeom prst="rect">
            <a:avLst/>
          </a:prstGeom>
          <a:noFill/>
        </p:spPr>
        <p:txBody>
          <a:bodyPr wrap="square" rtlCol="0">
            <a:spAutoFit/>
          </a:bodyPr>
          <a:lstStyle/>
          <a:p>
            <a:pPr algn="just"/>
            <a:r>
              <a:rPr lang="en-US" sz="2400" dirty="0"/>
              <a:t>It's important to note that</a:t>
            </a:r>
            <a:r>
              <a:rPr lang="cs-CZ" sz="2400" dirty="0"/>
              <a:t> in addition to direct mTOR inhibitors (classified into three generations) there is a huge number of </a:t>
            </a:r>
            <a:r>
              <a:rPr lang="cs-CZ" sz="2400" b="1" dirty="0">
                <a:solidFill>
                  <a:schemeClr val="bg1">
                    <a:lumMod val="50000"/>
                  </a:schemeClr>
                </a:solidFill>
              </a:rPr>
              <a:t>indirect mTOR inhibitors</a:t>
            </a:r>
            <a:r>
              <a:rPr lang="cs-CZ" sz="2400" dirty="0"/>
              <a:t> acting on other components of the mTOR signaling pathway. Several examples of indirect mTOR inhibitors involve:</a:t>
            </a:r>
          </a:p>
          <a:p>
            <a:pPr algn="just"/>
            <a:endParaRPr lang="cs-CZ" sz="2400" dirty="0"/>
          </a:p>
          <a:p>
            <a:pPr marL="800100" lvl="1" indent="-342900" algn="just">
              <a:buFont typeface="Arial" panose="020B0604020202020204" pitchFamily="34" charset="0"/>
              <a:buChar char="•"/>
            </a:pPr>
            <a:r>
              <a:rPr lang="en-US" sz="2400" b="1" dirty="0"/>
              <a:t>Metformin</a:t>
            </a:r>
            <a:r>
              <a:rPr lang="en-US" sz="2400" dirty="0"/>
              <a:t>, a commonly prescribed medication for type 2 diabetes, is known to activate</a:t>
            </a:r>
            <a:r>
              <a:rPr lang="cs-CZ" sz="2400" dirty="0"/>
              <a:t> </a:t>
            </a:r>
            <a:r>
              <a:rPr lang="en-US" sz="2400" dirty="0"/>
              <a:t>AMPK. By doing so, it indirectly inhibits mTOR and influences cellular energy balance.</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t>Resveratrol</a:t>
            </a:r>
            <a:r>
              <a:rPr lang="en-US" sz="2400" dirty="0"/>
              <a:t>, found in red wine and certain fruits, has been studied for its potential to modulate mTOR signaling indirectly.</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t>Sulforaphane</a:t>
            </a:r>
            <a:r>
              <a:rPr lang="en-US" sz="2400" dirty="0"/>
              <a:t>, found in cruciferous vegetables like broccoli, can activate the nuclear factor erythroid 2–related factor 2 (Nrf2) pathway, which may indirectly impact mTOR signaling.</a:t>
            </a:r>
            <a:endParaRPr lang="cs-CZ" sz="2400" dirty="0"/>
          </a:p>
          <a:p>
            <a:pPr marL="800100" lvl="1" indent="-342900" algn="just">
              <a:buFont typeface="Arial" panose="020B0604020202020204" pitchFamily="34" charset="0"/>
              <a:buChar char="•"/>
            </a:pP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Tree>
    <p:extLst>
      <p:ext uri="{BB962C8B-B14F-4D97-AF65-F5344CB8AC3E}">
        <p14:creationId xmlns:p14="http://schemas.microsoft.com/office/powerpoint/2010/main" val="92763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785652"/>
          </a:xfrm>
          <a:prstGeom prst="rect">
            <a:avLst/>
          </a:prstGeom>
          <a:noFill/>
        </p:spPr>
        <p:txBody>
          <a:bodyPr wrap="square" rtlCol="0">
            <a:spAutoFit/>
          </a:bodyPr>
          <a:lstStyle/>
          <a:p>
            <a:pPr algn="just"/>
            <a:r>
              <a:rPr lang="en-US" sz="2400" dirty="0"/>
              <a:t>Aging is a primary risk factor for age-related diseases, including cancer.</a:t>
            </a:r>
          </a:p>
          <a:p>
            <a:pPr algn="just"/>
            <a:endParaRPr lang="en-US" sz="2400" dirty="0"/>
          </a:p>
          <a:p>
            <a:pPr algn="just"/>
            <a:r>
              <a:rPr lang="cs-CZ" sz="2400" dirty="0"/>
              <a:t>B</a:t>
            </a:r>
            <a:r>
              <a:rPr lang="en-US" sz="2400" dirty="0" err="1"/>
              <a:t>oth</a:t>
            </a:r>
            <a:r>
              <a:rPr lang="en-US" sz="2400" dirty="0"/>
              <a:t> cancer and various age-related diseases are associated with </a:t>
            </a:r>
            <a:endParaRPr lang="cs-CZ" sz="2400" dirty="0"/>
          </a:p>
          <a:p>
            <a:pPr algn="just"/>
            <a:r>
              <a:rPr lang="en-US" sz="2400" dirty="0"/>
              <a:t>dysregulation of cellular processes and signaling pathways. </a:t>
            </a:r>
          </a:p>
          <a:p>
            <a:pPr algn="just"/>
            <a:endParaRPr lang="en-US" sz="2400" dirty="0"/>
          </a:p>
          <a:p>
            <a:pPr algn="just"/>
            <a:r>
              <a:rPr lang="en-US" sz="2400" dirty="0"/>
              <a:t>As mentioned above, hyperactivated mTOR is linked with pathologic </a:t>
            </a:r>
            <a:endParaRPr lang="cs-CZ" sz="2400" dirty="0"/>
          </a:p>
          <a:p>
            <a:pPr algn="just"/>
            <a:r>
              <a:rPr lang="en-US" sz="2400" dirty="0"/>
              <a:t>conditions, therefore its inhibition is considered as suitable therapeutic strategy.  </a:t>
            </a:r>
          </a:p>
          <a:p>
            <a:pPr algn="just"/>
            <a:endParaRPr lang="en-US" sz="2400" dirty="0"/>
          </a:p>
          <a:p>
            <a:pPr algn="just"/>
            <a:r>
              <a:rPr lang="en-US" sz="2400" dirty="0"/>
              <a:t>This strategy involves direct mTOR inhibitors as well as indirect mTOR inhibitors that act in upstream or downstream mTOR signaling.</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5D00C97A-3587-7692-7EA7-0BB4CE1F653B}"/>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929079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en-US" sz="2400" b="1" dirty="0">
                <a:solidFill>
                  <a:schemeClr val="bg1">
                    <a:lumMod val="50000"/>
                  </a:schemeClr>
                </a:solidFill>
              </a:rPr>
              <a:t>Signal transducer and activator of transcription 3 (STAT3)</a:t>
            </a:r>
            <a:r>
              <a:rPr lang="en-US" sz="2400" dirty="0">
                <a:solidFill>
                  <a:schemeClr val="bg1">
                    <a:lumMod val="50000"/>
                  </a:schemeClr>
                </a:solidFill>
              </a:rPr>
              <a:t> </a:t>
            </a:r>
            <a:r>
              <a:rPr lang="en-US" sz="2400" dirty="0"/>
              <a:t>is a transcription </a:t>
            </a:r>
            <a:endParaRPr lang="cs-CZ" sz="2400" dirty="0"/>
          </a:p>
          <a:p>
            <a:pPr algn="just"/>
            <a:r>
              <a:rPr lang="en-US" sz="2400" dirty="0"/>
              <a:t>factor </a:t>
            </a:r>
            <a:r>
              <a:rPr lang="cs-CZ" sz="2400" dirty="0" err="1"/>
              <a:t>that</a:t>
            </a:r>
            <a:r>
              <a:rPr lang="cs-CZ" sz="2400" dirty="0"/>
              <a:t> </a:t>
            </a:r>
            <a:r>
              <a:rPr lang="cs-CZ" sz="2400" dirty="0" err="1"/>
              <a:t>belongs</a:t>
            </a:r>
            <a:r>
              <a:rPr lang="cs-CZ" sz="2400" dirty="0"/>
              <a:t> to </a:t>
            </a:r>
            <a:r>
              <a:rPr lang="cs-CZ" sz="2400" dirty="0" err="1"/>
              <a:t>the</a:t>
            </a:r>
            <a:r>
              <a:rPr lang="cs-CZ" sz="2400" dirty="0"/>
              <a:t> </a:t>
            </a:r>
            <a:r>
              <a:rPr lang="cs-CZ" sz="2400" dirty="0" err="1"/>
              <a:t>signal</a:t>
            </a:r>
            <a:r>
              <a:rPr lang="cs-CZ" sz="2400" dirty="0"/>
              <a:t> </a:t>
            </a:r>
            <a:r>
              <a:rPr lang="cs-CZ" sz="2400" dirty="0" err="1"/>
              <a:t>transducer</a:t>
            </a:r>
            <a:r>
              <a:rPr lang="cs-CZ" sz="2400" dirty="0"/>
              <a:t> and </a:t>
            </a:r>
            <a:r>
              <a:rPr lang="cs-CZ" sz="2400" dirty="0" err="1"/>
              <a:t>activator</a:t>
            </a:r>
            <a:r>
              <a:rPr lang="cs-CZ" sz="2400" dirty="0"/>
              <a:t> </a:t>
            </a:r>
            <a:r>
              <a:rPr lang="cs-CZ" sz="2400" dirty="0" err="1"/>
              <a:t>of</a:t>
            </a:r>
            <a:r>
              <a:rPr lang="cs-CZ" sz="2400" dirty="0"/>
              <a:t> </a:t>
            </a:r>
            <a:r>
              <a:rPr lang="cs-CZ" sz="2400" dirty="0" err="1"/>
              <a:t>transcription</a:t>
            </a:r>
            <a:r>
              <a:rPr lang="cs-CZ" sz="2400" dirty="0"/>
              <a:t> (STAT) </a:t>
            </a:r>
          </a:p>
          <a:p>
            <a:pPr algn="just"/>
            <a:r>
              <a:rPr lang="cs-CZ" sz="2400" dirty="0"/>
              <a:t>protein </a:t>
            </a:r>
            <a:r>
              <a:rPr lang="cs-CZ" sz="2400" dirty="0" err="1"/>
              <a:t>family</a:t>
            </a:r>
            <a:r>
              <a:rPr lang="cs-CZ" sz="2400" dirty="0"/>
              <a:t>.</a:t>
            </a:r>
          </a:p>
          <a:p>
            <a:pPr algn="just"/>
            <a:endParaRPr lang="cs-CZ" sz="2400" dirty="0"/>
          </a:p>
          <a:p>
            <a:pPr algn="just"/>
            <a:r>
              <a:rPr lang="en-US" sz="2400" dirty="0"/>
              <a:t>A STAT3 signaling pathway is functionally involved in most</a:t>
            </a:r>
            <a:r>
              <a:rPr lang="cs-CZ" sz="2400" dirty="0"/>
              <a:t> </a:t>
            </a:r>
            <a:r>
              <a:rPr lang="en-US" sz="2400" dirty="0"/>
              <a:t>hallmarks of </a:t>
            </a:r>
            <a:endParaRPr lang="cs-CZ" sz="2400" dirty="0"/>
          </a:p>
          <a:p>
            <a:pPr algn="just"/>
            <a:r>
              <a:rPr lang="en-US" sz="2400" dirty="0"/>
              <a:t>cancer, as defined by</a:t>
            </a:r>
            <a:r>
              <a:rPr lang="cs-CZ" sz="2400" dirty="0"/>
              <a:t> </a:t>
            </a:r>
            <a:r>
              <a:rPr lang="en-US" sz="2400" dirty="0"/>
              <a:t>including tumor cell proliferation, tumor-promoting </a:t>
            </a:r>
            <a:endParaRPr lang="cs-CZ" sz="2400" dirty="0"/>
          </a:p>
          <a:p>
            <a:pPr algn="just"/>
            <a:r>
              <a:rPr lang="en-US" sz="2400" dirty="0"/>
              <a:t>inflammation,</a:t>
            </a:r>
            <a:r>
              <a:rPr lang="cs-CZ" sz="2400" dirty="0"/>
              <a:t> </a:t>
            </a:r>
            <a:r>
              <a:rPr lang="en-US" sz="2400" dirty="0"/>
              <a:t>tumor cell invasion and metastasis, angiogenesis,</a:t>
            </a:r>
            <a:r>
              <a:rPr lang="cs-CZ" sz="2400" dirty="0"/>
              <a:t> </a:t>
            </a:r>
            <a:r>
              <a:rPr lang="en-US" sz="2400" dirty="0"/>
              <a:t>resistance </a:t>
            </a:r>
            <a:endParaRPr lang="cs-CZ" sz="2400" dirty="0"/>
          </a:p>
          <a:p>
            <a:pPr algn="just"/>
            <a:r>
              <a:rPr lang="en-US" sz="2400" dirty="0"/>
              <a:t>to cell death, and deregulation of cancer cell</a:t>
            </a:r>
            <a:r>
              <a:rPr lang="cs-CZ" sz="2400" dirty="0"/>
              <a:t> </a:t>
            </a:r>
            <a:r>
              <a:rPr lang="en-US" sz="2400" dirty="0"/>
              <a:t>energetics.</a:t>
            </a:r>
            <a:endParaRPr lang="cs-CZ" sz="2400" dirty="0"/>
          </a:p>
          <a:p>
            <a:pPr algn="just"/>
            <a:endParaRPr lang="cs-CZ" sz="2400" dirty="0"/>
          </a:p>
          <a:p>
            <a:pPr algn="just"/>
            <a:r>
              <a:rPr lang="cs-CZ" sz="2400" dirty="0"/>
              <a:t>It </a:t>
            </a:r>
            <a:r>
              <a:rPr lang="cs-CZ" sz="2400" dirty="0" err="1"/>
              <a:t>is</a:t>
            </a:r>
            <a:r>
              <a:rPr lang="cs-CZ" sz="2400" dirty="0"/>
              <a:t> </a:t>
            </a:r>
            <a:r>
              <a:rPr lang="cs-CZ" sz="2400" dirty="0" err="1"/>
              <a:t>important</a:t>
            </a:r>
            <a:r>
              <a:rPr lang="cs-CZ" sz="2400" dirty="0"/>
              <a:t> to </a:t>
            </a:r>
            <a:r>
              <a:rPr lang="cs-CZ" sz="2400" dirty="0" err="1"/>
              <a:t>note</a:t>
            </a:r>
            <a:r>
              <a:rPr lang="cs-CZ" sz="2400" dirty="0"/>
              <a:t> </a:t>
            </a:r>
            <a:r>
              <a:rPr lang="cs-CZ" sz="2400" dirty="0" err="1"/>
              <a:t>that</a:t>
            </a:r>
            <a:r>
              <a:rPr lang="cs-CZ" sz="2400" dirty="0"/>
              <a:t> </a:t>
            </a:r>
            <a:r>
              <a:rPr lang="cs-CZ" sz="2400" dirty="0" err="1"/>
              <a:t>there</a:t>
            </a:r>
            <a:r>
              <a:rPr lang="cs-CZ" sz="2400" dirty="0"/>
              <a:t> </a:t>
            </a:r>
            <a:r>
              <a:rPr lang="cs-CZ" sz="2400" dirty="0" err="1"/>
              <a:t>is</a:t>
            </a:r>
            <a:r>
              <a:rPr lang="cs-CZ" sz="2400" dirty="0"/>
              <a:t> </a:t>
            </a:r>
            <a:r>
              <a:rPr lang="cs-CZ" sz="2400" b="1" dirty="0">
                <a:solidFill>
                  <a:schemeClr val="bg1">
                    <a:lumMod val="50000"/>
                  </a:schemeClr>
                </a:solidFill>
              </a:rPr>
              <a:t>a </a:t>
            </a:r>
            <a:r>
              <a:rPr lang="cs-CZ" sz="2400" b="1" dirty="0" err="1">
                <a:solidFill>
                  <a:schemeClr val="bg1">
                    <a:lumMod val="50000"/>
                  </a:schemeClr>
                </a:solidFill>
              </a:rPr>
              <a:t>complex</a:t>
            </a:r>
            <a:r>
              <a:rPr lang="cs-CZ" sz="2400" b="1" dirty="0">
                <a:solidFill>
                  <a:schemeClr val="bg1">
                    <a:lumMod val="50000"/>
                  </a:schemeClr>
                </a:solidFill>
              </a:rPr>
              <a:t> </a:t>
            </a:r>
            <a:r>
              <a:rPr lang="cs-CZ" sz="2400" b="1" dirty="0" err="1">
                <a:solidFill>
                  <a:schemeClr val="bg1">
                    <a:lumMod val="50000"/>
                  </a:schemeClr>
                </a:solidFill>
              </a:rPr>
              <a:t>connection</a:t>
            </a:r>
            <a:r>
              <a:rPr lang="cs-CZ" sz="2400" b="1" dirty="0">
                <a:solidFill>
                  <a:schemeClr val="bg1">
                    <a:lumMod val="50000"/>
                  </a:schemeClr>
                </a:solidFill>
              </a:rPr>
              <a:t> </a:t>
            </a:r>
            <a:r>
              <a:rPr lang="cs-CZ" sz="2400" b="1" dirty="0" err="1">
                <a:solidFill>
                  <a:schemeClr val="bg1">
                    <a:lumMod val="50000"/>
                  </a:schemeClr>
                </a:solidFill>
              </a:rPr>
              <a:t>between</a:t>
            </a:r>
            <a:r>
              <a:rPr lang="cs-CZ" sz="2400" b="1" dirty="0">
                <a:solidFill>
                  <a:schemeClr val="bg1">
                    <a:lumMod val="50000"/>
                  </a:schemeClr>
                </a:solidFill>
              </a:rPr>
              <a:t> </a:t>
            </a:r>
            <a:r>
              <a:rPr lang="cs-CZ" sz="2400" b="1" dirty="0" err="1">
                <a:solidFill>
                  <a:schemeClr val="bg1">
                    <a:lumMod val="50000"/>
                  </a:schemeClr>
                </a:solidFill>
              </a:rPr>
              <a:t>mTOR</a:t>
            </a:r>
            <a:r>
              <a:rPr lang="cs-CZ" sz="2400" b="1" dirty="0">
                <a:solidFill>
                  <a:schemeClr val="bg1">
                    <a:lumMod val="50000"/>
                  </a:schemeClr>
                </a:solidFill>
              </a:rPr>
              <a:t> and STAT3</a:t>
            </a:r>
            <a:r>
              <a:rPr lang="cs-CZ" sz="2400" dirty="0"/>
              <a:t> </a:t>
            </a:r>
            <a:r>
              <a:rPr lang="cs-CZ" sz="2400" dirty="0" err="1"/>
              <a:t>that</a:t>
            </a:r>
            <a:r>
              <a:rPr lang="cs-CZ" sz="2400" dirty="0"/>
              <a:t> </a:t>
            </a:r>
            <a:r>
              <a:rPr lang="cs-CZ" sz="2400" b="1" dirty="0" err="1">
                <a:solidFill>
                  <a:schemeClr val="bg1">
                    <a:lumMod val="50000"/>
                  </a:schemeClr>
                </a:solidFill>
              </a:rPr>
              <a:t>involves</a:t>
            </a:r>
            <a:r>
              <a:rPr lang="cs-CZ" sz="2400" b="1" dirty="0">
                <a:solidFill>
                  <a:schemeClr val="bg1">
                    <a:lumMod val="50000"/>
                  </a:schemeClr>
                </a:solidFill>
              </a:rPr>
              <a:t> a </a:t>
            </a:r>
            <a:r>
              <a:rPr lang="cs-CZ" sz="2400" b="1" dirty="0" err="1">
                <a:solidFill>
                  <a:schemeClr val="bg1">
                    <a:lumMod val="50000"/>
                  </a:schemeClr>
                </a:solidFill>
              </a:rPr>
              <a:t>bidirectional</a:t>
            </a:r>
            <a:r>
              <a:rPr lang="cs-CZ" sz="2400" b="1" dirty="0">
                <a:solidFill>
                  <a:schemeClr val="bg1">
                    <a:lumMod val="50000"/>
                  </a:schemeClr>
                </a:solidFill>
              </a:rPr>
              <a:t> </a:t>
            </a:r>
            <a:r>
              <a:rPr lang="cs-CZ" sz="2400" b="1" dirty="0" err="1">
                <a:solidFill>
                  <a:schemeClr val="bg1">
                    <a:lumMod val="50000"/>
                  </a:schemeClr>
                </a:solidFill>
              </a:rPr>
              <a:t>interactions</a:t>
            </a:r>
            <a:r>
              <a:rPr lang="cs-CZ" sz="2400" dirty="0"/>
              <a:t>.</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7BD25411-DC03-FB07-2FF2-FF5C688BF974}"/>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2E1417ED-8505-FBAF-3BB0-73B8548F9CAD}"/>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671546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046988"/>
          </a:xfrm>
          <a:prstGeom prst="rect">
            <a:avLst/>
          </a:prstGeom>
          <a:noFill/>
        </p:spPr>
        <p:txBody>
          <a:bodyPr wrap="square" rtlCol="0">
            <a:spAutoFit/>
          </a:bodyPr>
          <a:lstStyle/>
          <a:p>
            <a:pPr algn="just"/>
            <a:r>
              <a:rPr lang="en-US" sz="2400" b="1" dirty="0"/>
              <a:t>mTOR</a:t>
            </a:r>
            <a:r>
              <a:rPr lang="en-US" sz="2400" b="1" dirty="0">
                <a:latin typeface="Calibri" panose="020F0502020204030204" pitchFamily="34" charset="0"/>
                <a:cs typeface="Calibri" panose="020F0502020204030204" pitchFamily="34" charset="0"/>
              </a:rPr>
              <a:t>'</a:t>
            </a:r>
            <a:r>
              <a:rPr lang="en-US" sz="2400" b="1" dirty="0"/>
              <a:t>s </a:t>
            </a:r>
            <a:r>
              <a:rPr lang="cs-CZ" sz="2400" b="1" dirty="0"/>
              <a:t>i</a:t>
            </a:r>
            <a:r>
              <a:rPr lang="en-US" sz="2400" b="1" dirty="0" err="1"/>
              <a:t>nfluence</a:t>
            </a:r>
            <a:r>
              <a:rPr lang="en-US" sz="2400" b="1" dirty="0"/>
              <a:t> on STAT3:</a:t>
            </a:r>
            <a:endParaRPr lang="cs-CZ" sz="2400" b="1" dirty="0"/>
          </a:p>
          <a:p>
            <a:pPr algn="just"/>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Phosphorylation of STAT3:</a:t>
            </a:r>
            <a:r>
              <a:rPr lang="en-US" sz="2400" dirty="0"/>
              <a:t> mTOR can directly phosphorylate STAT3, </a:t>
            </a:r>
            <a:endParaRPr lang="cs-CZ" sz="2400" dirty="0"/>
          </a:p>
          <a:p>
            <a:pPr lvl="1" algn="just"/>
            <a:r>
              <a:rPr lang="cs-CZ" sz="2400" dirty="0"/>
              <a:t>	</a:t>
            </a:r>
            <a:r>
              <a:rPr lang="en-US" sz="2400" dirty="0"/>
              <a:t>a crucial step for activating STAT3 and allowing it to enter </a:t>
            </a:r>
            <a:endParaRPr lang="cs-CZ" sz="2400" dirty="0"/>
          </a:p>
          <a:p>
            <a:pPr lvl="1" algn="just"/>
            <a:r>
              <a:rPr lang="cs-CZ" sz="2400" dirty="0"/>
              <a:t>	</a:t>
            </a:r>
            <a:r>
              <a:rPr lang="en-US" sz="2400" dirty="0"/>
              <a:t>the nucleus to regulate gene expression.   </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Upregulation of STAT3:</a:t>
            </a:r>
            <a:r>
              <a:rPr lang="en-US" sz="2400" dirty="0"/>
              <a:t> mTOR signaling can increase the </a:t>
            </a:r>
            <a:endParaRPr lang="cs-CZ" sz="2400" dirty="0"/>
          </a:p>
          <a:p>
            <a:pPr lvl="1" algn="just"/>
            <a:r>
              <a:rPr lang="cs-CZ" sz="2400" dirty="0"/>
              <a:t>	</a:t>
            </a:r>
            <a:r>
              <a:rPr lang="en-US" sz="2400" dirty="0"/>
              <a:t>production of STAT3 protein, further enhancing STAT3 activity.</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8AC3B82A-8058-1794-2B9A-2C2E3BD6BD42}"/>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E584C634-160D-6653-3C34-894614FC48B3}"/>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624881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416320"/>
          </a:xfrm>
          <a:prstGeom prst="rect">
            <a:avLst/>
          </a:prstGeom>
          <a:noFill/>
        </p:spPr>
        <p:txBody>
          <a:bodyPr wrap="square" rtlCol="0">
            <a:spAutoFit/>
          </a:bodyPr>
          <a:lstStyle/>
          <a:p>
            <a:pPr algn="just"/>
            <a:r>
              <a:rPr lang="en-US" sz="2400" b="1" dirty="0"/>
              <a:t>STAT3's Influence on mTOR:</a:t>
            </a:r>
            <a:endParaRPr lang="cs-CZ" sz="2400" b="1" dirty="0"/>
          </a:p>
          <a:p>
            <a:pPr algn="just"/>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Regulation of mTOR </a:t>
            </a:r>
            <a:r>
              <a:rPr lang="cs-CZ" sz="2400" b="1" dirty="0">
                <a:solidFill>
                  <a:schemeClr val="bg1">
                    <a:lumMod val="50000"/>
                  </a:schemeClr>
                </a:solidFill>
              </a:rPr>
              <a:t>c</a:t>
            </a:r>
            <a:r>
              <a:rPr lang="en-US" sz="2400" b="1" dirty="0" err="1">
                <a:solidFill>
                  <a:schemeClr val="bg1">
                    <a:lumMod val="50000"/>
                  </a:schemeClr>
                </a:solidFill>
              </a:rPr>
              <a:t>omponents</a:t>
            </a:r>
            <a:r>
              <a:rPr lang="en-US" sz="2400" b="1" dirty="0">
                <a:solidFill>
                  <a:schemeClr val="bg1">
                    <a:lumMod val="50000"/>
                  </a:schemeClr>
                </a:solidFill>
              </a:rPr>
              <a:t>:</a:t>
            </a:r>
            <a:r>
              <a:rPr lang="en-US" sz="2400" dirty="0"/>
              <a:t> STAT3 can regulate the expression </a:t>
            </a:r>
            <a:endParaRPr lang="cs-CZ" sz="2400" dirty="0"/>
          </a:p>
          <a:p>
            <a:pPr lvl="1" algn="just"/>
            <a:r>
              <a:rPr lang="cs-CZ" sz="2400" dirty="0"/>
              <a:t>	</a:t>
            </a:r>
            <a:r>
              <a:rPr lang="en-US" sz="2400" dirty="0"/>
              <a:t>of genes involved in the mTOR pathway, including those encoding </a:t>
            </a:r>
            <a:endParaRPr lang="cs-CZ" sz="2400" dirty="0"/>
          </a:p>
          <a:p>
            <a:pPr lvl="1" algn="just"/>
            <a:r>
              <a:rPr lang="cs-CZ" sz="2400" dirty="0"/>
              <a:t>	</a:t>
            </a:r>
            <a:r>
              <a:rPr lang="en-US" sz="2400" dirty="0"/>
              <a:t>proteins that make up the mTOR complex. This can influence </a:t>
            </a:r>
            <a:endParaRPr lang="cs-CZ" sz="2400" dirty="0"/>
          </a:p>
          <a:p>
            <a:pPr lvl="1" algn="just"/>
            <a:r>
              <a:rPr lang="cs-CZ" sz="2400" dirty="0"/>
              <a:t>	</a:t>
            </a:r>
            <a:r>
              <a:rPr lang="en-US" sz="2400" dirty="0"/>
              <a:t>mTOR activity.</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Feedback </a:t>
            </a:r>
            <a:r>
              <a:rPr lang="cs-CZ" sz="2400" b="1" dirty="0">
                <a:solidFill>
                  <a:schemeClr val="bg1">
                    <a:lumMod val="50000"/>
                  </a:schemeClr>
                </a:solidFill>
              </a:rPr>
              <a:t>l</a:t>
            </a:r>
            <a:r>
              <a:rPr lang="en-US" sz="2400" b="1" dirty="0">
                <a:solidFill>
                  <a:schemeClr val="bg1">
                    <a:lumMod val="50000"/>
                  </a:schemeClr>
                </a:solidFill>
              </a:rPr>
              <a:t>oops:</a:t>
            </a:r>
            <a:r>
              <a:rPr lang="en-US" sz="2400" dirty="0"/>
              <a:t> STAT3 can participate in feedback loops that either positively or negatively regulate mTOR signaling, depending on the cellular context.</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11D406C7-684F-7FC4-402E-73BEF546C449}"/>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BCBF6F8D-F8E1-D37F-E7D0-6AD92A861988}"/>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415623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en-US" sz="2400" dirty="0"/>
              <a:t>The interplay between STAT3 and mTOR plays a critical role in various </a:t>
            </a:r>
            <a:endParaRPr lang="cs-CZ" sz="2400" dirty="0"/>
          </a:p>
          <a:p>
            <a:pPr algn="just"/>
            <a:r>
              <a:rPr lang="en-US" sz="2400" dirty="0"/>
              <a:t>cellular processes, including:</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Cell Growth and Proliferation:</a:t>
            </a:r>
            <a:r>
              <a:rPr lang="en-US" sz="2400" dirty="0"/>
              <a:t> Both STAT3 and mTOR promote cell </a:t>
            </a:r>
            <a:endParaRPr lang="cs-CZ" sz="2400" dirty="0"/>
          </a:p>
          <a:p>
            <a:pPr lvl="1" algn="just"/>
            <a:r>
              <a:rPr lang="cs-CZ" sz="2400" dirty="0"/>
              <a:t>	</a:t>
            </a:r>
            <a:r>
              <a:rPr lang="en-US" sz="2400" dirty="0"/>
              <a:t>growth and division, and their interaction amplifies these effects.</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Metabolism:</a:t>
            </a:r>
            <a:r>
              <a:rPr lang="en-US" sz="2400" dirty="0"/>
              <a:t> Both pathways regulate metabolic processes, and their </a:t>
            </a:r>
            <a:endParaRPr lang="cs-CZ" sz="2400" dirty="0"/>
          </a:p>
          <a:p>
            <a:pPr lvl="1" algn="just"/>
            <a:r>
              <a:rPr lang="cs-CZ" sz="2400" dirty="0"/>
              <a:t>	</a:t>
            </a:r>
            <a:r>
              <a:rPr lang="en-US" sz="2400" dirty="0"/>
              <a:t>coordinated activity ensures efficient energy production and utilization.</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Immune Response:</a:t>
            </a:r>
            <a:r>
              <a:rPr lang="en-US" sz="2400" dirty="0"/>
              <a:t> Both STAT3 and mTOR are involved in immune cell activation and function, and their interaction fine-tunes immune responses.</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3A1B4686-9621-7BD9-59EE-2B75CEA41207}"/>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2F62D3E9-36BA-D753-63E8-A14F1DDA94C2}"/>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77620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cs-CZ" sz="2400" dirty="0" err="1"/>
              <a:t>Although</a:t>
            </a:r>
            <a:r>
              <a:rPr lang="cs-CZ" sz="2400" dirty="0"/>
              <a:t> </a:t>
            </a:r>
            <a:r>
              <a:rPr lang="cs-CZ" sz="2400" dirty="0" err="1"/>
              <a:t>several</a:t>
            </a:r>
            <a:r>
              <a:rPr lang="cs-CZ" sz="2400" dirty="0"/>
              <a:t> STAT3 </a:t>
            </a:r>
            <a:r>
              <a:rPr lang="cs-CZ" sz="2400" dirty="0" err="1"/>
              <a:t>inhibitors</a:t>
            </a:r>
            <a:r>
              <a:rPr lang="cs-CZ" sz="2400" dirty="0"/>
              <a:t> are </a:t>
            </a:r>
            <a:r>
              <a:rPr lang="cs-CZ" sz="2400" dirty="0" err="1"/>
              <a:t>known</a:t>
            </a:r>
            <a:r>
              <a:rPr lang="cs-CZ" sz="2400" dirty="0"/>
              <a:t>, </a:t>
            </a:r>
            <a:r>
              <a:rPr lang="cs-CZ" sz="2400" dirty="0" err="1"/>
              <a:t>they</a:t>
            </a:r>
            <a:r>
              <a:rPr lang="cs-CZ" sz="2400" dirty="0"/>
              <a:t> </a:t>
            </a:r>
            <a:r>
              <a:rPr lang="cs-CZ" sz="2400" dirty="0" err="1"/>
              <a:t>also</a:t>
            </a:r>
            <a:r>
              <a:rPr lang="cs-CZ" sz="2400" dirty="0"/>
              <a:t> </a:t>
            </a:r>
            <a:r>
              <a:rPr lang="cs-CZ" sz="2400" dirty="0" err="1"/>
              <a:t>come</a:t>
            </a:r>
            <a:r>
              <a:rPr lang="cs-CZ" sz="2400" dirty="0"/>
              <a:t> </a:t>
            </a:r>
            <a:r>
              <a:rPr lang="cs-CZ" sz="2400" dirty="0" err="1"/>
              <a:t>with</a:t>
            </a:r>
            <a:r>
              <a:rPr lang="cs-CZ" sz="2400" dirty="0"/>
              <a:t> </a:t>
            </a:r>
            <a:r>
              <a:rPr lang="cs-CZ" sz="2400" dirty="0" err="1"/>
              <a:t>potential</a:t>
            </a:r>
            <a:r>
              <a:rPr lang="cs-CZ" sz="2400" dirty="0"/>
              <a:t> </a:t>
            </a:r>
          </a:p>
          <a:p>
            <a:pPr algn="just"/>
            <a:r>
              <a:rPr lang="cs-CZ" sz="2400" dirty="0" err="1"/>
              <a:t>disadvantages</a:t>
            </a:r>
            <a:r>
              <a:rPr lang="cs-CZ" sz="2400" dirty="0"/>
              <a:t> such as </a:t>
            </a:r>
            <a:r>
              <a:rPr lang="cs-CZ" sz="2400" dirty="0" err="1"/>
              <a:t>lack</a:t>
            </a:r>
            <a:r>
              <a:rPr lang="cs-CZ" sz="2400" dirty="0"/>
              <a:t> </a:t>
            </a:r>
            <a:r>
              <a:rPr lang="cs-CZ" sz="2400" dirty="0" err="1"/>
              <a:t>of</a:t>
            </a:r>
            <a:r>
              <a:rPr lang="cs-CZ" sz="2400" dirty="0"/>
              <a:t> specificity, toxicity, development </a:t>
            </a:r>
          </a:p>
          <a:p>
            <a:pPr algn="just"/>
            <a:r>
              <a:rPr lang="cs-CZ" sz="2400" dirty="0" err="1"/>
              <a:t>of</a:t>
            </a:r>
            <a:r>
              <a:rPr lang="cs-CZ" sz="2400" dirty="0"/>
              <a:t> </a:t>
            </a:r>
            <a:r>
              <a:rPr lang="cs-CZ" sz="2400" dirty="0" err="1"/>
              <a:t>resistance</a:t>
            </a:r>
            <a:r>
              <a:rPr lang="cs-CZ" sz="2400" dirty="0"/>
              <a:t>, </a:t>
            </a:r>
            <a:r>
              <a:rPr lang="cs-CZ" sz="2400" dirty="0" err="1"/>
              <a:t>immunosuppression</a:t>
            </a:r>
            <a:r>
              <a:rPr lang="cs-CZ" sz="2400" dirty="0"/>
              <a:t>, and </a:t>
            </a:r>
            <a:r>
              <a:rPr lang="cs-CZ" sz="2400" dirty="0" err="1"/>
              <a:t>other</a:t>
            </a:r>
            <a:r>
              <a:rPr lang="cs-CZ" sz="2400" dirty="0"/>
              <a:t>.</a:t>
            </a:r>
          </a:p>
          <a:p>
            <a:pPr algn="just"/>
            <a:endParaRPr lang="cs-CZ" sz="2400" dirty="0"/>
          </a:p>
          <a:p>
            <a:pPr algn="just"/>
            <a:r>
              <a:rPr lang="cs-CZ" sz="2400" dirty="0"/>
              <a:t>In </a:t>
            </a:r>
            <a:r>
              <a:rPr lang="cs-CZ" sz="2400" dirty="0" err="1"/>
              <a:t>our</a:t>
            </a:r>
            <a:r>
              <a:rPr lang="cs-CZ" sz="2400" dirty="0"/>
              <a:t> study, </a:t>
            </a:r>
            <a:r>
              <a:rPr lang="cs-CZ" sz="2400" dirty="0" err="1"/>
              <a:t>we</a:t>
            </a:r>
            <a:r>
              <a:rPr lang="cs-CZ" sz="2400" dirty="0"/>
              <a:t> </a:t>
            </a:r>
            <a:r>
              <a:rPr lang="cs-CZ" sz="2400" dirty="0" err="1"/>
              <a:t>modified</a:t>
            </a:r>
            <a:r>
              <a:rPr lang="cs-CZ" sz="2400" dirty="0"/>
              <a:t> a </a:t>
            </a:r>
            <a:r>
              <a:rPr lang="cs-CZ" sz="2400" dirty="0" err="1"/>
              <a:t>known</a:t>
            </a:r>
            <a:r>
              <a:rPr lang="cs-CZ" sz="2400" dirty="0"/>
              <a:t> STAT3 inhibitor, </a:t>
            </a:r>
          </a:p>
          <a:p>
            <a:pPr algn="just"/>
            <a:r>
              <a:rPr lang="cs-CZ" sz="2400" dirty="0"/>
              <a:t>6-nitrobenzo[</a:t>
            </a:r>
            <a:r>
              <a:rPr lang="cs-CZ" sz="2400" i="1" dirty="0"/>
              <a:t>b</a:t>
            </a:r>
            <a:r>
              <a:rPr lang="cs-CZ" sz="2400" dirty="0"/>
              <a:t>]</a:t>
            </a:r>
            <a:r>
              <a:rPr lang="cs-CZ" sz="2400" dirty="0" err="1"/>
              <a:t>thiophene</a:t>
            </a:r>
            <a:r>
              <a:rPr lang="cs-CZ" sz="2400" dirty="0"/>
              <a:t> 1,1-dioxide (</a:t>
            </a:r>
            <a:r>
              <a:rPr lang="cs-CZ" sz="2400" dirty="0" err="1"/>
              <a:t>stattic</a:t>
            </a:r>
            <a:r>
              <a:rPr lang="cs-CZ" sz="2400" dirty="0"/>
              <a:t>), to a </a:t>
            </a:r>
            <a:r>
              <a:rPr lang="cs-CZ" sz="2400" dirty="0" err="1"/>
              <a:t>series</a:t>
            </a:r>
            <a:r>
              <a:rPr lang="cs-CZ" sz="2400" dirty="0"/>
              <a:t> </a:t>
            </a:r>
            <a:r>
              <a:rPr lang="cs-CZ" sz="2400" dirty="0" err="1"/>
              <a:t>of</a:t>
            </a:r>
            <a:r>
              <a:rPr lang="cs-CZ" sz="2400" dirty="0"/>
              <a:t> novel </a:t>
            </a:r>
          </a:p>
          <a:p>
            <a:pPr algn="just"/>
            <a:r>
              <a:rPr lang="cs-CZ" sz="2400" dirty="0"/>
              <a:t>6-aminobenzo[</a:t>
            </a:r>
            <a:r>
              <a:rPr lang="cs-CZ" sz="2400" i="1" dirty="0"/>
              <a:t>b</a:t>
            </a:r>
            <a:r>
              <a:rPr lang="cs-CZ" sz="2400" dirty="0"/>
              <a:t>]</a:t>
            </a:r>
            <a:r>
              <a:rPr lang="cs-CZ" sz="2400" dirty="0" err="1"/>
              <a:t>thiophene</a:t>
            </a:r>
            <a:r>
              <a:rPr lang="cs-CZ" sz="2400" dirty="0"/>
              <a:t> 1,1-dioxide </a:t>
            </a:r>
            <a:r>
              <a:rPr lang="cs-CZ" sz="2400" dirty="0" err="1"/>
              <a:t>derivatives</a:t>
            </a:r>
            <a:r>
              <a:rPr lang="cs-CZ" sz="2400" dirty="0"/>
              <a:t>.</a:t>
            </a:r>
          </a:p>
          <a:p>
            <a:pPr algn="just"/>
            <a:endParaRPr lang="cs-CZ" sz="2400" dirty="0"/>
          </a:p>
          <a:p>
            <a:pPr algn="just"/>
            <a:r>
              <a:rPr lang="cs-CZ" sz="2400" dirty="0" err="1"/>
              <a:t>Synthesis</a:t>
            </a:r>
            <a:r>
              <a:rPr lang="cs-CZ" sz="2400" dirty="0"/>
              <a:t> </a:t>
            </a:r>
            <a:r>
              <a:rPr lang="cs-CZ" sz="2400" dirty="0" err="1"/>
              <a:t>of</a:t>
            </a:r>
            <a:r>
              <a:rPr lang="cs-CZ" sz="2400" dirty="0"/>
              <a:t> novel </a:t>
            </a:r>
            <a:r>
              <a:rPr lang="cs-CZ" sz="2400" dirty="0" err="1"/>
              <a:t>derivatives</a:t>
            </a:r>
            <a:r>
              <a:rPr lang="cs-CZ" sz="2400" dirty="0"/>
              <a:t> </a:t>
            </a:r>
            <a:r>
              <a:rPr lang="cs-CZ" sz="2400" dirty="0" err="1"/>
              <a:t>consists</a:t>
            </a:r>
            <a:r>
              <a:rPr lang="cs-CZ" sz="2400" dirty="0"/>
              <a:t> </a:t>
            </a:r>
            <a:r>
              <a:rPr lang="cs-CZ" sz="2400" dirty="0" err="1"/>
              <a:t>of</a:t>
            </a:r>
            <a:r>
              <a:rPr lang="cs-CZ" sz="2400" dirty="0"/>
              <a:t> </a:t>
            </a:r>
            <a:r>
              <a:rPr lang="cs-CZ" sz="2400" dirty="0" err="1"/>
              <a:t>various</a:t>
            </a:r>
            <a:r>
              <a:rPr lang="cs-CZ" sz="2400" dirty="0"/>
              <a:t> </a:t>
            </a:r>
            <a:r>
              <a:rPr lang="cs-CZ" sz="2400" dirty="0" err="1"/>
              <a:t>reaction</a:t>
            </a:r>
            <a:r>
              <a:rPr lang="cs-CZ" sz="2400" dirty="0"/>
              <a:t> </a:t>
            </a:r>
            <a:r>
              <a:rPr lang="cs-CZ" sz="2400" dirty="0" err="1"/>
              <a:t>types</a:t>
            </a:r>
            <a:r>
              <a:rPr lang="cs-CZ" sz="2400" dirty="0"/>
              <a:t> </a:t>
            </a:r>
            <a:r>
              <a:rPr lang="cs-CZ" sz="2400" dirty="0" err="1"/>
              <a:t>that</a:t>
            </a:r>
            <a:r>
              <a:rPr lang="cs-CZ" sz="2400" dirty="0"/>
              <a:t> are </a:t>
            </a:r>
            <a:r>
              <a:rPr lang="cs-CZ" sz="2400" dirty="0" err="1"/>
              <a:t>summarized</a:t>
            </a:r>
            <a:r>
              <a:rPr lang="cs-CZ" sz="2400" dirty="0"/>
              <a:t> in </a:t>
            </a:r>
            <a:r>
              <a:rPr lang="cs-CZ" sz="2400" dirty="0" err="1"/>
              <a:t>following</a:t>
            </a:r>
            <a:r>
              <a:rPr lang="cs-CZ" sz="2400" dirty="0"/>
              <a:t> </a:t>
            </a:r>
            <a:r>
              <a:rPr lang="cs-CZ" sz="2400" dirty="0" err="1"/>
              <a:t>slides</a:t>
            </a:r>
            <a:r>
              <a:rPr lang="cs-CZ" sz="2400" dirty="0"/>
              <a:t>.</a:t>
            </a:r>
          </a:p>
          <a:p>
            <a:pPr algn="just"/>
            <a:r>
              <a:rPr lang="cs-CZ" sz="2400" dirty="0"/>
              <a:t>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519C6323-09C4-3DB1-1855-A6989FD19D62}"/>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EB781260-A481-7CA4-6A68-9E790E4C5CB5}"/>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3759745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3" name="Obrázek 2">
            <a:extLst>
              <a:ext uri="{FF2B5EF4-FFF2-40B4-BE49-F238E27FC236}">
                <a16:creationId xmlns:a16="http://schemas.microsoft.com/office/drawing/2014/main" id="{F5BD85EC-1D6F-4D3A-6A41-7A3114C5427D}"/>
              </a:ext>
            </a:extLst>
          </p:cNvPr>
          <p:cNvPicPr>
            <a:picLocks noChangeAspect="1"/>
          </p:cNvPicPr>
          <p:nvPr/>
        </p:nvPicPr>
        <p:blipFill>
          <a:blip r:embed="rId3"/>
          <a:stretch>
            <a:fillRect/>
          </a:stretch>
        </p:blipFill>
        <p:spPr>
          <a:xfrm>
            <a:off x="1" y="1083476"/>
            <a:ext cx="7636144" cy="3991263"/>
          </a:xfrm>
          <a:prstGeom prst="rect">
            <a:avLst/>
          </a:prstGeom>
        </p:spPr>
      </p:pic>
      <p:sp>
        <p:nvSpPr>
          <p:cNvPr id="5" name="TextBox 10">
            <a:extLst>
              <a:ext uri="{FF2B5EF4-FFF2-40B4-BE49-F238E27FC236}">
                <a16:creationId xmlns:a16="http://schemas.microsoft.com/office/drawing/2014/main" id="{D66F8001-AD14-9CA1-C860-7A2D3E38F9B8}"/>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7" name="Obrázek 6">
            <a:extLst>
              <a:ext uri="{FF2B5EF4-FFF2-40B4-BE49-F238E27FC236}">
                <a16:creationId xmlns:a16="http://schemas.microsoft.com/office/drawing/2014/main" id="{2A73BC94-2888-32FD-487F-B5BC1B013F63}"/>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9747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5" name="Obrázek 4">
            <a:extLst>
              <a:ext uri="{FF2B5EF4-FFF2-40B4-BE49-F238E27FC236}">
                <a16:creationId xmlns:a16="http://schemas.microsoft.com/office/drawing/2014/main" id="{FEE5BAB6-71C6-AFCA-6AD7-0861C34A1FD9}"/>
              </a:ext>
            </a:extLst>
          </p:cNvPr>
          <p:cNvPicPr>
            <a:picLocks noChangeAspect="1"/>
          </p:cNvPicPr>
          <p:nvPr/>
        </p:nvPicPr>
        <p:blipFill>
          <a:blip r:embed="rId3"/>
          <a:stretch>
            <a:fillRect/>
          </a:stretch>
        </p:blipFill>
        <p:spPr>
          <a:xfrm>
            <a:off x="0" y="1146138"/>
            <a:ext cx="7487695" cy="1629002"/>
          </a:xfrm>
          <a:prstGeom prst="rect">
            <a:avLst/>
          </a:prstGeom>
        </p:spPr>
      </p:pic>
      <p:pic>
        <p:nvPicPr>
          <p:cNvPr id="13" name="Obrázek 12">
            <a:extLst>
              <a:ext uri="{FF2B5EF4-FFF2-40B4-BE49-F238E27FC236}">
                <a16:creationId xmlns:a16="http://schemas.microsoft.com/office/drawing/2014/main" id="{67D3B15E-A3CF-1BF7-D07F-8FF647FDEB4F}"/>
              </a:ext>
            </a:extLst>
          </p:cNvPr>
          <p:cNvPicPr>
            <a:picLocks noChangeAspect="1"/>
          </p:cNvPicPr>
          <p:nvPr/>
        </p:nvPicPr>
        <p:blipFill>
          <a:blip r:embed="rId4"/>
          <a:stretch>
            <a:fillRect/>
          </a:stretch>
        </p:blipFill>
        <p:spPr>
          <a:xfrm>
            <a:off x="0" y="3082988"/>
            <a:ext cx="8516539" cy="2019582"/>
          </a:xfrm>
          <a:prstGeom prst="rect">
            <a:avLst/>
          </a:prstGeom>
        </p:spPr>
      </p:pic>
      <p:pic>
        <p:nvPicPr>
          <p:cNvPr id="15" name="Obrázek 14">
            <a:extLst>
              <a:ext uri="{FF2B5EF4-FFF2-40B4-BE49-F238E27FC236}">
                <a16:creationId xmlns:a16="http://schemas.microsoft.com/office/drawing/2014/main" id="{345FAC26-5552-40EC-7DB4-87E0C36186A2}"/>
              </a:ext>
            </a:extLst>
          </p:cNvPr>
          <p:cNvPicPr>
            <a:picLocks noChangeAspect="1"/>
          </p:cNvPicPr>
          <p:nvPr/>
        </p:nvPicPr>
        <p:blipFill>
          <a:blip r:embed="rId5"/>
          <a:stretch>
            <a:fillRect/>
          </a:stretch>
        </p:blipFill>
        <p:spPr>
          <a:xfrm>
            <a:off x="0" y="2923241"/>
            <a:ext cx="9278645" cy="123842"/>
          </a:xfrm>
          <a:prstGeom prst="rect">
            <a:avLst/>
          </a:prstGeom>
        </p:spPr>
      </p:pic>
      <p:sp>
        <p:nvSpPr>
          <p:cNvPr id="16" name="TextBox 10">
            <a:extLst>
              <a:ext uri="{FF2B5EF4-FFF2-40B4-BE49-F238E27FC236}">
                <a16:creationId xmlns:a16="http://schemas.microsoft.com/office/drawing/2014/main" id="{1DB2E51D-788F-181E-C443-3A415E0C7AF5}"/>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7" name="Obrázek 16">
            <a:extLst>
              <a:ext uri="{FF2B5EF4-FFF2-40B4-BE49-F238E27FC236}">
                <a16:creationId xmlns:a16="http://schemas.microsoft.com/office/drawing/2014/main" id="{BDEAB023-8A21-3387-165A-77FB3C9B85E3}"/>
              </a:ext>
            </a:extLst>
          </p:cNvPr>
          <p:cNvPicPr>
            <a:picLocks noChangeAspect="1"/>
          </p:cNvPicPr>
          <p:nvPr/>
        </p:nvPicPr>
        <p:blipFill>
          <a:blip r:embed="rId6"/>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883018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3" name="Obrázek 2">
            <a:extLst>
              <a:ext uri="{FF2B5EF4-FFF2-40B4-BE49-F238E27FC236}">
                <a16:creationId xmlns:a16="http://schemas.microsoft.com/office/drawing/2014/main" id="{56BFDB1C-8A75-0FFC-A9D1-57D187AD0108}"/>
              </a:ext>
            </a:extLst>
          </p:cNvPr>
          <p:cNvPicPr>
            <a:picLocks noChangeAspect="1"/>
          </p:cNvPicPr>
          <p:nvPr/>
        </p:nvPicPr>
        <p:blipFill>
          <a:blip r:embed="rId3"/>
          <a:stretch>
            <a:fillRect/>
          </a:stretch>
        </p:blipFill>
        <p:spPr>
          <a:xfrm>
            <a:off x="0" y="1083478"/>
            <a:ext cx="7903675" cy="3960392"/>
          </a:xfrm>
          <a:prstGeom prst="rect">
            <a:avLst/>
          </a:prstGeom>
        </p:spPr>
      </p:pic>
      <p:sp>
        <p:nvSpPr>
          <p:cNvPr id="7" name="TextBox 10">
            <a:extLst>
              <a:ext uri="{FF2B5EF4-FFF2-40B4-BE49-F238E27FC236}">
                <a16:creationId xmlns:a16="http://schemas.microsoft.com/office/drawing/2014/main" id="{25DFA6C8-49F7-44B9-6B44-09ED899EE009}"/>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8" name="Obrázek 7">
            <a:extLst>
              <a:ext uri="{FF2B5EF4-FFF2-40B4-BE49-F238E27FC236}">
                <a16:creationId xmlns:a16="http://schemas.microsoft.com/office/drawing/2014/main" id="{BFD0546E-6CD2-1428-B83E-F6C176B87A4F}"/>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415974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009414"/>
            <a:ext cx="12192000" cy="4893647"/>
          </a:xfrm>
          <a:prstGeom prst="rect">
            <a:avLst/>
          </a:prstGeom>
          <a:noFill/>
        </p:spPr>
        <p:txBody>
          <a:bodyPr wrap="square" rtlCol="0">
            <a:spAutoFit/>
          </a:bodyPr>
          <a:lstStyle/>
          <a:p>
            <a:pPr algn="just"/>
            <a:r>
              <a:rPr lang="cs-CZ" sz="2400" dirty="0"/>
              <a:t>Term </a:t>
            </a:r>
            <a:r>
              <a:rPr lang="cs-CZ" sz="2400" b="1" dirty="0"/>
              <a:t>age-related disease</a:t>
            </a:r>
            <a:r>
              <a:rPr lang="cs-CZ" sz="2400" dirty="0"/>
              <a:t> includes various </a:t>
            </a:r>
          </a:p>
          <a:p>
            <a:pPr algn="just"/>
            <a:r>
              <a:rPr lang="cs-CZ" sz="2400" dirty="0"/>
              <a:t>undesirable health conditions such as:</a:t>
            </a:r>
          </a:p>
          <a:p>
            <a:pPr marL="800100" lvl="1" indent="-342900" algn="just">
              <a:buFont typeface="Arial" panose="020B0604020202020204" pitchFamily="34" charset="0"/>
              <a:buChar char="•"/>
            </a:pPr>
            <a:r>
              <a:rPr lang="cs-CZ" sz="2400" b="1" dirty="0">
                <a:solidFill>
                  <a:schemeClr val="bg1">
                    <a:lumMod val="50000"/>
                  </a:schemeClr>
                </a:solidFill>
              </a:rPr>
              <a:t>neurodegenerative diseases </a:t>
            </a:r>
          </a:p>
          <a:p>
            <a:pPr lvl="1" algn="just"/>
            <a:r>
              <a:rPr lang="cs-CZ" sz="2400" b="1" dirty="0">
                <a:solidFill>
                  <a:schemeClr val="bg1">
                    <a:lumMod val="50000"/>
                  </a:schemeClr>
                </a:solidFill>
              </a:rPr>
              <a:t>     </a:t>
            </a:r>
            <a:r>
              <a:rPr lang="cs-CZ" sz="2400" dirty="0"/>
              <a:t>(Alzheimer's disease, Parkinson's disease)</a:t>
            </a:r>
          </a:p>
          <a:p>
            <a:pPr marL="800100" lvl="1" indent="-342900" algn="just">
              <a:buFont typeface="Arial" panose="020B0604020202020204" pitchFamily="34" charset="0"/>
              <a:buChar char="•"/>
            </a:pPr>
            <a:r>
              <a:rPr lang="cs-CZ" sz="2400" b="1" dirty="0">
                <a:solidFill>
                  <a:schemeClr val="bg1">
                    <a:lumMod val="50000"/>
                  </a:schemeClr>
                </a:solidFill>
              </a:rPr>
              <a:t>carcinogenic diseases </a:t>
            </a:r>
          </a:p>
          <a:p>
            <a:pPr lvl="1" algn="just"/>
            <a:r>
              <a:rPr lang="cs-CZ" sz="2400" b="1" dirty="0">
                <a:solidFill>
                  <a:schemeClr val="bg1">
                    <a:lumMod val="50000"/>
                  </a:schemeClr>
                </a:solidFill>
              </a:rPr>
              <a:t>     </a:t>
            </a:r>
            <a:r>
              <a:rPr lang="cs-CZ" sz="2400" dirty="0"/>
              <a:t>(breast, prostate, colon cancer, </a:t>
            </a:r>
            <a:r>
              <a:rPr lang="cs-CZ" sz="2400" i="1" dirty="0"/>
              <a:t>etc</a:t>
            </a:r>
            <a:r>
              <a:rPr lang="cs-CZ" sz="2400" dirty="0"/>
              <a:t>.)</a:t>
            </a:r>
          </a:p>
          <a:p>
            <a:pPr marL="800100" lvl="1" indent="-342900" algn="just">
              <a:buFont typeface="Arial" panose="020B0604020202020204" pitchFamily="34" charset="0"/>
              <a:buChar char="•"/>
            </a:pPr>
            <a:r>
              <a:rPr lang="cs-CZ" sz="2400" b="1" dirty="0">
                <a:solidFill>
                  <a:schemeClr val="bg1">
                    <a:lumMod val="50000"/>
                  </a:schemeClr>
                </a:solidFill>
              </a:rPr>
              <a:t>cardiovascular disease</a:t>
            </a:r>
          </a:p>
          <a:p>
            <a:pPr lvl="1" algn="just"/>
            <a:r>
              <a:rPr lang="cs-CZ" sz="2400" b="1" dirty="0">
                <a:solidFill>
                  <a:schemeClr val="bg1">
                    <a:lumMod val="50000"/>
                  </a:schemeClr>
                </a:solidFill>
              </a:rPr>
              <a:t>     </a:t>
            </a:r>
            <a:r>
              <a:rPr lang="cs-CZ" sz="2400" dirty="0"/>
              <a:t>(stroke, heart attack, hypertension, </a:t>
            </a:r>
            <a:r>
              <a:rPr lang="cs-CZ" sz="2400" i="1" dirty="0"/>
              <a:t>etc</a:t>
            </a:r>
            <a:r>
              <a:rPr lang="cs-CZ" sz="2400" dirty="0"/>
              <a:t>.)</a:t>
            </a:r>
          </a:p>
          <a:p>
            <a:pPr marL="800100" lvl="1" indent="-342900" algn="just">
              <a:buFont typeface="Arial" panose="020B0604020202020204" pitchFamily="34" charset="0"/>
              <a:buChar char="•"/>
            </a:pPr>
            <a:r>
              <a:rPr lang="cs-CZ" sz="2400" b="1" dirty="0">
                <a:solidFill>
                  <a:schemeClr val="bg1">
                    <a:lumMod val="50000"/>
                  </a:schemeClr>
                </a:solidFill>
              </a:rPr>
              <a:t>osteoarthritis</a:t>
            </a:r>
          </a:p>
          <a:p>
            <a:pPr marL="800100" lvl="1" indent="-342900" algn="just">
              <a:buFont typeface="Arial" panose="020B0604020202020204" pitchFamily="34" charset="0"/>
              <a:buChar char="•"/>
            </a:pPr>
            <a:r>
              <a:rPr lang="cs-CZ" sz="2400" b="1" dirty="0">
                <a:solidFill>
                  <a:schemeClr val="bg1">
                    <a:lumMod val="50000"/>
                  </a:schemeClr>
                </a:solidFill>
              </a:rPr>
              <a:t>type 2 diabetes</a:t>
            </a:r>
          </a:p>
          <a:p>
            <a:pPr marL="800100" lvl="1" indent="-342900" algn="just">
              <a:buFont typeface="Arial" panose="020B0604020202020204" pitchFamily="34" charset="0"/>
              <a:buChar char="•"/>
            </a:pPr>
            <a:r>
              <a:rPr lang="cs-CZ" sz="2400" b="1" dirty="0">
                <a:solidFill>
                  <a:schemeClr val="bg1">
                    <a:lumMod val="50000"/>
                  </a:schemeClr>
                </a:solidFill>
              </a:rPr>
              <a:t>cataracts</a:t>
            </a:r>
          </a:p>
          <a:p>
            <a:pPr marL="800100" lvl="1" indent="-342900" algn="just">
              <a:buFont typeface="Arial" panose="020B0604020202020204" pitchFamily="34" charset="0"/>
              <a:buChar char="•"/>
            </a:pPr>
            <a:r>
              <a:rPr lang="cs-CZ" sz="2400" b="1" dirty="0">
                <a:solidFill>
                  <a:schemeClr val="bg1">
                    <a:lumMod val="50000"/>
                  </a:schemeClr>
                </a:solidFill>
              </a:rPr>
              <a:t>hearing loss</a:t>
            </a:r>
          </a:p>
          <a:p>
            <a:pPr marL="800100" lvl="1" indent="-342900" algn="just">
              <a:buFont typeface="Arial" panose="020B0604020202020204" pitchFamily="34" charset="0"/>
              <a:buChar char="•"/>
            </a:pPr>
            <a:r>
              <a:rPr lang="cs-CZ" sz="2400" b="1" dirty="0">
                <a:solidFill>
                  <a:schemeClr val="bg1">
                    <a:lumMod val="50000"/>
                  </a:schemeClr>
                </a:solidFill>
              </a:rPr>
              <a:t>other diseases and conditions</a:t>
            </a:r>
          </a:p>
        </p:txBody>
      </p:sp>
      <p:sp>
        <p:nvSpPr>
          <p:cNvPr id="6" name="TextBox 5">
            <a:extLst>
              <a:ext uri="{FF2B5EF4-FFF2-40B4-BE49-F238E27FC236}">
                <a16:creationId xmlns:a16="http://schemas.microsoft.com/office/drawing/2014/main" id="{1376C0FF-9F7D-4C94-A57D-A040B345E864}"/>
              </a:ext>
            </a:extLst>
          </p:cNvPr>
          <p:cNvSpPr txBox="1"/>
          <p:nvPr/>
        </p:nvSpPr>
        <p:spPr>
          <a:xfrm>
            <a:off x="0" y="647601"/>
            <a:ext cx="12192000" cy="461665"/>
          </a:xfrm>
          <a:prstGeom prst="rect">
            <a:avLst/>
          </a:prstGeom>
          <a:noFill/>
        </p:spPr>
        <p:txBody>
          <a:bodyPr wrap="square" rtlCol="0">
            <a:spAutoFit/>
          </a:bodyPr>
          <a:lstStyle/>
          <a:p>
            <a:pPr algn="just"/>
            <a:r>
              <a:rPr lang="cs-CZ" sz="2400" b="1" dirty="0">
                <a:solidFill>
                  <a:srgbClr val="FFA300"/>
                </a:solidFill>
              </a:rPr>
              <a:t>Aging and age-related diseases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77066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5751167"/>
            <a:ext cx="12192000" cy="1200329"/>
          </a:xfrm>
          <a:prstGeom prst="rect">
            <a:avLst/>
          </a:prstGeom>
          <a:noFill/>
        </p:spPr>
        <p:txBody>
          <a:bodyPr wrap="square" rtlCol="0">
            <a:spAutoFit/>
          </a:bodyPr>
          <a:lstStyle/>
          <a:p>
            <a:pPr algn="just"/>
            <a:r>
              <a:rPr lang="en-US" dirty="0"/>
              <a:t>Smith, G.S.; Breakstone, H.; Dean, L.T.; Thorpe, R.J. Impacts of Gentrification on Health in the US: A Systematic Review of the Literature. </a:t>
            </a:r>
            <a:r>
              <a:rPr lang="en-US" i="1" dirty="0"/>
              <a:t>J</a:t>
            </a:r>
            <a:r>
              <a:rPr lang="cs-CZ" i="1" dirty="0"/>
              <a:t>ournal of</a:t>
            </a:r>
            <a:r>
              <a:rPr lang="en-US" i="1" dirty="0"/>
              <a:t> Urban Health</a:t>
            </a:r>
            <a:r>
              <a:rPr lang="en-US" dirty="0"/>
              <a:t> </a:t>
            </a:r>
            <a:r>
              <a:rPr lang="en-US" b="1" dirty="0"/>
              <a:t>2020</a:t>
            </a:r>
            <a:r>
              <a:rPr lang="en-US" dirty="0"/>
              <a:t>, </a:t>
            </a:r>
            <a:r>
              <a:rPr lang="en-US" i="1" dirty="0"/>
              <a:t>97</a:t>
            </a:r>
            <a:r>
              <a:rPr lang="en-US" dirty="0"/>
              <a:t>, 845–856, doi:10.1007/s11524-020-00448-4.</a:t>
            </a:r>
            <a:endParaRPr lang="cs-CZ" dirty="0"/>
          </a:p>
          <a:p>
            <a:pPr algn="just"/>
            <a:r>
              <a:rPr lang="cs-CZ" dirty="0"/>
              <a:t>Longo, M.; Bellastella, G.; Maiorino, M.I.; Meier, J.J.; Esposito, K.; Giugliano D. Diabetes and Aging: From Treatment Goals to Pharmacologic Therapy. </a:t>
            </a:r>
            <a:r>
              <a:rPr lang="cs-CZ" i="1" dirty="0"/>
              <a:t>Frontiers in Endocrinology</a:t>
            </a:r>
            <a:r>
              <a:rPr lang="cs-CZ" dirty="0"/>
              <a:t> </a:t>
            </a:r>
            <a:r>
              <a:rPr lang="cs-CZ" b="1" dirty="0"/>
              <a:t>2019</a:t>
            </a:r>
            <a:r>
              <a:rPr lang="cs-CZ" dirty="0"/>
              <a:t>, </a:t>
            </a:r>
            <a:r>
              <a:rPr lang="cs-CZ" i="1" dirty="0"/>
              <a:t>10</a:t>
            </a:r>
            <a:r>
              <a:rPr lang="cs-CZ" dirty="0"/>
              <a:t>, article 45, doi:10.3389/fendo.2019.00045.</a:t>
            </a:r>
            <a:endParaRPr lang="en-US" dirty="0"/>
          </a:p>
        </p:txBody>
      </p:sp>
      <p:pic>
        <p:nvPicPr>
          <p:cNvPr id="7" name="Picture 6">
            <a:extLst>
              <a:ext uri="{FF2B5EF4-FFF2-40B4-BE49-F238E27FC236}">
                <a16:creationId xmlns:a16="http://schemas.microsoft.com/office/drawing/2014/main" id="{C0332C65-60C2-436F-A716-5B2D66E93479}"/>
              </a:ext>
            </a:extLst>
          </p:cNvPr>
          <p:cNvPicPr>
            <a:picLocks noChangeAspect="1"/>
          </p:cNvPicPr>
          <p:nvPr/>
        </p:nvPicPr>
        <p:blipFill>
          <a:blip r:embed="rId2"/>
          <a:stretch>
            <a:fillRect/>
          </a:stretch>
        </p:blipFill>
        <p:spPr>
          <a:xfrm>
            <a:off x="6031345" y="650034"/>
            <a:ext cx="6096000" cy="5101133"/>
          </a:xfrm>
          <a:prstGeom prst="rect">
            <a:avLst/>
          </a:prstGeom>
        </p:spPr>
      </p:pic>
      <p:sp>
        <p:nvSpPr>
          <p:cNvPr id="12" name="TextBox 11">
            <a:extLst>
              <a:ext uri="{FF2B5EF4-FFF2-40B4-BE49-F238E27FC236}">
                <a16:creationId xmlns:a16="http://schemas.microsoft.com/office/drawing/2014/main" id="{E0BEB6A2-64C8-4E0C-8CA3-A639262E60B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Tree>
    <p:extLst>
      <p:ext uri="{BB962C8B-B14F-4D97-AF65-F5344CB8AC3E}">
        <p14:creationId xmlns:p14="http://schemas.microsoft.com/office/powerpoint/2010/main" val="3765984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8" name="Obrázek 7">
            <a:extLst>
              <a:ext uri="{FF2B5EF4-FFF2-40B4-BE49-F238E27FC236}">
                <a16:creationId xmlns:a16="http://schemas.microsoft.com/office/drawing/2014/main" id="{5494B679-6740-F252-11CA-34D12D77DF0C}"/>
              </a:ext>
            </a:extLst>
          </p:cNvPr>
          <p:cNvPicPr>
            <a:picLocks noChangeAspect="1"/>
          </p:cNvPicPr>
          <p:nvPr/>
        </p:nvPicPr>
        <p:blipFill>
          <a:blip r:embed="rId3"/>
          <a:stretch>
            <a:fillRect/>
          </a:stretch>
        </p:blipFill>
        <p:spPr>
          <a:xfrm>
            <a:off x="292786" y="1420909"/>
            <a:ext cx="5211721" cy="3624728"/>
          </a:xfrm>
          <a:prstGeom prst="rect">
            <a:avLst/>
          </a:prstGeom>
        </p:spPr>
      </p:pic>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461665"/>
          </a:xfrm>
          <a:prstGeom prst="rect">
            <a:avLst/>
          </a:prstGeom>
          <a:noFill/>
        </p:spPr>
        <p:txBody>
          <a:bodyPr wrap="square" rtlCol="0">
            <a:spAutoFit/>
          </a:bodyPr>
          <a:lstStyle/>
          <a:p>
            <a:pPr algn="just"/>
            <a:r>
              <a:rPr lang="cs-CZ" sz="2400" dirty="0" err="1"/>
              <a:t>Summary</a:t>
            </a:r>
            <a:r>
              <a:rPr lang="cs-CZ" sz="2400" dirty="0"/>
              <a:t> </a:t>
            </a:r>
            <a:r>
              <a:rPr lang="cs-CZ" sz="2400" dirty="0" err="1"/>
              <a:t>of</a:t>
            </a:r>
            <a:r>
              <a:rPr lang="cs-CZ" sz="2400" dirty="0"/>
              <a:t> novel </a:t>
            </a:r>
            <a:r>
              <a:rPr lang="cs-CZ" sz="2400" dirty="0" err="1"/>
              <a:t>prepared</a:t>
            </a:r>
            <a:r>
              <a:rPr lang="cs-CZ" sz="2400" dirty="0"/>
              <a:t> </a:t>
            </a:r>
            <a:r>
              <a:rPr lang="cs-CZ" sz="2400" dirty="0" err="1"/>
              <a:t>inhibitors</a:t>
            </a:r>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4" name="Obrázek 13">
            <a:extLst>
              <a:ext uri="{FF2B5EF4-FFF2-40B4-BE49-F238E27FC236}">
                <a16:creationId xmlns:a16="http://schemas.microsoft.com/office/drawing/2014/main" id="{5ECEC684-217B-7863-196C-64A878C540E4}"/>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949629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4154984"/>
          </a:xfrm>
          <a:prstGeom prst="rect">
            <a:avLst/>
          </a:prstGeom>
          <a:noFill/>
        </p:spPr>
        <p:txBody>
          <a:bodyPr wrap="square" rtlCol="0">
            <a:spAutoFit/>
          </a:bodyPr>
          <a:lstStyle/>
          <a:p>
            <a:pPr algn="just"/>
            <a:r>
              <a:rPr lang="cs-CZ" sz="2400" dirty="0" err="1"/>
              <a:t>One</a:t>
            </a:r>
            <a:r>
              <a:rPr lang="cs-CZ" sz="2400" dirty="0"/>
              <a:t> </a:t>
            </a:r>
            <a:r>
              <a:rPr lang="cs-CZ" sz="2400" dirty="0" err="1"/>
              <a:t>of</a:t>
            </a:r>
            <a:r>
              <a:rPr lang="cs-CZ" sz="2400" dirty="0"/>
              <a:t> </a:t>
            </a:r>
            <a:r>
              <a:rPr lang="cs-CZ" sz="2400" dirty="0" err="1"/>
              <a:t>the</a:t>
            </a:r>
            <a:r>
              <a:rPr lang="cs-CZ" sz="2400" dirty="0"/>
              <a:t> novel </a:t>
            </a:r>
            <a:r>
              <a:rPr lang="cs-CZ" sz="2400" dirty="0" err="1"/>
              <a:t>prepared</a:t>
            </a:r>
            <a:r>
              <a:rPr lang="cs-CZ" sz="2400" dirty="0"/>
              <a:t> </a:t>
            </a:r>
            <a:r>
              <a:rPr lang="cs-CZ" sz="2400" dirty="0" err="1"/>
              <a:t>inhibitors</a:t>
            </a:r>
            <a:r>
              <a:rPr lang="cs-CZ" sz="2400" dirty="0"/>
              <a:t>, </a:t>
            </a:r>
          </a:p>
          <a:p>
            <a:pPr algn="just"/>
            <a:r>
              <a:rPr lang="cs-CZ" sz="2400" dirty="0"/>
              <a:t>6-[(4′-methoxybenzyl)</a:t>
            </a:r>
            <a:r>
              <a:rPr lang="cs-CZ" sz="2400" dirty="0" err="1"/>
              <a:t>amino</a:t>
            </a:r>
            <a:r>
              <a:rPr lang="cs-CZ" sz="2400" dirty="0"/>
              <a:t>]</a:t>
            </a:r>
            <a:r>
              <a:rPr lang="cs-CZ" sz="2400" dirty="0" err="1"/>
              <a:t>benzo</a:t>
            </a:r>
            <a:r>
              <a:rPr lang="cs-CZ" sz="2400" dirty="0"/>
              <a:t>[</a:t>
            </a:r>
            <a:r>
              <a:rPr lang="cs-CZ" sz="2400" i="1" dirty="0"/>
              <a:t>b</a:t>
            </a:r>
            <a:r>
              <a:rPr lang="cs-CZ" sz="2400" dirty="0"/>
              <a:t>]</a:t>
            </a:r>
            <a:r>
              <a:rPr lang="cs-CZ" sz="2400" dirty="0" err="1"/>
              <a:t>thiophene</a:t>
            </a:r>
            <a:r>
              <a:rPr lang="cs-CZ" sz="2400" dirty="0"/>
              <a:t> 1,1-dioxide (K2071) </a:t>
            </a:r>
          </a:p>
          <a:p>
            <a:pPr algn="just"/>
            <a:r>
              <a:rPr lang="en-US" sz="2400" dirty="0"/>
              <a:t>with optimized physicochemical characteristics, including the</a:t>
            </a:r>
            <a:r>
              <a:rPr lang="cs-CZ" sz="2400" dirty="0"/>
              <a:t> </a:t>
            </a:r>
            <a:r>
              <a:rPr lang="en-US" sz="2400" dirty="0"/>
              <a:t>ability </a:t>
            </a:r>
            <a:endParaRPr lang="cs-CZ" sz="2400" dirty="0"/>
          </a:p>
          <a:p>
            <a:pPr algn="just"/>
            <a:r>
              <a:rPr lang="en-US" sz="2400" dirty="0"/>
              <a:t>to cross the blood−brain barrier</a:t>
            </a:r>
            <a:r>
              <a:rPr lang="cs-CZ" sz="2400" dirty="0"/>
              <a:t> (BBB) </a:t>
            </a:r>
            <a:r>
              <a:rPr lang="cs-CZ" sz="2400" dirty="0" err="1"/>
              <a:t>also</a:t>
            </a:r>
            <a:r>
              <a:rPr lang="cs-CZ" sz="2400" dirty="0"/>
              <a:t> </a:t>
            </a:r>
            <a:r>
              <a:rPr lang="en-US" sz="2400" dirty="0"/>
              <a:t>showed cytotoxicity </a:t>
            </a:r>
            <a:endParaRPr lang="cs-CZ" sz="2400" dirty="0"/>
          </a:p>
          <a:p>
            <a:pPr algn="just"/>
            <a:r>
              <a:rPr lang="en-US" sz="2400" dirty="0"/>
              <a:t>against a set</a:t>
            </a:r>
            <a:r>
              <a:rPr lang="cs-CZ" sz="2400" dirty="0"/>
              <a:t> </a:t>
            </a:r>
            <a:r>
              <a:rPr lang="en-US" sz="2400" dirty="0"/>
              <a:t>of human glioblastoma-derived cell lines.</a:t>
            </a:r>
            <a:endParaRPr lang="cs-CZ" sz="2400" dirty="0"/>
          </a:p>
          <a:p>
            <a:pPr algn="just"/>
            <a:endParaRPr lang="cs-CZ" sz="2400" dirty="0"/>
          </a:p>
          <a:p>
            <a:pPr algn="just"/>
            <a:r>
              <a:rPr lang="en-US" sz="2400" dirty="0"/>
              <a:t>In contrast to the core compound, a part of K2071 cytotoxicity reflected </a:t>
            </a:r>
            <a:endParaRPr lang="cs-CZ" sz="2400" dirty="0"/>
          </a:p>
          <a:p>
            <a:pPr algn="just"/>
            <a:r>
              <a:rPr lang="en-US" sz="2400" dirty="0"/>
              <a:t>a STAT3</a:t>
            </a:r>
            <a:r>
              <a:rPr lang="cs-CZ" sz="2400" dirty="0"/>
              <a:t> </a:t>
            </a:r>
            <a:r>
              <a:rPr lang="en-US" sz="2400" dirty="0"/>
              <a:t>inhibition-independent block of mitotic progression in the prophase, </a:t>
            </a:r>
            <a:endParaRPr lang="cs-CZ" sz="2400" dirty="0"/>
          </a:p>
          <a:p>
            <a:pPr algn="just"/>
            <a:r>
              <a:rPr lang="en-US" sz="2400" dirty="0"/>
              <a:t>affecting mitotic spindle formation, indicating that K2071 also</a:t>
            </a:r>
            <a:r>
              <a:rPr lang="cs-CZ" sz="2400" dirty="0"/>
              <a:t> </a:t>
            </a:r>
            <a:r>
              <a:rPr lang="en-US" sz="2400" dirty="0"/>
              <a:t>acts as a mitotic poison.</a:t>
            </a:r>
            <a:endParaRPr lang="cs-CZ" sz="2400" dirty="0"/>
          </a:p>
          <a:p>
            <a:pPr algn="just"/>
            <a:endParaRPr lang="cs-CZ" sz="2400" dirty="0"/>
          </a:p>
          <a:p>
            <a:pPr algn="just"/>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2" name="Obrázek 1">
            <a:extLst>
              <a:ext uri="{FF2B5EF4-FFF2-40B4-BE49-F238E27FC236}">
                <a16:creationId xmlns:a16="http://schemas.microsoft.com/office/drawing/2014/main" id="{62E1829C-6566-1FF0-74F6-1ED712789EDF}"/>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474809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3416320"/>
          </a:xfrm>
          <a:prstGeom prst="rect">
            <a:avLst/>
          </a:prstGeom>
          <a:noFill/>
        </p:spPr>
        <p:txBody>
          <a:bodyPr wrap="square" rtlCol="0">
            <a:spAutoFit/>
          </a:bodyPr>
          <a:lstStyle/>
          <a:p>
            <a:pPr algn="just"/>
            <a:r>
              <a:rPr lang="cs-CZ" sz="2400" dirty="0" err="1"/>
              <a:t>Compared</a:t>
            </a:r>
            <a:r>
              <a:rPr lang="cs-CZ" sz="2400" dirty="0"/>
              <a:t> to </a:t>
            </a:r>
            <a:r>
              <a:rPr lang="cs-CZ" sz="2400" dirty="0" err="1"/>
              <a:t>Stattic</a:t>
            </a:r>
            <a:r>
              <a:rPr lang="cs-CZ" sz="2400" dirty="0"/>
              <a:t>, K2071 </a:t>
            </a:r>
            <a:r>
              <a:rPr lang="cs-CZ" sz="2400" dirty="0" err="1"/>
              <a:t>was</a:t>
            </a:r>
            <a:r>
              <a:rPr lang="cs-CZ" sz="2400" dirty="0"/>
              <a:t> </a:t>
            </a:r>
            <a:r>
              <a:rPr lang="cs-CZ" sz="2400" dirty="0" err="1"/>
              <a:t>significantly</a:t>
            </a:r>
            <a:r>
              <a:rPr lang="cs-CZ" sz="2400" dirty="0"/>
              <a:t> </a:t>
            </a:r>
            <a:r>
              <a:rPr lang="cs-CZ" sz="2400" dirty="0" err="1"/>
              <a:t>less</a:t>
            </a:r>
            <a:r>
              <a:rPr lang="cs-CZ" sz="2400" dirty="0"/>
              <a:t> </a:t>
            </a:r>
            <a:r>
              <a:rPr lang="cs-CZ" sz="2400" dirty="0" err="1"/>
              <a:t>thiol-reactive</a:t>
            </a:r>
            <a:r>
              <a:rPr lang="cs-CZ" sz="2400" dirty="0"/>
              <a:t>. </a:t>
            </a:r>
          </a:p>
          <a:p>
            <a:pPr algn="just"/>
            <a:endParaRPr lang="cs-CZ" sz="2400" dirty="0"/>
          </a:p>
          <a:p>
            <a:pPr algn="just"/>
            <a:r>
              <a:rPr lang="cs-CZ" sz="2400" dirty="0"/>
              <a:t>In </a:t>
            </a:r>
            <a:r>
              <a:rPr lang="cs-CZ" sz="2400" dirty="0" err="1"/>
              <a:t>addition</a:t>
            </a:r>
            <a:r>
              <a:rPr lang="cs-CZ" sz="2400" dirty="0"/>
              <a:t>, K2071 </a:t>
            </a:r>
            <a:r>
              <a:rPr lang="cs-CZ" sz="2400" dirty="0" err="1"/>
              <a:t>affected</a:t>
            </a:r>
            <a:r>
              <a:rPr lang="cs-CZ" sz="2400" dirty="0"/>
              <a:t> cell </a:t>
            </a:r>
            <a:r>
              <a:rPr lang="cs-CZ" sz="2400" dirty="0" err="1"/>
              <a:t>migration</a:t>
            </a:r>
            <a:r>
              <a:rPr lang="cs-CZ" sz="2400" dirty="0"/>
              <a:t>, </a:t>
            </a:r>
            <a:r>
              <a:rPr lang="cs-CZ" sz="2400" dirty="0" err="1"/>
              <a:t>suppressed</a:t>
            </a:r>
            <a:r>
              <a:rPr lang="cs-CZ" sz="2400" dirty="0"/>
              <a:t> cell </a:t>
            </a:r>
            <a:r>
              <a:rPr lang="cs-CZ" sz="2400" dirty="0" err="1"/>
              <a:t>proliferation</a:t>
            </a:r>
            <a:r>
              <a:rPr lang="cs-CZ" sz="2400" dirty="0"/>
              <a:t> </a:t>
            </a:r>
          </a:p>
          <a:p>
            <a:pPr algn="just"/>
            <a:r>
              <a:rPr lang="cs-CZ" sz="2400" dirty="0"/>
              <a:t>in tumor </a:t>
            </a:r>
            <a:r>
              <a:rPr lang="cs-CZ" sz="2400" dirty="0" err="1"/>
              <a:t>spheroids</a:t>
            </a:r>
            <a:r>
              <a:rPr lang="cs-CZ" sz="2400" dirty="0"/>
              <a:t>, </a:t>
            </a:r>
            <a:r>
              <a:rPr lang="cs-CZ" sz="2400" dirty="0" err="1"/>
              <a:t>exerted</a:t>
            </a:r>
            <a:r>
              <a:rPr lang="cs-CZ" sz="2400" dirty="0"/>
              <a:t> cytotoxicity </a:t>
            </a:r>
            <a:r>
              <a:rPr lang="cs-CZ" sz="2400" dirty="0" err="1"/>
              <a:t>for</a:t>
            </a:r>
            <a:r>
              <a:rPr lang="cs-CZ" sz="2400" dirty="0"/>
              <a:t> </a:t>
            </a:r>
            <a:r>
              <a:rPr lang="cs-CZ" sz="2400" dirty="0" err="1"/>
              <a:t>glioblastoma</a:t>
            </a:r>
            <a:r>
              <a:rPr lang="cs-CZ" sz="2400" dirty="0"/>
              <a:t> </a:t>
            </a:r>
          </a:p>
          <a:p>
            <a:pPr algn="just"/>
            <a:r>
              <a:rPr lang="cs-CZ" sz="2400" dirty="0" err="1"/>
              <a:t>temozolomide-induced</a:t>
            </a:r>
            <a:r>
              <a:rPr lang="cs-CZ" sz="2400" dirty="0"/>
              <a:t> </a:t>
            </a:r>
            <a:r>
              <a:rPr lang="cs-CZ" sz="2400" dirty="0" err="1"/>
              <a:t>senescent</a:t>
            </a:r>
            <a:r>
              <a:rPr lang="cs-CZ" sz="2400" dirty="0"/>
              <a:t> </a:t>
            </a:r>
            <a:r>
              <a:rPr lang="cs-CZ" sz="2400" dirty="0" err="1"/>
              <a:t>cells</a:t>
            </a:r>
            <a:r>
              <a:rPr lang="cs-CZ" sz="2400" dirty="0"/>
              <a:t>, and </a:t>
            </a:r>
            <a:r>
              <a:rPr lang="cs-CZ" sz="2400" dirty="0" err="1"/>
              <a:t>inhibited</a:t>
            </a:r>
            <a:r>
              <a:rPr lang="cs-CZ" sz="2400" dirty="0"/>
              <a:t> </a:t>
            </a:r>
          </a:p>
          <a:p>
            <a:pPr algn="just"/>
            <a:r>
              <a:rPr lang="cs-CZ" sz="2400" dirty="0" err="1"/>
              <a:t>the</a:t>
            </a:r>
            <a:r>
              <a:rPr lang="cs-CZ" sz="2400" dirty="0"/>
              <a:t> </a:t>
            </a:r>
            <a:r>
              <a:rPr lang="cs-CZ" sz="2400" dirty="0" err="1"/>
              <a:t>secretion</a:t>
            </a:r>
            <a:r>
              <a:rPr lang="cs-CZ" sz="2400" dirty="0"/>
              <a:t> </a:t>
            </a:r>
            <a:r>
              <a:rPr lang="cs-CZ" sz="2400" dirty="0" err="1"/>
              <a:t>of</a:t>
            </a:r>
            <a:r>
              <a:rPr lang="cs-CZ" sz="2400" dirty="0"/>
              <a:t> </a:t>
            </a:r>
            <a:r>
              <a:rPr lang="cs-CZ" sz="2400" dirty="0" err="1"/>
              <a:t>the</a:t>
            </a:r>
            <a:r>
              <a:rPr lang="cs-CZ" sz="2400" dirty="0"/>
              <a:t> </a:t>
            </a:r>
            <a:r>
              <a:rPr lang="cs-CZ" sz="2400" dirty="0" err="1"/>
              <a:t>proinflammatory</a:t>
            </a:r>
            <a:r>
              <a:rPr lang="cs-CZ" sz="2400" dirty="0"/>
              <a:t> cytokine </a:t>
            </a:r>
          </a:p>
          <a:p>
            <a:pPr algn="just"/>
            <a:r>
              <a:rPr lang="cs-CZ" sz="2400" dirty="0"/>
              <a:t>monocyte </a:t>
            </a:r>
            <a:r>
              <a:rPr lang="cs-CZ" sz="2400" dirty="0" err="1"/>
              <a:t>chemoattractant</a:t>
            </a:r>
            <a:r>
              <a:rPr lang="cs-CZ" sz="2400" dirty="0"/>
              <a:t> protein 1 (MCP-1) in </a:t>
            </a:r>
            <a:r>
              <a:rPr lang="cs-CZ" sz="2400" dirty="0" err="1"/>
              <a:t>senescent</a:t>
            </a:r>
            <a:r>
              <a:rPr lang="cs-CZ" sz="2400" dirty="0"/>
              <a:t> </a:t>
            </a:r>
            <a:r>
              <a:rPr lang="cs-CZ" sz="2400" dirty="0" err="1"/>
              <a:t>cells</a:t>
            </a:r>
            <a:r>
              <a:rPr lang="cs-CZ" sz="2400" dirty="0"/>
              <a:t>.</a:t>
            </a:r>
          </a:p>
          <a:p>
            <a:pPr algn="just"/>
            <a:endParaRPr lang="cs-CZ" sz="2400" dirty="0"/>
          </a:p>
          <a:p>
            <a:pPr algn="just"/>
            <a:r>
              <a:rPr lang="en-US" sz="2400" dirty="0"/>
              <a:t>Importantly, K2071 was well tolerated in mice, lacking manifestations of acute toxicity.</a:t>
            </a:r>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2" name="Obrázek 1">
            <a:extLst>
              <a:ext uri="{FF2B5EF4-FFF2-40B4-BE49-F238E27FC236}">
                <a16:creationId xmlns:a16="http://schemas.microsoft.com/office/drawing/2014/main" id="{9615593D-6642-DFBF-FFA5-BBD319EE4319}"/>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095154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1" name="Obrázek 10">
            <a:extLst>
              <a:ext uri="{FF2B5EF4-FFF2-40B4-BE49-F238E27FC236}">
                <a16:creationId xmlns:a16="http://schemas.microsoft.com/office/drawing/2014/main" id="{A2E24006-2E24-9300-4240-155287804781}"/>
              </a:ext>
            </a:extLst>
          </p:cNvPr>
          <p:cNvPicPr>
            <a:picLocks noChangeAspect="1"/>
          </p:cNvPicPr>
          <p:nvPr/>
        </p:nvPicPr>
        <p:blipFill>
          <a:blip r:embed="rId3"/>
          <a:stretch>
            <a:fillRect/>
          </a:stretch>
        </p:blipFill>
        <p:spPr>
          <a:xfrm>
            <a:off x="2693843" y="751243"/>
            <a:ext cx="4839375" cy="4220164"/>
          </a:xfrm>
          <a:prstGeom prst="rect">
            <a:avLst/>
          </a:prstGeom>
        </p:spPr>
      </p:pic>
      <p:pic>
        <p:nvPicPr>
          <p:cNvPr id="14" name="Obrázek 13">
            <a:extLst>
              <a:ext uri="{FF2B5EF4-FFF2-40B4-BE49-F238E27FC236}">
                <a16:creationId xmlns:a16="http://schemas.microsoft.com/office/drawing/2014/main" id="{8E3E52DB-2DA6-4988-3007-3B8067ECF03F}"/>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18154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2191998" cy="1569660"/>
          </a:xfrm>
          <a:prstGeom prst="rect">
            <a:avLst/>
          </a:prstGeom>
          <a:noFill/>
        </p:spPr>
        <p:txBody>
          <a:bodyPr wrap="square" rtlCol="0">
            <a:spAutoFit/>
          </a:bodyPr>
          <a:lstStyle/>
          <a:p>
            <a:pPr algn="just"/>
            <a:r>
              <a:rPr lang="cs-CZ" sz="2400" dirty="0"/>
              <a:t>In </a:t>
            </a:r>
            <a:r>
              <a:rPr lang="cs-CZ" sz="2400" dirty="0" err="1"/>
              <a:t>conclusion</a:t>
            </a:r>
            <a:r>
              <a:rPr lang="cs-CZ" sz="2400" dirty="0"/>
              <a:t>, K2071 </a:t>
            </a:r>
            <a:r>
              <a:rPr lang="cs-CZ" sz="2400" dirty="0" err="1"/>
              <a:t>harbors</a:t>
            </a:r>
            <a:r>
              <a:rPr lang="cs-CZ" sz="2400" dirty="0"/>
              <a:t> </a:t>
            </a:r>
            <a:r>
              <a:rPr lang="cs-CZ" sz="2400" dirty="0" err="1"/>
              <a:t>antimitotic</a:t>
            </a:r>
            <a:r>
              <a:rPr lang="cs-CZ" sz="2400" dirty="0"/>
              <a:t> </a:t>
            </a:r>
            <a:r>
              <a:rPr lang="cs-CZ" sz="2400" dirty="0" err="1"/>
              <a:t>activity</a:t>
            </a:r>
            <a:r>
              <a:rPr lang="cs-CZ" sz="2400" dirty="0"/>
              <a:t> </a:t>
            </a:r>
            <a:r>
              <a:rPr lang="cs-CZ" sz="2400" dirty="0" err="1"/>
              <a:t>arresting</a:t>
            </a:r>
            <a:r>
              <a:rPr lang="cs-CZ" sz="2400" dirty="0"/>
              <a:t> </a:t>
            </a:r>
            <a:r>
              <a:rPr lang="cs-CZ" sz="2400" dirty="0" err="1"/>
              <a:t>cells</a:t>
            </a:r>
            <a:r>
              <a:rPr lang="cs-CZ" sz="2400" dirty="0"/>
              <a:t> in </a:t>
            </a:r>
            <a:r>
              <a:rPr lang="cs-CZ" sz="2400" dirty="0" err="1"/>
              <a:t>prophase</a:t>
            </a:r>
            <a:r>
              <a:rPr lang="cs-CZ" sz="2400" dirty="0"/>
              <a:t> </a:t>
            </a:r>
          </a:p>
          <a:p>
            <a:pPr algn="just"/>
            <a:r>
              <a:rPr lang="cs-CZ" sz="2400" dirty="0"/>
              <a:t>by </a:t>
            </a:r>
            <a:r>
              <a:rPr lang="cs-CZ" sz="2400" dirty="0" err="1"/>
              <a:t>altering</a:t>
            </a:r>
            <a:r>
              <a:rPr lang="cs-CZ" sz="2400" dirty="0"/>
              <a:t> </a:t>
            </a:r>
            <a:r>
              <a:rPr lang="cs-CZ" sz="2400" dirty="0" err="1"/>
              <a:t>mitotic</a:t>
            </a:r>
            <a:r>
              <a:rPr lang="cs-CZ" sz="2400" dirty="0"/>
              <a:t> </a:t>
            </a:r>
            <a:r>
              <a:rPr lang="cs-CZ" sz="2400" dirty="0" err="1"/>
              <a:t>spindle</a:t>
            </a:r>
            <a:r>
              <a:rPr lang="cs-CZ" sz="2400" dirty="0"/>
              <a:t> </a:t>
            </a:r>
            <a:r>
              <a:rPr lang="cs-CZ" sz="2400" dirty="0" err="1"/>
              <a:t>formation</a:t>
            </a:r>
            <a:r>
              <a:rPr lang="cs-CZ" sz="2400" dirty="0"/>
              <a:t>, </a:t>
            </a:r>
            <a:r>
              <a:rPr lang="cs-CZ" sz="2400" dirty="0" err="1"/>
              <a:t>resulting</a:t>
            </a:r>
            <a:r>
              <a:rPr lang="cs-CZ" sz="2400" dirty="0"/>
              <a:t> in cell </a:t>
            </a:r>
            <a:r>
              <a:rPr lang="cs-CZ" sz="2400" dirty="0" err="1"/>
              <a:t>death</a:t>
            </a:r>
            <a:r>
              <a:rPr lang="cs-CZ" sz="2400" dirty="0"/>
              <a:t> in </a:t>
            </a:r>
          </a:p>
          <a:p>
            <a:pPr algn="just"/>
            <a:r>
              <a:rPr lang="cs-CZ" sz="2400" dirty="0" err="1"/>
              <a:t>nontransformed</a:t>
            </a:r>
            <a:r>
              <a:rPr lang="cs-CZ" sz="2400" dirty="0"/>
              <a:t> </a:t>
            </a:r>
            <a:r>
              <a:rPr lang="cs-CZ" sz="2400" dirty="0" err="1"/>
              <a:t>cells</a:t>
            </a:r>
            <a:r>
              <a:rPr lang="cs-CZ" sz="2400" dirty="0"/>
              <a:t> </a:t>
            </a:r>
            <a:r>
              <a:rPr lang="cs-CZ" sz="2400" dirty="0" err="1"/>
              <a:t>or</a:t>
            </a:r>
            <a:r>
              <a:rPr lang="cs-CZ" sz="2400" dirty="0"/>
              <a:t> </a:t>
            </a:r>
            <a:r>
              <a:rPr lang="cs-CZ" sz="2400" dirty="0" err="1"/>
              <a:t>mitotic</a:t>
            </a:r>
            <a:r>
              <a:rPr lang="cs-CZ" sz="2400" dirty="0"/>
              <a:t> </a:t>
            </a:r>
            <a:r>
              <a:rPr lang="cs-CZ" sz="2400" dirty="0" err="1"/>
              <a:t>slippage</a:t>
            </a:r>
            <a:r>
              <a:rPr lang="cs-CZ" sz="2400" dirty="0"/>
              <a:t> and </a:t>
            </a:r>
            <a:r>
              <a:rPr lang="cs-CZ" sz="2400" dirty="0" err="1"/>
              <a:t>developing</a:t>
            </a:r>
            <a:r>
              <a:rPr lang="cs-CZ" sz="2400" dirty="0"/>
              <a:t> </a:t>
            </a:r>
            <a:r>
              <a:rPr lang="cs-CZ" sz="2400" dirty="0" err="1"/>
              <a:t>senescent-like</a:t>
            </a:r>
            <a:r>
              <a:rPr lang="cs-CZ" sz="2400" dirty="0"/>
              <a:t> </a:t>
            </a:r>
          </a:p>
          <a:p>
            <a:pPr algn="just"/>
            <a:r>
              <a:rPr lang="cs-CZ" sz="2400" dirty="0" err="1"/>
              <a:t>phenotype</a:t>
            </a:r>
            <a:r>
              <a:rPr lang="cs-CZ" sz="2400" dirty="0"/>
              <a:t> in </a:t>
            </a:r>
            <a:r>
              <a:rPr lang="cs-CZ" sz="2400" dirty="0" err="1"/>
              <a:t>cancer</a:t>
            </a:r>
            <a:r>
              <a:rPr lang="cs-CZ" sz="2400" dirty="0"/>
              <a:t> </a:t>
            </a:r>
            <a:r>
              <a:rPr lang="cs-CZ" sz="2400" dirty="0" err="1"/>
              <a:t>cells</a:t>
            </a:r>
            <a:r>
              <a:rPr lang="cs-CZ" sz="2400" dirty="0"/>
              <a:t>.</a:t>
            </a:r>
          </a:p>
        </p:txBody>
      </p:sp>
      <p:pic>
        <p:nvPicPr>
          <p:cNvPr id="5" name="Obrázek 4">
            <a:extLst>
              <a:ext uri="{FF2B5EF4-FFF2-40B4-BE49-F238E27FC236}">
                <a16:creationId xmlns:a16="http://schemas.microsoft.com/office/drawing/2014/main" id="{01F16EAA-5F63-1301-4802-FE438D9D26BE}"/>
              </a:ext>
            </a:extLst>
          </p:cNvPr>
          <p:cNvPicPr>
            <a:picLocks noChangeAspect="1"/>
          </p:cNvPicPr>
          <p:nvPr/>
        </p:nvPicPr>
        <p:blipFill>
          <a:blip r:embed="rId3"/>
          <a:stretch>
            <a:fillRect/>
          </a:stretch>
        </p:blipFill>
        <p:spPr>
          <a:xfrm>
            <a:off x="364990" y="2653137"/>
            <a:ext cx="4685901" cy="2441280"/>
          </a:xfrm>
          <a:prstGeom prst="rect">
            <a:avLst/>
          </a:prstGeom>
        </p:spPr>
      </p:pic>
      <p:pic>
        <p:nvPicPr>
          <p:cNvPr id="7" name="Obrázek 6">
            <a:extLst>
              <a:ext uri="{FF2B5EF4-FFF2-40B4-BE49-F238E27FC236}">
                <a16:creationId xmlns:a16="http://schemas.microsoft.com/office/drawing/2014/main" id="{D6E2EACC-307A-E328-B9CC-9BB1D5C43A75}"/>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600308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0153828" cy="3046988"/>
          </a:xfrm>
          <a:prstGeom prst="rect">
            <a:avLst/>
          </a:prstGeom>
          <a:noFill/>
        </p:spPr>
        <p:txBody>
          <a:bodyPr wrap="square" rtlCol="0">
            <a:spAutoFit/>
          </a:bodyPr>
          <a:lstStyle/>
          <a:p>
            <a:pPr algn="just"/>
            <a:r>
              <a:rPr lang="en-US" sz="2400" dirty="0" err="1"/>
              <a:t>Torkinib</a:t>
            </a:r>
            <a:r>
              <a:rPr lang="en-US" sz="2400" dirty="0"/>
              <a:t>,</a:t>
            </a:r>
            <a:r>
              <a:rPr lang="cs-CZ" sz="2400" dirty="0"/>
              <a:t> </a:t>
            </a:r>
            <a:r>
              <a:rPr lang="en-US" sz="2400" dirty="0"/>
              <a:t>is a selective and potent inhibitor of the mammalian target of rapamycin (mTOR). It has garnered significant interest in research due to its distinct mechanism of action compared to older mTOR inhibitors like rapamycin</a:t>
            </a:r>
            <a:r>
              <a:rPr lang="cs-CZ" sz="2400" dirty="0"/>
              <a:t>.</a:t>
            </a:r>
          </a:p>
          <a:p>
            <a:pPr algn="just"/>
            <a:endParaRPr lang="cs-CZ" sz="2400" dirty="0"/>
          </a:p>
          <a:p>
            <a:pPr algn="just"/>
            <a:r>
              <a:rPr lang="en-US" sz="2400" dirty="0"/>
              <a:t>Unlike rapamycin, which acts as an allosteric inhibitor primarily affecting mTORC1 by binding to the FKBP12-rapamycin binding (FRB) domain of mTOR, </a:t>
            </a:r>
            <a:r>
              <a:rPr lang="cs-CZ" sz="2400" dirty="0"/>
              <a:t>t</a:t>
            </a:r>
            <a:r>
              <a:rPr lang="en-US" sz="2400" dirty="0" err="1"/>
              <a:t>orkinib</a:t>
            </a:r>
            <a:r>
              <a:rPr lang="en-US" sz="2400" dirty="0"/>
              <a:t> is an ATP-competitive inhibitor. This means it directly binds to the ATP-binding site within the catalytic domain of mTOR</a:t>
            </a:r>
            <a:r>
              <a:rPr lang="cs-CZ" sz="2400" dirty="0"/>
              <a:t>.</a:t>
            </a:r>
          </a:p>
        </p:txBody>
      </p:sp>
      <p:pic>
        <p:nvPicPr>
          <p:cNvPr id="11" name="Picture 10">
            <a:extLst>
              <a:ext uri="{FF2B5EF4-FFF2-40B4-BE49-F238E27FC236}">
                <a16:creationId xmlns:a16="http://schemas.microsoft.com/office/drawing/2014/main" id="{A66FCC58-674B-4D09-B7E2-E7A33AF6BFF5}"/>
              </a:ext>
            </a:extLst>
          </p:cNvPr>
          <p:cNvPicPr>
            <a:picLocks noChangeAspect="1"/>
          </p:cNvPicPr>
          <p:nvPr/>
        </p:nvPicPr>
        <p:blipFill>
          <a:blip r:embed="rId3"/>
          <a:stretch>
            <a:fillRect/>
          </a:stretch>
        </p:blipFill>
        <p:spPr>
          <a:xfrm>
            <a:off x="10123438" y="629025"/>
            <a:ext cx="2068562" cy="2974788"/>
          </a:xfrm>
          <a:prstGeom prst="rect">
            <a:avLst/>
          </a:prstGeom>
        </p:spPr>
      </p:pic>
    </p:spTree>
    <p:extLst>
      <p:ext uri="{BB962C8B-B14F-4D97-AF65-F5344CB8AC3E}">
        <p14:creationId xmlns:p14="http://schemas.microsoft.com/office/powerpoint/2010/main" val="767841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435579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5810080" y="4362302"/>
            <a:ext cx="6381920" cy="2862322"/>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1" name="Picture 10">
            <a:extLst>
              <a:ext uri="{FF2B5EF4-FFF2-40B4-BE49-F238E27FC236}">
                <a16:creationId xmlns:a16="http://schemas.microsoft.com/office/drawing/2014/main" id="{A66FCC58-674B-4D09-B7E2-E7A33AF6BFF5}"/>
              </a:ext>
            </a:extLst>
          </p:cNvPr>
          <p:cNvPicPr>
            <a:picLocks noChangeAspect="1"/>
          </p:cNvPicPr>
          <p:nvPr/>
        </p:nvPicPr>
        <p:blipFill>
          <a:blip r:embed="rId3"/>
          <a:stretch>
            <a:fillRect/>
          </a:stretch>
        </p:blipFill>
        <p:spPr>
          <a:xfrm>
            <a:off x="10123438" y="629025"/>
            <a:ext cx="2068562" cy="2974788"/>
          </a:xfrm>
          <a:prstGeom prst="rect">
            <a:avLst/>
          </a:prstGeom>
        </p:spPr>
      </p:pic>
      <p:pic>
        <p:nvPicPr>
          <p:cNvPr id="5" name="Picture 4">
            <a:extLst>
              <a:ext uri="{FF2B5EF4-FFF2-40B4-BE49-F238E27FC236}">
                <a16:creationId xmlns:a16="http://schemas.microsoft.com/office/drawing/2014/main" id="{790F8BE7-5C68-4958-B314-E835F80E3762}"/>
              </a:ext>
            </a:extLst>
          </p:cNvPr>
          <p:cNvPicPr>
            <a:picLocks noChangeAspect="1"/>
          </p:cNvPicPr>
          <p:nvPr/>
        </p:nvPicPr>
        <p:blipFill>
          <a:blip r:embed="rId4"/>
          <a:stretch>
            <a:fillRect/>
          </a:stretch>
        </p:blipFill>
        <p:spPr>
          <a:xfrm>
            <a:off x="0" y="1117372"/>
            <a:ext cx="5810080" cy="5774523"/>
          </a:xfrm>
          <a:prstGeom prst="rect">
            <a:avLst/>
          </a:prstGeom>
        </p:spPr>
      </p:pic>
      <p:sp>
        <p:nvSpPr>
          <p:cNvPr id="12" name="TextBox 7">
            <a:extLst>
              <a:ext uri="{FF2B5EF4-FFF2-40B4-BE49-F238E27FC236}">
                <a16:creationId xmlns:a16="http://schemas.microsoft.com/office/drawing/2014/main" id="{C5AE878C-9E60-4C50-BBE2-2216905FFFA5}"/>
              </a:ext>
            </a:extLst>
          </p:cNvPr>
          <p:cNvSpPr txBox="1"/>
          <p:nvPr/>
        </p:nvSpPr>
        <p:spPr>
          <a:xfrm>
            <a:off x="5902036" y="1083477"/>
            <a:ext cx="4137891" cy="2677656"/>
          </a:xfrm>
          <a:prstGeom prst="rect">
            <a:avLst/>
          </a:prstGeom>
          <a:noFill/>
        </p:spPr>
        <p:txBody>
          <a:bodyPr wrap="square" rtlCol="0">
            <a:spAutoFit/>
          </a:bodyPr>
          <a:lstStyle/>
          <a:p>
            <a:pPr algn="just"/>
            <a:r>
              <a:rPr lang="cs-CZ" sz="2400" dirty="0"/>
              <a:t>S</a:t>
            </a:r>
            <a:r>
              <a:rPr lang="en-US" sz="2400" dirty="0" err="1"/>
              <a:t>implified</a:t>
            </a:r>
            <a:r>
              <a:rPr lang="en-US" sz="2400" dirty="0"/>
              <a:t> scheme of</a:t>
            </a:r>
            <a:r>
              <a:rPr lang="cs-CZ" sz="2400" dirty="0"/>
              <a:t> signaling:</a:t>
            </a:r>
            <a:r>
              <a:rPr lang="en-US" sz="2400" dirty="0"/>
              <a:t> </a:t>
            </a:r>
            <a:endParaRPr lang="cs-CZ" sz="2400" dirty="0"/>
          </a:p>
          <a:p>
            <a:pPr marL="342900"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rgbClr val="00B050"/>
                </a:solidFill>
              </a:rPr>
              <a:t>mTOR (green)</a:t>
            </a:r>
            <a:endParaRPr lang="cs-CZ" sz="2400" b="1" dirty="0">
              <a:solidFill>
                <a:srgbClr val="00B050"/>
              </a:solidFill>
            </a:endParaRPr>
          </a:p>
          <a:p>
            <a:pPr marL="342900" indent="-342900" algn="just">
              <a:buFont typeface="Arial" panose="020B0604020202020204" pitchFamily="34" charset="0"/>
              <a:buChar char="•"/>
            </a:pPr>
            <a:endParaRPr lang="cs-CZ" sz="2400" b="1" dirty="0"/>
          </a:p>
          <a:p>
            <a:pPr marL="800100" lvl="1" indent="-342900" algn="just">
              <a:buFont typeface="Arial" panose="020B0604020202020204" pitchFamily="34" charset="0"/>
              <a:buChar char="•"/>
            </a:pPr>
            <a:r>
              <a:rPr lang="en-US" sz="2400" b="1" dirty="0">
                <a:solidFill>
                  <a:srgbClr val="0070C0"/>
                </a:solidFill>
              </a:rPr>
              <a:t>STAT3 (blue) </a:t>
            </a:r>
            <a:endParaRPr lang="cs-CZ" sz="2400" b="1" dirty="0">
              <a:solidFill>
                <a:srgbClr val="0070C0"/>
              </a:solidFill>
            </a:endParaRPr>
          </a:p>
          <a:p>
            <a:pPr lvl="1" algn="just"/>
            <a:endParaRPr lang="cs-CZ" sz="2400" dirty="0"/>
          </a:p>
          <a:p>
            <a:pPr lvl="1" algn="just"/>
            <a:r>
              <a:rPr lang="en-US" sz="2400" dirty="0"/>
              <a:t>and their interconnection.</a:t>
            </a:r>
            <a:endParaRPr lang="cs-CZ" sz="2400" dirty="0"/>
          </a:p>
        </p:txBody>
      </p:sp>
    </p:spTree>
    <p:extLst>
      <p:ext uri="{BB962C8B-B14F-4D97-AF65-F5344CB8AC3E}">
        <p14:creationId xmlns:p14="http://schemas.microsoft.com/office/powerpoint/2010/main" val="295664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0153828" cy="3046988"/>
          </a:xfrm>
          <a:prstGeom prst="rect">
            <a:avLst/>
          </a:prstGeom>
          <a:noFill/>
        </p:spPr>
        <p:txBody>
          <a:bodyPr wrap="square" rtlCol="0">
            <a:spAutoFit/>
          </a:bodyPr>
          <a:lstStyle/>
          <a:p>
            <a:pPr algn="just"/>
            <a:r>
              <a:rPr lang="en-US" sz="2400" dirty="0" err="1"/>
              <a:t>Torkinib</a:t>
            </a:r>
            <a:r>
              <a:rPr lang="cs-CZ" sz="2400" dirty="0"/>
              <a:t>, a member of second-generation mTOR inhibitors, has been reported that </a:t>
            </a:r>
            <a:r>
              <a:rPr lang="en-US" sz="2400" i="1" dirty="0"/>
              <a:t>in vitro</a:t>
            </a:r>
            <a:r>
              <a:rPr lang="en-US" sz="2400" dirty="0"/>
              <a:t> inhibit</a:t>
            </a:r>
            <a:r>
              <a:rPr lang="cs-CZ" sz="2400" dirty="0"/>
              <a:t>s</a:t>
            </a:r>
            <a:r>
              <a:rPr lang="en-US" sz="2400" dirty="0"/>
              <a:t> mTOR with a half-maximal inhibitory concentration (IC</a:t>
            </a:r>
            <a:r>
              <a:rPr lang="en-US" sz="2400" baseline="-25000" dirty="0"/>
              <a:t>50</a:t>
            </a:r>
            <a:r>
              <a:rPr lang="en-US" sz="2400" dirty="0"/>
              <a:t>) value of 8 </a:t>
            </a:r>
            <a:r>
              <a:rPr lang="en-US" sz="2400" dirty="0" err="1"/>
              <a:t>nM.</a:t>
            </a:r>
            <a:endParaRPr lang="cs-CZ" sz="2400" dirty="0"/>
          </a:p>
          <a:p>
            <a:pPr algn="just"/>
            <a:endParaRPr lang="cs-CZ" sz="2400" dirty="0"/>
          </a:p>
          <a:p>
            <a:pPr algn="just"/>
            <a:r>
              <a:rPr lang="cs-CZ" sz="2400" dirty="0"/>
              <a:t>In our study, we </a:t>
            </a:r>
            <a:r>
              <a:rPr lang="en-US" sz="2400" dirty="0"/>
              <a:t>synthesized and evaluated 1</a:t>
            </a:r>
            <a:r>
              <a:rPr lang="cs-CZ" sz="2400" dirty="0"/>
              <a:t>0</a:t>
            </a:r>
            <a:r>
              <a:rPr lang="en-US" sz="2400" dirty="0"/>
              <a:t> </a:t>
            </a:r>
            <a:r>
              <a:rPr lang="en-US" sz="2400" dirty="0" err="1"/>
              <a:t>torkinib</a:t>
            </a:r>
            <a:r>
              <a:rPr lang="en-US" sz="2400" dirty="0"/>
              <a:t> derivatives</a:t>
            </a:r>
            <a:r>
              <a:rPr lang="cs-CZ" sz="2400" dirty="0"/>
              <a:t> (</a:t>
            </a:r>
            <a:r>
              <a:rPr lang="cs-CZ" sz="2400" b="1" dirty="0"/>
              <a:t>4b-k</a:t>
            </a:r>
            <a:r>
              <a:rPr lang="cs-CZ" sz="2400" dirty="0"/>
              <a:t>)</a:t>
            </a:r>
            <a:r>
              <a:rPr lang="en-US" sz="2400" dirty="0"/>
              <a:t> as potential mTOR inhibitors</a:t>
            </a:r>
            <a:r>
              <a:rPr lang="cs-CZ" sz="2400" dirty="0"/>
              <a:t>. These novel compounds underwent comprehensive </a:t>
            </a:r>
            <a:r>
              <a:rPr lang="cs-CZ" sz="2400" i="1" dirty="0"/>
              <a:t>in vitro </a:t>
            </a:r>
            <a:r>
              <a:rPr lang="cs-CZ" sz="2400" dirty="0"/>
              <a:t>investigation with aim to determine their potential in age-related diseases.</a:t>
            </a:r>
          </a:p>
        </p:txBody>
      </p:sp>
      <p:cxnSp>
        <p:nvCxnSpPr>
          <p:cNvPr id="10" name="Straight Connector 9">
            <a:extLst>
              <a:ext uri="{FF2B5EF4-FFF2-40B4-BE49-F238E27FC236}">
                <a16:creationId xmlns:a16="http://schemas.microsoft.com/office/drawing/2014/main" id="{A8BDECF8-DB8A-4042-9B49-D70F3289357A}"/>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443A04B3-C428-4BF3-8692-4EA370B52643}"/>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3" name="Picture 12">
            <a:extLst>
              <a:ext uri="{FF2B5EF4-FFF2-40B4-BE49-F238E27FC236}">
                <a16:creationId xmlns:a16="http://schemas.microsoft.com/office/drawing/2014/main" id="{A1A0B26C-CF7F-41C9-AF32-A538808C639F}"/>
              </a:ext>
            </a:extLst>
          </p:cNvPr>
          <p:cNvPicPr>
            <a:picLocks noChangeAspect="1"/>
          </p:cNvPicPr>
          <p:nvPr/>
        </p:nvPicPr>
        <p:blipFill>
          <a:blip r:embed="rId3"/>
          <a:stretch>
            <a:fillRect/>
          </a:stretch>
        </p:blipFill>
        <p:spPr>
          <a:xfrm>
            <a:off x="10123438" y="629025"/>
            <a:ext cx="2068562" cy="2974788"/>
          </a:xfrm>
          <a:prstGeom prst="rect">
            <a:avLst/>
          </a:prstGeom>
        </p:spPr>
      </p:pic>
    </p:spTree>
    <p:extLst>
      <p:ext uri="{BB962C8B-B14F-4D97-AF65-F5344CB8AC3E}">
        <p14:creationId xmlns:p14="http://schemas.microsoft.com/office/powerpoint/2010/main" val="2593190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A8BDECF8-DB8A-4042-9B49-D70F3289357A}"/>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443A04B3-C428-4BF3-8692-4EA370B52643}"/>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3" name="Picture 12">
            <a:extLst>
              <a:ext uri="{FF2B5EF4-FFF2-40B4-BE49-F238E27FC236}">
                <a16:creationId xmlns:a16="http://schemas.microsoft.com/office/drawing/2014/main" id="{A1A0B26C-CF7F-41C9-AF32-A538808C639F}"/>
              </a:ext>
            </a:extLst>
          </p:cNvPr>
          <p:cNvPicPr>
            <a:picLocks noChangeAspect="1"/>
          </p:cNvPicPr>
          <p:nvPr/>
        </p:nvPicPr>
        <p:blipFill>
          <a:blip r:embed="rId3"/>
          <a:stretch>
            <a:fillRect/>
          </a:stretch>
        </p:blipFill>
        <p:spPr>
          <a:xfrm>
            <a:off x="10123438" y="629025"/>
            <a:ext cx="2068562" cy="2974788"/>
          </a:xfrm>
          <a:prstGeom prst="rect">
            <a:avLst/>
          </a:prstGeom>
        </p:spPr>
      </p:pic>
      <p:sp>
        <p:nvSpPr>
          <p:cNvPr id="11" name="TextBox 7">
            <a:extLst>
              <a:ext uri="{FF2B5EF4-FFF2-40B4-BE49-F238E27FC236}">
                <a16:creationId xmlns:a16="http://schemas.microsoft.com/office/drawing/2014/main" id="{29030C39-9BBE-4B34-B457-8724C4872D69}"/>
              </a:ext>
            </a:extLst>
          </p:cNvPr>
          <p:cNvSpPr txBox="1"/>
          <p:nvPr/>
        </p:nvSpPr>
        <p:spPr>
          <a:xfrm>
            <a:off x="2" y="1083477"/>
            <a:ext cx="4472570" cy="3416320"/>
          </a:xfrm>
          <a:prstGeom prst="rect">
            <a:avLst/>
          </a:prstGeom>
          <a:noFill/>
        </p:spPr>
        <p:txBody>
          <a:bodyPr wrap="square" rtlCol="0">
            <a:spAutoFit/>
          </a:bodyPr>
          <a:lstStyle/>
          <a:p>
            <a:pPr algn="just"/>
            <a:r>
              <a:rPr lang="cs-CZ" sz="2400" dirty="0"/>
              <a:t>Synthetic conditions for preparation of torkinib and general condition for the synthesis of torkinib derivatives (</a:t>
            </a:r>
            <a:r>
              <a:rPr lang="cs-CZ" sz="2400" b="1" dirty="0"/>
              <a:t>4b–k</a:t>
            </a:r>
            <a:r>
              <a:rPr lang="cs-CZ" sz="2400" dirty="0"/>
              <a:t>). </a:t>
            </a:r>
          </a:p>
          <a:p>
            <a:pPr algn="just"/>
            <a:endParaRPr lang="cs-CZ" sz="2400" dirty="0"/>
          </a:p>
          <a:p>
            <a:pPr algn="just"/>
            <a:r>
              <a:rPr lang="cs-CZ" sz="2400" dirty="0"/>
              <a:t>Abbreviations: anh., anhydrous; h,</a:t>
            </a:r>
          </a:p>
          <a:p>
            <a:pPr algn="just"/>
            <a:r>
              <a:rPr lang="cs-CZ" sz="2400" dirty="0"/>
              <a:t>hour(s); MW, microwave; RT, room temperature; sat. aq. sol., saturated aqueous solution.</a:t>
            </a:r>
          </a:p>
        </p:txBody>
      </p:sp>
      <p:pic>
        <p:nvPicPr>
          <p:cNvPr id="8" name="Picture 7">
            <a:extLst>
              <a:ext uri="{FF2B5EF4-FFF2-40B4-BE49-F238E27FC236}">
                <a16:creationId xmlns:a16="http://schemas.microsoft.com/office/drawing/2014/main" id="{C90DF8BA-66F4-47FA-85A5-7DD4D3174D3F}"/>
              </a:ext>
            </a:extLst>
          </p:cNvPr>
          <p:cNvPicPr>
            <a:picLocks noChangeAspect="1"/>
          </p:cNvPicPr>
          <p:nvPr/>
        </p:nvPicPr>
        <p:blipFill>
          <a:blip r:embed="rId4"/>
          <a:stretch>
            <a:fillRect/>
          </a:stretch>
        </p:blipFill>
        <p:spPr>
          <a:xfrm>
            <a:off x="4472575" y="923638"/>
            <a:ext cx="5650863" cy="4395951"/>
          </a:xfrm>
          <a:prstGeom prst="rect">
            <a:avLst/>
          </a:prstGeom>
        </p:spPr>
      </p:pic>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Tree>
    <p:extLst>
      <p:ext uri="{BB962C8B-B14F-4D97-AF65-F5344CB8AC3E}">
        <p14:creationId xmlns:p14="http://schemas.microsoft.com/office/powerpoint/2010/main" val="3609288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A8BDECF8-DB8A-4042-9B49-D70F3289357A}"/>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443A04B3-C428-4BF3-8692-4EA370B52643}"/>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3" name="Picture 12">
            <a:extLst>
              <a:ext uri="{FF2B5EF4-FFF2-40B4-BE49-F238E27FC236}">
                <a16:creationId xmlns:a16="http://schemas.microsoft.com/office/drawing/2014/main" id="{A1A0B26C-CF7F-41C9-AF32-A538808C639F}"/>
              </a:ext>
            </a:extLst>
          </p:cNvPr>
          <p:cNvPicPr>
            <a:picLocks noChangeAspect="1"/>
          </p:cNvPicPr>
          <p:nvPr/>
        </p:nvPicPr>
        <p:blipFill>
          <a:blip r:embed="rId3"/>
          <a:stretch>
            <a:fillRect/>
          </a:stretch>
        </p:blipFill>
        <p:spPr>
          <a:xfrm>
            <a:off x="10123438" y="629025"/>
            <a:ext cx="2068562" cy="2974788"/>
          </a:xfrm>
          <a:prstGeom prst="rect">
            <a:avLst/>
          </a:prstGeom>
        </p:spPr>
      </p:pic>
      <p:pic>
        <p:nvPicPr>
          <p:cNvPr id="5" name="Picture 4">
            <a:extLst>
              <a:ext uri="{FF2B5EF4-FFF2-40B4-BE49-F238E27FC236}">
                <a16:creationId xmlns:a16="http://schemas.microsoft.com/office/drawing/2014/main" id="{76FE387C-350E-4451-8DCC-666D1859D90E}"/>
              </a:ext>
            </a:extLst>
          </p:cNvPr>
          <p:cNvPicPr>
            <a:picLocks noChangeAspect="1"/>
          </p:cNvPicPr>
          <p:nvPr/>
        </p:nvPicPr>
        <p:blipFill>
          <a:blip r:embed="rId4"/>
          <a:stretch>
            <a:fillRect/>
          </a:stretch>
        </p:blipFill>
        <p:spPr>
          <a:xfrm>
            <a:off x="5186019" y="1011154"/>
            <a:ext cx="4813831" cy="4361304"/>
          </a:xfrm>
          <a:prstGeom prst="rect">
            <a:avLst/>
          </a:prstGeom>
        </p:spPr>
      </p:pic>
      <p:sp>
        <p:nvSpPr>
          <p:cNvPr id="11" name="TextBox 7">
            <a:extLst>
              <a:ext uri="{FF2B5EF4-FFF2-40B4-BE49-F238E27FC236}">
                <a16:creationId xmlns:a16="http://schemas.microsoft.com/office/drawing/2014/main" id="{29030C39-9BBE-4B34-B457-8724C4872D69}"/>
              </a:ext>
            </a:extLst>
          </p:cNvPr>
          <p:cNvSpPr txBox="1"/>
          <p:nvPr/>
        </p:nvSpPr>
        <p:spPr>
          <a:xfrm>
            <a:off x="2" y="1083477"/>
            <a:ext cx="5186014" cy="2308324"/>
          </a:xfrm>
          <a:prstGeom prst="rect">
            <a:avLst/>
          </a:prstGeom>
          <a:noFill/>
        </p:spPr>
        <p:txBody>
          <a:bodyPr wrap="square" rtlCol="0">
            <a:spAutoFit/>
          </a:bodyPr>
          <a:lstStyle/>
          <a:p>
            <a:pPr algn="just"/>
            <a:r>
              <a:rPr lang="en-US" sz="2400" dirty="0"/>
              <a:t>Comprehensive summarization of synthesized </a:t>
            </a:r>
            <a:r>
              <a:rPr lang="en-US" sz="2400" dirty="0" err="1"/>
              <a:t>torkinib</a:t>
            </a:r>
            <a:r>
              <a:rPr lang="en-US" sz="2400" dirty="0"/>
              <a:t> derivatives (</a:t>
            </a:r>
            <a:r>
              <a:rPr lang="en-US" sz="2400" b="1" dirty="0"/>
              <a:t>4b–k</a:t>
            </a:r>
            <a:r>
              <a:rPr lang="en-US" sz="2400" dirty="0"/>
              <a:t>) with the structure of </a:t>
            </a:r>
            <a:r>
              <a:rPr lang="en-US" sz="2400" dirty="0" err="1"/>
              <a:t>torkinib</a:t>
            </a:r>
            <a:r>
              <a:rPr lang="en-US" sz="2400" dirty="0"/>
              <a:t> (dashed rectangle), used as a standard</a:t>
            </a:r>
            <a:r>
              <a:rPr lang="cs-CZ" sz="2400" dirty="0"/>
              <a:t>.</a:t>
            </a:r>
          </a:p>
          <a:p>
            <a:pPr algn="just"/>
            <a:endParaRPr lang="cs-CZ" sz="2400" dirty="0"/>
          </a:p>
          <a:p>
            <a:pPr algn="just"/>
            <a:endParaRPr lang="cs-CZ" sz="2400" dirty="0"/>
          </a:p>
        </p:txBody>
      </p:sp>
    </p:spTree>
    <p:extLst>
      <p:ext uri="{BB962C8B-B14F-4D97-AF65-F5344CB8AC3E}">
        <p14:creationId xmlns:p14="http://schemas.microsoft.com/office/powerpoint/2010/main" val="152835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336117"/>
            <a:ext cx="3528444" cy="3416320"/>
          </a:xfrm>
          <a:prstGeom prst="rect">
            <a:avLst/>
          </a:prstGeom>
          <a:noFill/>
        </p:spPr>
        <p:txBody>
          <a:bodyPr wrap="square" rtlCol="0">
            <a:spAutoFit/>
          </a:bodyPr>
          <a:lstStyle/>
          <a:p>
            <a:pPr algn="just"/>
            <a:r>
              <a:rPr lang="cs-CZ" sz="2400" b="1" dirty="0"/>
              <a:t>Lifespan </a:t>
            </a:r>
            <a:r>
              <a:rPr lang="en-US" sz="2400" dirty="0"/>
              <a:t>is </a:t>
            </a:r>
            <a:r>
              <a:rPr lang="cs-CZ" sz="2400" dirty="0"/>
              <a:t>defined as </a:t>
            </a:r>
            <a:r>
              <a:rPr lang="en-US" sz="2400" dirty="0"/>
              <a:t>the number of years someone lives from birth until death</a:t>
            </a:r>
            <a:r>
              <a:rPr lang="cs-CZ" sz="2400" dirty="0"/>
              <a:t>.</a:t>
            </a:r>
          </a:p>
          <a:p>
            <a:pPr algn="just"/>
            <a:endParaRPr lang="cs-CZ" sz="2400" dirty="0"/>
          </a:p>
          <a:p>
            <a:pPr algn="just"/>
            <a:r>
              <a:rPr lang="cs-CZ" sz="2400" b="1" dirty="0"/>
              <a:t>Healthspan</a:t>
            </a:r>
            <a:r>
              <a:rPr lang="cs-CZ" sz="2400" dirty="0"/>
              <a:t> represents </a:t>
            </a:r>
            <a:r>
              <a:rPr lang="en-US" sz="2400" dirty="0"/>
              <a:t>the number of years someone is healthy without chronic and debilitating disease.</a:t>
            </a:r>
            <a:endParaRPr lang="cs-CZ" sz="2400" dirty="0"/>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Lifespan and healthspan</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Garmany, A.; Yamada, S.; Terzic, A. Longevity leap: mind the healthspan gap. </a:t>
            </a:r>
            <a:r>
              <a:rPr lang="cs-CZ" i="1" dirty="0"/>
              <a:t>NPJ Regenerative Medicine</a:t>
            </a:r>
            <a:r>
              <a:rPr lang="cs-CZ" dirty="0"/>
              <a:t> </a:t>
            </a:r>
            <a:r>
              <a:rPr lang="cs-CZ" b="1" dirty="0"/>
              <a:t>2021</a:t>
            </a:r>
            <a:r>
              <a:rPr lang="cs-CZ" dirty="0"/>
              <a:t>, </a:t>
            </a:r>
            <a:r>
              <a:rPr lang="cs-CZ" i="1" dirty="0"/>
              <a:t>6</a:t>
            </a:r>
            <a:r>
              <a:rPr lang="cs-CZ" dirty="0"/>
              <a:t>, 57, 1-7, doi:10.1038/s41536-021-00169-5.</a:t>
            </a:r>
          </a:p>
        </p:txBody>
      </p:sp>
      <p:pic>
        <p:nvPicPr>
          <p:cNvPr id="11" name="Picture 10">
            <a:extLst>
              <a:ext uri="{FF2B5EF4-FFF2-40B4-BE49-F238E27FC236}">
                <a16:creationId xmlns:a16="http://schemas.microsoft.com/office/drawing/2014/main" id="{DBAC04DE-12CC-40FC-82B0-3324B660FD91}"/>
              </a:ext>
            </a:extLst>
          </p:cNvPr>
          <p:cNvPicPr>
            <a:picLocks noChangeAspect="1"/>
          </p:cNvPicPr>
          <p:nvPr/>
        </p:nvPicPr>
        <p:blipFill>
          <a:blip r:embed="rId2"/>
          <a:stretch>
            <a:fillRect/>
          </a:stretch>
        </p:blipFill>
        <p:spPr>
          <a:xfrm>
            <a:off x="3620808" y="1736438"/>
            <a:ext cx="8368532" cy="4208593"/>
          </a:xfrm>
          <a:prstGeom prst="rect">
            <a:avLst/>
          </a:prstGeom>
        </p:spPr>
      </p:pic>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Tree>
    <p:extLst>
      <p:ext uri="{BB962C8B-B14F-4D97-AF65-F5344CB8AC3E}">
        <p14:creationId xmlns:p14="http://schemas.microsoft.com/office/powerpoint/2010/main" val="2557163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0153828" cy="3046988"/>
          </a:xfrm>
          <a:prstGeom prst="rect">
            <a:avLst/>
          </a:prstGeom>
          <a:noFill/>
        </p:spPr>
        <p:txBody>
          <a:bodyPr wrap="square" rtlCol="0">
            <a:spAutoFit/>
          </a:bodyPr>
          <a:lstStyle/>
          <a:p>
            <a:pPr algn="just"/>
            <a:r>
              <a:rPr lang="en-US" sz="2400" dirty="0"/>
              <a:t>Our comprehensive </a:t>
            </a:r>
            <a:r>
              <a:rPr lang="cs-CZ" sz="2400" i="1" dirty="0"/>
              <a:t>in vitro</a:t>
            </a:r>
            <a:r>
              <a:rPr lang="cs-CZ" sz="2400" dirty="0"/>
              <a:t> </a:t>
            </a:r>
            <a:r>
              <a:rPr lang="en-US" sz="2400" dirty="0"/>
              <a:t>investigation </a:t>
            </a:r>
            <a:r>
              <a:rPr lang="cs-CZ" sz="2400" dirty="0"/>
              <a:t>of novel torkinib derivatives includes:</a:t>
            </a:r>
          </a:p>
          <a:p>
            <a:pPr marL="914400" lvl="1" indent="-457200" algn="just">
              <a:buFont typeface="+mj-lt"/>
              <a:buAutoNum type="arabicParenR"/>
            </a:pPr>
            <a:r>
              <a:rPr lang="en-US" sz="2400" dirty="0"/>
              <a:t>Antiproliferative effects </a:t>
            </a:r>
            <a:r>
              <a:rPr lang="cs-CZ" sz="2400" dirty="0"/>
              <a:t>examined </a:t>
            </a:r>
            <a:r>
              <a:rPr lang="en-US" sz="2400" dirty="0"/>
              <a:t>in human normal and cancer cells</a:t>
            </a:r>
            <a:endParaRPr lang="cs-CZ" sz="2400" dirty="0"/>
          </a:p>
          <a:p>
            <a:pPr marL="914400" lvl="1" indent="-457200" algn="just">
              <a:buFont typeface="+mj-lt"/>
              <a:buAutoNum type="arabicParenR"/>
            </a:pPr>
            <a:r>
              <a:rPr lang="en-US" sz="2400" dirty="0" err="1"/>
              <a:t>Senolytic</a:t>
            </a:r>
            <a:r>
              <a:rPr lang="en-US" sz="2400" dirty="0"/>
              <a:t> activity of novel </a:t>
            </a:r>
            <a:r>
              <a:rPr lang="en-US" sz="2400" dirty="0" err="1"/>
              <a:t>torkinib</a:t>
            </a:r>
            <a:r>
              <a:rPr lang="en-US" sz="2400" dirty="0"/>
              <a:t> derivatives on human senescent cells</a:t>
            </a:r>
            <a:endParaRPr lang="cs-CZ" sz="2400" dirty="0"/>
          </a:p>
          <a:p>
            <a:pPr marL="914400" lvl="1" indent="-457200" algn="just">
              <a:buFont typeface="+mj-lt"/>
              <a:buAutoNum type="arabicParenR"/>
            </a:pPr>
            <a:r>
              <a:rPr lang="en-US" sz="2400" dirty="0"/>
              <a:t>Screening for inhibition of mTOR kinase activity by novel </a:t>
            </a:r>
            <a:r>
              <a:rPr lang="en-US" sz="2400" dirty="0" err="1"/>
              <a:t>torkinib</a:t>
            </a:r>
            <a:r>
              <a:rPr lang="en-US" sz="2400" dirty="0"/>
              <a:t> derivatives by </a:t>
            </a:r>
            <a:r>
              <a:rPr lang="en-US" sz="2400" dirty="0" err="1"/>
              <a:t>activition</a:t>
            </a:r>
            <a:r>
              <a:rPr lang="en-US" sz="2400" dirty="0"/>
              <a:t> of downstream targets</a:t>
            </a:r>
            <a:endParaRPr lang="cs-CZ" sz="2400" dirty="0"/>
          </a:p>
          <a:p>
            <a:pPr marL="914400" lvl="1" indent="-457200" algn="just">
              <a:buFont typeface="+mj-lt"/>
              <a:buAutoNum type="arabicParenR"/>
            </a:pPr>
            <a:r>
              <a:rPr lang="en-US" sz="2400" dirty="0"/>
              <a:t>Determination of inhibitory effect by mTOR activity</a:t>
            </a:r>
            <a:endParaRPr lang="cs-CZ" sz="2400" dirty="0"/>
          </a:p>
          <a:p>
            <a:pPr marL="914400" lvl="1" indent="-457200" algn="just">
              <a:buFont typeface="+mj-lt"/>
              <a:buAutoNum type="arabicParenR"/>
            </a:pPr>
            <a:r>
              <a:rPr lang="en-US" sz="2400" dirty="0"/>
              <a:t>mTOR </a:t>
            </a:r>
            <a:r>
              <a:rPr lang="cs-CZ" sz="2400" dirty="0"/>
              <a:t>i</a:t>
            </a:r>
            <a:r>
              <a:rPr lang="en-US" sz="2400" dirty="0" err="1"/>
              <a:t>nhibitory</a:t>
            </a:r>
            <a:r>
              <a:rPr lang="en-US" sz="2400" dirty="0"/>
              <a:t> activity </a:t>
            </a:r>
            <a:r>
              <a:rPr lang="en-US" sz="2400" dirty="0" err="1"/>
              <a:t>correlat</a:t>
            </a:r>
            <a:r>
              <a:rPr lang="cs-CZ" sz="2400" dirty="0"/>
              <a:t>ions</a:t>
            </a:r>
            <a:r>
              <a:rPr lang="en-US" sz="2400" dirty="0"/>
              <a:t> with IL6-induced STAT3 phosphorylation inhibition</a:t>
            </a:r>
            <a:endParaRPr lang="cs-CZ" sz="2400" dirty="0"/>
          </a:p>
        </p:txBody>
      </p:sp>
      <p:cxnSp>
        <p:nvCxnSpPr>
          <p:cNvPr id="10" name="Straight Connector 9">
            <a:extLst>
              <a:ext uri="{FF2B5EF4-FFF2-40B4-BE49-F238E27FC236}">
                <a16:creationId xmlns:a16="http://schemas.microsoft.com/office/drawing/2014/main" id="{E6CAEBFE-2665-4BEA-B32A-CB44C384E237}"/>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2CB0FF1-A840-4186-8137-2098D8ECDE3D}"/>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2" name="Picture 11">
            <a:extLst>
              <a:ext uri="{FF2B5EF4-FFF2-40B4-BE49-F238E27FC236}">
                <a16:creationId xmlns:a16="http://schemas.microsoft.com/office/drawing/2014/main" id="{9EA0079B-2CCC-491F-B15B-DE7C10681F9A}"/>
              </a:ext>
            </a:extLst>
          </p:cNvPr>
          <p:cNvPicPr>
            <a:picLocks noChangeAspect="1"/>
          </p:cNvPicPr>
          <p:nvPr/>
        </p:nvPicPr>
        <p:blipFill>
          <a:blip r:embed="rId3"/>
          <a:stretch>
            <a:fillRect/>
          </a:stretch>
        </p:blipFill>
        <p:spPr>
          <a:xfrm>
            <a:off x="10123438" y="629025"/>
            <a:ext cx="2068562" cy="2974788"/>
          </a:xfrm>
          <a:prstGeom prst="rect">
            <a:avLst/>
          </a:prstGeom>
        </p:spPr>
      </p:pic>
    </p:spTree>
    <p:extLst>
      <p:ext uri="{BB962C8B-B14F-4D97-AF65-F5344CB8AC3E}">
        <p14:creationId xmlns:p14="http://schemas.microsoft.com/office/powerpoint/2010/main" val="392286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1) </a:t>
            </a:r>
            <a:r>
              <a:rPr lang="en-US" sz="2400" b="1" dirty="0"/>
              <a:t>Antiproliferative effects in human normal and cancer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Were evaluated in different concentrations of novel derivatives on: </a:t>
            </a:r>
          </a:p>
          <a:p>
            <a:pPr lvl="1" algn="just"/>
            <a:r>
              <a:rPr lang="cs-CZ" sz="2400" b="1" dirty="0">
                <a:effectLst/>
                <a:latin typeface="Calibri" panose="020F0502020204030204" pitchFamily="34" charset="0"/>
                <a:ea typeface="Calibri" panose="020F0502020204030204" pitchFamily="34" charset="0"/>
                <a:cs typeface="Arial" panose="020B0604020202020204" pitchFamily="34" charset="0"/>
              </a:rPr>
              <a:t>a)</a:t>
            </a:r>
            <a:r>
              <a:rPr lang="cs-CZ"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normal human </a:t>
            </a:r>
            <a:r>
              <a:rPr lang="cs-CZ" sz="2400" dirty="0">
                <a:effectLst/>
                <a:latin typeface="Calibri" panose="020F0502020204030204" pitchFamily="34" charset="0"/>
                <a:ea typeface="Calibri" panose="020F0502020204030204" pitchFamily="34" charset="0"/>
                <a:cs typeface="Arial" panose="020B0604020202020204" pitchFamily="34" charset="0"/>
              </a:rPr>
              <a:t>dermal</a:t>
            </a:r>
            <a:r>
              <a:rPr lang="en-US" sz="2400" dirty="0">
                <a:effectLst/>
                <a:latin typeface="Calibri" panose="020F0502020204030204" pitchFamily="34" charset="0"/>
                <a:ea typeface="Calibri" panose="020F0502020204030204" pitchFamily="34" charset="0"/>
                <a:cs typeface="Arial" panose="020B0604020202020204" pitchFamily="34" charset="0"/>
              </a:rPr>
              <a:t> fibroblasts BJ </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7">
            <a:extLst>
              <a:ext uri="{FF2B5EF4-FFF2-40B4-BE49-F238E27FC236}">
                <a16:creationId xmlns:a16="http://schemas.microsoft.com/office/drawing/2014/main" id="{D70335C3-2423-2FF0-74C1-D0091DD187AE}"/>
              </a:ext>
            </a:extLst>
          </p:cNvPr>
          <p:cNvSpPr txBox="1"/>
          <p:nvPr/>
        </p:nvSpPr>
        <p:spPr>
          <a:xfrm>
            <a:off x="5" y="4949102"/>
            <a:ext cx="12191995" cy="461665"/>
          </a:xfrm>
          <a:prstGeom prst="rect">
            <a:avLst/>
          </a:prstGeom>
          <a:noFill/>
        </p:spPr>
        <p:txBody>
          <a:bodyPr wrap="square" rtlCol="0">
            <a:spAutoFit/>
          </a:bodyPr>
          <a:lstStyle/>
          <a:p>
            <a:pPr algn="just"/>
            <a:r>
              <a:rPr lang="cs-CZ" sz="2400" dirty="0">
                <a:latin typeface="Calibri" panose="020F0502020204030204" pitchFamily="34" charset="0"/>
                <a:ea typeface="Calibri" panose="020F0502020204030204" pitchFamily="34" charset="0"/>
                <a:cs typeface="Arial" panose="020B0604020202020204" pitchFamily="34" charset="0"/>
              </a:rPr>
              <a:t>	Compound </a:t>
            </a:r>
            <a:r>
              <a:rPr lang="cs-CZ" sz="2400" b="1" dirty="0">
                <a:latin typeface="Calibri" panose="020F0502020204030204" pitchFamily="34" charset="0"/>
                <a:ea typeface="Calibri" panose="020F0502020204030204" pitchFamily="34" charset="0"/>
                <a:cs typeface="Arial" panose="020B0604020202020204" pitchFamily="34" charset="0"/>
              </a:rPr>
              <a:t>4k</a:t>
            </a:r>
            <a:r>
              <a:rPr lang="cs-CZ" sz="2400" dirty="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showed a </a:t>
            </a:r>
            <a:r>
              <a:rPr lang="cs-CZ" sz="2400" dirty="0">
                <a:latin typeface="Calibri" panose="020F0502020204030204" pitchFamily="34" charset="0"/>
                <a:ea typeface="Calibri" panose="020F0502020204030204" pitchFamily="34" charset="0"/>
                <a:cs typeface="Arial" panose="020B0604020202020204" pitchFamily="34" charset="0"/>
              </a:rPr>
              <a:t>higher</a:t>
            </a:r>
            <a:r>
              <a:rPr lang="en-US" sz="2400" dirty="0">
                <a:latin typeface="Calibri" panose="020F0502020204030204" pitchFamily="34" charset="0"/>
                <a:ea typeface="Calibri" panose="020F0502020204030204" pitchFamily="34" charset="0"/>
                <a:cs typeface="Arial" panose="020B0604020202020204" pitchFamily="34" charset="0"/>
              </a:rPr>
              <a:t> growth suppressing effect</a:t>
            </a:r>
            <a:r>
              <a:rPr lang="cs-CZ" sz="2400" dirty="0">
                <a:latin typeface="Calibri" panose="020F0502020204030204" pitchFamily="34" charset="0"/>
                <a:ea typeface="Calibri" panose="020F0502020204030204" pitchFamily="34" charset="0"/>
                <a:cs typeface="Arial" panose="020B0604020202020204" pitchFamily="34" charset="0"/>
              </a:rPr>
              <a:t> within novel derivatives.</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4043CC43-EDF0-4C1A-B149-380CAB0B9B71}"/>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0">
            <a:extLst>
              <a:ext uri="{FF2B5EF4-FFF2-40B4-BE49-F238E27FC236}">
                <a16:creationId xmlns:a16="http://schemas.microsoft.com/office/drawing/2014/main" id="{3C726F7A-8A50-4ECA-B23C-D95B1D839ED6}"/>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5" name="Picture 14">
            <a:extLst>
              <a:ext uri="{FF2B5EF4-FFF2-40B4-BE49-F238E27FC236}">
                <a16:creationId xmlns:a16="http://schemas.microsoft.com/office/drawing/2014/main" id="{FE010EF5-D6CF-4CFA-B011-8CA24A5F1BA5}"/>
              </a:ext>
            </a:extLst>
          </p:cNvPr>
          <p:cNvPicPr>
            <a:picLocks noChangeAspect="1"/>
          </p:cNvPicPr>
          <p:nvPr/>
        </p:nvPicPr>
        <p:blipFill>
          <a:blip r:embed="rId3"/>
          <a:stretch>
            <a:fillRect/>
          </a:stretch>
        </p:blipFill>
        <p:spPr>
          <a:xfrm>
            <a:off x="10123438" y="629025"/>
            <a:ext cx="2068562" cy="2974788"/>
          </a:xfrm>
          <a:prstGeom prst="rect">
            <a:avLst/>
          </a:prstGeom>
        </p:spPr>
      </p:pic>
      <p:pic>
        <p:nvPicPr>
          <p:cNvPr id="10" name="Picture 9">
            <a:extLst>
              <a:ext uri="{FF2B5EF4-FFF2-40B4-BE49-F238E27FC236}">
                <a16:creationId xmlns:a16="http://schemas.microsoft.com/office/drawing/2014/main" id="{AF1BC97F-49D1-4237-B4B8-A9C61506E5AE}"/>
              </a:ext>
            </a:extLst>
          </p:cNvPr>
          <p:cNvPicPr>
            <a:picLocks noChangeAspect="1"/>
          </p:cNvPicPr>
          <p:nvPr/>
        </p:nvPicPr>
        <p:blipFill>
          <a:blip r:embed="rId4"/>
          <a:stretch>
            <a:fillRect/>
          </a:stretch>
        </p:blipFill>
        <p:spPr>
          <a:xfrm>
            <a:off x="160153" y="2209207"/>
            <a:ext cx="6773220" cy="2695951"/>
          </a:xfrm>
          <a:prstGeom prst="rect">
            <a:avLst/>
          </a:prstGeom>
        </p:spPr>
      </p:pic>
      <p:pic>
        <p:nvPicPr>
          <p:cNvPr id="17" name="Picture 16">
            <a:extLst>
              <a:ext uri="{FF2B5EF4-FFF2-40B4-BE49-F238E27FC236}">
                <a16:creationId xmlns:a16="http://schemas.microsoft.com/office/drawing/2014/main" id="{53FBF58A-372B-457F-B379-E3BE49162C2A}"/>
              </a:ext>
            </a:extLst>
          </p:cNvPr>
          <p:cNvPicPr>
            <a:picLocks noChangeAspect="1"/>
          </p:cNvPicPr>
          <p:nvPr/>
        </p:nvPicPr>
        <p:blipFill>
          <a:blip r:embed="rId5"/>
          <a:stretch>
            <a:fillRect/>
          </a:stretch>
        </p:blipFill>
        <p:spPr>
          <a:xfrm>
            <a:off x="7970049" y="2116419"/>
            <a:ext cx="2135243" cy="2700210"/>
          </a:xfrm>
          <a:prstGeom prst="rect">
            <a:avLst/>
          </a:prstGeom>
        </p:spPr>
      </p:pic>
    </p:spTree>
    <p:extLst>
      <p:ext uri="{BB962C8B-B14F-4D97-AF65-F5344CB8AC3E}">
        <p14:creationId xmlns:p14="http://schemas.microsoft.com/office/powerpoint/2010/main" val="2611013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1) </a:t>
            </a:r>
            <a:r>
              <a:rPr lang="en-US" sz="2400" b="1" dirty="0"/>
              <a:t>Antiproliferative effects in human normal and cancer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Were evaluated in different concentrations of novel derivatives on: </a:t>
            </a:r>
          </a:p>
          <a:p>
            <a:pPr lvl="1" algn="just"/>
            <a:r>
              <a:rPr lang="cs-CZ" sz="2400" b="1" dirty="0">
                <a:latin typeface="Calibri" panose="020F0502020204030204" pitchFamily="34" charset="0"/>
                <a:ea typeface="Calibri" panose="020F0502020204030204" pitchFamily="34" charset="0"/>
                <a:cs typeface="Arial" panose="020B0604020202020204" pitchFamily="34" charset="0"/>
              </a:rPr>
              <a:t>b</a:t>
            </a:r>
            <a:r>
              <a:rPr lang="cs-CZ" sz="2400" b="1" dirty="0">
                <a:effectLst/>
                <a:latin typeface="Calibri" panose="020F0502020204030204" pitchFamily="34" charset="0"/>
                <a:ea typeface="Calibri" panose="020F0502020204030204" pitchFamily="34" charset="0"/>
                <a:cs typeface="Arial" panose="020B0604020202020204" pitchFamily="34" charset="0"/>
              </a:rPr>
              <a:t>)</a:t>
            </a:r>
            <a:r>
              <a:rPr lang="cs-CZ"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human immortalized retinal pigment epithelium RPE-1 hTERT </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1C7C7B1F-6718-42D8-8E83-2200AC1C087E}"/>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5D6A46B4-2A31-4BD9-B73D-BFDCBEE1F28A}"/>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4" name="Picture 13">
            <a:extLst>
              <a:ext uri="{FF2B5EF4-FFF2-40B4-BE49-F238E27FC236}">
                <a16:creationId xmlns:a16="http://schemas.microsoft.com/office/drawing/2014/main" id="{7093C6D1-E300-40AB-9ACB-551B63E1CF7D}"/>
              </a:ext>
            </a:extLst>
          </p:cNvPr>
          <p:cNvPicPr>
            <a:picLocks noChangeAspect="1"/>
          </p:cNvPicPr>
          <p:nvPr/>
        </p:nvPicPr>
        <p:blipFill>
          <a:blip r:embed="rId3"/>
          <a:stretch>
            <a:fillRect/>
          </a:stretch>
        </p:blipFill>
        <p:spPr>
          <a:xfrm>
            <a:off x="10123438" y="629025"/>
            <a:ext cx="2068562" cy="2974788"/>
          </a:xfrm>
          <a:prstGeom prst="rect">
            <a:avLst/>
          </a:prstGeom>
        </p:spPr>
      </p:pic>
      <p:pic>
        <p:nvPicPr>
          <p:cNvPr id="16" name="Picture 15">
            <a:extLst>
              <a:ext uri="{FF2B5EF4-FFF2-40B4-BE49-F238E27FC236}">
                <a16:creationId xmlns:a16="http://schemas.microsoft.com/office/drawing/2014/main" id="{F3B2F4C1-8561-485F-8BFE-828F44B2A02C}"/>
              </a:ext>
            </a:extLst>
          </p:cNvPr>
          <p:cNvPicPr>
            <a:picLocks noChangeAspect="1"/>
          </p:cNvPicPr>
          <p:nvPr/>
        </p:nvPicPr>
        <p:blipFill>
          <a:blip r:embed="rId4"/>
          <a:stretch>
            <a:fillRect/>
          </a:stretch>
        </p:blipFill>
        <p:spPr>
          <a:xfrm>
            <a:off x="7970049" y="2116419"/>
            <a:ext cx="2135243" cy="2700210"/>
          </a:xfrm>
          <a:prstGeom prst="rect">
            <a:avLst/>
          </a:prstGeom>
        </p:spPr>
      </p:pic>
      <p:pic>
        <p:nvPicPr>
          <p:cNvPr id="10" name="Picture 9">
            <a:extLst>
              <a:ext uri="{FF2B5EF4-FFF2-40B4-BE49-F238E27FC236}">
                <a16:creationId xmlns:a16="http://schemas.microsoft.com/office/drawing/2014/main" id="{B66ADA7E-458F-4062-B0BE-3C1A29998B29}"/>
              </a:ext>
            </a:extLst>
          </p:cNvPr>
          <p:cNvPicPr>
            <a:picLocks noChangeAspect="1"/>
          </p:cNvPicPr>
          <p:nvPr/>
        </p:nvPicPr>
        <p:blipFill>
          <a:blip r:embed="rId5"/>
          <a:stretch>
            <a:fillRect/>
          </a:stretch>
        </p:blipFill>
        <p:spPr>
          <a:xfrm>
            <a:off x="239387" y="2361628"/>
            <a:ext cx="6725589" cy="2543530"/>
          </a:xfrm>
          <a:prstGeom prst="rect">
            <a:avLst/>
          </a:prstGeom>
        </p:spPr>
      </p:pic>
      <p:sp>
        <p:nvSpPr>
          <p:cNvPr id="17" name="TextBox 7">
            <a:extLst>
              <a:ext uri="{FF2B5EF4-FFF2-40B4-BE49-F238E27FC236}">
                <a16:creationId xmlns:a16="http://schemas.microsoft.com/office/drawing/2014/main" id="{84705D18-1A20-4B2E-BF39-8AAF68364163}"/>
              </a:ext>
            </a:extLst>
          </p:cNvPr>
          <p:cNvSpPr txBox="1"/>
          <p:nvPr/>
        </p:nvSpPr>
        <p:spPr>
          <a:xfrm>
            <a:off x="5" y="4949102"/>
            <a:ext cx="12191995" cy="461665"/>
          </a:xfrm>
          <a:prstGeom prst="rect">
            <a:avLst/>
          </a:prstGeom>
          <a:noFill/>
        </p:spPr>
        <p:txBody>
          <a:bodyPr wrap="square" rtlCol="0">
            <a:spAutoFit/>
          </a:bodyPr>
          <a:lstStyle/>
          <a:p>
            <a:pPr algn="just"/>
            <a:r>
              <a:rPr lang="cs-CZ" sz="2400" dirty="0">
                <a:latin typeface="Calibri" panose="020F0502020204030204" pitchFamily="34" charset="0"/>
                <a:ea typeface="Calibri" panose="020F0502020204030204" pitchFamily="34" charset="0"/>
                <a:cs typeface="Arial" panose="020B0604020202020204" pitchFamily="34" charset="0"/>
              </a:rPr>
              <a:t>	Compound </a:t>
            </a:r>
            <a:r>
              <a:rPr lang="cs-CZ" sz="2400" b="1" dirty="0">
                <a:latin typeface="Calibri" panose="020F0502020204030204" pitchFamily="34" charset="0"/>
                <a:ea typeface="Calibri" panose="020F0502020204030204" pitchFamily="34" charset="0"/>
                <a:cs typeface="Arial" panose="020B0604020202020204" pitchFamily="34" charset="0"/>
              </a:rPr>
              <a:t>4k</a:t>
            </a:r>
            <a:r>
              <a:rPr lang="cs-CZ" sz="2400" dirty="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showed a </a:t>
            </a:r>
            <a:r>
              <a:rPr lang="cs-CZ" sz="2400" dirty="0">
                <a:latin typeface="Calibri" panose="020F0502020204030204" pitchFamily="34" charset="0"/>
                <a:ea typeface="Calibri" panose="020F0502020204030204" pitchFamily="34" charset="0"/>
                <a:cs typeface="Arial" panose="020B0604020202020204" pitchFamily="34" charset="0"/>
              </a:rPr>
              <a:t>higher</a:t>
            </a:r>
            <a:r>
              <a:rPr lang="en-US" sz="2400" dirty="0">
                <a:latin typeface="Calibri" panose="020F0502020204030204" pitchFamily="34" charset="0"/>
                <a:ea typeface="Calibri" panose="020F0502020204030204" pitchFamily="34" charset="0"/>
                <a:cs typeface="Arial" panose="020B0604020202020204" pitchFamily="34" charset="0"/>
              </a:rPr>
              <a:t> growth suppressing effect</a:t>
            </a:r>
            <a:r>
              <a:rPr lang="cs-CZ" sz="2400" dirty="0">
                <a:latin typeface="Calibri" panose="020F0502020204030204" pitchFamily="34" charset="0"/>
                <a:ea typeface="Calibri" panose="020F0502020204030204" pitchFamily="34" charset="0"/>
                <a:cs typeface="Arial" panose="020B0604020202020204" pitchFamily="34" charset="0"/>
              </a:rPr>
              <a:t> within novel derivatives.</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0088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1) </a:t>
            </a:r>
            <a:r>
              <a:rPr lang="en-US" sz="2400" b="1" dirty="0"/>
              <a:t>Antiproliferative effects in human normal and cancer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Were evaluated in different concentrations of novel derivatives on: </a:t>
            </a:r>
          </a:p>
          <a:p>
            <a:pPr lvl="1" algn="just"/>
            <a:r>
              <a:rPr lang="cs-CZ" sz="2400" b="1" dirty="0">
                <a:effectLst/>
                <a:latin typeface="Calibri" panose="020F0502020204030204" pitchFamily="34" charset="0"/>
                <a:ea typeface="Calibri" panose="020F0502020204030204" pitchFamily="34" charset="0"/>
                <a:cs typeface="Arial" panose="020B0604020202020204" pitchFamily="34" charset="0"/>
              </a:rPr>
              <a:t>c) </a:t>
            </a:r>
            <a:r>
              <a:rPr lang="en-US" sz="2400" dirty="0">
                <a:effectLst/>
                <a:latin typeface="Calibri" panose="020F0502020204030204" pitchFamily="34" charset="0"/>
                <a:ea typeface="Calibri" panose="020F0502020204030204" pitchFamily="34" charset="0"/>
                <a:cs typeface="Arial" panose="020B0604020202020204" pitchFamily="34" charset="0"/>
              </a:rPr>
              <a:t>cancerous human glioblastoma U-251 MG cells</a:t>
            </a:r>
            <a:r>
              <a:rPr lang="en-US" sz="2400" b="1" dirty="0">
                <a:effectLst/>
                <a:latin typeface="Calibri" panose="020F0502020204030204" pitchFamily="34" charset="0"/>
                <a:ea typeface="Calibri" panose="020F0502020204030204" pitchFamily="34" charset="0"/>
                <a:cs typeface="Arial" panose="020B0604020202020204" pitchFamily="34" charset="0"/>
              </a:rPr>
              <a:t> </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FC4CB19B-C59B-4C8C-8270-D5A6F3F6FBF8}"/>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8AD77BB7-9D41-496D-B943-17C68565270B}"/>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4" name="Picture 13">
            <a:extLst>
              <a:ext uri="{FF2B5EF4-FFF2-40B4-BE49-F238E27FC236}">
                <a16:creationId xmlns:a16="http://schemas.microsoft.com/office/drawing/2014/main" id="{A9FCCB54-122E-4831-9E37-6B559A7374E2}"/>
              </a:ext>
            </a:extLst>
          </p:cNvPr>
          <p:cNvPicPr>
            <a:picLocks noChangeAspect="1"/>
          </p:cNvPicPr>
          <p:nvPr/>
        </p:nvPicPr>
        <p:blipFill>
          <a:blip r:embed="rId3"/>
          <a:stretch>
            <a:fillRect/>
          </a:stretch>
        </p:blipFill>
        <p:spPr>
          <a:xfrm>
            <a:off x="10123438" y="629025"/>
            <a:ext cx="2068562" cy="2974788"/>
          </a:xfrm>
          <a:prstGeom prst="rect">
            <a:avLst/>
          </a:prstGeom>
        </p:spPr>
      </p:pic>
      <p:pic>
        <p:nvPicPr>
          <p:cNvPr id="10" name="Picture 9">
            <a:extLst>
              <a:ext uri="{FF2B5EF4-FFF2-40B4-BE49-F238E27FC236}">
                <a16:creationId xmlns:a16="http://schemas.microsoft.com/office/drawing/2014/main" id="{D659FF15-E20B-444E-B7A7-2864B7E2A7BD}"/>
              </a:ext>
            </a:extLst>
          </p:cNvPr>
          <p:cNvPicPr>
            <a:picLocks noChangeAspect="1"/>
          </p:cNvPicPr>
          <p:nvPr/>
        </p:nvPicPr>
        <p:blipFill>
          <a:blip r:embed="rId4"/>
          <a:stretch>
            <a:fillRect/>
          </a:stretch>
        </p:blipFill>
        <p:spPr>
          <a:xfrm>
            <a:off x="312988" y="2440289"/>
            <a:ext cx="6744641" cy="2581635"/>
          </a:xfrm>
          <a:prstGeom prst="rect">
            <a:avLst/>
          </a:prstGeom>
        </p:spPr>
      </p:pic>
      <p:sp>
        <p:nvSpPr>
          <p:cNvPr id="16" name="TextBox 7">
            <a:extLst>
              <a:ext uri="{FF2B5EF4-FFF2-40B4-BE49-F238E27FC236}">
                <a16:creationId xmlns:a16="http://schemas.microsoft.com/office/drawing/2014/main" id="{CFCCCA2F-ED5D-47F9-8A1C-A676DB7C27E0}"/>
              </a:ext>
            </a:extLst>
          </p:cNvPr>
          <p:cNvSpPr txBox="1"/>
          <p:nvPr/>
        </p:nvSpPr>
        <p:spPr>
          <a:xfrm>
            <a:off x="5" y="4949102"/>
            <a:ext cx="12191995" cy="461665"/>
          </a:xfrm>
          <a:prstGeom prst="rect">
            <a:avLst/>
          </a:prstGeom>
          <a:noFill/>
        </p:spPr>
        <p:txBody>
          <a:bodyPr wrap="square" rtlCol="0">
            <a:spAutoFit/>
          </a:bodyPr>
          <a:lstStyle/>
          <a:p>
            <a:pPr algn="just"/>
            <a:r>
              <a:rPr lang="cs-CZ" sz="2400" dirty="0">
                <a:latin typeface="Calibri" panose="020F0502020204030204" pitchFamily="34" charset="0"/>
                <a:ea typeface="Calibri" panose="020F0502020204030204" pitchFamily="34" charset="0"/>
                <a:cs typeface="Arial" panose="020B0604020202020204" pitchFamily="34" charset="0"/>
              </a:rPr>
              <a:t>	Compound </a:t>
            </a:r>
            <a:r>
              <a:rPr lang="cs-CZ" sz="2400" b="1" dirty="0">
                <a:latin typeface="Calibri" panose="020F0502020204030204" pitchFamily="34" charset="0"/>
                <a:ea typeface="Calibri" panose="020F0502020204030204" pitchFamily="34" charset="0"/>
                <a:cs typeface="Arial" panose="020B0604020202020204" pitchFamily="34" charset="0"/>
              </a:rPr>
              <a:t>4k</a:t>
            </a:r>
            <a:r>
              <a:rPr lang="cs-CZ" sz="2400" dirty="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showed a </a:t>
            </a:r>
            <a:r>
              <a:rPr lang="cs-CZ" sz="2400" dirty="0">
                <a:latin typeface="Calibri" panose="020F0502020204030204" pitchFamily="34" charset="0"/>
                <a:ea typeface="Calibri" panose="020F0502020204030204" pitchFamily="34" charset="0"/>
                <a:cs typeface="Arial" panose="020B0604020202020204" pitchFamily="34" charset="0"/>
              </a:rPr>
              <a:t>higher</a:t>
            </a:r>
            <a:r>
              <a:rPr lang="en-US" sz="2400" dirty="0">
                <a:latin typeface="Calibri" panose="020F0502020204030204" pitchFamily="34" charset="0"/>
                <a:ea typeface="Calibri" panose="020F0502020204030204" pitchFamily="34" charset="0"/>
                <a:cs typeface="Arial" panose="020B0604020202020204" pitchFamily="34" charset="0"/>
              </a:rPr>
              <a:t> growth suppressing effect</a:t>
            </a:r>
            <a:r>
              <a:rPr lang="cs-CZ" sz="2400" dirty="0">
                <a:latin typeface="Calibri" panose="020F0502020204030204" pitchFamily="34" charset="0"/>
                <a:ea typeface="Calibri" panose="020F0502020204030204" pitchFamily="34" charset="0"/>
                <a:cs typeface="Arial" panose="020B0604020202020204" pitchFamily="34" charset="0"/>
              </a:rPr>
              <a:t> within novel derivatives.</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7DDF31-6A93-4970-AF9E-055278810BB9}"/>
              </a:ext>
            </a:extLst>
          </p:cNvPr>
          <p:cNvPicPr>
            <a:picLocks noChangeAspect="1"/>
          </p:cNvPicPr>
          <p:nvPr/>
        </p:nvPicPr>
        <p:blipFill>
          <a:blip r:embed="rId5"/>
          <a:stretch>
            <a:fillRect/>
          </a:stretch>
        </p:blipFill>
        <p:spPr>
          <a:xfrm>
            <a:off x="7970049" y="2116419"/>
            <a:ext cx="2135243" cy="2700210"/>
          </a:xfrm>
          <a:prstGeom prst="rect">
            <a:avLst/>
          </a:prstGeom>
        </p:spPr>
      </p:pic>
    </p:spTree>
    <p:extLst>
      <p:ext uri="{BB962C8B-B14F-4D97-AF65-F5344CB8AC3E}">
        <p14:creationId xmlns:p14="http://schemas.microsoft.com/office/powerpoint/2010/main" val="2569251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3046988"/>
          </a:xfrm>
          <a:prstGeom prst="rect">
            <a:avLst/>
          </a:prstGeom>
          <a:noFill/>
        </p:spPr>
        <p:txBody>
          <a:bodyPr wrap="square" rtlCol="0">
            <a:spAutoFit/>
          </a:bodyPr>
          <a:lstStyle/>
          <a:p>
            <a:pPr algn="just"/>
            <a:r>
              <a:rPr lang="cs-CZ" sz="2400" b="1" dirty="0"/>
              <a:t>2) </a:t>
            </a:r>
            <a:r>
              <a:rPr lang="en-US" sz="2400" b="1" dirty="0" err="1"/>
              <a:t>Senolytic</a:t>
            </a:r>
            <a:r>
              <a:rPr lang="en-US" sz="2400" b="1" dirty="0"/>
              <a:t> activity of novel </a:t>
            </a:r>
            <a:r>
              <a:rPr lang="en-US" sz="2400" b="1" dirty="0" err="1"/>
              <a:t>torkinib</a:t>
            </a:r>
            <a:r>
              <a:rPr lang="en-US" sz="2400" b="1" dirty="0"/>
              <a:t> derivatives on human senescent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To examine the cytotoxicity of novel compounds against senescent cells (i.e., senolytic effect), ionizing radiation (IR)-induced cellular senescence in RPE-1 cells (IR RPE-1) and drug-induced (docetaxel) cellular senescence in BJ cells (DTX BJ) were employed.</a:t>
            </a:r>
          </a:p>
          <a:p>
            <a:pPr algn="just"/>
            <a:endParaRPr lang="cs-CZ" sz="2400" dirty="0">
              <a:latin typeface="Calibri" panose="020F0502020204030204" pitchFamily="34" charset="0"/>
              <a:ea typeface="Calibri" panose="020F0502020204030204" pitchFamily="34" charset="0"/>
              <a:cs typeface="Arial" panose="020B0604020202020204" pitchFamily="34" charset="0"/>
            </a:endParaRPr>
          </a:p>
          <a:p>
            <a:pPr algn="just"/>
            <a:r>
              <a:rPr lang="en-US" sz="2400" dirty="0">
                <a:effectLst/>
                <a:latin typeface="Calibri" panose="020F0502020204030204" pitchFamily="34" charset="0"/>
                <a:ea typeface="Calibri" panose="020F0502020204030204" pitchFamily="34" charset="0"/>
                <a:cs typeface="Arial" panose="020B0604020202020204" pitchFamily="34" charset="0"/>
              </a:rPr>
              <a:t>Except for compound </a:t>
            </a:r>
            <a:r>
              <a:rPr lang="en-US" sz="2400" b="1" dirty="0">
                <a:effectLst/>
                <a:latin typeface="Calibri" panose="020F0502020204030204" pitchFamily="34" charset="0"/>
                <a:ea typeface="Calibri" panose="020F0502020204030204" pitchFamily="34" charset="0"/>
                <a:cs typeface="Arial" panose="020B0604020202020204" pitchFamily="34" charset="0"/>
              </a:rPr>
              <a:t>4e</a:t>
            </a:r>
            <a:r>
              <a:rPr lang="en-US" sz="2400" dirty="0">
                <a:effectLst/>
                <a:latin typeface="Calibri" panose="020F0502020204030204" pitchFamily="34" charset="0"/>
                <a:ea typeface="Calibri" panose="020F0502020204030204" pitchFamily="34" charset="0"/>
                <a:cs typeface="Arial" panose="020B0604020202020204" pitchFamily="34" charset="0"/>
              </a:rPr>
              <a:t>, harboring no </a:t>
            </a:r>
            <a:r>
              <a:rPr lang="en-US" sz="2400" dirty="0" err="1">
                <a:effectLst/>
                <a:latin typeface="Calibri" panose="020F0502020204030204" pitchFamily="34" charset="0"/>
                <a:ea typeface="Calibri" panose="020F0502020204030204" pitchFamily="34" charset="0"/>
                <a:cs typeface="Arial" panose="020B0604020202020204" pitchFamily="34" charset="0"/>
              </a:rPr>
              <a:t>senolytic</a:t>
            </a:r>
            <a:r>
              <a:rPr lang="en-US" sz="2400" dirty="0">
                <a:effectLst/>
                <a:latin typeface="Calibri" panose="020F0502020204030204" pitchFamily="34" charset="0"/>
                <a:ea typeface="Calibri" panose="020F0502020204030204" pitchFamily="34" charset="0"/>
                <a:cs typeface="Arial" panose="020B0604020202020204" pitchFamily="34" charset="0"/>
              </a:rPr>
              <a:t> effect, all other substances showed cytotoxic activity on senescent cells at 10 </a:t>
            </a:r>
            <a:r>
              <a:rPr lang="en-US" sz="2400" dirty="0" err="1">
                <a:effectLst/>
                <a:latin typeface="Calibri" panose="020F0502020204030204" pitchFamily="34" charset="0"/>
                <a:ea typeface="Calibri" panose="020F0502020204030204" pitchFamily="34" charset="0"/>
                <a:cs typeface="Arial" panose="020B0604020202020204" pitchFamily="34" charset="0"/>
              </a:rPr>
              <a:t>μM</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err="1">
                <a:effectLst/>
                <a:latin typeface="Calibri" panose="020F0502020204030204" pitchFamily="34" charset="0"/>
                <a:ea typeface="Calibri" panose="020F0502020204030204" pitchFamily="34" charset="0"/>
                <a:cs typeface="Arial" panose="020B0604020202020204" pitchFamily="34" charset="0"/>
              </a:rPr>
              <a:t>concentratio</a:t>
            </a:r>
            <a:r>
              <a:rPr lang="cs-CZ" sz="2400" dirty="0">
                <a:effectLst/>
                <a:latin typeface="Calibri" panose="020F0502020204030204" pitchFamily="34" charset="0"/>
                <a:ea typeface="Calibri" panose="020F0502020204030204" pitchFamily="34" charset="0"/>
                <a:cs typeface="Arial" panose="020B0604020202020204" pitchFamily="34" charset="0"/>
              </a:rPr>
              <a:t>n.</a:t>
            </a:r>
          </a:p>
        </p:txBody>
      </p:sp>
      <p:cxnSp>
        <p:nvCxnSpPr>
          <p:cNvPr id="10" name="Straight Connector 9">
            <a:extLst>
              <a:ext uri="{FF2B5EF4-FFF2-40B4-BE49-F238E27FC236}">
                <a16:creationId xmlns:a16="http://schemas.microsoft.com/office/drawing/2014/main" id="{C77C9912-46EE-446E-802A-72C63892DF4A}"/>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09F0249-8F3A-4B44-95F8-4F851E52C2C1}"/>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2" name="Picture 11">
            <a:extLst>
              <a:ext uri="{FF2B5EF4-FFF2-40B4-BE49-F238E27FC236}">
                <a16:creationId xmlns:a16="http://schemas.microsoft.com/office/drawing/2014/main" id="{F67EA180-2E57-4763-92D4-E4E46FA4BBB8}"/>
              </a:ext>
            </a:extLst>
          </p:cNvPr>
          <p:cNvPicPr>
            <a:picLocks noChangeAspect="1"/>
          </p:cNvPicPr>
          <p:nvPr/>
        </p:nvPicPr>
        <p:blipFill>
          <a:blip r:embed="rId3"/>
          <a:stretch>
            <a:fillRect/>
          </a:stretch>
        </p:blipFill>
        <p:spPr>
          <a:xfrm>
            <a:off x="10123438" y="629025"/>
            <a:ext cx="2068562" cy="2974788"/>
          </a:xfrm>
          <a:prstGeom prst="rect">
            <a:avLst/>
          </a:prstGeom>
        </p:spPr>
      </p:pic>
      <p:pic>
        <p:nvPicPr>
          <p:cNvPr id="13" name="Picture 12">
            <a:extLst>
              <a:ext uri="{FF2B5EF4-FFF2-40B4-BE49-F238E27FC236}">
                <a16:creationId xmlns:a16="http://schemas.microsoft.com/office/drawing/2014/main" id="{0E5D948A-7604-47BC-80BB-9F499DE0B30A}"/>
              </a:ext>
            </a:extLst>
          </p:cNvPr>
          <p:cNvPicPr>
            <a:picLocks noChangeAspect="1"/>
          </p:cNvPicPr>
          <p:nvPr/>
        </p:nvPicPr>
        <p:blipFill>
          <a:blip r:embed="rId4"/>
          <a:stretch>
            <a:fillRect/>
          </a:stretch>
        </p:blipFill>
        <p:spPr>
          <a:xfrm>
            <a:off x="8990548" y="3611026"/>
            <a:ext cx="1586635" cy="1717299"/>
          </a:xfrm>
          <a:prstGeom prst="rect">
            <a:avLst/>
          </a:prstGeom>
        </p:spPr>
      </p:pic>
    </p:spTree>
    <p:extLst>
      <p:ext uri="{BB962C8B-B14F-4D97-AF65-F5344CB8AC3E}">
        <p14:creationId xmlns:p14="http://schemas.microsoft.com/office/powerpoint/2010/main" val="4193573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461665"/>
          </a:xfrm>
          <a:prstGeom prst="rect">
            <a:avLst/>
          </a:prstGeom>
          <a:noFill/>
        </p:spPr>
        <p:txBody>
          <a:bodyPr wrap="square" rtlCol="0">
            <a:spAutoFit/>
          </a:bodyPr>
          <a:lstStyle/>
          <a:p>
            <a:pPr algn="just"/>
            <a:r>
              <a:rPr lang="cs-CZ" sz="2400" b="1" dirty="0"/>
              <a:t>2) </a:t>
            </a:r>
            <a:r>
              <a:rPr lang="en-US" sz="2400" b="1" dirty="0" err="1"/>
              <a:t>Senolytic</a:t>
            </a:r>
            <a:r>
              <a:rPr lang="en-US" sz="2400" b="1" dirty="0"/>
              <a:t> activity of novel </a:t>
            </a:r>
            <a:r>
              <a:rPr lang="en-US" sz="2400" b="1" dirty="0" err="1"/>
              <a:t>torkinib</a:t>
            </a:r>
            <a:r>
              <a:rPr lang="en-US" sz="2400" b="1" dirty="0"/>
              <a:t> derivatives on human senescent cells</a:t>
            </a:r>
            <a:endParaRPr lang="cs-CZ" sz="2400" b="1" dirty="0"/>
          </a:p>
        </p:txBody>
      </p:sp>
      <p:cxnSp>
        <p:nvCxnSpPr>
          <p:cNvPr id="10" name="Straight Connector 9">
            <a:extLst>
              <a:ext uri="{FF2B5EF4-FFF2-40B4-BE49-F238E27FC236}">
                <a16:creationId xmlns:a16="http://schemas.microsoft.com/office/drawing/2014/main" id="{D1B0514C-1911-44B4-93A6-70DD87F77735}"/>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4AB7022-81AB-4FB9-8EAD-C090C43303D0}"/>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5" name="Picture 14">
            <a:extLst>
              <a:ext uri="{FF2B5EF4-FFF2-40B4-BE49-F238E27FC236}">
                <a16:creationId xmlns:a16="http://schemas.microsoft.com/office/drawing/2014/main" id="{FC3214E1-049D-4E1E-A35A-6B8D82C1403E}"/>
              </a:ext>
            </a:extLst>
          </p:cNvPr>
          <p:cNvPicPr>
            <a:picLocks noChangeAspect="1"/>
          </p:cNvPicPr>
          <p:nvPr/>
        </p:nvPicPr>
        <p:blipFill>
          <a:blip r:embed="rId3"/>
          <a:stretch>
            <a:fillRect/>
          </a:stretch>
        </p:blipFill>
        <p:spPr>
          <a:xfrm>
            <a:off x="5112733" y="1555190"/>
            <a:ext cx="4807313" cy="3805528"/>
          </a:xfrm>
          <a:prstGeom prst="rect">
            <a:avLst/>
          </a:prstGeom>
        </p:spPr>
      </p:pic>
      <p:pic>
        <p:nvPicPr>
          <p:cNvPr id="16" name="Picture 15">
            <a:extLst>
              <a:ext uri="{FF2B5EF4-FFF2-40B4-BE49-F238E27FC236}">
                <a16:creationId xmlns:a16="http://schemas.microsoft.com/office/drawing/2014/main" id="{697E20E0-636F-4866-A942-B90052EFC9AC}"/>
              </a:ext>
            </a:extLst>
          </p:cNvPr>
          <p:cNvPicPr>
            <a:picLocks noChangeAspect="1"/>
          </p:cNvPicPr>
          <p:nvPr/>
        </p:nvPicPr>
        <p:blipFill>
          <a:blip r:embed="rId4"/>
          <a:stretch>
            <a:fillRect/>
          </a:stretch>
        </p:blipFill>
        <p:spPr>
          <a:xfrm>
            <a:off x="10123438" y="629025"/>
            <a:ext cx="2068562" cy="2974788"/>
          </a:xfrm>
          <a:prstGeom prst="rect">
            <a:avLst/>
          </a:prstGeom>
        </p:spPr>
      </p:pic>
      <p:sp>
        <p:nvSpPr>
          <p:cNvPr id="17" name="TextBox 7">
            <a:extLst>
              <a:ext uri="{FF2B5EF4-FFF2-40B4-BE49-F238E27FC236}">
                <a16:creationId xmlns:a16="http://schemas.microsoft.com/office/drawing/2014/main" id="{686791E1-8FA6-43B4-9C3E-6AA90A5FC892}"/>
              </a:ext>
            </a:extLst>
          </p:cNvPr>
          <p:cNvSpPr txBox="1"/>
          <p:nvPr/>
        </p:nvSpPr>
        <p:spPr>
          <a:xfrm>
            <a:off x="1" y="1602403"/>
            <a:ext cx="5112731" cy="3785652"/>
          </a:xfrm>
          <a:prstGeom prst="rect">
            <a:avLst/>
          </a:prstGeom>
          <a:noFill/>
        </p:spPr>
        <p:txBody>
          <a:bodyPr wrap="square" rtlCol="0">
            <a:spAutoFit/>
          </a:bodyPr>
          <a:lstStyle/>
          <a:p>
            <a:pPr algn="just"/>
            <a:r>
              <a:rPr lang="cs-CZ" sz="2400" dirty="0">
                <a:effectLst/>
                <a:latin typeface="Calibri" panose="020F0502020204030204" pitchFamily="34" charset="0"/>
                <a:ea typeface="Calibri" panose="020F0502020204030204" pitchFamily="34" charset="0"/>
                <a:cs typeface="Arial" panose="020B0604020202020204" pitchFamily="34" charset="0"/>
              </a:rPr>
              <a:t>Senolytic effects of novel torkinib derivatives. </a:t>
            </a:r>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(TOP) Normal human dermal fibroblasts BJ - senescence induced by docetaxel (DTX BJ). </a:t>
            </a:r>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a:t>
            </a:r>
            <a:r>
              <a:rPr lang="cs-CZ" sz="2400" dirty="0">
                <a:latin typeface="Calibri" panose="020F0502020204030204" pitchFamily="34" charset="0"/>
                <a:ea typeface="Calibri" panose="020F0502020204030204" pitchFamily="34" charset="0"/>
                <a:cs typeface="Arial" panose="020B0604020202020204" pitchFamily="34" charset="0"/>
              </a:rPr>
              <a:t>BOTTOM</a:t>
            </a:r>
            <a:r>
              <a:rPr lang="cs-CZ" sz="2400" dirty="0">
                <a:effectLst/>
                <a:latin typeface="Calibri" panose="020F0502020204030204" pitchFamily="34" charset="0"/>
                <a:ea typeface="Calibri" panose="020F0502020204030204" pitchFamily="34" charset="0"/>
                <a:cs typeface="Arial" panose="020B0604020202020204" pitchFamily="34" charset="0"/>
              </a:rPr>
              <a:t>) human immortalized retinal pigment epithelium RPE-1 hTERT induced to senescence by </a:t>
            </a:r>
            <a:r>
              <a:rPr lang="el-GR" sz="2400" dirty="0">
                <a:effectLst/>
                <a:latin typeface="Calibri" panose="020F0502020204030204" pitchFamily="34" charset="0"/>
                <a:ea typeface="Calibri" panose="020F0502020204030204" pitchFamily="34" charset="0"/>
                <a:cs typeface="Arial" panose="020B0604020202020204" pitchFamily="34" charset="0"/>
              </a:rPr>
              <a:t>γ-</a:t>
            </a:r>
            <a:r>
              <a:rPr lang="cs-CZ" sz="2400" dirty="0">
                <a:effectLst/>
                <a:latin typeface="Calibri" panose="020F0502020204030204" pitchFamily="34" charset="0"/>
                <a:ea typeface="Calibri" panose="020F0502020204030204" pitchFamily="34" charset="0"/>
                <a:cs typeface="Arial" panose="020B0604020202020204" pitchFamily="34" charset="0"/>
              </a:rPr>
              <a:t>radiation (IR RPE-1). </a:t>
            </a:r>
            <a:r>
              <a:rPr lang="cs-CZ" sz="2400" dirty="0">
                <a:latin typeface="Calibri" panose="020F0502020204030204" pitchFamily="34" charset="0"/>
                <a:ea typeface="Calibri" panose="020F0502020204030204" pitchFamily="34" charset="0"/>
                <a:cs typeface="Arial" panose="020B0604020202020204" pitchFamily="34" charset="0"/>
              </a:rPr>
              <a:t>E</a:t>
            </a:r>
            <a:r>
              <a:rPr lang="cs-CZ" sz="2400" dirty="0">
                <a:effectLst/>
                <a:latin typeface="Calibri" panose="020F0502020204030204" pitchFamily="34" charset="0"/>
                <a:ea typeface="Calibri" panose="020F0502020204030204" pitchFamily="34" charset="0"/>
                <a:cs typeface="Arial" panose="020B0604020202020204" pitchFamily="34" charset="0"/>
              </a:rPr>
              <a:t>xposed to torkinib and derivatives </a:t>
            </a:r>
            <a:r>
              <a:rPr lang="cs-CZ" sz="2400" b="1" dirty="0">
                <a:effectLst/>
                <a:latin typeface="Calibri" panose="020F0502020204030204" pitchFamily="34" charset="0"/>
                <a:ea typeface="Calibri" panose="020F0502020204030204" pitchFamily="34" charset="0"/>
                <a:cs typeface="Arial" panose="020B0604020202020204" pitchFamily="34" charset="0"/>
              </a:rPr>
              <a:t>4b–k</a:t>
            </a:r>
            <a:r>
              <a:rPr lang="cs-CZ" sz="2400" dirty="0">
                <a:effectLst/>
                <a:latin typeface="Calibri" panose="020F0502020204030204" pitchFamily="34" charset="0"/>
                <a:ea typeface="Calibri" panose="020F0502020204030204" pitchFamily="34" charset="0"/>
                <a:cs typeface="Arial" panose="020B0604020202020204" pitchFamily="34" charset="0"/>
              </a:rPr>
              <a:t> in the for 72 h.</a:t>
            </a:r>
          </a:p>
        </p:txBody>
      </p:sp>
    </p:spTree>
    <p:extLst>
      <p:ext uri="{BB962C8B-B14F-4D97-AF65-F5344CB8AC3E}">
        <p14:creationId xmlns:p14="http://schemas.microsoft.com/office/powerpoint/2010/main" val="1387311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3046988"/>
          </a:xfrm>
          <a:prstGeom prst="rect">
            <a:avLst/>
          </a:prstGeom>
          <a:noFill/>
        </p:spPr>
        <p:txBody>
          <a:bodyPr wrap="square" rtlCol="0">
            <a:spAutoFit/>
          </a:bodyPr>
          <a:lstStyle/>
          <a:p>
            <a:pPr algn="just"/>
            <a:r>
              <a:rPr lang="cs-CZ" sz="2400" b="1" dirty="0"/>
              <a:t>3) </a:t>
            </a:r>
            <a:r>
              <a:rPr lang="en-US" sz="2400" b="1" dirty="0"/>
              <a:t>Screening for inhibition of mTOR kinase activity by novel </a:t>
            </a:r>
            <a:r>
              <a:rPr lang="en-US" sz="2400" b="1" dirty="0" err="1"/>
              <a:t>torkinib</a:t>
            </a:r>
            <a:r>
              <a:rPr lang="en-US" sz="2400" b="1" dirty="0"/>
              <a:t> </a:t>
            </a:r>
            <a:r>
              <a:rPr lang="cs-CZ" sz="2400" b="1" dirty="0"/>
              <a:t>    </a:t>
            </a:r>
            <a:r>
              <a:rPr lang="en-US" sz="2400" b="1" dirty="0"/>
              <a:t>derivatives by </a:t>
            </a:r>
            <a:r>
              <a:rPr lang="en-US" sz="2400" b="1" dirty="0" err="1"/>
              <a:t>activition</a:t>
            </a:r>
            <a:r>
              <a:rPr lang="en-US" sz="2400" b="1" dirty="0"/>
              <a:t> of downstream targets</a:t>
            </a:r>
          </a:p>
          <a:p>
            <a:pPr algn="just"/>
            <a:endParaRPr lang="cs-CZ" sz="2400" b="1" dirty="0"/>
          </a:p>
          <a:p>
            <a:pPr algn="just"/>
            <a:r>
              <a:rPr lang="en-US" sz="2400" dirty="0"/>
              <a:t>Next, we determined the mTOR kinase-inhibiting activity of novel compounds by determining specific phosphorylation levels of its substrate, p70 S6 kinase (S6K), on threonine 389 by immunoblotting with specific antibodies</a:t>
            </a:r>
            <a:r>
              <a:rPr lang="cs-CZ" sz="2400" dirty="0"/>
              <a:t>.</a:t>
            </a:r>
          </a:p>
          <a:p>
            <a:pPr algn="just"/>
            <a:endParaRPr lang="cs-CZ" sz="2400" dirty="0"/>
          </a:p>
          <a:p>
            <a:pPr algn="just"/>
            <a:r>
              <a:rPr lang="en-US" sz="2400" dirty="0"/>
              <a:t>The most effective compounds </a:t>
            </a:r>
            <a:r>
              <a:rPr lang="en-US" sz="2400" b="1" dirty="0"/>
              <a:t>4d</a:t>
            </a:r>
            <a:r>
              <a:rPr lang="en-US" sz="2400" dirty="0"/>
              <a:t>, </a:t>
            </a:r>
            <a:r>
              <a:rPr lang="en-US" sz="2400" b="1" dirty="0"/>
              <a:t>4f</a:t>
            </a:r>
            <a:r>
              <a:rPr lang="en-US" sz="2400" dirty="0"/>
              <a:t>, </a:t>
            </a:r>
            <a:r>
              <a:rPr lang="en-US" sz="2400" b="1" dirty="0"/>
              <a:t>4j</a:t>
            </a:r>
            <a:r>
              <a:rPr lang="en-US" sz="2400" dirty="0"/>
              <a:t>, and </a:t>
            </a:r>
            <a:r>
              <a:rPr lang="en-US" sz="2400" b="1" dirty="0"/>
              <a:t>4k</a:t>
            </a:r>
            <a:r>
              <a:rPr lang="en-US" sz="2400" dirty="0"/>
              <a:t> were compared with </a:t>
            </a:r>
            <a:r>
              <a:rPr lang="en-US" sz="2400" dirty="0" err="1"/>
              <a:t>torkinib</a:t>
            </a:r>
            <a:r>
              <a:rPr lang="cs-CZ" sz="2400" dirty="0"/>
              <a:t>.</a:t>
            </a:r>
            <a:r>
              <a:rPr lang="en-US" sz="2400" dirty="0"/>
              <a:t> </a:t>
            </a:r>
            <a:endParaRPr lang="cs-CZ" sz="2400" dirty="0"/>
          </a:p>
        </p:txBody>
      </p:sp>
      <p:cxnSp>
        <p:nvCxnSpPr>
          <p:cNvPr id="10" name="Straight Connector 9">
            <a:extLst>
              <a:ext uri="{FF2B5EF4-FFF2-40B4-BE49-F238E27FC236}">
                <a16:creationId xmlns:a16="http://schemas.microsoft.com/office/drawing/2014/main" id="{FF9FC1B1-95E3-48CA-817A-81AF70030E82}"/>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4AD084-1B94-4DD5-BDE9-D54E7A437038}"/>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2" name="Picture 11">
            <a:extLst>
              <a:ext uri="{FF2B5EF4-FFF2-40B4-BE49-F238E27FC236}">
                <a16:creationId xmlns:a16="http://schemas.microsoft.com/office/drawing/2014/main" id="{B87EAB4F-021C-4C04-9024-F39254F6A009}"/>
              </a:ext>
            </a:extLst>
          </p:cNvPr>
          <p:cNvPicPr>
            <a:picLocks noChangeAspect="1"/>
          </p:cNvPicPr>
          <p:nvPr/>
        </p:nvPicPr>
        <p:blipFill>
          <a:blip r:embed="rId3"/>
          <a:stretch>
            <a:fillRect/>
          </a:stretch>
        </p:blipFill>
        <p:spPr>
          <a:xfrm>
            <a:off x="10123438" y="629025"/>
            <a:ext cx="2068562" cy="2974788"/>
          </a:xfrm>
          <a:prstGeom prst="rect">
            <a:avLst/>
          </a:prstGeom>
        </p:spPr>
      </p:pic>
    </p:spTree>
    <p:extLst>
      <p:ext uri="{BB962C8B-B14F-4D97-AF65-F5344CB8AC3E}">
        <p14:creationId xmlns:p14="http://schemas.microsoft.com/office/powerpoint/2010/main" val="2102504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3) </a:t>
            </a:r>
            <a:r>
              <a:rPr lang="en-US" sz="2400" b="1" dirty="0"/>
              <a:t>Screening for inhibition of mTOR kinase activity by novel </a:t>
            </a:r>
            <a:r>
              <a:rPr lang="en-US" sz="2400" b="1" dirty="0" err="1"/>
              <a:t>torkinib</a:t>
            </a:r>
            <a:r>
              <a:rPr lang="en-US" sz="2400" b="1" dirty="0"/>
              <a:t> </a:t>
            </a:r>
            <a:r>
              <a:rPr lang="cs-CZ" sz="2400" b="1" dirty="0"/>
              <a:t>    </a:t>
            </a:r>
            <a:r>
              <a:rPr lang="en-US" sz="2400" b="1" dirty="0"/>
              <a:t>derivatives by </a:t>
            </a:r>
            <a:r>
              <a:rPr lang="en-US" sz="2400" b="1" dirty="0" err="1"/>
              <a:t>activition</a:t>
            </a:r>
            <a:r>
              <a:rPr lang="en-US" sz="2400" b="1" dirty="0"/>
              <a:t> of downstream targets</a:t>
            </a:r>
          </a:p>
          <a:p>
            <a:pPr algn="just"/>
            <a:endParaRPr lang="cs-CZ" sz="2400" b="1" dirty="0"/>
          </a:p>
        </p:txBody>
      </p:sp>
      <p:pic>
        <p:nvPicPr>
          <p:cNvPr id="10" name="Picture 9">
            <a:extLst>
              <a:ext uri="{FF2B5EF4-FFF2-40B4-BE49-F238E27FC236}">
                <a16:creationId xmlns:a16="http://schemas.microsoft.com/office/drawing/2014/main" id="{C00E2C76-4554-856B-9A4E-0F69CD7898DC}"/>
              </a:ext>
            </a:extLst>
          </p:cNvPr>
          <p:cNvPicPr>
            <a:picLocks noChangeAspect="1"/>
          </p:cNvPicPr>
          <p:nvPr/>
        </p:nvPicPr>
        <p:blipFill>
          <a:blip r:embed="rId3"/>
          <a:stretch>
            <a:fillRect/>
          </a:stretch>
        </p:blipFill>
        <p:spPr>
          <a:xfrm>
            <a:off x="177338" y="1879715"/>
            <a:ext cx="2881881" cy="2952028"/>
          </a:xfrm>
          <a:prstGeom prst="rect">
            <a:avLst/>
          </a:prstGeom>
        </p:spPr>
      </p:pic>
      <p:pic>
        <p:nvPicPr>
          <p:cNvPr id="12" name="Picture 11">
            <a:extLst>
              <a:ext uri="{FF2B5EF4-FFF2-40B4-BE49-F238E27FC236}">
                <a16:creationId xmlns:a16="http://schemas.microsoft.com/office/drawing/2014/main" id="{AA7BACE3-3D01-5180-CB96-5E0586E3573B}"/>
              </a:ext>
            </a:extLst>
          </p:cNvPr>
          <p:cNvPicPr>
            <a:picLocks noChangeAspect="1"/>
          </p:cNvPicPr>
          <p:nvPr/>
        </p:nvPicPr>
        <p:blipFill>
          <a:blip r:embed="rId4"/>
          <a:stretch>
            <a:fillRect/>
          </a:stretch>
        </p:blipFill>
        <p:spPr>
          <a:xfrm>
            <a:off x="5243217" y="1879715"/>
            <a:ext cx="2842051" cy="2952028"/>
          </a:xfrm>
          <a:prstGeom prst="rect">
            <a:avLst/>
          </a:prstGeom>
        </p:spPr>
      </p:pic>
      <p:cxnSp>
        <p:nvCxnSpPr>
          <p:cNvPr id="11" name="Straight Connector 10">
            <a:extLst>
              <a:ext uri="{FF2B5EF4-FFF2-40B4-BE49-F238E27FC236}">
                <a16:creationId xmlns:a16="http://schemas.microsoft.com/office/drawing/2014/main" id="{114C0C1F-CA3D-45D2-8D6B-CC6B0F62A474}"/>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0">
            <a:extLst>
              <a:ext uri="{FF2B5EF4-FFF2-40B4-BE49-F238E27FC236}">
                <a16:creationId xmlns:a16="http://schemas.microsoft.com/office/drawing/2014/main" id="{671606CB-41CE-4CA7-BDB1-B9C09C4421ED}"/>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4" name="Picture 13">
            <a:extLst>
              <a:ext uri="{FF2B5EF4-FFF2-40B4-BE49-F238E27FC236}">
                <a16:creationId xmlns:a16="http://schemas.microsoft.com/office/drawing/2014/main" id="{4E6E70AB-E9CD-436A-AFB2-18CA1D256DF3}"/>
              </a:ext>
            </a:extLst>
          </p:cNvPr>
          <p:cNvPicPr>
            <a:picLocks noChangeAspect="1"/>
          </p:cNvPicPr>
          <p:nvPr/>
        </p:nvPicPr>
        <p:blipFill>
          <a:blip r:embed="rId5"/>
          <a:stretch>
            <a:fillRect/>
          </a:stretch>
        </p:blipFill>
        <p:spPr>
          <a:xfrm>
            <a:off x="10123438" y="629025"/>
            <a:ext cx="2068562" cy="2974788"/>
          </a:xfrm>
          <a:prstGeom prst="rect">
            <a:avLst/>
          </a:prstGeom>
        </p:spPr>
      </p:pic>
      <p:pic>
        <p:nvPicPr>
          <p:cNvPr id="15" name="Picture 14">
            <a:extLst>
              <a:ext uri="{FF2B5EF4-FFF2-40B4-BE49-F238E27FC236}">
                <a16:creationId xmlns:a16="http://schemas.microsoft.com/office/drawing/2014/main" id="{A4E38559-D300-4030-B99F-5E3818F88FA1}"/>
              </a:ext>
            </a:extLst>
          </p:cNvPr>
          <p:cNvPicPr>
            <a:picLocks noChangeAspect="1"/>
          </p:cNvPicPr>
          <p:nvPr/>
        </p:nvPicPr>
        <p:blipFill>
          <a:blip r:embed="rId6"/>
          <a:stretch>
            <a:fillRect/>
          </a:stretch>
        </p:blipFill>
        <p:spPr>
          <a:xfrm>
            <a:off x="3442738" y="1941748"/>
            <a:ext cx="1200318" cy="1400370"/>
          </a:xfrm>
          <a:prstGeom prst="rect">
            <a:avLst/>
          </a:prstGeom>
        </p:spPr>
      </p:pic>
      <p:pic>
        <p:nvPicPr>
          <p:cNvPr id="17" name="Picture 16">
            <a:extLst>
              <a:ext uri="{FF2B5EF4-FFF2-40B4-BE49-F238E27FC236}">
                <a16:creationId xmlns:a16="http://schemas.microsoft.com/office/drawing/2014/main" id="{A95D0E40-B69E-4C94-B6F1-6DB25DA1239F}"/>
              </a:ext>
            </a:extLst>
          </p:cNvPr>
          <p:cNvPicPr>
            <a:picLocks noChangeAspect="1"/>
          </p:cNvPicPr>
          <p:nvPr/>
        </p:nvPicPr>
        <p:blipFill>
          <a:blip r:embed="rId7"/>
          <a:stretch>
            <a:fillRect/>
          </a:stretch>
        </p:blipFill>
        <p:spPr>
          <a:xfrm>
            <a:off x="3380817" y="3576705"/>
            <a:ext cx="1324160" cy="1562318"/>
          </a:xfrm>
          <a:prstGeom prst="rect">
            <a:avLst/>
          </a:prstGeom>
        </p:spPr>
      </p:pic>
      <p:pic>
        <p:nvPicPr>
          <p:cNvPr id="19" name="Picture 18">
            <a:extLst>
              <a:ext uri="{FF2B5EF4-FFF2-40B4-BE49-F238E27FC236}">
                <a16:creationId xmlns:a16="http://schemas.microsoft.com/office/drawing/2014/main" id="{E24AFB13-3CCA-4EA8-B75D-CA48CD4007FE}"/>
              </a:ext>
            </a:extLst>
          </p:cNvPr>
          <p:cNvPicPr>
            <a:picLocks noChangeAspect="1"/>
          </p:cNvPicPr>
          <p:nvPr/>
        </p:nvPicPr>
        <p:blipFill>
          <a:blip r:embed="rId8"/>
          <a:stretch>
            <a:fillRect/>
          </a:stretch>
        </p:blipFill>
        <p:spPr>
          <a:xfrm>
            <a:off x="8470850" y="1891260"/>
            <a:ext cx="1267002" cy="1581371"/>
          </a:xfrm>
          <a:prstGeom prst="rect">
            <a:avLst/>
          </a:prstGeom>
        </p:spPr>
      </p:pic>
      <p:pic>
        <p:nvPicPr>
          <p:cNvPr id="21" name="Picture 20">
            <a:extLst>
              <a:ext uri="{FF2B5EF4-FFF2-40B4-BE49-F238E27FC236}">
                <a16:creationId xmlns:a16="http://schemas.microsoft.com/office/drawing/2014/main" id="{D0361C57-63CD-466E-828D-580A67351AAF}"/>
              </a:ext>
            </a:extLst>
          </p:cNvPr>
          <p:cNvPicPr>
            <a:picLocks noChangeAspect="1"/>
          </p:cNvPicPr>
          <p:nvPr/>
        </p:nvPicPr>
        <p:blipFill>
          <a:blip r:embed="rId9"/>
          <a:stretch>
            <a:fillRect/>
          </a:stretch>
        </p:blipFill>
        <p:spPr>
          <a:xfrm>
            <a:off x="8433902" y="3679322"/>
            <a:ext cx="1190791" cy="1562318"/>
          </a:xfrm>
          <a:prstGeom prst="rect">
            <a:avLst/>
          </a:prstGeom>
        </p:spPr>
      </p:pic>
    </p:spTree>
    <p:extLst>
      <p:ext uri="{BB962C8B-B14F-4D97-AF65-F5344CB8AC3E}">
        <p14:creationId xmlns:p14="http://schemas.microsoft.com/office/powerpoint/2010/main" val="3951558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2308324"/>
          </a:xfrm>
          <a:prstGeom prst="rect">
            <a:avLst/>
          </a:prstGeom>
          <a:noFill/>
        </p:spPr>
        <p:txBody>
          <a:bodyPr wrap="square" rtlCol="0">
            <a:spAutoFit/>
          </a:bodyPr>
          <a:lstStyle/>
          <a:p>
            <a:pPr algn="just"/>
            <a:r>
              <a:rPr lang="cs-CZ" sz="2400" b="1" dirty="0"/>
              <a:t>4) </a:t>
            </a:r>
            <a:r>
              <a:rPr lang="en-US" sz="2400" b="1" dirty="0"/>
              <a:t>Determination of inhibitory effect by mTOR activity</a:t>
            </a:r>
            <a:endParaRPr lang="cs-CZ" sz="2400" b="1" dirty="0"/>
          </a:p>
          <a:p>
            <a:pPr algn="just"/>
            <a:endParaRPr lang="cs-CZ" sz="2400" b="1" dirty="0"/>
          </a:p>
          <a:p>
            <a:pPr algn="just"/>
            <a:r>
              <a:rPr lang="en-US" sz="2400" dirty="0"/>
              <a:t>Based on the results presented above, selected </a:t>
            </a:r>
            <a:r>
              <a:rPr lang="en-US" sz="2400" dirty="0" err="1"/>
              <a:t>torkinib</a:t>
            </a:r>
            <a:r>
              <a:rPr lang="en-US" sz="2400" dirty="0"/>
              <a:t> derivatives were subjected to further evaluation of their potential to inhibit the mTOR protein by a commercial assay using the advanced time-resolved fluorescence resonance energy transfer method (TR-FRET)</a:t>
            </a:r>
            <a:r>
              <a:rPr lang="cs-CZ" sz="2400" dirty="0"/>
              <a:t>.</a:t>
            </a:r>
          </a:p>
        </p:txBody>
      </p:sp>
      <p:sp>
        <p:nvSpPr>
          <p:cNvPr id="2" name="TextBox 7">
            <a:extLst>
              <a:ext uri="{FF2B5EF4-FFF2-40B4-BE49-F238E27FC236}">
                <a16:creationId xmlns:a16="http://schemas.microsoft.com/office/drawing/2014/main" id="{62E42C6B-588C-50B8-2AD4-C8DEBF6C78CB}"/>
              </a:ext>
            </a:extLst>
          </p:cNvPr>
          <p:cNvSpPr txBox="1"/>
          <p:nvPr/>
        </p:nvSpPr>
        <p:spPr>
          <a:xfrm>
            <a:off x="-4" y="3466200"/>
            <a:ext cx="12192003" cy="1200329"/>
          </a:xfrm>
          <a:prstGeom prst="rect">
            <a:avLst/>
          </a:prstGeom>
          <a:noFill/>
        </p:spPr>
        <p:txBody>
          <a:bodyPr wrap="square" rtlCol="0">
            <a:spAutoFit/>
          </a:bodyPr>
          <a:lstStyle/>
          <a:p>
            <a:pPr algn="just"/>
            <a:r>
              <a:rPr lang="cs-CZ" sz="2400" dirty="0">
                <a:effectLst/>
                <a:latin typeface="Calibri" panose="020F0502020204030204" pitchFamily="34" charset="0"/>
                <a:ea typeface="Calibri" panose="020F0502020204030204" pitchFamily="34" charset="0"/>
                <a:cs typeface="Arial" panose="020B0604020202020204" pitchFamily="34" charset="0"/>
              </a:rPr>
              <a:t>T</a:t>
            </a:r>
            <a:r>
              <a:rPr lang="en-US" sz="2400" dirty="0">
                <a:effectLst/>
                <a:latin typeface="Calibri" panose="020F0502020204030204" pitchFamily="34" charset="0"/>
                <a:ea typeface="Calibri" panose="020F0502020204030204" pitchFamily="34" charset="0"/>
                <a:cs typeface="Arial" panose="020B0604020202020204" pitchFamily="34" charset="0"/>
              </a:rPr>
              <a:t>he most inhibitory effect was detected with the </a:t>
            </a:r>
            <a:r>
              <a:rPr lang="en-US" sz="2400" b="1" dirty="0">
                <a:effectLst/>
                <a:latin typeface="Calibri" panose="020F0502020204030204" pitchFamily="34" charset="0"/>
                <a:ea typeface="Calibri" panose="020F0502020204030204" pitchFamily="34" charset="0"/>
                <a:cs typeface="Arial" panose="020B0604020202020204" pitchFamily="34" charset="0"/>
              </a:rPr>
              <a:t>4k</a:t>
            </a:r>
            <a:r>
              <a:rPr lang="en-US" sz="2400" dirty="0">
                <a:effectLst/>
                <a:latin typeface="Calibri" panose="020F0502020204030204" pitchFamily="34" charset="0"/>
                <a:ea typeface="Calibri" panose="020F0502020204030204" pitchFamily="34" charset="0"/>
                <a:cs typeface="Arial" panose="020B0604020202020204" pitchFamily="34" charset="0"/>
              </a:rPr>
              <a:t> derivate (IC</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50</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baseline="-25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2400" dirty="0">
                <a:effectLst/>
                <a:latin typeface="Calibri" panose="020F0502020204030204" pitchFamily="34" charset="0"/>
                <a:ea typeface="Calibri" panose="020F0502020204030204" pitchFamily="34" charset="0"/>
                <a:cs typeface="Arial" panose="020B0604020202020204" pitchFamily="34" charset="0"/>
              </a:rPr>
              <a:t>120 </a:t>
            </a:r>
            <a:r>
              <a:rPr lang="en-US" sz="2400" dirty="0" err="1">
                <a:effectLst/>
                <a:latin typeface="Calibri" panose="020F0502020204030204" pitchFamily="34" charset="0"/>
                <a:ea typeface="Calibri" panose="020F0502020204030204" pitchFamily="34" charset="0"/>
                <a:cs typeface="Arial" panose="020B0604020202020204" pitchFamily="34" charset="0"/>
              </a:rPr>
              <a:t>nM</a:t>
            </a:r>
            <a:r>
              <a:rPr lang="en-US" sz="2400" dirty="0">
                <a:effectLst/>
                <a:latin typeface="Calibri" panose="020F0502020204030204" pitchFamily="34" charset="0"/>
                <a:ea typeface="Calibri" panose="020F0502020204030204" pitchFamily="34" charset="0"/>
                <a:cs typeface="Arial" panose="020B0604020202020204" pitchFamily="34" charset="0"/>
              </a:rPr>
              <a:t>). Compounds </a:t>
            </a:r>
            <a:r>
              <a:rPr lang="en-US" sz="2400" b="1" dirty="0">
                <a:effectLst/>
                <a:latin typeface="Calibri" panose="020F0502020204030204" pitchFamily="34" charset="0"/>
                <a:ea typeface="Calibri" panose="020F0502020204030204" pitchFamily="34" charset="0"/>
                <a:cs typeface="Arial" panose="020B0604020202020204" pitchFamily="34" charset="0"/>
              </a:rPr>
              <a:t>4b</a:t>
            </a:r>
            <a:r>
              <a:rPr lang="en-US" sz="2400" dirty="0">
                <a:effectLst/>
                <a:latin typeface="Calibri" panose="020F0502020204030204" pitchFamily="34" charset="0"/>
                <a:ea typeface="Calibri" panose="020F0502020204030204" pitchFamily="34" charset="0"/>
                <a:cs typeface="Arial" panose="020B0604020202020204" pitchFamily="34" charset="0"/>
              </a:rPr>
              <a:t> and </a:t>
            </a:r>
            <a:r>
              <a:rPr lang="en-US" sz="2400" b="1" dirty="0">
                <a:effectLst/>
                <a:latin typeface="Calibri" panose="020F0502020204030204" pitchFamily="34" charset="0"/>
                <a:ea typeface="Calibri" panose="020F0502020204030204" pitchFamily="34" charset="0"/>
                <a:cs typeface="Arial" panose="020B0604020202020204" pitchFamily="34" charset="0"/>
              </a:rPr>
              <a:t>4h</a:t>
            </a:r>
            <a:r>
              <a:rPr lang="en-US" sz="2400" dirty="0">
                <a:effectLst/>
                <a:latin typeface="Calibri" panose="020F0502020204030204" pitchFamily="34" charset="0"/>
                <a:ea typeface="Calibri" panose="020F0502020204030204" pitchFamily="34" charset="0"/>
                <a:cs typeface="Arial" panose="020B0604020202020204" pitchFamily="34" charset="0"/>
              </a:rPr>
              <a:t> had IC</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50</a:t>
            </a:r>
            <a:r>
              <a:rPr lang="en-US" sz="2400" dirty="0">
                <a:effectLst/>
                <a:latin typeface="Calibri" panose="020F0502020204030204" pitchFamily="34" charset="0"/>
                <a:ea typeface="Calibri" panose="020F0502020204030204" pitchFamily="34" charset="0"/>
                <a:cs typeface="Arial" panose="020B0604020202020204" pitchFamily="34" charset="0"/>
              </a:rPr>
              <a:t> values of 280 </a:t>
            </a:r>
            <a:r>
              <a:rPr lang="en-US" sz="2400" dirty="0" err="1">
                <a:effectLst/>
                <a:latin typeface="Calibri" panose="020F0502020204030204" pitchFamily="34" charset="0"/>
                <a:ea typeface="Calibri" panose="020F0502020204030204" pitchFamily="34" charset="0"/>
                <a:cs typeface="Arial" panose="020B0604020202020204" pitchFamily="34" charset="0"/>
              </a:rPr>
              <a:t>nM</a:t>
            </a:r>
            <a:r>
              <a:rPr lang="en-US" sz="2400" dirty="0">
                <a:effectLst/>
                <a:latin typeface="Calibri" panose="020F0502020204030204" pitchFamily="34" charset="0"/>
                <a:ea typeface="Calibri" panose="020F0502020204030204" pitchFamily="34" charset="0"/>
                <a:cs typeface="Arial" panose="020B0604020202020204" pitchFamily="34" charset="0"/>
              </a:rPr>
              <a:t> and 930 </a:t>
            </a:r>
            <a:r>
              <a:rPr lang="en-US" sz="2400" dirty="0" err="1">
                <a:effectLst/>
                <a:latin typeface="Calibri" panose="020F0502020204030204" pitchFamily="34" charset="0"/>
                <a:ea typeface="Calibri" panose="020F0502020204030204" pitchFamily="34" charset="0"/>
                <a:cs typeface="Arial" panose="020B0604020202020204" pitchFamily="34" charset="0"/>
              </a:rPr>
              <a:t>nM</a:t>
            </a:r>
            <a:r>
              <a:rPr lang="en-US" sz="2400" dirty="0">
                <a:effectLst/>
                <a:latin typeface="Calibri" panose="020F0502020204030204" pitchFamily="34" charset="0"/>
                <a:ea typeface="Calibri" panose="020F0502020204030204" pitchFamily="34" charset="0"/>
                <a:cs typeface="Arial" panose="020B0604020202020204" pitchFamily="34" charset="0"/>
              </a:rPr>
              <a:t>, respectively. Other derivatives tested inhibited mTOR activity at concentration &gt;1 µM. </a:t>
            </a:r>
            <a:endParaRPr lang="cs-CZ" sz="2400" dirty="0"/>
          </a:p>
        </p:txBody>
      </p:sp>
      <p:cxnSp>
        <p:nvCxnSpPr>
          <p:cNvPr id="10" name="Straight Connector 9">
            <a:extLst>
              <a:ext uri="{FF2B5EF4-FFF2-40B4-BE49-F238E27FC236}">
                <a16:creationId xmlns:a16="http://schemas.microsoft.com/office/drawing/2014/main" id="{1F16C58B-B655-4EC4-BE60-158AACD04038}"/>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4A8EDA-0644-468C-A08C-E7D508894541}"/>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2" name="Picture 11">
            <a:extLst>
              <a:ext uri="{FF2B5EF4-FFF2-40B4-BE49-F238E27FC236}">
                <a16:creationId xmlns:a16="http://schemas.microsoft.com/office/drawing/2014/main" id="{6545E469-7499-4EAB-8AC2-C323412673D2}"/>
              </a:ext>
            </a:extLst>
          </p:cNvPr>
          <p:cNvPicPr>
            <a:picLocks noChangeAspect="1"/>
          </p:cNvPicPr>
          <p:nvPr/>
        </p:nvPicPr>
        <p:blipFill>
          <a:blip r:embed="rId3"/>
          <a:stretch>
            <a:fillRect/>
          </a:stretch>
        </p:blipFill>
        <p:spPr>
          <a:xfrm>
            <a:off x="10123438" y="629025"/>
            <a:ext cx="2068562" cy="2974788"/>
          </a:xfrm>
          <a:prstGeom prst="rect">
            <a:avLst/>
          </a:prstGeom>
        </p:spPr>
      </p:pic>
    </p:spTree>
    <p:extLst>
      <p:ext uri="{BB962C8B-B14F-4D97-AF65-F5344CB8AC3E}">
        <p14:creationId xmlns:p14="http://schemas.microsoft.com/office/powerpoint/2010/main" val="2188583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461665"/>
          </a:xfrm>
          <a:prstGeom prst="rect">
            <a:avLst/>
          </a:prstGeom>
          <a:noFill/>
        </p:spPr>
        <p:txBody>
          <a:bodyPr wrap="square" rtlCol="0">
            <a:spAutoFit/>
          </a:bodyPr>
          <a:lstStyle/>
          <a:p>
            <a:pPr algn="just"/>
            <a:r>
              <a:rPr lang="cs-CZ" sz="2400" b="1" dirty="0"/>
              <a:t>4) </a:t>
            </a:r>
            <a:r>
              <a:rPr lang="en-US" sz="2400" b="1" dirty="0"/>
              <a:t>Determination of inhibitory effect by mTOR activity</a:t>
            </a:r>
            <a:endParaRPr lang="cs-CZ" sz="2400" b="1" dirty="0"/>
          </a:p>
        </p:txBody>
      </p:sp>
      <p:pic>
        <p:nvPicPr>
          <p:cNvPr id="11" name="Picture 10">
            <a:extLst>
              <a:ext uri="{FF2B5EF4-FFF2-40B4-BE49-F238E27FC236}">
                <a16:creationId xmlns:a16="http://schemas.microsoft.com/office/drawing/2014/main" id="{F1BE65AD-BA9F-6AD4-3F09-51D7FF6D0DF8}"/>
              </a:ext>
            </a:extLst>
          </p:cNvPr>
          <p:cNvPicPr>
            <a:picLocks noChangeAspect="1"/>
          </p:cNvPicPr>
          <p:nvPr/>
        </p:nvPicPr>
        <p:blipFill>
          <a:blip r:embed="rId3"/>
          <a:stretch>
            <a:fillRect/>
          </a:stretch>
        </p:blipFill>
        <p:spPr>
          <a:xfrm>
            <a:off x="68248" y="2880382"/>
            <a:ext cx="3248478" cy="2457793"/>
          </a:xfrm>
          <a:prstGeom prst="rect">
            <a:avLst/>
          </a:prstGeom>
        </p:spPr>
      </p:pic>
      <p:pic>
        <p:nvPicPr>
          <p:cNvPr id="13" name="Picture 12">
            <a:extLst>
              <a:ext uri="{FF2B5EF4-FFF2-40B4-BE49-F238E27FC236}">
                <a16:creationId xmlns:a16="http://schemas.microsoft.com/office/drawing/2014/main" id="{A7217274-456E-0FC5-AAA4-77EF5FF8D0C5}"/>
              </a:ext>
            </a:extLst>
          </p:cNvPr>
          <p:cNvPicPr>
            <a:picLocks noChangeAspect="1"/>
          </p:cNvPicPr>
          <p:nvPr/>
        </p:nvPicPr>
        <p:blipFill>
          <a:blip r:embed="rId4"/>
          <a:stretch>
            <a:fillRect/>
          </a:stretch>
        </p:blipFill>
        <p:spPr>
          <a:xfrm>
            <a:off x="3459924" y="2962500"/>
            <a:ext cx="6354062" cy="2448267"/>
          </a:xfrm>
          <a:prstGeom prst="rect">
            <a:avLst/>
          </a:prstGeom>
        </p:spPr>
      </p:pic>
      <p:cxnSp>
        <p:nvCxnSpPr>
          <p:cNvPr id="12" name="Straight Connector 11">
            <a:extLst>
              <a:ext uri="{FF2B5EF4-FFF2-40B4-BE49-F238E27FC236}">
                <a16:creationId xmlns:a16="http://schemas.microsoft.com/office/drawing/2014/main" id="{F04B12E1-83DD-4650-8D59-7D791C94C46E}"/>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0">
            <a:extLst>
              <a:ext uri="{FF2B5EF4-FFF2-40B4-BE49-F238E27FC236}">
                <a16:creationId xmlns:a16="http://schemas.microsoft.com/office/drawing/2014/main" id="{46916A3D-DA1A-4360-A2E6-F8CFA725EE02}"/>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5" name="Picture 14">
            <a:extLst>
              <a:ext uri="{FF2B5EF4-FFF2-40B4-BE49-F238E27FC236}">
                <a16:creationId xmlns:a16="http://schemas.microsoft.com/office/drawing/2014/main" id="{FDD2BF9E-6416-424D-85CF-D0F1097D11AA}"/>
              </a:ext>
            </a:extLst>
          </p:cNvPr>
          <p:cNvPicPr>
            <a:picLocks noChangeAspect="1"/>
          </p:cNvPicPr>
          <p:nvPr/>
        </p:nvPicPr>
        <p:blipFill>
          <a:blip r:embed="rId5"/>
          <a:stretch>
            <a:fillRect/>
          </a:stretch>
        </p:blipFill>
        <p:spPr>
          <a:xfrm>
            <a:off x="10123438" y="629025"/>
            <a:ext cx="2068562" cy="2974788"/>
          </a:xfrm>
          <a:prstGeom prst="rect">
            <a:avLst/>
          </a:prstGeom>
        </p:spPr>
      </p:pic>
      <p:pic>
        <p:nvPicPr>
          <p:cNvPr id="10" name="Picture 9">
            <a:extLst>
              <a:ext uri="{FF2B5EF4-FFF2-40B4-BE49-F238E27FC236}">
                <a16:creationId xmlns:a16="http://schemas.microsoft.com/office/drawing/2014/main" id="{8BEBC69E-5BB7-488B-B14E-3720E7547EAA}"/>
              </a:ext>
            </a:extLst>
          </p:cNvPr>
          <p:cNvPicPr>
            <a:picLocks noChangeAspect="1"/>
          </p:cNvPicPr>
          <p:nvPr/>
        </p:nvPicPr>
        <p:blipFill>
          <a:blip r:embed="rId6"/>
          <a:stretch>
            <a:fillRect/>
          </a:stretch>
        </p:blipFill>
        <p:spPr>
          <a:xfrm>
            <a:off x="1225327" y="1596504"/>
            <a:ext cx="1114581" cy="1314633"/>
          </a:xfrm>
          <a:prstGeom prst="rect">
            <a:avLst/>
          </a:prstGeom>
        </p:spPr>
      </p:pic>
      <p:pic>
        <p:nvPicPr>
          <p:cNvPr id="17" name="Picture 16">
            <a:extLst>
              <a:ext uri="{FF2B5EF4-FFF2-40B4-BE49-F238E27FC236}">
                <a16:creationId xmlns:a16="http://schemas.microsoft.com/office/drawing/2014/main" id="{89B0D49F-4D1D-4486-9879-32FB70121F2C}"/>
              </a:ext>
            </a:extLst>
          </p:cNvPr>
          <p:cNvPicPr>
            <a:picLocks noChangeAspect="1"/>
          </p:cNvPicPr>
          <p:nvPr/>
        </p:nvPicPr>
        <p:blipFill>
          <a:blip r:embed="rId7"/>
          <a:stretch>
            <a:fillRect/>
          </a:stretch>
        </p:blipFill>
        <p:spPr>
          <a:xfrm>
            <a:off x="4598463" y="1457281"/>
            <a:ext cx="1295581" cy="1562318"/>
          </a:xfrm>
          <a:prstGeom prst="rect">
            <a:avLst/>
          </a:prstGeom>
        </p:spPr>
      </p:pic>
      <p:pic>
        <p:nvPicPr>
          <p:cNvPr id="19" name="Picture 18">
            <a:extLst>
              <a:ext uri="{FF2B5EF4-FFF2-40B4-BE49-F238E27FC236}">
                <a16:creationId xmlns:a16="http://schemas.microsoft.com/office/drawing/2014/main" id="{D7A7A426-D845-4985-8D92-481E3E99BC38}"/>
              </a:ext>
            </a:extLst>
          </p:cNvPr>
          <p:cNvPicPr>
            <a:picLocks noChangeAspect="1"/>
          </p:cNvPicPr>
          <p:nvPr/>
        </p:nvPicPr>
        <p:blipFill>
          <a:blip r:embed="rId8"/>
          <a:stretch>
            <a:fillRect/>
          </a:stretch>
        </p:blipFill>
        <p:spPr>
          <a:xfrm>
            <a:off x="7795115" y="1478132"/>
            <a:ext cx="1238423" cy="1581371"/>
          </a:xfrm>
          <a:prstGeom prst="rect">
            <a:avLst/>
          </a:prstGeom>
        </p:spPr>
      </p:pic>
    </p:spTree>
    <p:extLst>
      <p:ext uri="{BB962C8B-B14F-4D97-AF65-F5344CB8AC3E}">
        <p14:creationId xmlns:p14="http://schemas.microsoft.com/office/powerpoint/2010/main" val="211059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587917"/>
            <a:ext cx="12192000" cy="6740307"/>
          </a:xfrm>
          <a:prstGeom prst="rect">
            <a:avLst/>
          </a:prstGeom>
          <a:noFill/>
        </p:spPr>
        <p:txBody>
          <a:bodyPr wrap="square" rtlCol="0">
            <a:spAutoFit/>
          </a:bodyPr>
          <a:lstStyle/>
          <a:p>
            <a:pPr algn="just"/>
            <a:r>
              <a:rPr lang="cs-CZ" sz="2400" dirty="0"/>
              <a:t>In general, accumulation of damage and other deleterious </a:t>
            </a:r>
            <a:r>
              <a:rPr lang="cs-CZ" sz="2400" b="1" dirty="0">
                <a:solidFill>
                  <a:schemeClr val="bg1">
                    <a:lumMod val="50000"/>
                  </a:schemeClr>
                </a:solidFill>
              </a:rPr>
              <a:t>changes associated with aging in organisms</a:t>
            </a:r>
            <a:r>
              <a:rPr lang="cs-CZ" sz="2400" dirty="0"/>
              <a:t>, humans included, </a:t>
            </a:r>
            <a:r>
              <a:rPr lang="cs-CZ" sz="2400" b="1" dirty="0">
                <a:solidFill>
                  <a:schemeClr val="bg1">
                    <a:lumMod val="50000"/>
                  </a:schemeClr>
                </a:solidFill>
              </a:rPr>
              <a:t>are considered as irreversible</a:t>
            </a:r>
            <a:r>
              <a:rPr lang="cs-CZ" sz="2400" dirty="0"/>
              <a:t>. However, in this context several important notes have to be mentioned:</a:t>
            </a:r>
          </a:p>
          <a:p>
            <a:pPr algn="just"/>
            <a:endParaRPr lang="cs-CZ" sz="2400" dirty="0"/>
          </a:p>
          <a:p>
            <a:pPr algn="just"/>
            <a:r>
              <a:rPr lang="cs-CZ" sz="2400" b="1" dirty="0">
                <a:highlight>
                  <a:srgbClr val="FFA300"/>
                </a:highlight>
              </a:rPr>
              <a:t>Firstly</a:t>
            </a:r>
            <a:r>
              <a:rPr lang="cs-CZ" sz="2400" dirty="0"/>
              <a:t>, </a:t>
            </a:r>
            <a:r>
              <a:rPr lang="cs-CZ" sz="2400" b="1" dirty="0">
                <a:solidFill>
                  <a:schemeClr val="bg1">
                    <a:lumMod val="50000"/>
                  </a:schemeClr>
                </a:solidFill>
              </a:rPr>
              <a:t>the lifespan of several organisms is significantly longer</a:t>
            </a:r>
            <a:r>
              <a:rPr lang="cs-CZ" sz="2400" dirty="0"/>
              <a:t>, if compared to the lifespan of humans (</a:t>
            </a:r>
            <a:r>
              <a:rPr lang="cs-CZ" sz="2400" i="1" dirty="0"/>
              <a:t>Mesocentrotus franciscanus</a:t>
            </a:r>
            <a:r>
              <a:rPr lang="cs-CZ" sz="2400" dirty="0"/>
              <a:t>, 100‒200 years; </a:t>
            </a:r>
            <a:r>
              <a:rPr lang="cs-CZ" sz="2400" i="1" dirty="0"/>
              <a:t>Somniosus microcephalus</a:t>
            </a:r>
            <a:r>
              <a:rPr lang="cs-CZ" sz="2400" dirty="0"/>
              <a:t>, &gt;270 years).</a:t>
            </a:r>
          </a:p>
          <a:p>
            <a:pPr algn="just"/>
            <a:endParaRPr lang="cs-CZ" sz="2400" dirty="0"/>
          </a:p>
          <a:p>
            <a:pPr algn="just"/>
            <a:r>
              <a:rPr lang="cs-CZ" sz="2400" b="1" dirty="0">
                <a:highlight>
                  <a:srgbClr val="FFA300"/>
                </a:highlight>
              </a:rPr>
              <a:t>Secondly</a:t>
            </a:r>
            <a:r>
              <a:rPr lang="cs-CZ" sz="2400" dirty="0"/>
              <a:t>, </a:t>
            </a:r>
            <a:r>
              <a:rPr lang="cs-CZ" sz="2400" b="1" dirty="0">
                <a:solidFill>
                  <a:schemeClr val="bg1">
                    <a:lumMod val="50000"/>
                  </a:schemeClr>
                </a:solidFill>
              </a:rPr>
              <a:t>there are several rare animal species and genera </a:t>
            </a:r>
            <a:r>
              <a:rPr lang="cs-CZ" sz="2400" dirty="0"/>
              <a:t>(</a:t>
            </a:r>
            <a:r>
              <a:rPr lang="cs-CZ" sz="2400" i="1" dirty="0"/>
              <a:t>Turritopsis dohrnii</a:t>
            </a:r>
            <a:r>
              <a:rPr lang="cs-CZ" sz="2400" dirty="0"/>
              <a:t>; </a:t>
            </a:r>
            <a:r>
              <a:rPr lang="cs-CZ" sz="2400" i="1" dirty="0"/>
              <a:t>Hydra</a:t>
            </a:r>
            <a:r>
              <a:rPr lang="cs-CZ" sz="2400" dirty="0"/>
              <a:t>) </a:t>
            </a:r>
            <a:r>
              <a:rPr lang="cs-CZ" sz="2400" b="1" dirty="0">
                <a:solidFill>
                  <a:schemeClr val="bg1">
                    <a:lumMod val="50000"/>
                  </a:schemeClr>
                </a:solidFill>
              </a:rPr>
              <a:t>that are referred as "biologically immortal"</a:t>
            </a:r>
            <a:r>
              <a:rPr lang="cs-CZ" sz="2400" dirty="0"/>
              <a:t>. However, this term is often used incorrectly and </a:t>
            </a:r>
            <a:r>
              <a:rPr lang="en-US" sz="2400" dirty="0"/>
              <a:t>may</a:t>
            </a:r>
            <a:r>
              <a:rPr lang="cs-CZ" sz="2400" dirty="0"/>
              <a:t> </a:t>
            </a:r>
            <a:r>
              <a:rPr lang="en-US" sz="2400" dirty="0"/>
              <a:t>refer to exceptional longevity, regenerative</a:t>
            </a:r>
            <a:r>
              <a:rPr lang="cs-CZ" sz="2400" dirty="0"/>
              <a:t> </a:t>
            </a:r>
            <a:r>
              <a:rPr lang="en-US" sz="2400" dirty="0"/>
              <a:t>abilities, or other traits that give the</a:t>
            </a:r>
            <a:r>
              <a:rPr lang="cs-CZ" sz="2400" dirty="0"/>
              <a:t> </a:t>
            </a:r>
            <a:r>
              <a:rPr lang="en-US" sz="2400" dirty="0"/>
              <a:t>impression of prolonged life</a:t>
            </a:r>
            <a:r>
              <a:rPr lang="cs-CZ" sz="2400" dirty="0"/>
              <a:t>span. </a:t>
            </a:r>
          </a:p>
          <a:p>
            <a:pPr algn="just"/>
            <a:endParaRPr lang="cs-CZ" sz="2400" dirty="0"/>
          </a:p>
          <a:p>
            <a:pPr algn="just"/>
            <a:r>
              <a:rPr lang="cs-CZ" sz="2400" b="1" dirty="0">
                <a:highlight>
                  <a:srgbClr val="FFA300"/>
                </a:highlight>
              </a:rPr>
              <a:t>Thirdly</a:t>
            </a:r>
            <a:r>
              <a:rPr lang="cs-CZ" sz="2400" dirty="0"/>
              <a:t>, several </a:t>
            </a:r>
            <a:r>
              <a:rPr lang="cs-CZ" sz="2400" b="1" dirty="0">
                <a:solidFill>
                  <a:schemeClr val="bg1">
                    <a:lumMod val="50000"/>
                  </a:schemeClr>
                </a:solidFill>
              </a:rPr>
              <a:t>recently-reported animal studies on aging suggest that the process of aging can be not only slowed down but also reversed</a:t>
            </a:r>
            <a:r>
              <a:rPr lang="cs-CZ" sz="2400" dirty="0"/>
              <a:t>.  </a:t>
            </a:r>
          </a:p>
          <a:p>
            <a:pPr algn="just"/>
            <a:endParaRPr lang="cs-CZ" sz="2400" dirty="0"/>
          </a:p>
          <a:p>
            <a:pPr algn="just"/>
            <a:endParaRPr lang="cs-CZ" sz="2400" dirty="0"/>
          </a:p>
          <a:p>
            <a:pPr algn="just"/>
            <a:endParaRPr lang="cs-CZ" sz="2400" dirty="0"/>
          </a:p>
          <a:p>
            <a:pPr algn="just"/>
            <a:r>
              <a:rPr lang="cs-CZ" sz="2400" dirty="0"/>
              <a:t>  </a:t>
            </a: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78420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73891" y="5699957"/>
            <a:ext cx="12192000" cy="1200329"/>
          </a:xfrm>
          <a:prstGeom prst="rect">
            <a:avLst/>
          </a:prstGeom>
          <a:noFill/>
        </p:spPr>
        <p:txBody>
          <a:bodyPr wrap="square" rtlCol="0">
            <a:spAutoFit/>
          </a:bodyPr>
          <a:lstStyle/>
          <a:p>
            <a:pPr algn="just"/>
            <a:r>
              <a:rPr lang="cs-CZ" dirty="0"/>
              <a:t>Debes, C.; Papadakis, A.; Gronke, S.; Karalay, O.; Tain, L.S.; Mizi, A.; Nakamura, S.; Hahn, O.; Weigelt, C.; Josipovic, N.; Zirkel, A.; Brusius, I.; Sofiadis, K.; Lamprousi, M.; Lu, Y.X.; Huang, W.; Esmaillie, R.; Kubacki, T.; Spath, M.R.; Schermer, B.; Benzing, T.; Muller, R.U.; Antebi, A.; Partridge, L.; Papantonis, A.; Beyer, A. </a:t>
            </a:r>
            <a:r>
              <a:rPr lang="en-US" dirty="0"/>
              <a:t>Ageing-associated changes in transcriptional elongation influence longevity</a:t>
            </a:r>
            <a:r>
              <a:rPr lang="cs-CZ" dirty="0"/>
              <a:t>. </a:t>
            </a:r>
            <a:r>
              <a:rPr lang="cs-CZ" i="1" dirty="0"/>
              <a:t>Nature</a:t>
            </a:r>
            <a:r>
              <a:rPr lang="cs-CZ" dirty="0"/>
              <a:t> </a:t>
            </a:r>
            <a:r>
              <a:rPr lang="cs-CZ" b="1" dirty="0"/>
              <a:t>2023</a:t>
            </a:r>
            <a:r>
              <a:rPr lang="cs-CZ" dirty="0"/>
              <a:t>, </a:t>
            </a:r>
            <a:r>
              <a:rPr lang="cs-CZ" i="1" dirty="0"/>
              <a:t>616</a:t>
            </a:r>
            <a:r>
              <a:rPr lang="cs-CZ" dirty="0"/>
              <a:t>, 814-821, doi:10.1038/s41586-023-05922-y.</a:t>
            </a:r>
            <a:endParaRPr lang="en-US" dirty="0"/>
          </a:p>
        </p:txBody>
      </p:sp>
      <p:sp>
        <p:nvSpPr>
          <p:cNvPr id="9" name="TextBox 8">
            <a:extLst>
              <a:ext uri="{FF2B5EF4-FFF2-40B4-BE49-F238E27FC236}">
                <a16:creationId xmlns:a16="http://schemas.microsoft.com/office/drawing/2014/main" id="{1547BA14-CBAB-4A31-80D1-5292C64C64A7}"/>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3966779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2308324"/>
          </a:xfrm>
          <a:prstGeom prst="rect">
            <a:avLst/>
          </a:prstGeom>
          <a:noFill/>
        </p:spPr>
        <p:txBody>
          <a:bodyPr wrap="square" rtlCol="0">
            <a:spAutoFit/>
          </a:bodyPr>
          <a:lstStyle/>
          <a:p>
            <a:pPr algn="just"/>
            <a:r>
              <a:rPr lang="cs-CZ" sz="2400" b="1" dirty="0"/>
              <a:t>5) </a:t>
            </a:r>
            <a:r>
              <a:rPr lang="en-US" sz="2400" b="1" dirty="0"/>
              <a:t>mTOR inhibitory activity correlations with IL6-induced STAT3 phosphorylation inhibition</a:t>
            </a:r>
            <a:endParaRPr lang="cs-CZ" sz="2400" b="1" dirty="0"/>
          </a:p>
          <a:p>
            <a:pPr algn="just"/>
            <a:endParaRPr lang="cs-CZ" sz="2400" b="1" dirty="0"/>
          </a:p>
          <a:p>
            <a:pPr algn="just"/>
            <a:r>
              <a:rPr lang="en-US" sz="2400" dirty="0"/>
              <a:t>As STAT3 inhibitory activity is a substantial part of the </a:t>
            </a:r>
            <a:r>
              <a:rPr lang="en-US" sz="2400" dirty="0" err="1"/>
              <a:t>senomorphic</a:t>
            </a:r>
            <a:r>
              <a:rPr lang="en-US" sz="2400" dirty="0"/>
              <a:t> effects, we analyzed </a:t>
            </a:r>
            <a:r>
              <a:rPr lang="en-US" sz="2400" dirty="0" err="1"/>
              <a:t>torkinib</a:t>
            </a:r>
            <a:r>
              <a:rPr lang="en-US" sz="2400" dirty="0"/>
              <a:t> and its novel derivatives for STAT3 phosphorylation inhibitory activity using IL6-stimulated RPE-1 cells</a:t>
            </a:r>
            <a:r>
              <a:rPr lang="cs-CZ" sz="2400" dirty="0"/>
              <a:t>.</a:t>
            </a:r>
            <a:endParaRPr lang="cs-CZ" sz="2400" b="1" dirty="0"/>
          </a:p>
        </p:txBody>
      </p:sp>
      <p:sp>
        <p:nvSpPr>
          <p:cNvPr id="2" name="TextBox 7">
            <a:extLst>
              <a:ext uri="{FF2B5EF4-FFF2-40B4-BE49-F238E27FC236}">
                <a16:creationId xmlns:a16="http://schemas.microsoft.com/office/drawing/2014/main" id="{E3977783-3EC6-65FF-D737-EE1625AC0C0A}"/>
              </a:ext>
            </a:extLst>
          </p:cNvPr>
          <p:cNvSpPr txBox="1"/>
          <p:nvPr/>
        </p:nvSpPr>
        <p:spPr>
          <a:xfrm>
            <a:off x="1" y="3479106"/>
            <a:ext cx="12191995" cy="1200329"/>
          </a:xfrm>
          <a:prstGeom prst="rect">
            <a:avLst/>
          </a:prstGeom>
          <a:noFill/>
        </p:spPr>
        <p:txBody>
          <a:bodyPr wrap="square" rtlCol="0">
            <a:spAutoFit/>
          </a:bodyPr>
          <a:lstStyle/>
          <a:p>
            <a:pPr algn="just"/>
            <a:r>
              <a:rPr lang="cs-CZ" sz="2400" dirty="0"/>
              <a:t>Novel torkinib derivatives </a:t>
            </a:r>
            <a:r>
              <a:rPr lang="en-US" sz="2400" b="1" dirty="0"/>
              <a:t>4d</a:t>
            </a:r>
            <a:r>
              <a:rPr lang="en-US" sz="2400" dirty="0"/>
              <a:t>, </a:t>
            </a:r>
            <a:r>
              <a:rPr lang="en-US" sz="2400" b="1" dirty="0"/>
              <a:t>4f</a:t>
            </a:r>
            <a:r>
              <a:rPr lang="en-US" sz="2400" dirty="0"/>
              <a:t>, </a:t>
            </a:r>
            <a:r>
              <a:rPr lang="en-US" sz="2400" b="1" dirty="0"/>
              <a:t>4g</a:t>
            </a:r>
            <a:r>
              <a:rPr lang="en-US" sz="2400" dirty="0"/>
              <a:t>, </a:t>
            </a:r>
            <a:r>
              <a:rPr lang="en-US" sz="2400" b="1" dirty="0"/>
              <a:t>4h</a:t>
            </a:r>
            <a:r>
              <a:rPr lang="en-US" sz="2400" dirty="0"/>
              <a:t>, </a:t>
            </a:r>
            <a:r>
              <a:rPr lang="en-US" sz="2400" b="1" dirty="0"/>
              <a:t>4i</a:t>
            </a:r>
            <a:r>
              <a:rPr lang="en-US" sz="2400" dirty="0"/>
              <a:t>, and </a:t>
            </a:r>
            <a:r>
              <a:rPr lang="en-US" sz="2400" b="1" dirty="0"/>
              <a:t>4j</a:t>
            </a:r>
            <a:r>
              <a:rPr lang="en-US" sz="2400" dirty="0"/>
              <a:t> showed only mild STAT3 phosphorylation inhibitory activity. In contrast, the compounds </a:t>
            </a:r>
            <a:r>
              <a:rPr lang="en-US" sz="2400" b="1" dirty="0"/>
              <a:t>4b</a:t>
            </a:r>
            <a:r>
              <a:rPr lang="en-US" sz="2400" dirty="0"/>
              <a:t>, </a:t>
            </a:r>
            <a:r>
              <a:rPr lang="en-US" sz="2400" b="1" dirty="0"/>
              <a:t>4c</a:t>
            </a:r>
            <a:r>
              <a:rPr lang="en-US" sz="2400" dirty="0"/>
              <a:t>, </a:t>
            </a:r>
            <a:r>
              <a:rPr lang="en-US" sz="2400" b="1" dirty="0"/>
              <a:t>4e</a:t>
            </a:r>
            <a:r>
              <a:rPr lang="en-US" sz="2400" dirty="0"/>
              <a:t>, and </a:t>
            </a:r>
            <a:r>
              <a:rPr lang="en-US" sz="2400" b="1" dirty="0"/>
              <a:t>4k</a:t>
            </a:r>
            <a:r>
              <a:rPr lang="en-US" sz="2400" dirty="0"/>
              <a:t> did not affect phosphorylation of STAT3.</a:t>
            </a:r>
            <a:endParaRPr lang="cs-CZ" sz="2400" b="1" dirty="0"/>
          </a:p>
        </p:txBody>
      </p:sp>
      <p:cxnSp>
        <p:nvCxnSpPr>
          <p:cNvPr id="10" name="Straight Connector 9">
            <a:extLst>
              <a:ext uri="{FF2B5EF4-FFF2-40B4-BE49-F238E27FC236}">
                <a16:creationId xmlns:a16="http://schemas.microsoft.com/office/drawing/2014/main" id="{C45D7AB9-E864-4385-845B-2DB56232C888}"/>
              </a:ext>
            </a:extLst>
          </p:cNvPr>
          <p:cNvCxnSpPr>
            <a:cxnSpLocks/>
          </p:cNvCxnSpPr>
          <p:nvPr/>
        </p:nvCxnSpPr>
        <p:spPr>
          <a:xfrm>
            <a:off x="0" y="540071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7EDF35-E560-41EA-A2F1-DBAAC6B81DDE}"/>
              </a:ext>
            </a:extLst>
          </p:cNvPr>
          <p:cNvSpPr txBox="1"/>
          <p:nvPr/>
        </p:nvSpPr>
        <p:spPr>
          <a:xfrm>
            <a:off x="0" y="5410767"/>
            <a:ext cx="12192000" cy="1754326"/>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Bioorganic Chemistry</a:t>
            </a:r>
            <a:r>
              <a:rPr lang="cs-CZ" dirty="0"/>
              <a:t> </a:t>
            </a:r>
            <a:r>
              <a:rPr lang="cs-CZ" b="1" dirty="0"/>
              <a:t>2026</a:t>
            </a:r>
            <a:r>
              <a:rPr lang="cs-CZ" dirty="0"/>
              <a:t>, 176, 109868, doi: 10.1016/j.bioorg.2026.109868.</a:t>
            </a:r>
          </a:p>
          <a:p>
            <a:pPr algn="just"/>
            <a:endParaRPr lang="cs-CZ" dirty="0"/>
          </a:p>
        </p:txBody>
      </p:sp>
      <p:pic>
        <p:nvPicPr>
          <p:cNvPr id="12" name="Picture 11">
            <a:extLst>
              <a:ext uri="{FF2B5EF4-FFF2-40B4-BE49-F238E27FC236}">
                <a16:creationId xmlns:a16="http://schemas.microsoft.com/office/drawing/2014/main" id="{3F5E2244-5A1F-40C8-BE11-CDBD53606131}"/>
              </a:ext>
            </a:extLst>
          </p:cNvPr>
          <p:cNvPicPr>
            <a:picLocks noChangeAspect="1"/>
          </p:cNvPicPr>
          <p:nvPr/>
        </p:nvPicPr>
        <p:blipFill>
          <a:blip r:embed="rId3"/>
          <a:stretch>
            <a:fillRect/>
          </a:stretch>
        </p:blipFill>
        <p:spPr>
          <a:xfrm>
            <a:off x="10123438" y="629025"/>
            <a:ext cx="2068562" cy="2974788"/>
          </a:xfrm>
          <a:prstGeom prst="rect">
            <a:avLst/>
          </a:prstGeom>
        </p:spPr>
      </p:pic>
    </p:spTree>
    <p:extLst>
      <p:ext uri="{BB962C8B-B14F-4D97-AF65-F5344CB8AC3E}">
        <p14:creationId xmlns:p14="http://schemas.microsoft.com/office/powerpoint/2010/main" val="3962696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0140563" cy="461665"/>
          </a:xfrm>
          <a:prstGeom prst="rect">
            <a:avLst/>
          </a:prstGeom>
          <a:noFill/>
        </p:spPr>
        <p:txBody>
          <a:bodyPr wrap="square" rtlCol="0">
            <a:spAutoFit/>
          </a:bodyPr>
          <a:lstStyle/>
          <a:p>
            <a:pPr algn="just"/>
            <a:r>
              <a:rPr lang="cs-CZ" sz="2400" b="1" dirty="0">
                <a:solidFill>
                  <a:srgbClr val="FFA300"/>
                </a:solidFill>
              </a:rPr>
              <a:t>In silico screening, synthesis, and biology of novel mTOR inhibitors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938992"/>
          </a:xfrm>
          <a:prstGeom prst="rect">
            <a:avLst/>
          </a:prstGeom>
          <a:noFill/>
        </p:spPr>
        <p:txBody>
          <a:bodyPr wrap="square" rtlCol="0">
            <a:spAutoFit/>
          </a:bodyPr>
          <a:lstStyle/>
          <a:p>
            <a:pPr algn="just"/>
            <a:r>
              <a:rPr lang="en-US" sz="2400" dirty="0"/>
              <a:t>Cellular senescence is a stress-induced state characterized by irreversible cell cycle arrest. Senescent cells accumulate during aging and contribute to age-related diseases, including neurodegeneration, cancer, and type 2 diabetes mellitus. The mTOR signaling pathway plays a critical role in maintaining and regulating senescence-associated features.</a:t>
            </a:r>
            <a:endParaRPr lang="cs-CZ" sz="2400" b="1" dirty="0"/>
          </a:p>
        </p:txBody>
      </p:sp>
      <p:sp>
        <p:nvSpPr>
          <p:cNvPr id="2" name="TextBox 7">
            <a:extLst>
              <a:ext uri="{FF2B5EF4-FFF2-40B4-BE49-F238E27FC236}">
                <a16:creationId xmlns:a16="http://schemas.microsoft.com/office/drawing/2014/main" id="{E3977783-3EC6-65FF-D737-EE1625AC0C0A}"/>
              </a:ext>
            </a:extLst>
          </p:cNvPr>
          <p:cNvSpPr txBox="1"/>
          <p:nvPr/>
        </p:nvSpPr>
        <p:spPr>
          <a:xfrm>
            <a:off x="1" y="3479106"/>
            <a:ext cx="12191995" cy="1569660"/>
          </a:xfrm>
          <a:prstGeom prst="rect">
            <a:avLst/>
          </a:prstGeom>
          <a:noFill/>
        </p:spPr>
        <p:txBody>
          <a:bodyPr wrap="square" rtlCol="0">
            <a:spAutoFit/>
          </a:bodyPr>
          <a:lstStyle/>
          <a:p>
            <a:pPr algn="just"/>
            <a:r>
              <a:rPr lang="cs-CZ" sz="2400" dirty="0"/>
              <a:t>In this study, w</a:t>
            </a:r>
            <a:r>
              <a:rPr lang="en-US" sz="2400" dirty="0"/>
              <a:t>e employed virtual high-throughput screening and fragment-based design to identify novel small-molecule competitive mTOR kinase inhibitors with favorable physicochemical properties. Six lead compounds (</a:t>
            </a:r>
            <a:r>
              <a:rPr lang="en-US" sz="2400" b="1" dirty="0"/>
              <a:t>1–6</a:t>
            </a:r>
            <a:r>
              <a:rPr lang="en-US" sz="2400" dirty="0"/>
              <a:t>) were selected, and </a:t>
            </a:r>
            <a:r>
              <a:rPr lang="en-US" sz="2400" dirty="0" err="1"/>
              <a:t>torkinib</a:t>
            </a:r>
            <a:r>
              <a:rPr lang="en-US" sz="2400" dirty="0"/>
              <a:t> was synthesized and used as a reference.</a:t>
            </a:r>
            <a:endParaRPr lang="cs-CZ" sz="2400" dirty="0"/>
          </a:p>
        </p:txBody>
      </p:sp>
      <p:cxnSp>
        <p:nvCxnSpPr>
          <p:cNvPr id="10" name="Straight Connector 9">
            <a:extLst>
              <a:ext uri="{FF2B5EF4-FFF2-40B4-BE49-F238E27FC236}">
                <a16:creationId xmlns:a16="http://schemas.microsoft.com/office/drawing/2014/main" id="{C45D7AB9-E864-4385-845B-2DB56232C888}"/>
              </a:ext>
            </a:extLst>
          </p:cNvPr>
          <p:cNvCxnSpPr>
            <a:cxnSpLocks/>
          </p:cNvCxnSpPr>
          <p:nvPr/>
        </p:nvCxnSpPr>
        <p:spPr>
          <a:xfrm>
            <a:off x="-4" y="57362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7EDF35-E560-41EA-A2F1-DBAAC6B81DDE}"/>
              </a:ext>
            </a:extLst>
          </p:cNvPr>
          <p:cNvSpPr txBox="1"/>
          <p:nvPr/>
        </p:nvSpPr>
        <p:spPr>
          <a:xfrm>
            <a:off x="-4" y="5736235"/>
            <a:ext cx="12192000" cy="1200329"/>
          </a:xfrm>
          <a:prstGeom prst="rect">
            <a:avLst/>
          </a:prstGeom>
          <a:noFill/>
        </p:spPr>
        <p:txBody>
          <a:bodyPr wrap="square" rtlCol="0">
            <a:spAutoFit/>
          </a:bodyPr>
          <a:lstStyle/>
          <a:p>
            <a:pPr algn="just"/>
            <a:r>
              <a:rPr lang="cs-CZ" dirty="0"/>
              <a:t>Rysanek, D.; Chrienova, Z.;  Stary, D.; Bajda, M.; Novak, J.; Vasicova, P.; Kroupova, J.; Andrys, R.; Skarka, A.; Rousarova, E.; Capek, J.; Rousar, T.; Milovanovic, Z.; Grujic-Milanovic, J.; Jacevic, V.; Kolla, J.N.; Popr, M.; Maurencova, D.; Oleksak, P.; Fresser, L.; Kuca, K.; Hodny, Z.; Nepovimova, E. </a:t>
            </a:r>
            <a:r>
              <a:rPr lang="en-US" dirty="0"/>
              <a:t>In silico screening, synthesis, and biological evaluation of pyrazolopyrimidine-derived mTOR inhibitors for anticancer and </a:t>
            </a:r>
            <a:r>
              <a:rPr lang="en-US" dirty="0" err="1"/>
              <a:t>senomorphic</a:t>
            </a:r>
            <a:r>
              <a:rPr lang="en-US" dirty="0"/>
              <a:t> effects</a:t>
            </a:r>
            <a:r>
              <a:rPr lang="cs-CZ" dirty="0"/>
              <a:t>. </a:t>
            </a:r>
            <a:r>
              <a:rPr lang="cs-CZ" i="1" dirty="0"/>
              <a:t>Cancer Cell International</a:t>
            </a:r>
            <a:r>
              <a:rPr lang="cs-CZ" dirty="0"/>
              <a:t> </a:t>
            </a:r>
            <a:r>
              <a:rPr lang="cs-CZ" b="1" dirty="0"/>
              <a:t>2026</a:t>
            </a:r>
            <a:r>
              <a:rPr lang="cs-CZ" dirty="0"/>
              <a:t>, 26, 247, doi:10.1186/s12935-026-04308-0.</a:t>
            </a:r>
          </a:p>
        </p:txBody>
      </p:sp>
      <p:pic>
        <p:nvPicPr>
          <p:cNvPr id="5" name="Picture 4">
            <a:extLst>
              <a:ext uri="{FF2B5EF4-FFF2-40B4-BE49-F238E27FC236}">
                <a16:creationId xmlns:a16="http://schemas.microsoft.com/office/drawing/2014/main" id="{A4F311B4-8460-4F3B-9EAF-5AA8A65BFB98}"/>
              </a:ext>
            </a:extLst>
          </p:cNvPr>
          <p:cNvPicPr>
            <a:picLocks noChangeAspect="1"/>
          </p:cNvPicPr>
          <p:nvPr/>
        </p:nvPicPr>
        <p:blipFill>
          <a:blip r:embed="rId3"/>
          <a:stretch>
            <a:fillRect/>
          </a:stretch>
        </p:blipFill>
        <p:spPr>
          <a:xfrm>
            <a:off x="10140560" y="618975"/>
            <a:ext cx="2064707" cy="2908544"/>
          </a:xfrm>
          <a:prstGeom prst="rect">
            <a:avLst/>
          </a:prstGeom>
        </p:spPr>
      </p:pic>
    </p:spTree>
    <p:extLst>
      <p:ext uri="{BB962C8B-B14F-4D97-AF65-F5344CB8AC3E}">
        <p14:creationId xmlns:p14="http://schemas.microsoft.com/office/powerpoint/2010/main" val="4105520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0140563" cy="461665"/>
          </a:xfrm>
          <a:prstGeom prst="rect">
            <a:avLst/>
          </a:prstGeom>
          <a:noFill/>
        </p:spPr>
        <p:txBody>
          <a:bodyPr wrap="square" rtlCol="0">
            <a:spAutoFit/>
          </a:bodyPr>
          <a:lstStyle/>
          <a:p>
            <a:pPr algn="just"/>
            <a:r>
              <a:rPr lang="cs-CZ" sz="2400" b="1" dirty="0">
                <a:solidFill>
                  <a:srgbClr val="FFA300"/>
                </a:solidFill>
              </a:rPr>
              <a:t>In silico screening, synthesis, and biology of novel mTOR inhibitors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40558" cy="1938992"/>
          </a:xfrm>
          <a:prstGeom prst="rect">
            <a:avLst/>
          </a:prstGeom>
          <a:noFill/>
        </p:spPr>
        <p:txBody>
          <a:bodyPr wrap="square" rtlCol="0">
            <a:spAutoFit/>
          </a:bodyPr>
          <a:lstStyle/>
          <a:p>
            <a:pPr algn="just"/>
            <a:r>
              <a:rPr lang="cs-CZ" sz="2400" b="1" dirty="0"/>
              <a:t>Computational study</a:t>
            </a:r>
          </a:p>
          <a:p>
            <a:pPr algn="just"/>
            <a:r>
              <a:rPr lang="en-US" sz="2400" dirty="0"/>
              <a:t>Binding modes of compound 2 (left panel) and compound 4 (right panel) within the ATP-binding site of mTOR kinase. Protein residues are shown</a:t>
            </a:r>
            <a:r>
              <a:rPr lang="cs-CZ" sz="2400" dirty="0"/>
              <a:t> </a:t>
            </a:r>
            <a:r>
              <a:rPr lang="en-US" sz="2400" dirty="0"/>
              <a:t>in green. Magnesium ions are represented as blue spheres and interactions are indicated by black dashed lines.</a:t>
            </a:r>
            <a:endParaRPr lang="cs-CZ" sz="2400" dirty="0"/>
          </a:p>
        </p:txBody>
      </p:sp>
      <p:cxnSp>
        <p:nvCxnSpPr>
          <p:cNvPr id="10" name="Straight Connector 9">
            <a:extLst>
              <a:ext uri="{FF2B5EF4-FFF2-40B4-BE49-F238E27FC236}">
                <a16:creationId xmlns:a16="http://schemas.microsoft.com/office/drawing/2014/main" id="{C45D7AB9-E864-4385-845B-2DB56232C888}"/>
              </a:ext>
            </a:extLst>
          </p:cNvPr>
          <p:cNvCxnSpPr>
            <a:cxnSpLocks/>
          </p:cNvCxnSpPr>
          <p:nvPr/>
        </p:nvCxnSpPr>
        <p:spPr>
          <a:xfrm>
            <a:off x="-4" y="57362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7EDF35-E560-41EA-A2F1-DBAAC6B81DDE}"/>
              </a:ext>
            </a:extLst>
          </p:cNvPr>
          <p:cNvSpPr txBox="1"/>
          <p:nvPr/>
        </p:nvSpPr>
        <p:spPr>
          <a:xfrm>
            <a:off x="-4" y="5736235"/>
            <a:ext cx="12192000" cy="1200329"/>
          </a:xfrm>
          <a:prstGeom prst="rect">
            <a:avLst/>
          </a:prstGeom>
          <a:noFill/>
        </p:spPr>
        <p:txBody>
          <a:bodyPr wrap="square" rtlCol="0">
            <a:spAutoFit/>
          </a:bodyPr>
          <a:lstStyle/>
          <a:p>
            <a:pPr algn="just"/>
            <a:r>
              <a:rPr lang="cs-CZ" dirty="0"/>
              <a:t>Rysanek, D.; Chrienova, Z.;  Stary, D.; Bajda, M.; Novak, J.; Vasicova, P.; Kroupova, J.; Andrys, R.; Skarka, A.; Rousarova, E.; Capek, J.; Rousar, T.; Milovanovic, Z.; Grujic-Milanovic, J.; Jacevic, V.; Kolla, J.N.; Popr, M.; Maurencova, D.; Oleksak, P.; Fresser, L.; Kuca, K.; Hodny, Z.; Nepovimova, E. </a:t>
            </a:r>
            <a:r>
              <a:rPr lang="en-US" dirty="0"/>
              <a:t>In silico screening, synthesis, and biological evaluation of pyrazolopyrimidine-derived mTOR inhibitors for anticancer and </a:t>
            </a:r>
            <a:r>
              <a:rPr lang="en-US" dirty="0" err="1"/>
              <a:t>senomorphic</a:t>
            </a:r>
            <a:r>
              <a:rPr lang="en-US" dirty="0"/>
              <a:t> effects</a:t>
            </a:r>
            <a:r>
              <a:rPr lang="cs-CZ" dirty="0"/>
              <a:t>. </a:t>
            </a:r>
            <a:r>
              <a:rPr lang="cs-CZ" i="1" dirty="0"/>
              <a:t>Cancer Cell International</a:t>
            </a:r>
            <a:r>
              <a:rPr lang="cs-CZ" dirty="0"/>
              <a:t> </a:t>
            </a:r>
            <a:r>
              <a:rPr lang="cs-CZ" b="1" dirty="0"/>
              <a:t>2026</a:t>
            </a:r>
            <a:r>
              <a:rPr lang="cs-CZ" dirty="0"/>
              <a:t>, 26, 247, doi:10.1186/s12935-026-04308-0.</a:t>
            </a:r>
          </a:p>
        </p:txBody>
      </p:sp>
      <p:pic>
        <p:nvPicPr>
          <p:cNvPr id="5" name="Picture 4">
            <a:extLst>
              <a:ext uri="{FF2B5EF4-FFF2-40B4-BE49-F238E27FC236}">
                <a16:creationId xmlns:a16="http://schemas.microsoft.com/office/drawing/2014/main" id="{A4F311B4-8460-4F3B-9EAF-5AA8A65BFB98}"/>
              </a:ext>
            </a:extLst>
          </p:cNvPr>
          <p:cNvPicPr>
            <a:picLocks noChangeAspect="1"/>
          </p:cNvPicPr>
          <p:nvPr/>
        </p:nvPicPr>
        <p:blipFill>
          <a:blip r:embed="rId3"/>
          <a:stretch>
            <a:fillRect/>
          </a:stretch>
        </p:blipFill>
        <p:spPr>
          <a:xfrm>
            <a:off x="10140560" y="618975"/>
            <a:ext cx="2064707" cy="2908544"/>
          </a:xfrm>
          <a:prstGeom prst="rect">
            <a:avLst/>
          </a:prstGeom>
        </p:spPr>
      </p:pic>
      <p:pic>
        <p:nvPicPr>
          <p:cNvPr id="8" name="Picture 7">
            <a:extLst>
              <a:ext uri="{FF2B5EF4-FFF2-40B4-BE49-F238E27FC236}">
                <a16:creationId xmlns:a16="http://schemas.microsoft.com/office/drawing/2014/main" id="{75EEA577-A48F-49FB-9FFD-3131FB7352E0}"/>
              </a:ext>
            </a:extLst>
          </p:cNvPr>
          <p:cNvPicPr>
            <a:picLocks noChangeAspect="1"/>
          </p:cNvPicPr>
          <p:nvPr/>
        </p:nvPicPr>
        <p:blipFill>
          <a:blip r:embed="rId4"/>
          <a:stretch>
            <a:fillRect/>
          </a:stretch>
        </p:blipFill>
        <p:spPr>
          <a:xfrm>
            <a:off x="3136705" y="2923488"/>
            <a:ext cx="6916115" cy="2781688"/>
          </a:xfrm>
          <a:prstGeom prst="rect">
            <a:avLst/>
          </a:prstGeom>
        </p:spPr>
      </p:pic>
    </p:spTree>
    <p:extLst>
      <p:ext uri="{BB962C8B-B14F-4D97-AF65-F5344CB8AC3E}">
        <p14:creationId xmlns:p14="http://schemas.microsoft.com/office/powerpoint/2010/main" val="2061034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0140563" cy="461665"/>
          </a:xfrm>
          <a:prstGeom prst="rect">
            <a:avLst/>
          </a:prstGeom>
          <a:noFill/>
        </p:spPr>
        <p:txBody>
          <a:bodyPr wrap="square" rtlCol="0">
            <a:spAutoFit/>
          </a:bodyPr>
          <a:lstStyle/>
          <a:p>
            <a:pPr algn="just"/>
            <a:r>
              <a:rPr lang="cs-CZ" sz="2400" b="1" dirty="0">
                <a:solidFill>
                  <a:srgbClr val="FFA300"/>
                </a:solidFill>
              </a:rPr>
              <a:t>In silico screening, synthesis, and biology of novel mTOR inhibitors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40558" cy="1938992"/>
          </a:xfrm>
          <a:prstGeom prst="rect">
            <a:avLst/>
          </a:prstGeom>
          <a:noFill/>
        </p:spPr>
        <p:txBody>
          <a:bodyPr wrap="square" rtlCol="0">
            <a:spAutoFit/>
          </a:bodyPr>
          <a:lstStyle/>
          <a:p>
            <a:pPr algn="just"/>
            <a:r>
              <a:rPr lang="cs-CZ" sz="2400" b="1" dirty="0"/>
              <a:t>Computational study</a:t>
            </a:r>
          </a:p>
          <a:p>
            <a:pPr algn="just"/>
            <a:r>
              <a:rPr lang="en-US" sz="2400" dirty="0"/>
              <a:t>Binding modes of compound </a:t>
            </a:r>
            <a:r>
              <a:rPr lang="en-US" sz="2400" b="1" dirty="0"/>
              <a:t>7</a:t>
            </a:r>
            <a:r>
              <a:rPr lang="en-US" sz="2400" dirty="0"/>
              <a:t> (left</a:t>
            </a:r>
            <a:r>
              <a:rPr lang="cs-CZ" sz="2400" dirty="0"/>
              <a:t> panel</a:t>
            </a:r>
            <a:r>
              <a:rPr lang="en-US" sz="2400" dirty="0"/>
              <a:t>) and compound </a:t>
            </a:r>
            <a:r>
              <a:rPr lang="en-US" sz="2400" b="1" dirty="0"/>
              <a:t>5</a:t>
            </a:r>
            <a:r>
              <a:rPr lang="en-US" sz="2400" dirty="0"/>
              <a:t> (right</a:t>
            </a:r>
            <a:r>
              <a:rPr lang="cs-CZ" sz="2400" dirty="0"/>
              <a:t> panel</a:t>
            </a:r>
            <a:r>
              <a:rPr lang="en-US" sz="2400" dirty="0"/>
              <a:t>) within the ATP-binding site of mTOR kinase. Protein residues are shown</a:t>
            </a:r>
            <a:r>
              <a:rPr lang="cs-CZ" sz="2400" dirty="0"/>
              <a:t> </a:t>
            </a:r>
            <a:r>
              <a:rPr lang="en-US" sz="2400" dirty="0"/>
              <a:t>in green. Magnesium ions are represented as blue spheres and interactions are indicated by black dashed lines.</a:t>
            </a:r>
            <a:endParaRPr lang="cs-CZ" sz="2400" dirty="0"/>
          </a:p>
        </p:txBody>
      </p:sp>
      <p:cxnSp>
        <p:nvCxnSpPr>
          <p:cNvPr id="10" name="Straight Connector 9">
            <a:extLst>
              <a:ext uri="{FF2B5EF4-FFF2-40B4-BE49-F238E27FC236}">
                <a16:creationId xmlns:a16="http://schemas.microsoft.com/office/drawing/2014/main" id="{C45D7AB9-E864-4385-845B-2DB56232C888}"/>
              </a:ext>
            </a:extLst>
          </p:cNvPr>
          <p:cNvCxnSpPr>
            <a:cxnSpLocks/>
          </p:cNvCxnSpPr>
          <p:nvPr/>
        </p:nvCxnSpPr>
        <p:spPr>
          <a:xfrm>
            <a:off x="-4" y="57362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7EDF35-E560-41EA-A2F1-DBAAC6B81DDE}"/>
              </a:ext>
            </a:extLst>
          </p:cNvPr>
          <p:cNvSpPr txBox="1"/>
          <p:nvPr/>
        </p:nvSpPr>
        <p:spPr>
          <a:xfrm>
            <a:off x="-4" y="5736235"/>
            <a:ext cx="12192000" cy="1200329"/>
          </a:xfrm>
          <a:prstGeom prst="rect">
            <a:avLst/>
          </a:prstGeom>
          <a:noFill/>
        </p:spPr>
        <p:txBody>
          <a:bodyPr wrap="square" rtlCol="0">
            <a:spAutoFit/>
          </a:bodyPr>
          <a:lstStyle/>
          <a:p>
            <a:pPr algn="just"/>
            <a:r>
              <a:rPr lang="cs-CZ" dirty="0"/>
              <a:t>Rysanek, D.; Chrienova, Z.;  Stary, D.; Bajda, M.; Novak, J.; Vasicova, P.; Kroupova, J.; Andrys, R.; Skarka, A.; Rousarova, E.; Capek, J.; Rousar, T.; Milovanovic, Z.; Grujic-Milanovic, J.; Jacevic, V.; Kolla, J.N.; Popr, M.; Maurencova, D.; Oleksak, P.; Fresser, L.; Kuca, K.; Hodny, Z.; Nepovimova, E. </a:t>
            </a:r>
            <a:r>
              <a:rPr lang="en-US" dirty="0"/>
              <a:t>In silico screening, synthesis, and biological evaluation of pyrazolopyrimidine-derived mTOR inhibitors for anticancer and </a:t>
            </a:r>
            <a:r>
              <a:rPr lang="en-US" dirty="0" err="1"/>
              <a:t>senomorphic</a:t>
            </a:r>
            <a:r>
              <a:rPr lang="en-US" dirty="0"/>
              <a:t> effects</a:t>
            </a:r>
            <a:r>
              <a:rPr lang="cs-CZ" dirty="0"/>
              <a:t>. </a:t>
            </a:r>
            <a:r>
              <a:rPr lang="cs-CZ" i="1" dirty="0"/>
              <a:t>Cancer Cell International</a:t>
            </a:r>
            <a:r>
              <a:rPr lang="cs-CZ" dirty="0"/>
              <a:t> </a:t>
            </a:r>
            <a:r>
              <a:rPr lang="cs-CZ" b="1" dirty="0"/>
              <a:t>2026</a:t>
            </a:r>
            <a:r>
              <a:rPr lang="cs-CZ" dirty="0"/>
              <a:t>, 26, 247, doi:10.1186/s12935-026-04308-0.</a:t>
            </a:r>
          </a:p>
        </p:txBody>
      </p:sp>
      <p:pic>
        <p:nvPicPr>
          <p:cNvPr id="5" name="Picture 4">
            <a:extLst>
              <a:ext uri="{FF2B5EF4-FFF2-40B4-BE49-F238E27FC236}">
                <a16:creationId xmlns:a16="http://schemas.microsoft.com/office/drawing/2014/main" id="{A4F311B4-8460-4F3B-9EAF-5AA8A65BFB98}"/>
              </a:ext>
            </a:extLst>
          </p:cNvPr>
          <p:cNvPicPr>
            <a:picLocks noChangeAspect="1"/>
          </p:cNvPicPr>
          <p:nvPr/>
        </p:nvPicPr>
        <p:blipFill>
          <a:blip r:embed="rId3"/>
          <a:stretch>
            <a:fillRect/>
          </a:stretch>
        </p:blipFill>
        <p:spPr>
          <a:xfrm>
            <a:off x="10140560" y="618975"/>
            <a:ext cx="2064707" cy="2908544"/>
          </a:xfrm>
          <a:prstGeom prst="rect">
            <a:avLst/>
          </a:prstGeom>
        </p:spPr>
      </p:pic>
      <p:pic>
        <p:nvPicPr>
          <p:cNvPr id="3" name="Picture 2">
            <a:extLst>
              <a:ext uri="{FF2B5EF4-FFF2-40B4-BE49-F238E27FC236}">
                <a16:creationId xmlns:a16="http://schemas.microsoft.com/office/drawing/2014/main" id="{7DFDE862-BB23-47F2-9211-7BE189D4714F}"/>
              </a:ext>
            </a:extLst>
          </p:cNvPr>
          <p:cNvPicPr>
            <a:picLocks noChangeAspect="1"/>
          </p:cNvPicPr>
          <p:nvPr/>
        </p:nvPicPr>
        <p:blipFill>
          <a:blip r:embed="rId4"/>
          <a:stretch>
            <a:fillRect/>
          </a:stretch>
        </p:blipFill>
        <p:spPr>
          <a:xfrm>
            <a:off x="3205392" y="2592559"/>
            <a:ext cx="6935168" cy="2896004"/>
          </a:xfrm>
          <a:prstGeom prst="rect">
            <a:avLst/>
          </a:prstGeom>
        </p:spPr>
      </p:pic>
    </p:spTree>
    <p:extLst>
      <p:ext uri="{BB962C8B-B14F-4D97-AF65-F5344CB8AC3E}">
        <p14:creationId xmlns:p14="http://schemas.microsoft.com/office/powerpoint/2010/main" val="457419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0140563" cy="461665"/>
          </a:xfrm>
          <a:prstGeom prst="rect">
            <a:avLst/>
          </a:prstGeom>
          <a:noFill/>
        </p:spPr>
        <p:txBody>
          <a:bodyPr wrap="square" rtlCol="0">
            <a:spAutoFit/>
          </a:bodyPr>
          <a:lstStyle/>
          <a:p>
            <a:pPr algn="just"/>
            <a:r>
              <a:rPr lang="cs-CZ" sz="2400" b="1" dirty="0">
                <a:solidFill>
                  <a:srgbClr val="FFA300"/>
                </a:solidFill>
              </a:rPr>
              <a:t>In silico screening, synthesis, and biology of novel mTOR inhibitors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461665"/>
          </a:xfrm>
          <a:prstGeom prst="rect">
            <a:avLst/>
          </a:prstGeom>
          <a:noFill/>
        </p:spPr>
        <p:txBody>
          <a:bodyPr wrap="square" rtlCol="0">
            <a:spAutoFit/>
          </a:bodyPr>
          <a:lstStyle/>
          <a:p>
            <a:pPr algn="just"/>
            <a:r>
              <a:rPr lang="cs-CZ" sz="2400" b="1" dirty="0"/>
              <a:t>Selected compounds for further analysis</a:t>
            </a:r>
          </a:p>
        </p:txBody>
      </p:sp>
      <p:cxnSp>
        <p:nvCxnSpPr>
          <p:cNvPr id="10" name="Straight Connector 9">
            <a:extLst>
              <a:ext uri="{FF2B5EF4-FFF2-40B4-BE49-F238E27FC236}">
                <a16:creationId xmlns:a16="http://schemas.microsoft.com/office/drawing/2014/main" id="{C45D7AB9-E864-4385-845B-2DB56232C888}"/>
              </a:ext>
            </a:extLst>
          </p:cNvPr>
          <p:cNvCxnSpPr>
            <a:cxnSpLocks/>
          </p:cNvCxnSpPr>
          <p:nvPr/>
        </p:nvCxnSpPr>
        <p:spPr>
          <a:xfrm>
            <a:off x="-4" y="57362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7EDF35-E560-41EA-A2F1-DBAAC6B81DDE}"/>
              </a:ext>
            </a:extLst>
          </p:cNvPr>
          <p:cNvSpPr txBox="1"/>
          <p:nvPr/>
        </p:nvSpPr>
        <p:spPr>
          <a:xfrm>
            <a:off x="-4" y="5736235"/>
            <a:ext cx="12192000" cy="1200329"/>
          </a:xfrm>
          <a:prstGeom prst="rect">
            <a:avLst/>
          </a:prstGeom>
          <a:noFill/>
        </p:spPr>
        <p:txBody>
          <a:bodyPr wrap="square" rtlCol="0">
            <a:spAutoFit/>
          </a:bodyPr>
          <a:lstStyle/>
          <a:p>
            <a:pPr algn="just"/>
            <a:r>
              <a:rPr lang="cs-CZ" dirty="0"/>
              <a:t>Rysanek, D.; Chrienova, Z.;  Stary, D.; Bajda, M.; Novak, J.; Vasicova, P.; Kroupova, J.; Andrys, R.; Skarka, A.; Rousarova, E.; Capek, J.; Rousar, T.; Milovanovic, Z.; Grujic-Milanovic, J.; Jacevic, V.; Kolla, J.N.; Popr, M.; Maurencova, D.; Oleksak, P.; Fresser, L.; Kuca, K.; Hodny, Z.; Nepovimova, E. </a:t>
            </a:r>
            <a:r>
              <a:rPr lang="en-US" dirty="0"/>
              <a:t>In silico screening, synthesis, and biological evaluation of pyrazolopyrimidine-derived mTOR inhibitors for anticancer and </a:t>
            </a:r>
            <a:r>
              <a:rPr lang="en-US" dirty="0" err="1"/>
              <a:t>senomorphic</a:t>
            </a:r>
            <a:r>
              <a:rPr lang="en-US" dirty="0"/>
              <a:t> effects</a:t>
            </a:r>
            <a:r>
              <a:rPr lang="cs-CZ" dirty="0"/>
              <a:t>. </a:t>
            </a:r>
            <a:r>
              <a:rPr lang="cs-CZ" i="1" dirty="0"/>
              <a:t>Cancer Cell International</a:t>
            </a:r>
            <a:r>
              <a:rPr lang="cs-CZ" dirty="0"/>
              <a:t> </a:t>
            </a:r>
            <a:r>
              <a:rPr lang="cs-CZ" b="1" dirty="0"/>
              <a:t>2026</a:t>
            </a:r>
            <a:r>
              <a:rPr lang="cs-CZ" dirty="0"/>
              <a:t>, 26, 247, doi:10.1186/s12935-026-04308-0.</a:t>
            </a:r>
          </a:p>
        </p:txBody>
      </p:sp>
      <p:pic>
        <p:nvPicPr>
          <p:cNvPr id="5" name="Picture 4">
            <a:extLst>
              <a:ext uri="{FF2B5EF4-FFF2-40B4-BE49-F238E27FC236}">
                <a16:creationId xmlns:a16="http://schemas.microsoft.com/office/drawing/2014/main" id="{A4F311B4-8460-4F3B-9EAF-5AA8A65BFB98}"/>
              </a:ext>
            </a:extLst>
          </p:cNvPr>
          <p:cNvPicPr>
            <a:picLocks noChangeAspect="1"/>
          </p:cNvPicPr>
          <p:nvPr/>
        </p:nvPicPr>
        <p:blipFill>
          <a:blip r:embed="rId3"/>
          <a:stretch>
            <a:fillRect/>
          </a:stretch>
        </p:blipFill>
        <p:spPr>
          <a:xfrm>
            <a:off x="10140560" y="618975"/>
            <a:ext cx="2064707" cy="2908544"/>
          </a:xfrm>
          <a:prstGeom prst="rect">
            <a:avLst/>
          </a:prstGeom>
        </p:spPr>
      </p:pic>
      <p:pic>
        <p:nvPicPr>
          <p:cNvPr id="8" name="Picture 7">
            <a:extLst>
              <a:ext uri="{FF2B5EF4-FFF2-40B4-BE49-F238E27FC236}">
                <a16:creationId xmlns:a16="http://schemas.microsoft.com/office/drawing/2014/main" id="{52E203B1-0940-4648-9F78-D4D7D960E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80" y="1499190"/>
            <a:ext cx="9024020" cy="4171087"/>
          </a:xfrm>
          <a:prstGeom prst="rect">
            <a:avLst/>
          </a:prstGeom>
        </p:spPr>
      </p:pic>
    </p:spTree>
    <p:extLst>
      <p:ext uri="{BB962C8B-B14F-4D97-AF65-F5344CB8AC3E}">
        <p14:creationId xmlns:p14="http://schemas.microsoft.com/office/powerpoint/2010/main" val="1298308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0140563" cy="461665"/>
          </a:xfrm>
          <a:prstGeom prst="rect">
            <a:avLst/>
          </a:prstGeom>
          <a:noFill/>
        </p:spPr>
        <p:txBody>
          <a:bodyPr wrap="square" rtlCol="0">
            <a:spAutoFit/>
          </a:bodyPr>
          <a:lstStyle/>
          <a:p>
            <a:pPr algn="just"/>
            <a:r>
              <a:rPr lang="cs-CZ" sz="2400" b="1" dirty="0">
                <a:solidFill>
                  <a:srgbClr val="FFA300"/>
                </a:solidFill>
              </a:rPr>
              <a:t>In silico screening, synthesis, and biology of novel mTOR inhibitors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4747489" cy="4154984"/>
          </a:xfrm>
          <a:prstGeom prst="rect">
            <a:avLst/>
          </a:prstGeom>
          <a:noFill/>
        </p:spPr>
        <p:txBody>
          <a:bodyPr wrap="square" rtlCol="0">
            <a:spAutoFit/>
          </a:bodyPr>
          <a:lstStyle/>
          <a:p>
            <a:pPr algn="just"/>
            <a:r>
              <a:rPr lang="en-US" sz="2400" dirty="0"/>
              <a:t>Dose-response curves</a:t>
            </a:r>
            <a:r>
              <a:rPr lang="cs-CZ" sz="2400" dirty="0"/>
              <a:t> </a:t>
            </a:r>
            <a:r>
              <a:rPr lang="en-US" sz="2400" dirty="0"/>
              <a:t>of mTOR inhibition in compounds </a:t>
            </a:r>
            <a:r>
              <a:rPr lang="en-US" sz="2400" b="1" dirty="0"/>
              <a:t>5</a:t>
            </a:r>
            <a:r>
              <a:rPr lang="en-US" sz="2400" dirty="0"/>
              <a:t>, </a:t>
            </a:r>
            <a:r>
              <a:rPr lang="en-US" sz="2400" b="1" dirty="0"/>
              <a:t>6</a:t>
            </a:r>
            <a:r>
              <a:rPr lang="en-US" sz="2400" dirty="0"/>
              <a:t>, and </a:t>
            </a:r>
            <a:r>
              <a:rPr lang="en-US" sz="2400" b="1" dirty="0"/>
              <a:t>7</a:t>
            </a:r>
            <a:r>
              <a:rPr lang="en-US" sz="2400" dirty="0"/>
              <a:t> (0–200 </a:t>
            </a:r>
            <a:r>
              <a:rPr lang="en-US" sz="2400" dirty="0" err="1"/>
              <a:t>μM</a:t>
            </a:r>
            <a:r>
              <a:rPr lang="en-US" sz="2400" dirty="0"/>
              <a:t>). The mTOR inhibitory</a:t>
            </a:r>
            <a:r>
              <a:rPr lang="cs-CZ" sz="2400" dirty="0"/>
              <a:t> </a:t>
            </a:r>
            <a:r>
              <a:rPr lang="en-US" sz="2400" dirty="0"/>
              <a:t>activity of compounds </a:t>
            </a:r>
            <a:r>
              <a:rPr lang="en-US" sz="2400" b="1" dirty="0"/>
              <a:t>5</a:t>
            </a:r>
            <a:r>
              <a:rPr lang="en-US" sz="2400" dirty="0"/>
              <a:t>, </a:t>
            </a:r>
            <a:r>
              <a:rPr lang="en-US" sz="2400" b="1" dirty="0"/>
              <a:t>6</a:t>
            </a:r>
            <a:r>
              <a:rPr lang="en-US" sz="2400" dirty="0"/>
              <a:t>, and </a:t>
            </a:r>
            <a:r>
              <a:rPr lang="en-US" sz="2400" b="1" dirty="0"/>
              <a:t>7</a:t>
            </a:r>
            <a:r>
              <a:rPr lang="en-US" sz="2400" dirty="0"/>
              <a:t> was assessed using a commercial</a:t>
            </a:r>
            <a:r>
              <a:rPr lang="cs-CZ" sz="2400" dirty="0"/>
              <a:t> </a:t>
            </a:r>
            <a:r>
              <a:rPr lang="en-US" sz="2400" dirty="0"/>
              <a:t>assay employing advanced time-resolved fluorescence resonance energy</a:t>
            </a:r>
            <a:r>
              <a:rPr lang="cs-CZ" sz="2400" dirty="0"/>
              <a:t> </a:t>
            </a:r>
            <a:r>
              <a:rPr lang="en-US" sz="2400" dirty="0"/>
              <a:t>transfer (TR-FRET) technology. IC</a:t>
            </a:r>
            <a:r>
              <a:rPr lang="en-US" sz="2400" baseline="-25000" dirty="0"/>
              <a:t>50</a:t>
            </a:r>
            <a:r>
              <a:rPr lang="en-US" sz="2400" dirty="0"/>
              <a:t> values were calculated using non-linear</a:t>
            </a:r>
            <a:r>
              <a:rPr lang="cs-CZ" sz="2400" dirty="0"/>
              <a:t> </a:t>
            </a:r>
            <a:r>
              <a:rPr lang="en-US" sz="2400" dirty="0"/>
              <a:t>regression</a:t>
            </a:r>
            <a:r>
              <a:rPr lang="cs-CZ" sz="2400" dirty="0"/>
              <a:t>.</a:t>
            </a:r>
          </a:p>
        </p:txBody>
      </p:sp>
      <p:cxnSp>
        <p:nvCxnSpPr>
          <p:cNvPr id="10" name="Straight Connector 9">
            <a:extLst>
              <a:ext uri="{FF2B5EF4-FFF2-40B4-BE49-F238E27FC236}">
                <a16:creationId xmlns:a16="http://schemas.microsoft.com/office/drawing/2014/main" id="{C45D7AB9-E864-4385-845B-2DB56232C888}"/>
              </a:ext>
            </a:extLst>
          </p:cNvPr>
          <p:cNvCxnSpPr>
            <a:cxnSpLocks/>
          </p:cNvCxnSpPr>
          <p:nvPr/>
        </p:nvCxnSpPr>
        <p:spPr>
          <a:xfrm>
            <a:off x="-4" y="57362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7EDF35-E560-41EA-A2F1-DBAAC6B81DDE}"/>
              </a:ext>
            </a:extLst>
          </p:cNvPr>
          <p:cNvSpPr txBox="1"/>
          <p:nvPr/>
        </p:nvSpPr>
        <p:spPr>
          <a:xfrm>
            <a:off x="-4" y="5736235"/>
            <a:ext cx="12192000" cy="1200329"/>
          </a:xfrm>
          <a:prstGeom prst="rect">
            <a:avLst/>
          </a:prstGeom>
          <a:noFill/>
        </p:spPr>
        <p:txBody>
          <a:bodyPr wrap="square" rtlCol="0">
            <a:spAutoFit/>
          </a:bodyPr>
          <a:lstStyle/>
          <a:p>
            <a:pPr algn="just"/>
            <a:r>
              <a:rPr lang="cs-CZ" dirty="0"/>
              <a:t>Rysanek, D.; Chrienova, Z.;  Stary, D.; Bajda, M.; Novak, J.; Vasicova, P.; Kroupova, J.; Andrys, R.; Skarka, A.; Rousarova, E.; Capek, J.; Rousar, T.; Milovanovic, Z.; Grujic-Milanovic, J.; Jacevic, V.; Kolla, J.N.; Popr, M.; Maurencova, D.; Oleksak, P.; Fresser, L.; Kuca, K.; Hodny, Z.; Nepovimova, E. </a:t>
            </a:r>
            <a:r>
              <a:rPr lang="en-US" dirty="0"/>
              <a:t>In silico screening, synthesis, and biological evaluation of pyrazolopyrimidine-derived mTOR inhibitors for anticancer and </a:t>
            </a:r>
            <a:r>
              <a:rPr lang="en-US" dirty="0" err="1"/>
              <a:t>senomorphic</a:t>
            </a:r>
            <a:r>
              <a:rPr lang="en-US" dirty="0"/>
              <a:t> effects</a:t>
            </a:r>
            <a:r>
              <a:rPr lang="cs-CZ" dirty="0"/>
              <a:t>. </a:t>
            </a:r>
            <a:r>
              <a:rPr lang="cs-CZ" i="1" dirty="0"/>
              <a:t>Cancer Cell International</a:t>
            </a:r>
            <a:r>
              <a:rPr lang="cs-CZ" dirty="0"/>
              <a:t> </a:t>
            </a:r>
            <a:r>
              <a:rPr lang="cs-CZ" b="1" dirty="0"/>
              <a:t>2026</a:t>
            </a:r>
            <a:r>
              <a:rPr lang="cs-CZ" dirty="0"/>
              <a:t>, 26, 247, doi:10.1186/s12935-026-04308-0.</a:t>
            </a:r>
          </a:p>
        </p:txBody>
      </p:sp>
      <p:pic>
        <p:nvPicPr>
          <p:cNvPr id="5" name="Picture 4">
            <a:extLst>
              <a:ext uri="{FF2B5EF4-FFF2-40B4-BE49-F238E27FC236}">
                <a16:creationId xmlns:a16="http://schemas.microsoft.com/office/drawing/2014/main" id="{A4F311B4-8460-4F3B-9EAF-5AA8A65BFB98}"/>
              </a:ext>
            </a:extLst>
          </p:cNvPr>
          <p:cNvPicPr>
            <a:picLocks noChangeAspect="1"/>
          </p:cNvPicPr>
          <p:nvPr/>
        </p:nvPicPr>
        <p:blipFill>
          <a:blip r:embed="rId3"/>
          <a:stretch>
            <a:fillRect/>
          </a:stretch>
        </p:blipFill>
        <p:spPr>
          <a:xfrm>
            <a:off x="10140560" y="618975"/>
            <a:ext cx="2064707" cy="2908544"/>
          </a:xfrm>
          <a:prstGeom prst="rect">
            <a:avLst/>
          </a:prstGeom>
        </p:spPr>
      </p:pic>
      <p:pic>
        <p:nvPicPr>
          <p:cNvPr id="3" name="Picture 2">
            <a:extLst>
              <a:ext uri="{FF2B5EF4-FFF2-40B4-BE49-F238E27FC236}">
                <a16:creationId xmlns:a16="http://schemas.microsoft.com/office/drawing/2014/main" id="{CDD36033-77FD-47E9-9B68-C29DB55C85D3}"/>
              </a:ext>
            </a:extLst>
          </p:cNvPr>
          <p:cNvPicPr>
            <a:picLocks noChangeAspect="1"/>
          </p:cNvPicPr>
          <p:nvPr/>
        </p:nvPicPr>
        <p:blipFill>
          <a:blip r:embed="rId4"/>
          <a:stretch>
            <a:fillRect/>
          </a:stretch>
        </p:blipFill>
        <p:spPr>
          <a:xfrm>
            <a:off x="4738544" y="1182270"/>
            <a:ext cx="5402016" cy="4292672"/>
          </a:xfrm>
          <a:prstGeom prst="rect">
            <a:avLst/>
          </a:prstGeom>
        </p:spPr>
      </p:pic>
    </p:spTree>
    <p:extLst>
      <p:ext uri="{BB962C8B-B14F-4D97-AF65-F5344CB8AC3E}">
        <p14:creationId xmlns:p14="http://schemas.microsoft.com/office/powerpoint/2010/main" val="2512142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0140563" cy="461665"/>
          </a:xfrm>
          <a:prstGeom prst="rect">
            <a:avLst/>
          </a:prstGeom>
          <a:noFill/>
        </p:spPr>
        <p:txBody>
          <a:bodyPr wrap="square" rtlCol="0">
            <a:spAutoFit/>
          </a:bodyPr>
          <a:lstStyle/>
          <a:p>
            <a:pPr algn="just"/>
            <a:r>
              <a:rPr lang="cs-CZ" sz="2400" b="1" dirty="0">
                <a:solidFill>
                  <a:srgbClr val="FFA300"/>
                </a:solidFill>
              </a:rPr>
              <a:t>In silico screening, synthesis, and biology of novel mTOR inhibitors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40558" cy="830997"/>
          </a:xfrm>
          <a:prstGeom prst="rect">
            <a:avLst/>
          </a:prstGeom>
          <a:noFill/>
        </p:spPr>
        <p:txBody>
          <a:bodyPr wrap="square" rtlCol="0">
            <a:spAutoFit/>
          </a:bodyPr>
          <a:lstStyle/>
          <a:p>
            <a:pPr algn="just"/>
            <a:r>
              <a:rPr lang="en-US" sz="2400" dirty="0"/>
              <a:t>Compounds </a:t>
            </a:r>
            <a:r>
              <a:rPr lang="en-US" sz="2400" b="1" dirty="0"/>
              <a:t>5</a:t>
            </a:r>
            <a:r>
              <a:rPr lang="en-US" sz="2400" dirty="0"/>
              <a:t> and </a:t>
            </a:r>
            <a:r>
              <a:rPr lang="en-US" sz="2400" b="1" dirty="0"/>
              <a:t>7</a:t>
            </a:r>
            <a:r>
              <a:rPr lang="en-US" sz="2400" dirty="0"/>
              <a:t> affect cell growth in 3D spheroids</a:t>
            </a:r>
            <a:r>
              <a:rPr lang="cs-CZ" sz="2400" dirty="0"/>
              <a:t> </a:t>
            </a:r>
            <a:r>
              <a:rPr lang="en-US" sz="2400" dirty="0"/>
              <a:t>prepared from proliferating U87 cells expressing GFP</a:t>
            </a:r>
            <a:r>
              <a:rPr lang="cs-CZ" sz="2400" dirty="0"/>
              <a:t>:</a:t>
            </a:r>
            <a:r>
              <a:rPr lang="en-US" sz="2400" dirty="0"/>
              <a:t> (</a:t>
            </a:r>
            <a:r>
              <a:rPr lang="en-US" sz="2400" b="1" dirty="0"/>
              <a:t>A</a:t>
            </a:r>
            <a:r>
              <a:rPr lang="en-US" sz="2400" dirty="0"/>
              <a:t>) </a:t>
            </a:r>
            <a:r>
              <a:rPr lang="cs-CZ" sz="2400" dirty="0"/>
              <a:t>s</a:t>
            </a:r>
            <a:r>
              <a:rPr lang="en-US" sz="2400" dirty="0" err="1"/>
              <a:t>ize</a:t>
            </a:r>
            <a:r>
              <a:rPr lang="en-US" sz="2400" dirty="0"/>
              <a:t>, (</a:t>
            </a:r>
            <a:r>
              <a:rPr lang="en-US" sz="2400" b="1" dirty="0"/>
              <a:t>B</a:t>
            </a:r>
            <a:r>
              <a:rPr lang="en-US" sz="2400" dirty="0"/>
              <a:t>) green fluorescence intensity</a:t>
            </a:r>
            <a:r>
              <a:rPr lang="cs-CZ" sz="2400" dirty="0"/>
              <a:t>.</a:t>
            </a:r>
          </a:p>
        </p:txBody>
      </p:sp>
      <p:cxnSp>
        <p:nvCxnSpPr>
          <p:cNvPr id="10" name="Straight Connector 9">
            <a:extLst>
              <a:ext uri="{FF2B5EF4-FFF2-40B4-BE49-F238E27FC236}">
                <a16:creationId xmlns:a16="http://schemas.microsoft.com/office/drawing/2014/main" id="{C45D7AB9-E864-4385-845B-2DB56232C888}"/>
              </a:ext>
            </a:extLst>
          </p:cNvPr>
          <p:cNvCxnSpPr>
            <a:cxnSpLocks/>
          </p:cNvCxnSpPr>
          <p:nvPr/>
        </p:nvCxnSpPr>
        <p:spPr>
          <a:xfrm>
            <a:off x="-4" y="57362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7EDF35-E560-41EA-A2F1-DBAAC6B81DDE}"/>
              </a:ext>
            </a:extLst>
          </p:cNvPr>
          <p:cNvSpPr txBox="1"/>
          <p:nvPr/>
        </p:nvSpPr>
        <p:spPr>
          <a:xfrm>
            <a:off x="-4" y="5736235"/>
            <a:ext cx="12192000" cy="1200329"/>
          </a:xfrm>
          <a:prstGeom prst="rect">
            <a:avLst/>
          </a:prstGeom>
          <a:noFill/>
        </p:spPr>
        <p:txBody>
          <a:bodyPr wrap="square" rtlCol="0">
            <a:spAutoFit/>
          </a:bodyPr>
          <a:lstStyle/>
          <a:p>
            <a:pPr algn="just"/>
            <a:r>
              <a:rPr lang="cs-CZ" dirty="0"/>
              <a:t>Rysanek, D.; Chrienova, Z.;  Stary, D.; Bajda, M.; Novak, J.; Vasicova, P.; Kroupova, J.; Andrys, R.; Skarka, A.; Rousarova, E.; Capek, J.; Rousar, T.; Milovanovic, Z.; Grujic-Milanovic, J.; Jacevic, V.; Kolla, J.N.; Popr, M.; Maurencova, D.; Oleksak, P.; Fresser, L.; Kuca, K.; Hodny, Z.; Nepovimova, E. </a:t>
            </a:r>
            <a:r>
              <a:rPr lang="en-US" dirty="0"/>
              <a:t>In silico screening, synthesis, and biological evaluation of pyrazolopyrimidine-derived mTOR inhibitors for anticancer and </a:t>
            </a:r>
            <a:r>
              <a:rPr lang="en-US" dirty="0" err="1"/>
              <a:t>senomorphic</a:t>
            </a:r>
            <a:r>
              <a:rPr lang="en-US" dirty="0"/>
              <a:t> effects</a:t>
            </a:r>
            <a:r>
              <a:rPr lang="cs-CZ" dirty="0"/>
              <a:t>. </a:t>
            </a:r>
            <a:r>
              <a:rPr lang="cs-CZ" i="1" dirty="0"/>
              <a:t>Cancer Cell International</a:t>
            </a:r>
            <a:r>
              <a:rPr lang="cs-CZ" dirty="0"/>
              <a:t> </a:t>
            </a:r>
            <a:r>
              <a:rPr lang="cs-CZ" b="1" dirty="0"/>
              <a:t>2026</a:t>
            </a:r>
            <a:r>
              <a:rPr lang="cs-CZ" dirty="0"/>
              <a:t>, 26, 247, doi:10.1186/s12935-026-04308-0.</a:t>
            </a:r>
          </a:p>
        </p:txBody>
      </p:sp>
      <p:pic>
        <p:nvPicPr>
          <p:cNvPr id="5" name="Picture 4">
            <a:extLst>
              <a:ext uri="{FF2B5EF4-FFF2-40B4-BE49-F238E27FC236}">
                <a16:creationId xmlns:a16="http://schemas.microsoft.com/office/drawing/2014/main" id="{A4F311B4-8460-4F3B-9EAF-5AA8A65BFB98}"/>
              </a:ext>
            </a:extLst>
          </p:cNvPr>
          <p:cNvPicPr>
            <a:picLocks noChangeAspect="1"/>
          </p:cNvPicPr>
          <p:nvPr/>
        </p:nvPicPr>
        <p:blipFill>
          <a:blip r:embed="rId3"/>
          <a:stretch>
            <a:fillRect/>
          </a:stretch>
        </p:blipFill>
        <p:spPr>
          <a:xfrm>
            <a:off x="10140560" y="618975"/>
            <a:ext cx="2064707" cy="2908544"/>
          </a:xfrm>
          <a:prstGeom prst="rect">
            <a:avLst/>
          </a:prstGeom>
        </p:spPr>
      </p:pic>
      <p:pic>
        <p:nvPicPr>
          <p:cNvPr id="8" name="Picture 7">
            <a:extLst>
              <a:ext uri="{FF2B5EF4-FFF2-40B4-BE49-F238E27FC236}">
                <a16:creationId xmlns:a16="http://schemas.microsoft.com/office/drawing/2014/main" id="{490449C0-6B5A-4E6D-8FEA-0EBA0BFD7AD9}"/>
              </a:ext>
            </a:extLst>
          </p:cNvPr>
          <p:cNvPicPr>
            <a:picLocks noChangeAspect="1"/>
          </p:cNvPicPr>
          <p:nvPr/>
        </p:nvPicPr>
        <p:blipFill>
          <a:blip r:embed="rId4"/>
          <a:stretch>
            <a:fillRect/>
          </a:stretch>
        </p:blipFill>
        <p:spPr>
          <a:xfrm>
            <a:off x="129309" y="2059968"/>
            <a:ext cx="9955833" cy="3654119"/>
          </a:xfrm>
          <a:prstGeom prst="rect">
            <a:avLst/>
          </a:prstGeom>
        </p:spPr>
      </p:pic>
    </p:spTree>
    <p:extLst>
      <p:ext uri="{BB962C8B-B14F-4D97-AF65-F5344CB8AC3E}">
        <p14:creationId xmlns:p14="http://schemas.microsoft.com/office/powerpoint/2010/main" val="4585983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0140563" cy="461665"/>
          </a:xfrm>
          <a:prstGeom prst="rect">
            <a:avLst/>
          </a:prstGeom>
          <a:noFill/>
        </p:spPr>
        <p:txBody>
          <a:bodyPr wrap="square" rtlCol="0">
            <a:spAutoFit/>
          </a:bodyPr>
          <a:lstStyle/>
          <a:p>
            <a:pPr algn="just"/>
            <a:r>
              <a:rPr lang="cs-CZ" sz="2400" b="1" dirty="0">
                <a:solidFill>
                  <a:srgbClr val="FFA300"/>
                </a:solidFill>
              </a:rPr>
              <a:t>In silico screening, synthesis, and biology of novel mTOR inhibitors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C45D7AB9-E864-4385-845B-2DB56232C888}"/>
              </a:ext>
            </a:extLst>
          </p:cNvPr>
          <p:cNvCxnSpPr>
            <a:cxnSpLocks/>
          </p:cNvCxnSpPr>
          <p:nvPr/>
        </p:nvCxnSpPr>
        <p:spPr>
          <a:xfrm>
            <a:off x="-4" y="57362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7EDF35-E560-41EA-A2F1-DBAAC6B81DDE}"/>
              </a:ext>
            </a:extLst>
          </p:cNvPr>
          <p:cNvSpPr txBox="1"/>
          <p:nvPr/>
        </p:nvSpPr>
        <p:spPr>
          <a:xfrm>
            <a:off x="-4" y="5736235"/>
            <a:ext cx="12192000" cy="1200329"/>
          </a:xfrm>
          <a:prstGeom prst="rect">
            <a:avLst/>
          </a:prstGeom>
          <a:noFill/>
        </p:spPr>
        <p:txBody>
          <a:bodyPr wrap="square" rtlCol="0">
            <a:spAutoFit/>
          </a:bodyPr>
          <a:lstStyle/>
          <a:p>
            <a:pPr algn="just"/>
            <a:r>
              <a:rPr lang="cs-CZ" dirty="0"/>
              <a:t>Rysanek, D.; Chrienova, Z.;  Stary, D.; Bajda, M.; Novak, J.; Vasicova, P.; Kroupova, J.; Andrys, R.; Skarka, A.; Rousarova, E.; Capek, J.; Rousar, T.; Milovanovic, Z.; Grujic-Milanovic, J.; Jacevic, V.; Kolla, J.N.; Popr, M.; Maurencova, D.; Oleksak, P.; Fresser, L.; Kuca, K.; Hodny, Z.; Nepovimova, E. </a:t>
            </a:r>
            <a:r>
              <a:rPr lang="en-US" dirty="0"/>
              <a:t>In silico screening, synthesis, and biological evaluation of pyrazolopyrimidine-derived mTOR inhibitors for anticancer and </a:t>
            </a:r>
            <a:r>
              <a:rPr lang="en-US" dirty="0" err="1"/>
              <a:t>senomorphic</a:t>
            </a:r>
            <a:r>
              <a:rPr lang="en-US" dirty="0"/>
              <a:t> effects</a:t>
            </a:r>
            <a:r>
              <a:rPr lang="cs-CZ" dirty="0"/>
              <a:t>. </a:t>
            </a:r>
            <a:r>
              <a:rPr lang="cs-CZ" i="1" dirty="0"/>
              <a:t>Cancer Cell International</a:t>
            </a:r>
            <a:r>
              <a:rPr lang="cs-CZ" dirty="0"/>
              <a:t> </a:t>
            </a:r>
            <a:r>
              <a:rPr lang="cs-CZ" b="1" dirty="0"/>
              <a:t>2026</a:t>
            </a:r>
            <a:r>
              <a:rPr lang="cs-CZ" dirty="0"/>
              <a:t>, 26, 247, doi:10.1186/s12935-026-04308-0.</a:t>
            </a:r>
          </a:p>
        </p:txBody>
      </p:sp>
      <p:pic>
        <p:nvPicPr>
          <p:cNvPr id="5" name="Picture 4">
            <a:extLst>
              <a:ext uri="{FF2B5EF4-FFF2-40B4-BE49-F238E27FC236}">
                <a16:creationId xmlns:a16="http://schemas.microsoft.com/office/drawing/2014/main" id="{A4F311B4-8460-4F3B-9EAF-5AA8A65BFB98}"/>
              </a:ext>
            </a:extLst>
          </p:cNvPr>
          <p:cNvPicPr>
            <a:picLocks noChangeAspect="1"/>
          </p:cNvPicPr>
          <p:nvPr/>
        </p:nvPicPr>
        <p:blipFill>
          <a:blip r:embed="rId3"/>
          <a:stretch>
            <a:fillRect/>
          </a:stretch>
        </p:blipFill>
        <p:spPr>
          <a:xfrm>
            <a:off x="10140560" y="618975"/>
            <a:ext cx="2064707" cy="2908544"/>
          </a:xfrm>
          <a:prstGeom prst="rect">
            <a:avLst/>
          </a:prstGeom>
        </p:spPr>
      </p:pic>
      <p:sp>
        <p:nvSpPr>
          <p:cNvPr id="12" name="TextBox 7">
            <a:extLst>
              <a:ext uri="{FF2B5EF4-FFF2-40B4-BE49-F238E27FC236}">
                <a16:creationId xmlns:a16="http://schemas.microsoft.com/office/drawing/2014/main" id="{79041277-28EE-4DA7-950B-CF5E00D42A8D}"/>
              </a:ext>
            </a:extLst>
          </p:cNvPr>
          <p:cNvSpPr txBox="1"/>
          <p:nvPr/>
        </p:nvSpPr>
        <p:spPr>
          <a:xfrm>
            <a:off x="2" y="1083477"/>
            <a:ext cx="10140558" cy="830997"/>
          </a:xfrm>
          <a:prstGeom prst="rect">
            <a:avLst/>
          </a:prstGeom>
          <a:noFill/>
        </p:spPr>
        <p:txBody>
          <a:bodyPr wrap="square" rtlCol="0">
            <a:spAutoFit/>
          </a:bodyPr>
          <a:lstStyle/>
          <a:p>
            <a:pPr algn="just"/>
            <a:r>
              <a:rPr lang="en-US" sz="2400" dirty="0"/>
              <a:t>Compounds </a:t>
            </a:r>
            <a:r>
              <a:rPr lang="en-US" sz="2400" b="1" dirty="0"/>
              <a:t>5</a:t>
            </a:r>
            <a:r>
              <a:rPr lang="en-US" sz="2400" dirty="0"/>
              <a:t> and </a:t>
            </a:r>
            <a:r>
              <a:rPr lang="en-US" sz="2400" b="1" dirty="0"/>
              <a:t>7</a:t>
            </a:r>
            <a:r>
              <a:rPr lang="en-US" sz="2400" dirty="0"/>
              <a:t> affect cell growth in 3D spheroids</a:t>
            </a:r>
            <a:r>
              <a:rPr lang="cs-CZ" sz="2400" dirty="0"/>
              <a:t> </a:t>
            </a:r>
            <a:r>
              <a:rPr lang="en-US" sz="2400" dirty="0"/>
              <a:t>prepared from proliferating U87 cells expressing GFP</a:t>
            </a:r>
            <a:r>
              <a:rPr lang="cs-CZ" sz="2400" dirty="0"/>
              <a:t>: (</a:t>
            </a:r>
            <a:r>
              <a:rPr lang="en-US" sz="2400" b="1" dirty="0"/>
              <a:t>C</a:t>
            </a:r>
            <a:r>
              <a:rPr lang="en-US" sz="2400" dirty="0"/>
              <a:t>) </a:t>
            </a:r>
            <a:r>
              <a:rPr lang="en-US" sz="2400" dirty="0" err="1"/>
              <a:t>calcein</a:t>
            </a:r>
            <a:r>
              <a:rPr lang="en-US" sz="2400" dirty="0"/>
              <a:t> AM with propidium iodide (PI)</a:t>
            </a:r>
            <a:endParaRPr lang="cs-CZ" sz="2400" dirty="0"/>
          </a:p>
        </p:txBody>
      </p:sp>
      <p:pic>
        <p:nvPicPr>
          <p:cNvPr id="3" name="Picture 2">
            <a:extLst>
              <a:ext uri="{FF2B5EF4-FFF2-40B4-BE49-F238E27FC236}">
                <a16:creationId xmlns:a16="http://schemas.microsoft.com/office/drawing/2014/main" id="{AFCE0BD6-BF29-42D5-ACD0-DDC38CA21F08}"/>
              </a:ext>
            </a:extLst>
          </p:cNvPr>
          <p:cNvPicPr>
            <a:picLocks noChangeAspect="1"/>
          </p:cNvPicPr>
          <p:nvPr/>
        </p:nvPicPr>
        <p:blipFill>
          <a:blip r:embed="rId4"/>
          <a:stretch>
            <a:fillRect/>
          </a:stretch>
        </p:blipFill>
        <p:spPr>
          <a:xfrm>
            <a:off x="187023" y="1842865"/>
            <a:ext cx="9888291" cy="3606573"/>
          </a:xfrm>
          <a:prstGeom prst="rect">
            <a:avLst/>
          </a:prstGeom>
        </p:spPr>
      </p:pic>
    </p:spTree>
    <p:extLst>
      <p:ext uri="{BB962C8B-B14F-4D97-AF65-F5344CB8AC3E}">
        <p14:creationId xmlns:p14="http://schemas.microsoft.com/office/powerpoint/2010/main" val="157294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0140563" cy="461665"/>
          </a:xfrm>
          <a:prstGeom prst="rect">
            <a:avLst/>
          </a:prstGeom>
          <a:noFill/>
        </p:spPr>
        <p:txBody>
          <a:bodyPr wrap="square" rtlCol="0">
            <a:spAutoFit/>
          </a:bodyPr>
          <a:lstStyle/>
          <a:p>
            <a:pPr algn="just"/>
            <a:r>
              <a:rPr lang="cs-CZ" sz="2400" b="1" dirty="0">
                <a:solidFill>
                  <a:srgbClr val="FFA300"/>
                </a:solidFill>
              </a:rPr>
              <a:t>In silico screening, synthesis, and biology of novel mTOR inhibitors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C45D7AB9-E864-4385-845B-2DB56232C888}"/>
              </a:ext>
            </a:extLst>
          </p:cNvPr>
          <p:cNvCxnSpPr>
            <a:cxnSpLocks/>
          </p:cNvCxnSpPr>
          <p:nvPr/>
        </p:nvCxnSpPr>
        <p:spPr>
          <a:xfrm>
            <a:off x="-4" y="57362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7EDF35-E560-41EA-A2F1-DBAAC6B81DDE}"/>
              </a:ext>
            </a:extLst>
          </p:cNvPr>
          <p:cNvSpPr txBox="1"/>
          <p:nvPr/>
        </p:nvSpPr>
        <p:spPr>
          <a:xfrm>
            <a:off x="-4" y="5736235"/>
            <a:ext cx="12192000" cy="1200329"/>
          </a:xfrm>
          <a:prstGeom prst="rect">
            <a:avLst/>
          </a:prstGeom>
          <a:noFill/>
        </p:spPr>
        <p:txBody>
          <a:bodyPr wrap="square" rtlCol="0">
            <a:spAutoFit/>
          </a:bodyPr>
          <a:lstStyle/>
          <a:p>
            <a:pPr algn="just"/>
            <a:r>
              <a:rPr lang="cs-CZ" dirty="0"/>
              <a:t>Rysanek, D.; Chrienova, Z.;  Stary, D.; Bajda, M.; Novak, J.; Vasicova, P.; Kroupova, J.; Andrys, R.; Skarka, A.; Rousarova, E.; Capek, J.; Rousar, T.; Milovanovic, Z.; Grujic-Milanovic, J.; Jacevic, V.; Kolla, J.N.; Popr, M.; Maurencova, D.; Oleksak, P.; Fresser, L.; Kuca, K.; Hodny, Z.; Nepovimova, E. </a:t>
            </a:r>
            <a:r>
              <a:rPr lang="en-US" dirty="0"/>
              <a:t>In silico screening, synthesis, and biological evaluation of pyrazolopyrimidine-derived mTOR inhibitors for anticancer and </a:t>
            </a:r>
            <a:r>
              <a:rPr lang="en-US" dirty="0" err="1"/>
              <a:t>senomorphic</a:t>
            </a:r>
            <a:r>
              <a:rPr lang="en-US" dirty="0"/>
              <a:t> effects</a:t>
            </a:r>
            <a:r>
              <a:rPr lang="cs-CZ" dirty="0"/>
              <a:t>. </a:t>
            </a:r>
            <a:r>
              <a:rPr lang="cs-CZ" i="1" dirty="0"/>
              <a:t>Cancer Cell International</a:t>
            </a:r>
            <a:r>
              <a:rPr lang="cs-CZ" dirty="0"/>
              <a:t> </a:t>
            </a:r>
            <a:r>
              <a:rPr lang="cs-CZ" b="1" dirty="0"/>
              <a:t>2026</a:t>
            </a:r>
            <a:r>
              <a:rPr lang="cs-CZ" dirty="0"/>
              <a:t>, 26, 247, doi:10.1186/s12935-026-04308-0.</a:t>
            </a:r>
          </a:p>
        </p:txBody>
      </p:sp>
      <p:pic>
        <p:nvPicPr>
          <p:cNvPr id="5" name="Picture 4">
            <a:extLst>
              <a:ext uri="{FF2B5EF4-FFF2-40B4-BE49-F238E27FC236}">
                <a16:creationId xmlns:a16="http://schemas.microsoft.com/office/drawing/2014/main" id="{A4F311B4-8460-4F3B-9EAF-5AA8A65BFB98}"/>
              </a:ext>
            </a:extLst>
          </p:cNvPr>
          <p:cNvPicPr>
            <a:picLocks noChangeAspect="1"/>
          </p:cNvPicPr>
          <p:nvPr/>
        </p:nvPicPr>
        <p:blipFill>
          <a:blip r:embed="rId3"/>
          <a:stretch>
            <a:fillRect/>
          </a:stretch>
        </p:blipFill>
        <p:spPr>
          <a:xfrm>
            <a:off x="10140560" y="618975"/>
            <a:ext cx="2064707" cy="2908544"/>
          </a:xfrm>
          <a:prstGeom prst="rect">
            <a:avLst/>
          </a:prstGeom>
        </p:spPr>
      </p:pic>
      <p:sp>
        <p:nvSpPr>
          <p:cNvPr id="12" name="TextBox 7">
            <a:extLst>
              <a:ext uri="{FF2B5EF4-FFF2-40B4-BE49-F238E27FC236}">
                <a16:creationId xmlns:a16="http://schemas.microsoft.com/office/drawing/2014/main" id="{79041277-28EE-4DA7-950B-CF5E00D42A8D}"/>
              </a:ext>
            </a:extLst>
          </p:cNvPr>
          <p:cNvSpPr txBox="1"/>
          <p:nvPr/>
        </p:nvSpPr>
        <p:spPr>
          <a:xfrm>
            <a:off x="2" y="1083477"/>
            <a:ext cx="10140558" cy="2308324"/>
          </a:xfrm>
          <a:prstGeom prst="rect">
            <a:avLst/>
          </a:prstGeom>
          <a:noFill/>
        </p:spPr>
        <p:txBody>
          <a:bodyPr wrap="square" rtlCol="0">
            <a:spAutoFit/>
          </a:bodyPr>
          <a:lstStyle/>
          <a:p>
            <a:pPr algn="just"/>
            <a:r>
              <a:rPr lang="cs-CZ" sz="2400" b="1" dirty="0"/>
              <a:t>In vivo safety study</a:t>
            </a:r>
          </a:p>
          <a:p>
            <a:pPr algn="just"/>
            <a:r>
              <a:rPr lang="en-US" sz="2400" dirty="0"/>
              <a:t>Tables 4 and 5 demonstrate</a:t>
            </a:r>
            <a:r>
              <a:rPr lang="cs-CZ" sz="2400" dirty="0"/>
              <a:t> </a:t>
            </a:r>
            <a:r>
              <a:rPr lang="en-US" sz="2400" dirty="0"/>
              <a:t>that the calculated LD</a:t>
            </a:r>
            <a:r>
              <a:rPr lang="en-US" sz="2400" baseline="-25000" dirty="0"/>
              <a:t>50</a:t>
            </a:r>
            <a:r>
              <a:rPr lang="en-US" sz="2400" dirty="0"/>
              <a:t> value of </a:t>
            </a:r>
            <a:r>
              <a:rPr lang="en-US" sz="2400" b="1" dirty="0"/>
              <a:t>7</a:t>
            </a:r>
            <a:r>
              <a:rPr lang="en-US" sz="2400" dirty="0"/>
              <a:t> was the</a:t>
            </a:r>
            <a:r>
              <a:rPr lang="cs-CZ" sz="2400" dirty="0"/>
              <a:t> </a:t>
            </a:r>
            <a:r>
              <a:rPr lang="en-US" sz="2400" dirty="0"/>
              <a:t>highest in female mice (939.51 mg/kg). A slightly lower</a:t>
            </a:r>
            <a:r>
              <a:rPr lang="cs-CZ" sz="2400" dirty="0"/>
              <a:t> </a:t>
            </a:r>
            <a:r>
              <a:rPr lang="en-US" sz="2400" dirty="0"/>
              <a:t>LD</a:t>
            </a:r>
            <a:r>
              <a:rPr lang="en-US" sz="2400" baseline="-25000" dirty="0"/>
              <a:t>50</a:t>
            </a:r>
            <a:r>
              <a:rPr lang="en-US" sz="2400" dirty="0"/>
              <a:t> value was recorded in female mice treated with</a:t>
            </a:r>
            <a:r>
              <a:rPr lang="cs-CZ" sz="2400" dirty="0"/>
              <a:t> </a:t>
            </a:r>
            <a:r>
              <a:rPr lang="en-US" sz="2400" b="1" dirty="0"/>
              <a:t>5</a:t>
            </a:r>
            <a:r>
              <a:rPr lang="en-US" sz="2400" dirty="0"/>
              <a:t> (686.86 mg/kg). Additionally, from the same</a:t>
            </a:r>
            <a:r>
              <a:rPr lang="cs-CZ" sz="2400" dirty="0"/>
              <a:t> </a:t>
            </a:r>
            <a:r>
              <a:rPr lang="en-US" sz="2400" dirty="0"/>
              <a:t>Tables, it is evident that studied compounds 5 and 7 were</a:t>
            </a:r>
            <a:r>
              <a:rPr lang="cs-CZ" sz="2400" dirty="0"/>
              <a:t> </a:t>
            </a:r>
            <a:r>
              <a:rPr lang="en-US" sz="2400" dirty="0"/>
              <a:t>less toxic for females than for males,</a:t>
            </a:r>
            <a:r>
              <a:rPr lang="cs-CZ" sz="2400" dirty="0"/>
              <a:t> </a:t>
            </a:r>
            <a:r>
              <a:rPr lang="en-US" sz="2400" dirty="0"/>
              <a:t>indicating sex differences.</a:t>
            </a:r>
            <a:endParaRPr lang="cs-CZ" sz="2400" dirty="0"/>
          </a:p>
        </p:txBody>
      </p:sp>
      <p:pic>
        <p:nvPicPr>
          <p:cNvPr id="7" name="Picture 6">
            <a:extLst>
              <a:ext uri="{FF2B5EF4-FFF2-40B4-BE49-F238E27FC236}">
                <a16:creationId xmlns:a16="http://schemas.microsoft.com/office/drawing/2014/main" id="{E4BBE6E1-008D-476A-A7AC-F76EE30D0301}"/>
              </a:ext>
            </a:extLst>
          </p:cNvPr>
          <p:cNvPicPr>
            <a:picLocks noChangeAspect="1"/>
          </p:cNvPicPr>
          <p:nvPr/>
        </p:nvPicPr>
        <p:blipFill>
          <a:blip r:embed="rId4"/>
          <a:stretch>
            <a:fillRect/>
          </a:stretch>
        </p:blipFill>
        <p:spPr>
          <a:xfrm>
            <a:off x="132034" y="3391801"/>
            <a:ext cx="4819197" cy="2225860"/>
          </a:xfrm>
          <a:prstGeom prst="rect">
            <a:avLst/>
          </a:prstGeom>
        </p:spPr>
      </p:pic>
      <p:pic>
        <p:nvPicPr>
          <p:cNvPr id="13" name="Picture 12">
            <a:extLst>
              <a:ext uri="{FF2B5EF4-FFF2-40B4-BE49-F238E27FC236}">
                <a16:creationId xmlns:a16="http://schemas.microsoft.com/office/drawing/2014/main" id="{28A8670B-2B1A-4459-BCB2-4216F85FC8C2}"/>
              </a:ext>
            </a:extLst>
          </p:cNvPr>
          <p:cNvPicPr>
            <a:picLocks noChangeAspect="1"/>
          </p:cNvPicPr>
          <p:nvPr/>
        </p:nvPicPr>
        <p:blipFill>
          <a:blip r:embed="rId5"/>
          <a:stretch>
            <a:fillRect/>
          </a:stretch>
        </p:blipFill>
        <p:spPr>
          <a:xfrm>
            <a:off x="5235849" y="3362037"/>
            <a:ext cx="4819197" cy="2303448"/>
          </a:xfrm>
          <a:prstGeom prst="rect">
            <a:avLst/>
          </a:prstGeom>
        </p:spPr>
      </p:pic>
    </p:spTree>
    <p:extLst>
      <p:ext uri="{BB962C8B-B14F-4D97-AF65-F5344CB8AC3E}">
        <p14:creationId xmlns:p14="http://schemas.microsoft.com/office/powerpoint/2010/main" val="1526933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0140563" cy="461665"/>
          </a:xfrm>
          <a:prstGeom prst="rect">
            <a:avLst/>
          </a:prstGeom>
          <a:noFill/>
        </p:spPr>
        <p:txBody>
          <a:bodyPr wrap="square" rtlCol="0">
            <a:spAutoFit/>
          </a:bodyPr>
          <a:lstStyle/>
          <a:p>
            <a:pPr algn="just"/>
            <a:r>
              <a:rPr lang="cs-CZ" sz="2400" b="1" dirty="0">
                <a:solidFill>
                  <a:srgbClr val="FFA300"/>
                </a:solidFill>
              </a:rPr>
              <a:t>In silico screening, synthesis, and biology of novel mTOR inhibitors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C45D7AB9-E864-4385-845B-2DB56232C888}"/>
              </a:ext>
            </a:extLst>
          </p:cNvPr>
          <p:cNvCxnSpPr>
            <a:cxnSpLocks/>
          </p:cNvCxnSpPr>
          <p:nvPr/>
        </p:nvCxnSpPr>
        <p:spPr>
          <a:xfrm>
            <a:off x="-4" y="57362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7EDF35-E560-41EA-A2F1-DBAAC6B81DDE}"/>
              </a:ext>
            </a:extLst>
          </p:cNvPr>
          <p:cNvSpPr txBox="1"/>
          <p:nvPr/>
        </p:nvSpPr>
        <p:spPr>
          <a:xfrm>
            <a:off x="-4" y="5736235"/>
            <a:ext cx="12192000" cy="1200329"/>
          </a:xfrm>
          <a:prstGeom prst="rect">
            <a:avLst/>
          </a:prstGeom>
          <a:noFill/>
        </p:spPr>
        <p:txBody>
          <a:bodyPr wrap="square" rtlCol="0">
            <a:spAutoFit/>
          </a:bodyPr>
          <a:lstStyle/>
          <a:p>
            <a:pPr algn="just"/>
            <a:r>
              <a:rPr lang="cs-CZ" dirty="0"/>
              <a:t>Rysanek, D.; Chrienova, Z.;  Stary, D.; Bajda, M.; Novak, J.; Vasicova, P.; Kroupova, J.; Andrys, R.; Skarka, A.; Rousarova, E.; Capek, J.; Rousar, T.; Milovanovic, Z.; Grujic-Milanovic, J.; Jacevic, V.; Kolla, J.N.; Popr, M.; Maurencova, D.; Oleksak, P.; Fresser, L.; Kuca, K.; Hodny, Z.; Nepovimova, E. </a:t>
            </a:r>
            <a:r>
              <a:rPr lang="en-US" dirty="0"/>
              <a:t>In silico screening, synthesis, and biological evaluation of pyrazolopyrimidine-derived mTOR inhibitors for anticancer and </a:t>
            </a:r>
            <a:r>
              <a:rPr lang="en-US" dirty="0" err="1"/>
              <a:t>senomorphic</a:t>
            </a:r>
            <a:r>
              <a:rPr lang="en-US" dirty="0"/>
              <a:t> effects</a:t>
            </a:r>
            <a:r>
              <a:rPr lang="cs-CZ" dirty="0"/>
              <a:t>. </a:t>
            </a:r>
            <a:r>
              <a:rPr lang="cs-CZ" i="1" dirty="0"/>
              <a:t>Cancer Cell International</a:t>
            </a:r>
            <a:r>
              <a:rPr lang="cs-CZ" dirty="0"/>
              <a:t> </a:t>
            </a:r>
            <a:r>
              <a:rPr lang="cs-CZ" b="1" dirty="0"/>
              <a:t>2026</a:t>
            </a:r>
            <a:r>
              <a:rPr lang="cs-CZ" dirty="0"/>
              <a:t>, 26, 247, doi:10.1186/s12935-026-04308-0.</a:t>
            </a:r>
          </a:p>
        </p:txBody>
      </p:sp>
      <p:pic>
        <p:nvPicPr>
          <p:cNvPr id="5" name="Picture 4">
            <a:extLst>
              <a:ext uri="{FF2B5EF4-FFF2-40B4-BE49-F238E27FC236}">
                <a16:creationId xmlns:a16="http://schemas.microsoft.com/office/drawing/2014/main" id="{A4F311B4-8460-4F3B-9EAF-5AA8A65BFB98}"/>
              </a:ext>
            </a:extLst>
          </p:cNvPr>
          <p:cNvPicPr>
            <a:picLocks noChangeAspect="1"/>
          </p:cNvPicPr>
          <p:nvPr/>
        </p:nvPicPr>
        <p:blipFill>
          <a:blip r:embed="rId3"/>
          <a:stretch>
            <a:fillRect/>
          </a:stretch>
        </p:blipFill>
        <p:spPr>
          <a:xfrm>
            <a:off x="10140560" y="618975"/>
            <a:ext cx="2064707" cy="2908544"/>
          </a:xfrm>
          <a:prstGeom prst="rect">
            <a:avLst/>
          </a:prstGeom>
        </p:spPr>
      </p:pic>
      <p:sp>
        <p:nvSpPr>
          <p:cNvPr id="12" name="TextBox 7">
            <a:extLst>
              <a:ext uri="{FF2B5EF4-FFF2-40B4-BE49-F238E27FC236}">
                <a16:creationId xmlns:a16="http://schemas.microsoft.com/office/drawing/2014/main" id="{79041277-28EE-4DA7-950B-CF5E00D42A8D}"/>
              </a:ext>
            </a:extLst>
          </p:cNvPr>
          <p:cNvSpPr txBox="1"/>
          <p:nvPr/>
        </p:nvSpPr>
        <p:spPr>
          <a:xfrm>
            <a:off x="2" y="1083477"/>
            <a:ext cx="10140558" cy="3416320"/>
          </a:xfrm>
          <a:prstGeom prst="rect">
            <a:avLst/>
          </a:prstGeom>
          <a:noFill/>
        </p:spPr>
        <p:txBody>
          <a:bodyPr wrap="square" rtlCol="0">
            <a:spAutoFit/>
          </a:bodyPr>
          <a:lstStyle/>
          <a:p>
            <a:pPr algn="just"/>
            <a:r>
              <a:rPr lang="cs-CZ" sz="2400" b="1" dirty="0"/>
              <a:t>Conclusion</a:t>
            </a:r>
          </a:p>
          <a:p>
            <a:pPr algn="just"/>
            <a:r>
              <a:rPr lang="en-US" sz="2400" u="sng" dirty="0"/>
              <a:t>Search for Rapamycin Alternatives:</a:t>
            </a:r>
            <a:r>
              <a:rPr lang="en-US" sz="2400" dirty="0"/>
              <a:t> The study aimed to discover novel small-molecule competitive mTOR inhibitors with better physicochemical properties and fewer side effects than rapamycin.</a:t>
            </a:r>
            <a:endParaRPr lang="cs-CZ" sz="2400" dirty="0"/>
          </a:p>
          <a:p>
            <a:pPr algn="just"/>
            <a:endParaRPr lang="cs-CZ" sz="2400" dirty="0"/>
          </a:p>
          <a:p>
            <a:pPr algn="just"/>
            <a:r>
              <a:rPr lang="en-US" sz="2400" u="sng" dirty="0"/>
              <a:t>Development of Compound </a:t>
            </a:r>
            <a:r>
              <a:rPr lang="en-US" sz="2400" b="1" u="sng" dirty="0"/>
              <a:t>5</a:t>
            </a:r>
            <a:r>
              <a:rPr lang="en-US" sz="2400" u="sng" dirty="0"/>
              <a:t>:</a:t>
            </a:r>
            <a:r>
              <a:rPr lang="en-US" sz="2400" dirty="0"/>
              <a:t> Using </a:t>
            </a:r>
            <a:r>
              <a:rPr lang="en-US" sz="2400" i="1" dirty="0"/>
              <a:t>in silico</a:t>
            </a:r>
            <a:r>
              <a:rPr lang="en-US" sz="2400" dirty="0"/>
              <a:t> methods, researchers identified compound </a:t>
            </a:r>
            <a:r>
              <a:rPr lang="en-US" sz="2400" b="1" dirty="0"/>
              <a:t>5</a:t>
            </a:r>
            <a:r>
              <a:rPr lang="en-US" sz="2400" dirty="0"/>
              <a:t> (a </a:t>
            </a:r>
            <a:r>
              <a:rPr lang="en-US" sz="2400" dirty="0" err="1"/>
              <a:t>torkinib</a:t>
            </a:r>
            <a:r>
              <a:rPr lang="en-US" sz="2400" dirty="0"/>
              <a:t> derivative) with rationally optimized drug-like properties, including a more favorable CNS MPO score, lower lipophilicity, and optimized molecular weight.</a:t>
            </a:r>
            <a:endParaRPr lang="cs-CZ" sz="2400" dirty="0"/>
          </a:p>
        </p:txBody>
      </p:sp>
      <p:sp>
        <p:nvSpPr>
          <p:cNvPr id="14" name="TextBox 7">
            <a:extLst>
              <a:ext uri="{FF2B5EF4-FFF2-40B4-BE49-F238E27FC236}">
                <a16:creationId xmlns:a16="http://schemas.microsoft.com/office/drawing/2014/main" id="{21B2AAAE-84B8-4ABC-BC99-3673C6258C81}"/>
              </a:ext>
            </a:extLst>
          </p:cNvPr>
          <p:cNvSpPr txBox="1"/>
          <p:nvPr/>
        </p:nvSpPr>
        <p:spPr>
          <a:xfrm>
            <a:off x="-4" y="4574194"/>
            <a:ext cx="12191995" cy="1200329"/>
          </a:xfrm>
          <a:prstGeom prst="rect">
            <a:avLst/>
          </a:prstGeom>
          <a:noFill/>
        </p:spPr>
        <p:txBody>
          <a:bodyPr wrap="square" rtlCol="0">
            <a:spAutoFit/>
          </a:bodyPr>
          <a:lstStyle/>
          <a:p>
            <a:pPr algn="just"/>
            <a:r>
              <a:rPr lang="en-US" sz="2400" u="sng" dirty="0"/>
              <a:t>Moderate but Beneficial Profile:</a:t>
            </a:r>
            <a:r>
              <a:rPr lang="en-US" sz="2400" dirty="0"/>
              <a:t> Although compound </a:t>
            </a:r>
            <a:r>
              <a:rPr lang="en-US" sz="2400" b="1" dirty="0"/>
              <a:t>5</a:t>
            </a:r>
            <a:r>
              <a:rPr lang="en-US" sz="2400" dirty="0"/>
              <a:t> has weaker enzymatic potency than </a:t>
            </a:r>
            <a:r>
              <a:rPr lang="en-US" sz="2400" dirty="0" err="1"/>
              <a:t>torkinib</a:t>
            </a:r>
            <a:r>
              <a:rPr lang="en-US" sz="2400" dirty="0"/>
              <a:t>, it exhibits a safer, predominantly cytostatic (rather than cytotoxic) effect, triggers transient autophagy, and successfully inhibits the migration of glioma cell lines.</a:t>
            </a:r>
            <a:endParaRPr lang="cs-CZ" sz="2400" dirty="0"/>
          </a:p>
        </p:txBody>
      </p:sp>
    </p:spTree>
    <p:extLst>
      <p:ext uri="{BB962C8B-B14F-4D97-AF65-F5344CB8AC3E}">
        <p14:creationId xmlns:p14="http://schemas.microsoft.com/office/powerpoint/2010/main" val="400768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1" y="1336117"/>
            <a:ext cx="12191999" cy="4893647"/>
          </a:xfrm>
          <a:prstGeom prst="rect">
            <a:avLst/>
          </a:prstGeom>
          <a:noFill/>
        </p:spPr>
        <p:txBody>
          <a:bodyPr wrap="square" rtlCol="0">
            <a:spAutoFit/>
          </a:bodyPr>
          <a:lstStyle/>
          <a:p>
            <a:pPr algn="just"/>
            <a:r>
              <a:rPr lang="cs-CZ" sz="2400" dirty="0"/>
              <a:t>Based on previously-mentioned notes, there is an important question that must be answered:</a:t>
            </a:r>
          </a:p>
          <a:p>
            <a:pPr algn="just"/>
            <a:endParaRPr lang="cs-CZ" sz="2400" dirty="0"/>
          </a:p>
          <a:p>
            <a:pPr algn="ctr"/>
            <a:r>
              <a:rPr lang="cs-CZ" sz="3600" b="1" i="1" dirty="0"/>
              <a:t>Are we able to extend our lifespan and healthspan?    </a:t>
            </a:r>
          </a:p>
          <a:p>
            <a:pPr algn="ctr"/>
            <a:endParaRPr lang="cs-CZ" sz="2400" b="1" dirty="0"/>
          </a:p>
          <a:p>
            <a:r>
              <a:rPr lang="cs-CZ" sz="2400" dirty="0"/>
              <a:t>Fortunately, the answer is simple: </a:t>
            </a:r>
          </a:p>
          <a:p>
            <a:endParaRPr lang="cs-CZ" sz="2400" dirty="0"/>
          </a:p>
          <a:p>
            <a:pPr algn="ctr"/>
            <a:r>
              <a:rPr lang="cs-CZ" sz="3600" b="1" i="1" dirty="0">
                <a:solidFill>
                  <a:srgbClr val="00B050"/>
                </a:solidFill>
              </a:rPr>
              <a:t>YES! And we already did it!</a:t>
            </a:r>
          </a:p>
          <a:p>
            <a:endParaRPr lang="cs-CZ" sz="2400" dirty="0"/>
          </a:p>
          <a:p>
            <a:pPr algn="just"/>
            <a:r>
              <a:rPr lang="en-US" sz="2400" dirty="0"/>
              <a:t>Over the last 200 years, life expectancy in </a:t>
            </a:r>
            <a:r>
              <a:rPr lang="cs-CZ" sz="2400" dirty="0"/>
              <a:t>most of the developed countries</a:t>
            </a:r>
            <a:r>
              <a:rPr lang="en-US" sz="2400" dirty="0"/>
              <a:t> has doubled</a:t>
            </a:r>
            <a:r>
              <a:rPr lang="cs-CZ" sz="2400" dirty="0"/>
              <a:t>!</a:t>
            </a:r>
          </a:p>
          <a:p>
            <a:pPr algn="just"/>
            <a:endParaRPr lang="cs-CZ" sz="2400" dirty="0"/>
          </a:p>
          <a:p>
            <a:pPr algn="just"/>
            <a:r>
              <a:rPr lang="cs-CZ" sz="2400" dirty="0"/>
              <a:t>This success has been achieved as </a:t>
            </a:r>
            <a:r>
              <a:rPr lang="en-US" sz="2400" dirty="0"/>
              <a:t>a complex interplay of advancements in medicine and sanitation coupled with new modes</a:t>
            </a:r>
            <a:r>
              <a:rPr lang="cs-CZ" sz="2400" dirty="0"/>
              <a:t> </a:t>
            </a:r>
            <a:r>
              <a:rPr lang="en-US" sz="2400" dirty="0"/>
              <a:t>of familial, social, economic, and political organization</a:t>
            </a:r>
            <a:r>
              <a:rPr lang="cs-CZ" sz="2400" dirty="0"/>
              <a:t>.</a:t>
            </a:r>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Is it possible to live longer and healthier?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Kinsella, K.; Velkoff, V.A. Life expectancy and changing mortality. </a:t>
            </a:r>
            <a:r>
              <a:rPr lang="cs-CZ" i="1" dirty="0"/>
              <a:t>Aging Clinical and Experimental Research </a:t>
            </a:r>
            <a:r>
              <a:rPr lang="cs-CZ" b="1" dirty="0"/>
              <a:t>2002</a:t>
            </a:r>
            <a:r>
              <a:rPr lang="cs-CZ" dirty="0"/>
              <a:t>, </a:t>
            </a:r>
            <a:r>
              <a:rPr lang="cs-CZ" i="1" dirty="0"/>
              <a:t>14</a:t>
            </a:r>
            <a:r>
              <a:rPr lang="cs-CZ" dirty="0"/>
              <a:t>, 5, 322-332, doi:</a:t>
            </a:r>
            <a:r>
              <a:rPr lang="en-US" dirty="0"/>
              <a:t>10.1007/bf03324458</a:t>
            </a:r>
            <a:r>
              <a:rPr lang="cs-CZ" dirty="0"/>
              <a:t>.</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502989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0140563" cy="461665"/>
          </a:xfrm>
          <a:prstGeom prst="rect">
            <a:avLst/>
          </a:prstGeom>
          <a:noFill/>
        </p:spPr>
        <p:txBody>
          <a:bodyPr wrap="square" rtlCol="0">
            <a:spAutoFit/>
          </a:bodyPr>
          <a:lstStyle/>
          <a:p>
            <a:pPr algn="just"/>
            <a:r>
              <a:rPr lang="cs-CZ" sz="2400" b="1" dirty="0">
                <a:solidFill>
                  <a:srgbClr val="FFA300"/>
                </a:solidFill>
              </a:rPr>
              <a:t>In silico screening, synthesis, and biology of novel mTOR inhibitors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3</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C45D7AB9-E864-4385-845B-2DB56232C888}"/>
              </a:ext>
            </a:extLst>
          </p:cNvPr>
          <p:cNvCxnSpPr>
            <a:cxnSpLocks/>
          </p:cNvCxnSpPr>
          <p:nvPr/>
        </p:nvCxnSpPr>
        <p:spPr>
          <a:xfrm>
            <a:off x="-4" y="57362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7EDF35-E560-41EA-A2F1-DBAAC6B81DDE}"/>
              </a:ext>
            </a:extLst>
          </p:cNvPr>
          <p:cNvSpPr txBox="1"/>
          <p:nvPr/>
        </p:nvSpPr>
        <p:spPr>
          <a:xfrm>
            <a:off x="-4" y="5736235"/>
            <a:ext cx="12192000" cy="1200329"/>
          </a:xfrm>
          <a:prstGeom prst="rect">
            <a:avLst/>
          </a:prstGeom>
          <a:noFill/>
        </p:spPr>
        <p:txBody>
          <a:bodyPr wrap="square" rtlCol="0">
            <a:spAutoFit/>
          </a:bodyPr>
          <a:lstStyle/>
          <a:p>
            <a:pPr algn="just"/>
            <a:r>
              <a:rPr lang="cs-CZ" dirty="0"/>
              <a:t>Rysanek, D.; Chrienova, Z.;  Stary, D.; Bajda, M.; Novak, J.; Vasicova, P.; Kroupova, J.; Andrys, R.; Skarka, A.; Rousarova, E.; Capek, J.; Rousar, T.; Milovanovic, Z.; Grujic-Milanovic, J.; Jacevic, V.; Kolla, J.N.; Popr, M.; Maurencova, D.; Oleksak, P.; Fresser, L.; Kuca, K.; Hodny, Z.; Nepovimova, E. </a:t>
            </a:r>
            <a:r>
              <a:rPr lang="en-US" dirty="0"/>
              <a:t>In silico screening, synthesis, and biological evaluation of pyrazolopyrimidine-derived mTOR inhibitors for anticancer and </a:t>
            </a:r>
            <a:r>
              <a:rPr lang="en-US" dirty="0" err="1"/>
              <a:t>senomorphic</a:t>
            </a:r>
            <a:r>
              <a:rPr lang="en-US" dirty="0"/>
              <a:t> effects</a:t>
            </a:r>
            <a:r>
              <a:rPr lang="cs-CZ" dirty="0"/>
              <a:t>. </a:t>
            </a:r>
            <a:r>
              <a:rPr lang="cs-CZ" i="1" dirty="0"/>
              <a:t>Cancer Cell International</a:t>
            </a:r>
            <a:r>
              <a:rPr lang="cs-CZ" dirty="0"/>
              <a:t> </a:t>
            </a:r>
            <a:r>
              <a:rPr lang="cs-CZ" b="1" dirty="0"/>
              <a:t>2026</a:t>
            </a:r>
            <a:r>
              <a:rPr lang="cs-CZ" dirty="0"/>
              <a:t>, 26, 247, doi:10.1186/s12935-026-04308-0.</a:t>
            </a:r>
          </a:p>
        </p:txBody>
      </p:sp>
      <p:pic>
        <p:nvPicPr>
          <p:cNvPr id="5" name="Picture 4">
            <a:extLst>
              <a:ext uri="{FF2B5EF4-FFF2-40B4-BE49-F238E27FC236}">
                <a16:creationId xmlns:a16="http://schemas.microsoft.com/office/drawing/2014/main" id="{A4F311B4-8460-4F3B-9EAF-5AA8A65BFB98}"/>
              </a:ext>
            </a:extLst>
          </p:cNvPr>
          <p:cNvPicPr>
            <a:picLocks noChangeAspect="1"/>
          </p:cNvPicPr>
          <p:nvPr/>
        </p:nvPicPr>
        <p:blipFill>
          <a:blip r:embed="rId3"/>
          <a:stretch>
            <a:fillRect/>
          </a:stretch>
        </p:blipFill>
        <p:spPr>
          <a:xfrm>
            <a:off x="10140560" y="618975"/>
            <a:ext cx="2064707" cy="2908544"/>
          </a:xfrm>
          <a:prstGeom prst="rect">
            <a:avLst/>
          </a:prstGeom>
        </p:spPr>
      </p:pic>
      <p:sp>
        <p:nvSpPr>
          <p:cNvPr id="12" name="TextBox 7">
            <a:extLst>
              <a:ext uri="{FF2B5EF4-FFF2-40B4-BE49-F238E27FC236}">
                <a16:creationId xmlns:a16="http://schemas.microsoft.com/office/drawing/2014/main" id="{79041277-28EE-4DA7-950B-CF5E00D42A8D}"/>
              </a:ext>
            </a:extLst>
          </p:cNvPr>
          <p:cNvSpPr txBox="1"/>
          <p:nvPr/>
        </p:nvSpPr>
        <p:spPr>
          <a:xfrm>
            <a:off x="2" y="1083477"/>
            <a:ext cx="10140558" cy="2308324"/>
          </a:xfrm>
          <a:prstGeom prst="rect">
            <a:avLst/>
          </a:prstGeom>
          <a:noFill/>
        </p:spPr>
        <p:txBody>
          <a:bodyPr wrap="square" rtlCol="0">
            <a:spAutoFit/>
          </a:bodyPr>
          <a:lstStyle/>
          <a:p>
            <a:pPr algn="just"/>
            <a:r>
              <a:rPr lang="cs-CZ" sz="2400" b="1" dirty="0"/>
              <a:t>Conclusion</a:t>
            </a:r>
          </a:p>
          <a:p>
            <a:pPr algn="just"/>
            <a:r>
              <a:rPr lang="cs-CZ" sz="2400" u="sng" dirty="0"/>
              <a:t>Senomorphic Activity:</a:t>
            </a:r>
            <a:r>
              <a:rPr lang="cs-CZ" sz="2400" dirty="0"/>
              <a:t> Instead of killing senescent cells directly (senolytic effect), compound </a:t>
            </a:r>
            <a:r>
              <a:rPr lang="cs-CZ" sz="2400" b="1" dirty="0"/>
              <a:t>5</a:t>
            </a:r>
            <a:r>
              <a:rPr lang="cs-CZ" sz="2400" dirty="0"/>
              <a:t> acts as a senomorphic agent it regulates mTOR signaling to suppress the senescence-associated secretory phenotype (SASP), significantly reducing pro-inflammatory cytokines like IL-6 even during radiation-induced senescence.</a:t>
            </a:r>
          </a:p>
        </p:txBody>
      </p:sp>
      <p:sp>
        <p:nvSpPr>
          <p:cNvPr id="13" name="TextBox 7">
            <a:extLst>
              <a:ext uri="{FF2B5EF4-FFF2-40B4-BE49-F238E27FC236}">
                <a16:creationId xmlns:a16="http://schemas.microsoft.com/office/drawing/2014/main" id="{6807B735-CFB5-490E-B124-6092AD43799F}"/>
              </a:ext>
            </a:extLst>
          </p:cNvPr>
          <p:cNvSpPr txBox="1"/>
          <p:nvPr/>
        </p:nvSpPr>
        <p:spPr>
          <a:xfrm>
            <a:off x="13272" y="3558577"/>
            <a:ext cx="12191995" cy="1200329"/>
          </a:xfrm>
          <a:prstGeom prst="rect">
            <a:avLst/>
          </a:prstGeom>
          <a:noFill/>
        </p:spPr>
        <p:txBody>
          <a:bodyPr wrap="square" rtlCol="0">
            <a:spAutoFit/>
          </a:bodyPr>
          <a:lstStyle/>
          <a:p>
            <a:pPr algn="just"/>
            <a:r>
              <a:rPr lang="en-US" sz="2400" u="sng" dirty="0"/>
              <a:t>Future Potential:</a:t>
            </a:r>
            <a:r>
              <a:rPr lang="en-US" sz="2400" dirty="0"/>
              <a:t> Despite in vivo testing showing slightly higher toxicity than </a:t>
            </a:r>
            <a:r>
              <a:rPr lang="en-US" sz="2400" dirty="0" err="1"/>
              <a:t>torkinib</a:t>
            </a:r>
            <a:r>
              <a:rPr lang="en-US" sz="2400" dirty="0"/>
              <a:t>, compound </a:t>
            </a:r>
            <a:r>
              <a:rPr lang="en-US" sz="2400" b="1" dirty="0"/>
              <a:t>5</a:t>
            </a:r>
            <a:r>
              <a:rPr lang="en-US" sz="2400" dirty="0"/>
              <a:t> proves that optimizing physicochemical properties is just as crucial as target affinity, making it a highly promising molecule for further optimization.</a:t>
            </a:r>
            <a:endParaRPr lang="cs-CZ" sz="2400" dirty="0"/>
          </a:p>
        </p:txBody>
      </p:sp>
    </p:spTree>
    <p:extLst>
      <p:ext uri="{BB962C8B-B14F-4D97-AF65-F5344CB8AC3E}">
        <p14:creationId xmlns:p14="http://schemas.microsoft.com/office/powerpoint/2010/main" val="40124784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Torkinib derivatives with 4-tetrahydropyranyl motif</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93467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4</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0" y="5934670"/>
            <a:ext cx="12192000" cy="923330"/>
          </a:xfrm>
          <a:prstGeom prst="rect">
            <a:avLst/>
          </a:prstGeom>
          <a:noFill/>
        </p:spPr>
        <p:txBody>
          <a:bodyPr wrap="square" rtlCol="0">
            <a:spAutoFit/>
          </a:bodyPr>
          <a:lstStyle/>
          <a:p>
            <a:pPr algn="just"/>
            <a:r>
              <a:rPr lang="cs-CZ" dirty="0"/>
              <a:t>Oleksak, P.; Rysanek, D.; Vancurova, M.; Novak, J.; Maurencova, D.; Rousarova, E.; Capek, J.; Rousar, T.; Krejci, D.; Hotovcova, E.; Kuca, K.; Andrys, R.; Skarka, A.; Lisa, M.; Fresser, L.; Nepovimova, E.; Hodny, Z. </a:t>
            </a:r>
          </a:p>
          <a:p>
            <a:pPr algn="just"/>
            <a:r>
              <a:rPr lang="cs-CZ" dirty="0"/>
              <a:t>[MANUSCRIPT IN PREPARATION].</a:t>
            </a:r>
          </a:p>
        </p:txBody>
      </p:sp>
      <p:pic>
        <p:nvPicPr>
          <p:cNvPr id="5" name="Picture 4">
            <a:extLst>
              <a:ext uri="{FF2B5EF4-FFF2-40B4-BE49-F238E27FC236}">
                <a16:creationId xmlns:a16="http://schemas.microsoft.com/office/drawing/2014/main" id="{9DE0648C-F636-4ED9-90FC-36FD215E1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348" y="650034"/>
            <a:ext cx="2098652" cy="2731784"/>
          </a:xfrm>
          <a:prstGeom prst="rect">
            <a:avLst/>
          </a:prstGeom>
        </p:spPr>
      </p:pic>
      <p:sp>
        <p:nvSpPr>
          <p:cNvPr id="12" name="TextBox 7">
            <a:extLst>
              <a:ext uri="{FF2B5EF4-FFF2-40B4-BE49-F238E27FC236}">
                <a16:creationId xmlns:a16="http://schemas.microsoft.com/office/drawing/2014/main" id="{83096206-D980-43CE-B896-2A12BD533410}"/>
              </a:ext>
            </a:extLst>
          </p:cNvPr>
          <p:cNvSpPr txBox="1"/>
          <p:nvPr/>
        </p:nvSpPr>
        <p:spPr>
          <a:xfrm>
            <a:off x="2" y="1083477"/>
            <a:ext cx="10153828" cy="2677656"/>
          </a:xfrm>
          <a:prstGeom prst="rect">
            <a:avLst/>
          </a:prstGeom>
          <a:noFill/>
        </p:spPr>
        <p:txBody>
          <a:bodyPr wrap="square" rtlCol="0">
            <a:spAutoFit/>
          </a:bodyPr>
          <a:lstStyle/>
          <a:p>
            <a:pPr algn="just"/>
            <a:r>
              <a:rPr lang="en-US" sz="2400" dirty="0"/>
              <a:t>Among the diverse chemical classes of </a:t>
            </a:r>
            <a:r>
              <a:rPr lang="cs-CZ" sz="2400" dirty="0"/>
              <a:t>m</a:t>
            </a:r>
            <a:r>
              <a:rPr lang="en-US" sz="2400" dirty="0"/>
              <a:t>TOR</a:t>
            </a:r>
            <a:r>
              <a:rPr lang="cs-CZ" sz="2400" dirty="0"/>
              <a:t> inhibitors</a:t>
            </a:r>
            <a:r>
              <a:rPr lang="en-US" sz="2400" dirty="0"/>
              <a:t>, the pyrazolopyrimidine scaffold has proven to be a highly privileged framework, providing optimal orientation within the ATP-binding pocket.</a:t>
            </a:r>
            <a:endParaRPr lang="cs-CZ" sz="2400" dirty="0"/>
          </a:p>
          <a:p>
            <a:pPr algn="just"/>
            <a:endParaRPr lang="cs-CZ" sz="2400" dirty="0"/>
          </a:p>
          <a:p>
            <a:pPr algn="just"/>
            <a:r>
              <a:rPr lang="cs-CZ" sz="2400" dirty="0"/>
              <a:t>This study investigates the design and synthesis of pyrazolopyrimidine derivatives featuring a 4-tetrahydropyranyl (THP) moiety and various heteroaryl substituents.</a:t>
            </a:r>
          </a:p>
        </p:txBody>
      </p:sp>
      <p:sp>
        <p:nvSpPr>
          <p:cNvPr id="14" name="TextBox 7">
            <a:extLst>
              <a:ext uri="{FF2B5EF4-FFF2-40B4-BE49-F238E27FC236}">
                <a16:creationId xmlns:a16="http://schemas.microsoft.com/office/drawing/2014/main" id="{383AB595-ED90-4274-B55B-1C5D54CDD73C}"/>
              </a:ext>
            </a:extLst>
          </p:cNvPr>
          <p:cNvSpPr txBox="1"/>
          <p:nvPr/>
        </p:nvSpPr>
        <p:spPr>
          <a:xfrm>
            <a:off x="5" y="3963743"/>
            <a:ext cx="12191995" cy="1569660"/>
          </a:xfrm>
          <a:prstGeom prst="rect">
            <a:avLst/>
          </a:prstGeom>
          <a:noFill/>
        </p:spPr>
        <p:txBody>
          <a:bodyPr wrap="square" rtlCol="0">
            <a:spAutoFit/>
          </a:bodyPr>
          <a:lstStyle/>
          <a:p>
            <a:pPr algn="just"/>
            <a:r>
              <a:rPr lang="en-US" sz="2400" dirty="0"/>
              <a:t>It should be noted that the pyrazolopyrimidine core functionalized with </a:t>
            </a:r>
            <a:r>
              <a:rPr lang="cs-CZ" sz="2400" dirty="0"/>
              <a:t>the THP</a:t>
            </a:r>
            <a:r>
              <a:rPr lang="en-US" sz="2400" dirty="0"/>
              <a:t> moiety, has been the subject of several previous medicinal chemistry investigations.</a:t>
            </a:r>
            <a:r>
              <a:rPr lang="cs-CZ" sz="2400" dirty="0"/>
              <a:t> T</a:t>
            </a:r>
            <a:r>
              <a:rPr lang="en-US" sz="2400" dirty="0"/>
              <a:t>his study seeks to expand the current understanding of the mTOR binding site's requirements, potentially uncovering candidates with improved potency and enhanced therapeutic potential</a:t>
            </a:r>
            <a:r>
              <a:rPr lang="cs-CZ" sz="2400" dirty="0"/>
              <a:t>.</a:t>
            </a:r>
          </a:p>
        </p:txBody>
      </p:sp>
    </p:spTree>
    <p:extLst>
      <p:ext uri="{BB962C8B-B14F-4D97-AF65-F5344CB8AC3E}">
        <p14:creationId xmlns:p14="http://schemas.microsoft.com/office/powerpoint/2010/main" val="251747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Torkinib derivatives with 4-tetrahydropyranyl motif</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40485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4</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5435719"/>
            <a:ext cx="12192000" cy="1477328"/>
          </a:xfrm>
          <a:prstGeom prst="rect">
            <a:avLst/>
          </a:prstGeom>
          <a:noFill/>
        </p:spPr>
        <p:txBody>
          <a:bodyPr wrap="square" rtlCol="0">
            <a:spAutoFit/>
          </a:bodyPr>
          <a:lstStyle/>
          <a:p>
            <a:pPr algn="just"/>
            <a:r>
              <a:rPr lang="cs-CZ" dirty="0"/>
              <a:t>Oleksak, P.; Rysanek, D.; Vancurova, M.; Novak, J.; Maurencova, D.; Rousarova, E.; Capek, J.; Rousar, T.; Krejci, D.; Hotovcova, E.; Kuca, K.; Andrys, R.; Skarka, A.; Lisa, M.; Fresser, L.; Nepovimova, E.; Hodny, Z. </a:t>
            </a:r>
          </a:p>
          <a:p>
            <a:pPr algn="just"/>
            <a:r>
              <a:rPr lang="cs-CZ" dirty="0"/>
              <a:t>[MANUSCRIPT IN PREPARATION].</a:t>
            </a:r>
          </a:p>
          <a:p>
            <a:pPr algn="just"/>
            <a:r>
              <a:rPr lang="en-US" dirty="0"/>
              <a:t>Ren</a:t>
            </a:r>
            <a:r>
              <a:rPr lang="cs-CZ" dirty="0"/>
              <a:t>, P.;</a:t>
            </a:r>
            <a:r>
              <a:rPr lang="en-US" dirty="0"/>
              <a:t> Liu,</a:t>
            </a:r>
            <a:r>
              <a:rPr lang="cs-CZ" dirty="0"/>
              <a:t> Y.;</a:t>
            </a:r>
            <a:r>
              <a:rPr lang="en-US" dirty="0"/>
              <a:t> Li,</a:t>
            </a:r>
            <a:r>
              <a:rPr lang="cs-CZ" dirty="0"/>
              <a:t> L.; </a:t>
            </a:r>
            <a:r>
              <a:rPr lang="en-US" dirty="0"/>
              <a:t>Chan,</a:t>
            </a:r>
            <a:r>
              <a:rPr lang="cs-CZ" dirty="0"/>
              <a:t> K.;</a:t>
            </a:r>
            <a:r>
              <a:rPr lang="en-US" dirty="0"/>
              <a:t> Wilson,</a:t>
            </a:r>
            <a:r>
              <a:rPr lang="cs-CZ" dirty="0"/>
              <a:t> T.E.</a:t>
            </a:r>
            <a:r>
              <a:rPr lang="en-US" dirty="0"/>
              <a:t> Kinase Inhibitors and Methods of Use,</a:t>
            </a:r>
            <a:r>
              <a:rPr lang="cs-CZ" dirty="0"/>
              <a:t> </a:t>
            </a:r>
            <a:r>
              <a:rPr lang="en-US" dirty="0"/>
              <a:t>Applicant, </a:t>
            </a:r>
            <a:r>
              <a:rPr lang="en-US" dirty="0" err="1"/>
              <a:t>Intellikine</a:t>
            </a:r>
            <a:r>
              <a:rPr lang="en-US" dirty="0"/>
              <a:t> </a:t>
            </a:r>
            <a:r>
              <a:rPr lang="en-US" dirty="0" err="1"/>
              <a:t>Llc</a:t>
            </a:r>
            <a:r>
              <a:rPr lang="en-US" dirty="0"/>
              <a:t> (US), </a:t>
            </a:r>
            <a:r>
              <a:rPr lang="en-US" b="1" dirty="0"/>
              <a:t>2016</a:t>
            </a:r>
            <a:r>
              <a:rPr lang="en-US" dirty="0"/>
              <a:t>, 157</a:t>
            </a:r>
            <a:r>
              <a:rPr lang="cs-CZ" dirty="0"/>
              <a:t>,</a:t>
            </a:r>
            <a:r>
              <a:rPr lang="en-US" dirty="0"/>
              <a:t> US2016024099A1. </a:t>
            </a:r>
            <a:endParaRPr lang="cs-CZ" dirty="0"/>
          </a:p>
        </p:txBody>
      </p:sp>
      <p:pic>
        <p:nvPicPr>
          <p:cNvPr id="5" name="Picture 4">
            <a:extLst>
              <a:ext uri="{FF2B5EF4-FFF2-40B4-BE49-F238E27FC236}">
                <a16:creationId xmlns:a16="http://schemas.microsoft.com/office/drawing/2014/main" id="{9DE0648C-F636-4ED9-90FC-36FD215E1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3348" y="650034"/>
            <a:ext cx="2098652" cy="2731784"/>
          </a:xfrm>
          <a:prstGeom prst="rect">
            <a:avLst/>
          </a:prstGeom>
        </p:spPr>
      </p:pic>
      <p:sp>
        <p:nvSpPr>
          <p:cNvPr id="8" name="TextBox 7">
            <a:extLst>
              <a:ext uri="{FF2B5EF4-FFF2-40B4-BE49-F238E27FC236}">
                <a16:creationId xmlns:a16="http://schemas.microsoft.com/office/drawing/2014/main" id="{14AF52B4-5091-4FE1-8424-C896B1B0A5A3}"/>
              </a:ext>
            </a:extLst>
          </p:cNvPr>
          <p:cNvSpPr txBox="1"/>
          <p:nvPr/>
        </p:nvSpPr>
        <p:spPr>
          <a:xfrm>
            <a:off x="2" y="1083477"/>
            <a:ext cx="6822139" cy="4154984"/>
          </a:xfrm>
          <a:prstGeom prst="rect">
            <a:avLst/>
          </a:prstGeom>
          <a:noFill/>
        </p:spPr>
        <p:txBody>
          <a:bodyPr wrap="square" rtlCol="0">
            <a:spAutoFit/>
          </a:bodyPr>
          <a:lstStyle/>
          <a:p>
            <a:pPr algn="just"/>
            <a:r>
              <a:rPr lang="en-US" sz="2400" dirty="0"/>
              <a:t>Unlike planar aryl substituents or small flexible alkyl groups (such as the isopropyl group found in the parent </a:t>
            </a:r>
            <a:r>
              <a:rPr lang="cs-CZ" sz="2400" dirty="0"/>
              <a:t>torkinib</a:t>
            </a:r>
            <a:r>
              <a:rPr lang="en-US" sz="2400" dirty="0"/>
              <a:t>), the THP ring is a saturated, six-membered heterocycle that adopts a stable chair conformation.</a:t>
            </a:r>
            <a:endParaRPr lang="cs-CZ" sz="2400" dirty="0"/>
          </a:p>
          <a:p>
            <a:pPr algn="just"/>
            <a:endParaRPr lang="cs-CZ" sz="2400" dirty="0"/>
          </a:p>
          <a:p>
            <a:pPr algn="just"/>
            <a:r>
              <a:rPr lang="en-US" sz="2400" dirty="0"/>
              <a:t>Several pyrazolopyrimidine-THP fused derivatives, such as </a:t>
            </a:r>
            <a:r>
              <a:rPr lang="en-US" sz="2400" b="1" dirty="0"/>
              <a:t>mTORi-THP-1</a:t>
            </a:r>
            <a:r>
              <a:rPr lang="en-US" sz="2400" dirty="0"/>
              <a:t>, have been previously reported to exhibit superior inhibitory potency against mTOR relative to phosphatidylinositol 3-kinase</a:t>
            </a:r>
            <a:r>
              <a:rPr lang="cs-CZ" sz="2400" dirty="0"/>
              <a:t>s (</a:t>
            </a:r>
            <a:r>
              <a:rPr lang="en-US" sz="2400" dirty="0"/>
              <a:t>PI3Ks</a:t>
            </a:r>
            <a:r>
              <a:rPr lang="cs-CZ" sz="2400" dirty="0"/>
              <a:t>)</a:t>
            </a:r>
            <a:r>
              <a:rPr lang="en-US" sz="2400" dirty="0"/>
              <a:t>.</a:t>
            </a:r>
            <a:endParaRPr lang="cs-CZ" sz="2400" dirty="0"/>
          </a:p>
          <a:p>
            <a:pPr algn="just"/>
            <a:endParaRPr lang="cs-CZ" sz="2400" dirty="0"/>
          </a:p>
        </p:txBody>
      </p:sp>
      <p:graphicFrame>
        <p:nvGraphicFramePr>
          <p:cNvPr id="3" name="Object 2">
            <a:extLst>
              <a:ext uri="{FF2B5EF4-FFF2-40B4-BE49-F238E27FC236}">
                <a16:creationId xmlns:a16="http://schemas.microsoft.com/office/drawing/2014/main" id="{B4CC919E-F349-4031-BC2D-A9D4470DE06B}"/>
              </a:ext>
            </a:extLst>
          </p:cNvPr>
          <p:cNvGraphicFramePr>
            <a:graphicFrameLocks noChangeAspect="1"/>
          </p:cNvGraphicFramePr>
          <p:nvPr>
            <p:extLst>
              <p:ext uri="{D42A27DB-BD31-4B8C-83A1-F6EECF244321}">
                <p14:modId xmlns:p14="http://schemas.microsoft.com/office/powerpoint/2010/main" val="3131123566"/>
              </p:ext>
            </p:extLst>
          </p:nvPr>
        </p:nvGraphicFramePr>
        <p:xfrm>
          <a:off x="7595442" y="1073942"/>
          <a:ext cx="1724605" cy="4133653"/>
        </p:xfrm>
        <a:graphic>
          <a:graphicData uri="http://schemas.openxmlformats.org/presentationml/2006/ole">
            <mc:AlternateContent xmlns:mc="http://schemas.openxmlformats.org/markup-compatibility/2006">
              <mc:Choice xmlns:v="urn:schemas-microsoft-com:vml" Requires="v">
                <p:oleObj spid="_x0000_s1077" name="CS ChemDraw Drawing" r:id="rId5" imgW="1115245" imgH="2674260" progId="ChemDraw.Document.6.0">
                  <p:embed/>
                </p:oleObj>
              </mc:Choice>
              <mc:Fallback>
                <p:oleObj name="CS ChemDraw Drawing" r:id="rId5" imgW="1115245" imgH="2674260" progId="ChemDraw.Document.6.0">
                  <p:embed/>
                  <p:pic>
                    <p:nvPicPr>
                      <p:cNvPr id="0" name=""/>
                      <p:cNvPicPr/>
                      <p:nvPr/>
                    </p:nvPicPr>
                    <p:blipFill>
                      <a:blip r:embed="rId6"/>
                      <a:stretch>
                        <a:fillRect/>
                      </a:stretch>
                    </p:blipFill>
                    <p:spPr>
                      <a:xfrm>
                        <a:off x="7595442" y="1073942"/>
                        <a:ext cx="1724605" cy="4133653"/>
                      </a:xfrm>
                      <a:prstGeom prst="rect">
                        <a:avLst/>
                      </a:prstGeom>
                    </p:spPr>
                  </p:pic>
                </p:oleObj>
              </mc:Fallback>
            </mc:AlternateContent>
          </a:graphicData>
        </a:graphic>
      </p:graphicFrame>
    </p:spTree>
    <p:extLst>
      <p:ext uri="{BB962C8B-B14F-4D97-AF65-F5344CB8AC3E}">
        <p14:creationId xmlns:p14="http://schemas.microsoft.com/office/powerpoint/2010/main" val="4163042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Torkinib derivatives with 4-tetrahydropyranyl motif</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93467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0">
            <a:extLst>
              <a:ext uri="{FF2B5EF4-FFF2-40B4-BE49-F238E27FC236}">
                <a16:creationId xmlns:a16="http://schemas.microsoft.com/office/drawing/2014/main" id="{6351B9BC-4A83-293C-4908-BF2F79FA9333}"/>
              </a:ext>
            </a:extLst>
          </p:cNvPr>
          <p:cNvSpPr txBox="1"/>
          <p:nvPr/>
        </p:nvSpPr>
        <p:spPr>
          <a:xfrm>
            <a:off x="0" y="5934670"/>
            <a:ext cx="12192000" cy="923330"/>
          </a:xfrm>
          <a:prstGeom prst="rect">
            <a:avLst/>
          </a:prstGeom>
          <a:noFill/>
        </p:spPr>
        <p:txBody>
          <a:bodyPr wrap="square" rtlCol="0">
            <a:spAutoFit/>
          </a:bodyPr>
          <a:lstStyle/>
          <a:p>
            <a:pPr algn="just"/>
            <a:r>
              <a:rPr lang="cs-CZ" dirty="0"/>
              <a:t>Oleksak, P.; Rysanek, D.; Vancurova, M.; Novak, J.; Maurencova, D.; Rousarova, E.; Capek, J.; Rousar, T.; Krejci, D.; Hotovcova, E.; Kuca, K.; Andrys, R.; Skarka, A.; Lisa, M.; Fresser, L.; Nepovimova, E.; Hodny, Z. </a:t>
            </a:r>
          </a:p>
          <a:p>
            <a:pPr algn="just"/>
            <a:r>
              <a:rPr lang="cs-CZ" dirty="0"/>
              <a:t>[MANUSCRIPT IN PREPARATION].</a:t>
            </a:r>
          </a:p>
        </p:txBody>
      </p:sp>
      <p:pic>
        <p:nvPicPr>
          <p:cNvPr id="5" name="Picture 4">
            <a:extLst>
              <a:ext uri="{FF2B5EF4-FFF2-40B4-BE49-F238E27FC236}">
                <a16:creationId xmlns:a16="http://schemas.microsoft.com/office/drawing/2014/main" id="{9DE0648C-F636-4ED9-90FC-36FD215E1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348" y="650034"/>
            <a:ext cx="2098652" cy="2731784"/>
          </a:xfrm>
          <a:prstGeom prst="rect">
            <a:avLst/>
          </a:prstGeom>
        </p:spPr>
      </p:pic>
      <p:sp>
        <p:nvSpPr>
          <p:cNvPr id="8" name="TextBox 7">
            <a:extLst>
              <a:ext uri="{FF2B5EF4-FFF2-40B4-BE49-F238E27FC236}">
                <a16:creationId xmlns:a16="http://schemas.microsoft.com/office/drawing/2014/main" id="{8CB24F33-B4A5-4091-A3DE-D93414CC6479}"/>
              </a:ext>
            </a:extLst>
          </p:cNvPr>
          <p:cNvSpPr txBox="1"/>
          <p:nvPr/>
        </p:nvSpPr>
        <p:spPr>
          <a:xfrm>
            <a:off x="2" y="1083477"/>
            <a:ext cx="10153828" cy="2677656"/>
          </a:xfrm>
          <a:prstGeom prst="rect">
            <a:avLst/>
          </a:prstGeom>
          <a:noFill/>
        </p:spPr>
        <p:txBody>
          <a:bodyPr wrap="square" rtlCol="0">
            <a:spAutoFit/>
          </a:bodyPr>
          <a:lstStyle/>
          <a:p>
            <a:pPr algn="just"/>
            <a:r>
              <a:rPr lang="en-US" sz="2400" dirty="0"/>
              <a:t>In this study, a library of 12 novel pyrazolopyrimidine derivatives was designed and synthesized, maintaining the</a:t>
            </a:r>
            <a:r>
              <a:rPr lang="cs-CZ" sz="2400" dirty="0"/>
              <a:t> N</a:t>
            </a:r>
            <a:r>
              <a:rPr lang="en-US" sz="2400" dirty="0"/>
              <a:t>1-tetrahydropyranyl anchor while varying the heteroaryl substituents at the </a:t>
            </a:r>
            <a:r>
              <a:rPr lang="cs-CZ" sz="2400" dirty="0"/>
              <a:t>C</a:t>
            </a:r>
            <a:r>
              <a:rPr lang="en-US" sz="2400" dirty="0"/>
              <a:t>3 position</a:t>
            </a:r>
            <a:r>
              <a:rPr lang="cs-CZ" sz="2400" dirty="0"/>
              <a:t>.</a:t>
            </a:r>
          </a:p>
          <a:p>
            <a:pPr algn="just"/>
            <a:endParaRPr lang="cs-CZ" sz="2400" dirty="0"/>
          </a:p>
          <a:p>
            <a:pPr algn="just"/>
            <a:r>
              <a:rPr lang="en-US" sz="2400" dirty="0"/>
              <a:t>The biological evaluation revealed that while none of the newly synthesized derivatives surpassed the reference compound </a:t>
            </a:r>
            <a:r>
              <a:rPr lang="en-US" sz="2400" dirty="0" err="1"/>
              <a:t>torkinib</a:t>
            </a:r>
            <a:r>
              <a:rPr lang="cs-CZ" sz="2400" dirty="0"/>
              <a:t>, </a:t>
            </a:r>
            <a:r>
              <a:rPr lang="en-US" sz="2400" dirty="0"/>
              <a:t>several candidates exhibited significant inhibitory activity</a:t>
            </a:r>
            <a:r>
              <a:rPr lang="cs-CZ" sz="2400" dirty="0"/>
              <a:t> against mTOR.</a:t>
            </a:r>
          </a:p>
        </p:txBody>
      </p:sp>
      <p:sp>
        <p:nvSpPr>
          <p:cNvPr id="11" name="TextBox 7">
            <a:extLst>
              <a:ext uri="{FF2B5EF4-FFF2-40B4-BE49-F238E27FC236}">
                <a16:creationId xmlns:a16="http://schemas.microsoft.com/office/drawing/2014/main" id="{4E134ABB-5286-4311-A426-61FEEE11A2E9}"/>
              </a:ext>
            </a:extLst>
          </p:cNvPr>
          <p:cNvSpPr txBox="1"/>
          <p:nvPr/>
        </p:nvSpPr>
        <p:spPr>
          <a:xfrm>
            <a:off x="5" y="3963743"/>
            <a:ext cx="12191995" cy="830997"/>
          </a:xfrm>
          <a:prstGeom prst="rect">
            <a:avLst/>
          </a:prstGeom>
          <a:noFill/>
        </p:spPr>
        <p:txBody>
          <a:bodyPr wrap="square" rtlCol="0">
            <a:spAutoFit/>
          </a:bodyPr>
          <a:lstStyle/>
          <a:p>
            <a:pPr algn="just"/>
            <a:r>
              <a:rPr lang="en-US" sz="2400" dirty="0"/>
              <a:t>Preliminary pharmacokinetic assessments indicated that several derivatives possessed notable bioavailability and improved aqueous solubility</a:t>
            </a:r>
            <a:r>
              <a:rPr lang="cs-CZ" sz="2400" dirty="0"/>
              <a:t>. </a:t>
            </a:r>
          </a:p>
        </p:txBody>
      </p:sp>
      <p:sp>
        <p:nvSpPr>
          <p:cNvPr id="12" name="TextBox 11">
            <a:extLst>
              <a:ext uri="{FF2B5EF4-FFF2-40B4-BE49-F238E27FC236}">
                <a16:creationId xmlns:a16="http://schemas.microsoft.com/office/drawing/2014/main" id="{59B71A47-2DAE-4301-88C2-A87616228CE6}"/>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4</a:t>
            </a:r>
            <a:endParaRPr lang="en-US" sz="2400" dirty="0">
              <a:solidFill>
                <a:schemeClr val="bg1"/>
              </a:solidFill>
            </a:endParaRPr>
          </a:p>
        </p:txBody>
      </p:sp>
    </p:spTree>
    <p:extLst>
      <p:ext uri="{BB962C8B-B14F-4D97-AF65-F5344CB8AC3E}">
        <p14:creationId xmlns:p14="http://schemas.microsoft.com/office/powerpoint/2010/main" val="585928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Torkinib derivatives with 4-tetrahydropyranyl motif</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93467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0">
            <a:extLst>
              <a:ext uri="{FF2B5EF4-FFF2-40B4-BE49-F238E27FC236}">
                <a16:creationId xmlns:a16="http://schemas.microsoft.com/office/drawing/2014/main" id="{6351B9BC-4A83-293C-4908-BF2F79FA9333}"/>
              </a:ext>
            </a:extLst>
          </p:cNvPr>
          <p:cNvSpPr txBox="1"/>
          <p:nvPr/>
        </p:nvSpPr>
        <p:spPr>
          <a:xfrm>
            <a:off x="0" y="5934670"/>
            <a:ext cx="12192000" cy="923330"/>
          </a:xfrm>
          <a:prstGeom prst="rect">
            <a:avLst/>
          </a:prstGeom>
          <a:noFill/>
        </p:spPr>
        <p:txBody>
          <a:bodyPr wrap="square" rtlCol="0">
            <a:spAutoFit/>
          </a:bodyPr>
          <a:lstStyle/>
          <a:p>
            <a:pPr algn="just"/>
            <a:r>
              <a:rPr lang="cs-CZ" dirty="0"/>
              <a:t>Oleksak, P.; Rysanek, D.; Vancurova, M.; Novak, J.; Maurencova, D.; Rousarova, E.; Capek, J.; Rousar, T.; Krejci, D.; Hotovcova, E.; Kuca, K.; Andrys, R.; Skarka, A.; Lisa, M.; Fresser, L.; Nepovimova, E.; Hodny, Z. </a:t>
            </a:r>
          </a:p>
          <a:p>
            <a:pPr algn="just"/>
            <a:r>
              <a:rPr lang="cs-CZ" dirty="0"/>
              <a:t>[MANUSCRIPT IN PREPARATION].</a:t>
            </a:r>
          </a:p>
        </p:txBody>
      </p:sp>
      <p:pic>
        <p:nvPicPr>
          <p:cNvPr id="5" name="Picture 4">
            <a:extLst>
              <a:ext uri="{FF2B5EF4-FFF2-40B4-BE49-F238E27FC236}">
                <a16:creationId xmlns:a16="http://schemas.microsoft.com/office/drawing/2014/main" id="{9DE0648C-F636-4ED9-90FC-36FD215E1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348" y="650034"/>
            <a:ext cx="2098652" cy="2731784"/>
          </a:xfrm>
          <a:prstGeom prst="rect">
            <a:avLst/>
          </a:prstGeom>
        </p:spPr>
      </p:pic>
      <p:sp>
        <p:nvSpPr>
          <p:cNvPr id="8" name="TextBox 7">
            <a:extLst>
              <a:ext uri="{FF2B5EF4-FFF2-40B4-BE49-F238E27FC236}">
                <a16:creationId xmlns:a16="http://schemas.microsoft.com/office/drawing/2014/main" id="{A167DCA4-59E2-4EFC-A005-DACA12888A44}"/>
              </a:ext>
            </a:extLst>
          </p:cNvPr>
          <p:cNvSpPr txBox="1"/>
          <p:nvPr/>
        </p:nvSpPr>
        <p:spPr>
          <a:xfrm>
            <a:off x="2" y="1083477"/>
            <a:ext cx="10153828" cy="2308324"/>
          </a:xfrm>
          <a:prstGeom prst="rect">
            <a:avLst/>
          </a:prstGeom>
          <a:noFill/>
        </p:spPr>
        <p:txBody>
          <a:bodyPr wrap="square" rtlCol="0">
            <a:spAutoFit/>
          </a:bodyPr>
          <a:lstStyle/>
          <a:p>
            <a:pPr algn="just"/>
            <a:r>
              <a:rPr lang="en-US" sz="2400" dirty="0"/>
              <a:t>To further validate the therapeutic potential of the library, the compounds were evaluated for their antiproliferative effects of </a:t>
            </a:r>
            <a:r>
              <a:rPr lang="cs-CZ" sz="2400" dirty="0"/>
              <a:t>selected </a:t>
            </a:r>
            <a:r>
              <a:rPr lang="en-US" sz="2400" dirty="0"/>
              <a:t>human cancer cell lines</a:t>
            </a:r>
            <a:r>
              <a:rPr lang="cs-CZ" sz="2400" dirty="0"/>
              <a:t>.</a:t>
            </a:r>
          </a:p>
          <a:p>
            <a:pPr algn="just"/>
            <a:endParaRPr lang="cs-CZ" sz="2400" dirty="0"/>
          </a:p>
          <a:p>
            <a:pPr algn="just"/>
            <a:r>
              <a:rPr lang="en-US" sz="2400" dirty="0"/>
              <a:t>While the cellular potency of the new derivatives was generally attenuated compared to </a:t>
            </a:r>
            <a:r>
              <a:rPr lang="en-US" sz="2400" dirty="0" err="1"/>
              <a:t>torkinib</a:t>
            </a:r>
            <a:r>
              <a:rPr lang="en-US" sz="2400" dirty="0"/>
              <a:t>, the compounds maintained significant biological activity, mirroring the trends observed in the</a:t>
            </a:r>
            <a:r>
              <a:rPr lang="cs-CZ" sz="2400" dirty="0"/>
              <a:t> kinase assays. </a:t>
            </a:r>
          </a:p>
        </p:txBody>
      </p:sp>
      <p:sp>
        <p:nvSpPr>
          <p:cNvPr id="11" name="TextBox 7">
            <a:extLst>
              <a:ext uri="{FF2B5EF4-FFF2-40B4-BE49-F238E27FC236}">
                <a16:creationId xmlns:a16="http://schemas.microsoft.com/office/drawing/2014/main" id="{40EE62EE-9A9F-4A93-97BF-462D237ED2A7}"/>
              </a:ext>
            </a:extLst>
          </p:cNvPr>
          <p:cNvSpPr txBox="1"/>
          <p:nvPr/>
        </p:nvSpPr>
        <p:spPr>
          <a:xfrm>
            <a:off x="-3" y="3748590"/>
            <a:ext cx="12191995" cy="830997"/>
          </a:xfrm>
          <a:prstGeom prst="rect">
            <a:avLst/>
          </a:prstGeom>
          <a:noFill/>
        </p:spPr>
        <p:txBody>
          <a:bodyPr wrap="square" rtlCol="0">
            <a:spAutoFit/>
          </a:bodyPr>
          <a:lstStyle/>
          <a:p>
            <a:pPr algn="just"/>
            <a:r>
              <a:rPr lang="en-US" sz="2400" dirty="0"/>
              <a:t>A particularly compelling finding of this study was the discovery that several derivatives exhibit </a:t>
            </a:r>
            <a:r>
              <a:rPr lang="en-US" sz="2400" dirty="0" err="1"/>
              <a:t>senolytic</a:t>
            </a:r>
            <a:r>
              <a:rPr lang="en-US" sz="2400" dirty="0"/>
              <a:t> activity</a:t>
            </a:r>
            <a:r>
              <a:rPr lang="cs-CZ" sz="2400" dirty="0"/>
              <a:t>.</a:t>
            </a:r>
          </a:p>
        </p:txBody>
      </p:sp>
      <p:sp>
        <p:nvSpPr>
          <p:cNvPr id="12" name="TextBox 11">
            <a:extLst>
              <a:ext uri="{FF2B5EF4-FFF2-40B4-BE49-F238E27FC236}">
                <a16:creationId xmlns:a16="http://schemas.microsoft.com/office/drawing/2014/main" id="{74405313-B5B4-44F6-98A5-ECC44A3932B1}"/>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4</a:t>
            </a:r>
            <a:endParaRPr lang="en-US" sz="2400" dirty="0">
              <a:solidFill>
                <a:schemeClr val="bg1"/>
              </a:solidFill>
            </a:endParaRPr>
          </a:p>
        </p:txBody>
      </p:sp>
    </p:spTree>
    <p:extLst>
      <p:ext uri="{BB962C8B-B14F-4D97-AF65-F5344CB8AC3E}">
        <p14:creationId xmlns:p14="http://schemas.microsoft.com/office/powerpoint/2010/main" val="3518801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Torkinib derivatives with 4-tetrahydropyranyl motif</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93467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0">
            <a:extLst>
              <a:ext uri="{FF2B5EF4-FFF2-40B4-BE49-F238E27FC236}">
                <a16:creationId xmlns:a16="http://schemas.microsoft.com/office/drawing/2014/main" id="{6351B9BC-4A83-293C-4908-BF2F79FA9333}"/>
              </a:ext>
            </a:extLst>
          </p:cNvPr>
          <p:cNvSpPr txBox="1"/>
          <p:nvPr/>
        </p:nvSpPr>
        <p:spPr>
          <a:xfrm>
            <a:off x="0" y="5934670"/>
            <a:ext cx="12192000" cy="923330"/>
          </a:xfrm>
          <a:prstGeom prst="rect">
            <a:avLst/>
          </a:prstGeom>
          <a:noFill/>
        </p:spPr>
        <p:txBody>
          <a:bodyPr wrap="square" rtlCol="0">
            <a:spAutoFit/>
          </a:bodyPr>
          <a:lstStyle/>
          <a:p>
            <a:pPr algn="just"/>
            <a:r>
              <a:rPr lang="cs-CZ" dirty="0"/>
              <a:t>Oleksak, P.; Rysanek, D.; Vancurova, M.; Novak, J.; Maurencova, D.; Rousarova, E.; Capek, J.; Rousar, T.; Krejci, D.; Hotovcova, E.; Kuca, K.; Andrys, R.; Skarka, A.; Lisa, M.; Fresser, L.; Nepovimova, E.; Hodny, Z. </a:t>
            </a:r>
          </a:p>
          <a:p>
            <a:pPr algn="just"/>
            <a:r>
              <a:rPr lang="cs-CZ" dirty="0"/>
              <a:t>[MANUSCRIPT IN PREPARATION].</a:t>
            </a:r>
          </a:p>
        </p:txBody>
      </p:sp>
      <p:pic>
        <p:nvPicPr>
          <p:cNvPr id="5" name="Picture 4">
            <a:extLst>
              <a:ext uri="{FF2B5EF4-FFF2-40B4-BE49-F238E27FC236}">
                <a16:creationId xmlns:a16="http://schemas.microsoft.com/office/drawing/2014/main" id="{9DE0648C-F636-4ED9-90FC-36FD215E1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348" y="650034"/>
            <a:ext cx="2098652" cy="2731784"/>
          </a:xfrm>
          <a:prstGeom prst="rect">
            <a:avLst/>
          </a:prstGeom>
        </p:spPr>
      </p:pic>
      <p:sp>
        <p:nvSpPr>
          <p:cNvPr id="8" name="TextBox 7">
            <a:extLst>
              <a:ext uri="{FF2B5EF4-FFF2-40B4-BE49-F238E27FC236}">
                <a16:creationId xmlns:a16="http://schemas.microsoft.com/office/drawing/2014/main" id="{5E8F539A-2BD9-4E0F-A416-C85A4B23CB8D}"/>
              </a:ext>
            </a:extLst>
          </p:cNvPr>
          <p:cNvSpPr txBox="1"/>
          <p:nvPr/>
        </p:nvSpPr>
        <p:spPr>
          <a:xfrm>
            <a:off x="2" y="1083477"/>
            <a:ext cx="10153828" cy="1938992"/>
          </a:xfrm>
          <a:prstGeom prst="rect">
            <a:avLst/>
          </a:prstGeom>
          <a:noFill/>
        </p:spPr>
        <p:txBody>
          <a:bodyPr wrap="square" rtlCol="0">
            <a:spAutoFit/>
          </a:bodyPr>
          <a:lstStyle/>
          <a:p>
            <a:pPr algn="just"/>
            <a:r>
              <a:rPr lang="en-US" sz="2400" dirty="0"/>
              <a:t>In summary, we have designed and synthesized a series of 12 novel pyrazolopyrimidine </a:t>
            </a:r>
            <a:r>
              <a:rPr lang="cs-CZ" sz="2400" dirty="0"/>
              <a:t>scaffolds bearing THP motif with</a:t>
            </a:r>
            <a:r>
              <a:rPr lang="en-US" sz="2400" dirty="0"/>
              <a:t> diverse heteroaryl moieties at the C3 position.</a:t>
            </a:r>
            <a:endParaRPr lang="cs-CZ" sz="2400" dirty="0"/>
          </a:p>
          <a:p>
            <a:pPr algn="just"/>
            <a:endParaRPr lang="cs-CZ" sz="2400" dirty="0"/>
          </a:p>
          <a:p>
            <a:pPr algn="just"/>
            <a:r>
              <a:rPr lang="cs-CZ" sz="2400" dirty="0"/>
              <a:t>Our findings confirm that </a:t>
            </a:r>
            <a:r>
              <a:rPr lang="en-US" sz="2400" dirty="0"/>
              <a:t>the derivatives maintain significant biological activity</a:t>
            </a:r>
            <a:r>
              <a:rPr lang="cs-CZ" sz="2400" dirty="0"/>
              <a:t>.</a:t>
            </a:r>
          </a:p>
        </p:txBody>
      </p:sp>
      <p:sp>
        <p:nvSpPr>
          <p:cNvPr id="11" name="TextBox 7">
            <a:extLst>
              <a:ext uri="{FF2B5EF4-FFF2-40B4-BE49-F238E27FC236}">
                <a16:creationId xmlns:a16="http://schemas.microsoft.com/office/drawing/2014/main" id="{FA14F1BA-7B71-4923-B1B2-5302ADA009D4}"/>
              </a:ext>
            </a:extLst>
          </p:cNvPr>
          <p:cNvSpPr txBox="1"/>
          <p:nvPr/>
        </p:nvSpPr>
        <p:spPr>
          <a:xfrm>
            <a:off x="-3" y="3420033"/>
            <a:ext cx="12191995" cy="1200329"/>
          </a:xfrm>
          <a:prstGeom prst="rect">
            <a:avLst/>
          </a:prstGeom>
          <a:noFill/>
        </p:spPr>
        <p:txBody>
          <a:bodyPr wrap="square" rtlCol="0">
            <a:spAutoFit/>
          </a:bodyPr>
          <a:lstStyle/>
          <a:p>
            <a:pPr algn="just"/>
            <a:r>
              <a:rPr lang="en-US" sz="2400" dirty="0"/>
              <a:t>Ultimately, these results underscore the value of the </a:t>
            </a:r>
            <a:r>
              <a:rPr lang="en-US" sz="2400" i="1" dirty="0"/>
              <a:t>N</a:t>
            </a:r>
            <a:r>
              <a:rPr lang="en-US" sz="2400" dirty="0"/>
              <a:t>-THP pyrazolopyrimidine framework as a versatile template for the development of next-generation mTOR inhibitors with specialized biological functions.</a:t>
            </a:r>
            <a:endParaRPr lang="cs-CZ" sz="2400" dirty="0"/>
          </a:p>
        </p:txBody>
      </p:sp>
      <p:sp>
        <p:nvSpPr>
          <p:cNvPr id="12" name="TextBox 7">
            <a:extLst>
              <a:ext uri="{FF2B5EF4-FFF2-40B4-BE49-F238E27FC236}">
                <a16:creationId xmlns:a16="http://schemas.microsoft.com/office/drawing/2014/main" id="{A34A3A43-4CF5-4BA2-A602-7CFD0FAB9E08}"/>
              </a:ext>
            </a:extLst>
          </p:cNvPr>
          <p:cNvSpPr txBox="1"/>
          <p:nvPr/>
        </p:nvSpPr>
        <p:spPr>
          <a:xfrm>
            <a:off x="5" y="5011341"/>
            <a:ext cx="12191995" cy="461665"/>
          </a:xfrm>
          <a:prstGeom prst="rect">
            <a:avLst/>
          </a:prstGeom>
          <a:noFill/>
        </p:spPr>
        <p:txBody>
          <a:bodyPr wrap="square" rtlCol="0">
            <a:spAutoFit/>
          </a:bodyPr>
          <a:lstStyle/>
          <a:p>
            <a:pPr algn="just"/>
            <a:r>
              <a:rPr lang="en-US" sz="2400" b="1" dirty="0"/>
              <a:t>This manuscript is currently in preparation</a:t>
            </a:r>
            <a:r>
              <a:rPr lang="cs-CZ" sz="2400" b="1" dirty="0"/>
              <a:t>.</a:t>
            </a:r>
          </a:p>
        </p:txBody>
      </p:sp>
      <p:sp>
        <p:nvSpPr>
          <p:cNvPr id="14" name="TextBox 13">
            <a:extLst>
              <a:ext uri="{FF2B5EF4-FFF2-40B4-BE49-F238E27FC236}">
                <a16:creationId xmlns:a16="http://schemas.microsoft.com/office/drawing/2014/main" id="{A1D312E0-FB1A-477D-A4EB-8664CA3A3DE5}"/>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4</a:t>
            </a:r>
            <a:endParaRPr lang="en-US" sz="2400" dirty="0">
              <a:solidFill>
                <a:schemeClr val="bg1"/>
              </a:solidFill>
            </a:endParaRPr>
          </a:p>
        </p:txBody>
      </p:sp>
    </p:spTree>
    <p:extLst>
      <p:ext uri="{BB962C8B-B14F-4D97-AF65-F5344CB8AC3E}">
        <p14:creationId xmlns:p14="http://schemas.microsoft.com/office/powerpoint/2010/main" val="29102259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Potential of mTOR inhibitors in </a:t>
            </a:r>
            <a:r>
              <a:rPr lang="en-US" sz="2400" b="1" dirty="0">
                <a:solidFill>
                  <a:srgbClr val="FFA300"/>
                </a:solidFill>
              </a:rPr>
              <a:t>delayed onset and treatment of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893647"/>
          </a:xfrm>
          <a:prstGeom prst="rect">
            <a:avLst/>
          </a:prstGeom>
          <a:noFill/>
        </p:spPr>
        <p:txBody>
          <a:bodyPr wrap="square" rtlCol="0">
            <a:spAutoFit/>
          </a:bodyPr>
          <a:lstStyle/>
          <a:p>
            <a:pPr algn="just"/>
            <a:r>
              <a:rPr lang="cs-CZ" sz="2400" dirty="0"/>
              <a:t>Direct and indirect mTOR ihibitors have a great potential to extend our healthspan and lifespan.</a:t>
            </a:r>
          </a:p>
          <a:p>
            <a:pPr algn="just"/>
            <a:endParaRPr lang="cs-CZ" sz="2400" dirty="0"/>
          </a:p>
          <a:p>
            <a:pPr algn="just"/>
            <a:r>
              <a:rPr lang="cs-CZ" sz="2400" dirty="0"/>
              <a:t>I</a:t>
            </a:r>
            <a:r>
              <a:rPr lang="en-US" sz="2400" dirty="0" err="1"/>
              <a:t>nhibition</a:t>
            </a:r>
            <a:r>
              <a:rPr lang="cs-CZ" sz="2400" dirty="0"/>
              <a:t> of mTOR</a:t>
            </a:r>
            <a:r>
              <a:rPr lang="en-US" sz="2400" dirty="0"/>
              <a:t> has been studied in the context of neuroprotection and age-related neurodegenerative diseases. It may have potential benefits for preserving cognitive function and reducing the risk of neurodegeneration.</a:t>
            </a:r>
            <a:endParaRPr lang="cs-CZ" sz="2400" dirty="0"/>
          </a:p>
          <a:p>
            <a:pPr algn="just"/>
            <a:endParaRPr lang="cs-CZ" sz="2400" dirty="0"/>
          </a:p>
          <a:p>
            <a:pPr algn="just"/>
            <a:r>
              <a:rPr lang="cs-CZ" sz="2400" dirty="0"/>
              <a:t>I</a:t>
            </a:r>
            <a:r>
              <a:rPr lang="en-US" sz="2400" dirty="0" err="1"/>
              <a:t>nhibitors</a:t>
            </a:r>
            <a:r>
              <a:rPr lang="cs-CZ" sz="2400" dirty="0"/>
              <a:t> of mTOR</a:t>
            </a:r>
            <a:r>
              <a:rPr lang="en-US" sz="2400" dirty="0"/>
              <a:t> may influence immune function, and modulation of the immune system is crucial for healthy aging. Enhanced immune responses can help defend against infections and diseases associated with aging.</a:t>
            </a:r>
            <a:endParaRPr lang="cs-CZ" sz="2400" dirty="0"/>
          </a:p>
          <a:p>
            <a:pPr algn="just"/>
            <a:endParaRPr lang="cs-CZ" sz="2400" dirty="0"/>
          </a:p>
          <a:p>
            <a:pPr algn="just"/>
            <a:r>
              <a:rPr lang="en-US" sz="2400" dirty="0"/>
              <a:t>mTOR is a key regulator of protein synthesis, and its inhibition may promote cellular maintenance processes, such as autophagy, which is responsible for the removal of damaged cellular components. Enhanced autophagy can contribute to cellular rejuvenation and longevity.</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CONCLUSION</a:t>
            </a:r>
            <a:endParaRPr lang="en-US" sz="2400" dirty="0">
              <a:solidFill>
                <a:schemeClr val="bg1"/>
              </a:solidFill>
            </a:endParaRPr>
          </a:p>
        </p:txBody>
      </p:sp>
    </p:spTree>
    <p:extLst>
      <p:ext uri="{BB962C8B-B14F-4D97-AF65-F5344CB8AC3E}">
        <p14:creationId xmlns:p14="http://schemas.microsoft.com/office/powerpoint/2010/main" val="111375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47612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488668"/>
            <a:ext cx="12192000" cy="369332"/>
          </a:xfrm>
          <a:prstGeom prst="rect">
            <a:avLst/>
          </a:prstGeom>
          <a:noFill/>
        </p:spPr>
        <p:txBody>
          <a:bodyPr wrap="square" rtlCol="0">
            <a:spAutoFit/>
          </a:bodyPr>
          <a:lstStyle/>
          <a:p>
            <a:pPr algn="just"/>
            <a:r>
              <a:rPr lang="cs-CZ" dirty="0"/>
              <a:t>Our World In Data, Life expectancy </a:t>
            </a:r>
            <a:r>
              <a:rPr lang="cs-CZ" b="1" dirty="0"/>
              <a:t>2019</a:t>
            </a:r>
            <a:r>
              <a:rPr lang="cs-CZ" dirty="0"/>
              <a:t>. URL: </a:t>
            </a:r>
            <a:r>
              <a:rPr lang="cs-CZ" dirty="0">
                <a:hlinkClick r:id="rId2"/>
              </a:rPr>
              <a:t>https://ourworldindata.org/life-expectancy</a:t>
            </a:r>
            <a:r>
              <a:rPr lang="cs-CZ" dirty="0"/>
              <a:t> (accessed: 7</a:t>
            </a:r>
            <a:r>
              <a:rPr lang="cs-CZ" baseline="30000" dirty="0"/>
              <a:t>th</a:t>
            </a:r>
            <a:r>
              <a:rPr lang="cs-CZ" dirty="0"/>
              <a:t> February 2024). </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pic>
        <p:nvPicPr>
          <p:cNvPr id="5" name="Picture 4">
            <a:extLst>
              <a:ext uri="{FF2B5EF4-FFF2-40B4-BE49-F238E27FC236}">
                <a16:creationId xmlns:a16="http://schemas.microsoft.com/office/drawing/2014/main" id="{3B991CFD-92ED-45D6-9DF6-CC9432750DF1}"/>
              </a:ext>
            </a:extLst>
          </p:cNvPr>
          <p:cNvPicPr>
            <a:picLocks noChangeAspect="1"/>
          </p:cNvPicPr>
          <p:nvPr/>
        </p:nvPicPr>
        <p:blipFill>
          <a:blip r:embed="rId3"/>
          <a:stretch>
            <a:fillRect/>
          </a:stretch>
        </p:blipFill>
        <p:spPr>
          <a:xfrm>
            <a:off x="1654542" y="615626"/>
            <a:ext cx="8882915" cy="5753183"/>
          </a:xfrm>
          <a:prstGeom prst="rect">
            <a:avLst/>
          </a:prstGeom>
        </p:spPr>
      </p:pic>
    </p:spTree>
    <p:extLst>
      <p:ext uri="{BB962C8B-B14F-4D97-AF65-F5344CB8AC3E}">
        <p14:creationId xmlns:p14="http://schemas.microsoft.com/office/powerpoint/2010/main" val="382956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Current approach of medicine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Luo, J.; Mills, K.; le Cessie, S.; Noordam, R.; van Heemst, D. Ageing, age-related diseases and oxidative stress: What to do next?. </a:t>
            </a:r>
            <a:r>
              <a:rPr lang="cs-CZ" i="1" dirty="0"/>
              <a:t>Ageing Research Reviews</a:t>
            </a:r>
            <a:r>
              <a:rPr lang="cs-CZ" dirty="0"/>
              <a:t> </a:t>
            </a:r>
            <a:r>
              <a:rPr lang="cs-CZ" b="1" dirty="0"/>
              <a:t>2020</a:t>
            </a:r>
            <a:r>
              <a:rPr lang="cs-CZ" dirty="0"/>
              <a:t>, </a:t>
            </a:r>
            <a:r>
              <a:rPr lang="cs-CZ" i="1" dirty="0"/>
              <a:t>57</a:t>
            </a:r>
            <a:r>
              <a:rPr lang="cs-CZ" dirty="0"/>
              <a:t>, 100982, doi:10.1016/j.arr.2019.100982.</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2308324"/>
          </a:xfrm>
          <a:prstGeom prst="rect">
            <a:avLst/>
          </a:prstGeom>
          <a:noFill/>
        </p:spPr>
        <p:txBody>
          <a:bodyPr wrap="square" rtlCol="0">
            <a:spAutoFit/>
          </a:bodyPr>
          <a:lstStyle/>
          <a:p>
            <a:pPr algn="just"/>
            <a:r>
              <a:rPr lang="cs-CZ" sz="2400" dirty="0"/>
              <a:t>Direct disease-targeting therapies to improve undesired health condition of patient represent a classical medicinal approach, which can be described as </a:t>
            </a:r>
            <a:r>
              <a:rPr lang="cs-CZ" sz="2400" b="1" dirty="0">
                <a:solidFill>
                  <a:schemeClr val="bg1">
                    <a:lumMod val="50000"/>
                  </a:schemeClr>
                </a:solidFill>
              </a:rPr>
              <a:t>"one treatment to overcome one disease"</a:t>
            </a:r>
            <a:r>
              <a:rPr lang="cs-CZ" sz="2400" dirty="0"/>
              <a:t>.</a:t>
            </a:r>
          </a:p>
          <a:p>
            <a:pPr algn="just"/>
            <a:endParaRPr lang="cs-CZ" sz="2400" dirty="0"/>
          </a:p>
          <a:p>
            <a:pPr algn="just"/>
            <a:r>
              <a:rPr lang="cs-CZ" sz="2400" dirty="0"/>
              <a:t>The main goal of this approach is an improvement of acute health condition; the secondary outcome is indirect improvement of healthspan and lifespan of the patient.</a:t>
            </a:r>
          </a:p>
        </p:txBody>
      </p:sp>
      <p:sp>
        <p:nvSpPr>
          <p:cNvPr id="9" name="TextBox 8">
            <a:extLst>
              <a:ext uri="{FF2B5EF4-FFF2-40B4-BE49-F238E27FC236}">
                <a16:creationId xmlns:a16="http://schemas.microsoft.com/office/drawing/2014/main" id="{2F263D21-EECB-4B4C-8ABC-6DC20BF74312}"/>
              </a:ext>
            </a:extLst>
          </p:cNvPr>
          <p:cNvSpPr txBox="1"/>
          <p:nvPr/>
        </p:nvSpPr>
        <p:spPr>
          <a:xfrm>
            <a:off x="0" y="3456563"/>
            <a:ext cx="12192000" cy="461665"/>
          </a:xfrm>
          <a:prstGeom prst="rect">
            <a:avLst/>
          </a:prstGeom>
          <a:noFill/>
        </p:spPr>
        <p:txBody>
          <a:bodyPr wrap="square" rtlCol="0">
            <a:spAutoFit/>
          </a:bodyPr>
          <a:lstStyle/>
          <a:p>
            <a:pPr algn="just"/>
            <a:r>
              <a:rPr lang="cs-CZ" sz="2400" b="1" dirty="0">
                <a:solidFill>
                  <a:srgbClr val="FFA300"/>
                </a:solidFill>
              </a:rPr>
              <a:t>Novel approach of medicine  </a:t>
            </a:r>
            <a:endParaRPr lang="en-US" sz="2400" dirty="0">
              <a:solidFill>
                <a:schemeClr val="bg1"/>
              </a:solidFill>
            </a:endParaRPr>
          </a:p>
        </p:txBody>
      </p:sp>
      <p:sp>
        <p:nvSpPr>
          <p:cNvPr id="11" name="TextBox 10">
            <a:extLst>
              <a:ext uri="{FF2B5EF4-FFF2-40B4-BE49-F238E27FC236}">
                <a16:creationId xmlns:a16="http://schemas.microsoft.com/office/drawing/2014/main" id="{C154C9C8-CE59-4925-8613-7A8BE5D0C61E}"/>
              </a:ext>
            </a:extLst>
          </p:cNvPr>
          <p:cNvSpPr txBox="1"/>
          <p:nvPr/>
        </p:nvSpPr>
        <p:spPr>
          <a:xfrm>
            <a:off x="-4" y="3918228"/>
            <a:ext cx="12191999" cy="2308324"/>
          </a:xfrm>
          <a:prstGeom prst="rect">
            <a:avLst/>
          </a:prstGeom>
          <a:noFill/>
        </p:spPr>
        <p:txBody>
          <a:bodyPr wrap="square" rtlCol="0">
            <a:spAutoFit/>
          </a:bodyPr>
          <a:lstStyle/>
          <a:p>
            <a:pPr algn="just"/>
            <a:r>
              <a:rPr lang="cs-CZ" sz="2400" dirty="0"/>
              <a:t>Direct longevity-targeting therapies to maintain and prolong desired health condition of patient represent a novel medicinal approach, which can be described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one treatment to prevent multiple age-related diseases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a:p>
            <a:pPr algn="just"/>
            <a:endParaRPr lang="cs-CZ" sz="2400" dirty="0"/>
          </a:p>
          <a:p>
            <a:pPr algn="just"/>
            <a:r>
              <a:rPr lang="cs-CZ" sz="2400" dirty="0"/>
              <a:t>The main goal of this approach is to prolong both, healthspan and lifespan; the secondary outcome is a delayed onset and reduced risk of various age-related complications.</a:t>
            </a:r>
          </a:p>
        </p:txBody>
      </p:sp>
    </p:spTree>
    <p:extLst>
      <p:ext uri="{BB962C8B-B14F-4D97-AF65-F5344CB8AC3E}">
        <p14:creationId xmlns:p14="http://schemas.microsoft.com/office/powerpoint/2010/main" val="312025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Targeting of aging</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3" y="5893702"/>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5946485"/>
            <a:ext cx="12192000" cy="923330"/>
          </a:xfrm>
          <a:prstGeom prst="rect">
            <a:avLst/>
          </a:prstGeom>
          <a:noFill/>
        </p:spPr>
        <p:txBody>
          <a:bodyPr wrap="square" rtlCol="0">
            <a:spAutoFit/>
          </a:bodyPr>
          <a:lstStyle/>
          <a:p>
            <a:pPr algn="just"/>
            <a:r>
              <a:rPr lang="cs-CZ" dirty="0"/>
              <a:t>Pyrkov, T.V.; Avchaciov, K.; Tarkhov, A.E.; Menshikov, L.I.; Gudkov, A.V.; Fedichev, P.O. </a:t>
            </a:r>
            <a:r>
              <a:rPr lang="en-US" dirty="0"/>
              <a:t>Longitudinal analysis of blood markers reveals progressive loss of resilience and predicts human lifespan limit</a:t>
            </a:r>
            <a:r>
              <a:rPr lang="cs-CZ" dirty="0"/>
              <a:t>. Nature Communications 2021, 12, 2765, doi:10.1038/s41467-021-23014-1.</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4" y="1089617"/>
            <a:ext cx="7427985" cy="4524315"/>
          </a:xfrm>
          <a:prstGeom prst="rect">
            <a:avLst/>
          </a:prstGeom>
          <a:noFill/>
        </p:spPr>
        <p:txBody>
          <a:bodyPr wrap="square" rtlCol="0">
            <a:spAutoFit/>
          </a:bodyPr>
          <a:lstStyle/>
          <a:p>
            <a:pPr algn="just"/>
            <a:r>
              <a:rPr lang="cs-CZ" sz="2400" dirty="0"/>
              <a:t>Direct targeting of aging may not only increase the lifespan itself, but significantly increase the healthspan as well.</a:t>
            </a:r>
          </a:p>
          <a:p>
            <a:pPr algn="just"/>
            <a:endParaRPr lang="cs-CZ" sz="2400" dirty="0"/>
          </a:p>
          <a:p>
            <a:pPr algn="just"/>
            <a:r>
              <a:rPr lang="cs-CZ" sz="2400" dirty="0"/>
              <a:t>In addition to health benefits, this effect can further have positive implications for the economy, such as increased workforce productivity or reduced healthcare costs.</a:t>
            </a:r>
          </a:p>
          <a:p>
            <a:pPr algn="just"/>
            <a:endParaRPr lang="cs-CZ" sz="2400" dirty="0"/>
          </a:p>
          <a:p>
            <a:pPr algn="just"/>
            <a:r>
              <a:rPr lang="cs-CZ" sz="2400" dirty="0"/>
              <a:t>Based on findings of the study reported in 2021, humans may be able to live for 120‒150 years. Moreover, data suggest that the period of age-related diseases should be significantly reduced.</a:t>
            </a:r>
          </a:p>
        </p:txBody>
      </p:sp>
      <p:pic>
        <p:nvPicPr>
          <p:cNvPr id="5" name="Picture 4">
            <a:extLst>
              <a:ext uri="{FF2B5EF4-FFF2-40B4-BE49-F238E27FC236}">
                <a16:creationId xmlns:a16="http://schemas.microsoft.com/office/drawing/2014/main" id="{F05DD0CF-67DD-4442-AF58-CC022697BF3F}"/>
              </a:ext>
            </a:extLst>
          </p:cNvPr>
          <p:cNvPicPr>
            <a:picLocks noChangeAspect="1"/>
          </p:cNvPicPr>
          <p:nvPr/>
        </p:nvPicPr>
        <p:blipFill>
          <a:blip r:embed="rId2"/>
          <a:stretch>
            <a:fillRect/>
          </a:stretch>
        </p:blipFill>
        <p:spPr>
          <a:xfrm>
            <a:off x="7427985" y="671758"/>
            <a:ext cx="4764012" cy="5169162"/>
          </a:xfrm>
          <a:prstGeom prst="rect">
            <a:avLst/>
          </a:prstGeom>
        </p:spPr>
      </p:pic>
    </p:spTree>
    <p:extLst>
      <p:ext uri="{BB962C8B-B14F-4D97-AF65-F5344CB8AC3E}">
        <p14:creationId xmlns:p14="http://schemas.microsoft.com/office/powerpoint/2010/main" val="162343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5113</TotalTime>
  <Words>12087</Words>
  <Application>Microsoft Office PowerPoint</Application>
  <PresentationFormat>Widescreen</PresentationFormat>
  <Paragraphs>552</Paragraphs>
  <Slides>66</Slides>
  <Notes>58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1" baseType="lpstr">
      <vt:lpstr>Arial</vt:lpstr>
      <vt:lpstr>Calibri</vt:lpstr>
      <vt:lpstr>Calibri Light</vt:lpstr>
      <vt:lpstr>Office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Olekšák Patrik</dc:creator>
  <cp:lastModifiedBy>Olekšák Patrik</cp:lastModifiedBy>
  <cp:revision>247</cp:revision>
  <dcterms:created xsi:type="dcterms:W3CDTF">2023-10-12T09:19:51Z</dcterms:created>
  <dcterms:modified xsi:type="dcterms:W3CDTF">2026-07-10T21:42:35Z</dcterms:modified>
</cp:coreProperties>
</file>