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9" r:id="rId4"/>
    <p:sldId id="266" r:id="rId5"/>
    <p:sldId id="267" r:id="rId6"/>
    <p:sldId id="274" r:id="rId7"/>
    <p:sldId id="271" r:id="rId8"/>
    <p:sldId id="258" r:id="rId9"/>
    <p:sldId id="272" r:id="rId10"/>
    <p:sldId id="259" r:id="rId11"/>
    <p:sldId id="273" r:id="rId12"/>
    <p:sldId id="268" r:id="rId13"/>
    <p:sldId id="270" r:id="rId14"/>
    <p:sldId id="261" r:id="rId15"/>
    <p:sldId id="262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7C5EA3-B705-4618-B633-7008DD1A5334}" v="29" dt="2026-06-30T21:31:51.8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4660"/>
  </p:normalViewPr>
  <p:slideViewPr>
    <p:cSldViewPr snapToGrid="0">
      <p:cViewPr varScale="1">
        <p:scale>
          <a:sx n="81" d="100"/>
          <a:sy n="81" d="100"/>
        </p:scale>
        <p:origin x="65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6E8BA-10FE-464D-9A2B-46631A646D49}" type="datetimeFigureOut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1D489-8EA6-4D2C-8282-80E407BFC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251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43ACB-2236-451F-B39A-9956127D0D1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03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C1A9F1-6B79-4A4F-9FCF-EF3691DF1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A35BDE0-5876-4583-A7D5-AB1333659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192723-91D7-4EC1-8BFD-17DF9B7E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A62097D-5346-46C6-91F7-CDE53219C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772A5B-35CE-4A6B-8F1D-F920E1F7C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5982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4243FB-7325-4D7C-9D0F-1952EB6D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52DC4C2-52C0-4B82-A432-F67A9E30F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5D3CE9-45B9-4750-A54A-DFF2B7E5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893C624-5275-437D-840E-C457391A5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9EBF51-C2C3-4304-ADC8-00C17A573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02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7081414-4197-4947-B9F1-4E5A90805B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334A011-837E-4303-BB3D-E28D9AF46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1A9BB2-C2EE-4682-A560-12FE34D5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2FF9B2-61E4-4426-B972-26CA069F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599641-8BA2-4A84-AE3B-B14D0EA0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73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8C3B5F-9344-4EE5-A027-EB7041D3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4419F7-A3F4-44A6-B779-88173B5FF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A84D39-F734-426A-AB4D-F187A23F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27AD11-C88E-40EA-ADEE-41E9D9C9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4A3A2B-7A15-4E50-B653-2EFAAE8C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43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E3E37E-C6A3-4A1F-8C0D-AFC3D4A73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CBF7FDE-04CD-42D9-AD3B-DAB9C14C3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BC5D26-09B5-446E-9A07-36C02702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7B20454-FA3B-466C-AF04-685C43C56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6E2C7A-4BC7-4D4B-BD3D-78D537F2C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06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2387C0-ED8B-4EA6-9335-656A24CCA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6D78BD-6F81-48A6-A693-346123BDF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082CB0E-69B2-4D3A-8EBB-0FEE5AD73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6B7F4F2-6869-4047-A0F8-AB9C489B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2133815-055C-4DBB-BAB7-F34E8E8F5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E595F9-9B4C-4E40-AD54-24AEB99C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159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9029D3-C992-4305-9704-4E219D892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3C9DB64-73FD-412F-9B13-79AEF4913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CEF4F22-2F6F-4F6C-93B2-F8DBE4B36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7ED3229-C6F4-475E-8ADE-65C0CB5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77672B3-3537-4191-A8B3-967A1A52F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9A3749B-AF36-43E8-A33C-978B8088D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60F65B2-484C-4FAF-9A9C-1FCC8EAE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F45A6FB-923D-4AE4-9904-F35951B0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10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221B4F-C0A4-42FA-B994-5B8C20C12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77A01FE-2669-4B4F-A0AC-FCEA3A031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FB7BC2E-27C8-4514-8C9C-B64AA6A70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89922F9-A012-4D4B-958B-E09BDC148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013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EAD2A3C-EF27-47EC-BF85-781807688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4BFFC2D-DA6F-48C9-814A-3EA99244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9BAA11-7FD3-46AA-9F2D-3A6CBFD9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302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C3EC63-1181-49CE-BB8E-7498DC00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A9E1CE-5035-4476-8C4F-2C22BE6A6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9E0EC43-6E73-4691-9C41-27DFB6DA6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E68EFE7-6197-458C-95C3-7AAFCD51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18CD3FB-34F9-4682-8C72-CAD14C0B7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78F08E6-0198-47A4-96EA-B4ADAA20B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818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3F620C-675D-49BF-A0C7-4AF69BB0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034553A-7695-4C78-A978-C8154351D6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46BF5C2-8466-439C-8B5C-5149B9032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E29E25A-C42A-4F0D-80EC-022B78A28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11BDE44-3AE3-43E4-86DD-08F5DF01E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7656F70-3B42-4B96-AB55-91C5A767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067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009E97B-7C56-4383-8CBC-29410CD3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A9766F5-BD2A-4896-8A2B-5D67B23A0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B9D7EF7-0A71-4D0F-A0FE-4DDEE7B0A6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2E94B-68F1-4DE6-8F22-A09311E5C174}" type="datetimeFigureOut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96EF5D-443D-47BE-8C30-D79CCDA25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8CA611-065F-4A65-924E-F585A6B07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139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em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B66CA9-E1E5-4B02-B122-1B3C9E5A7D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RESEARCH ACTIVITIES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lang="en-US" altLang="ja-JP" dirty="0"/>
              <a:t>June 30th</a:t>
            </a:r>
            <a:r>
              <a:rPr kumimoji="1" lang="en-US" altLang="ja-JP" dirty="0"/>
              <a:t>, 202</a:t>
            </a:r>
            <a:r>
              <a:rPr lang="en-US" altLang="ja-JP" dirty="0"/>
              <a:t>6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E476E8B-918E-4A68-A30B-AE39D5799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6888" y="3916363"/>
            <a:ext cx="9144000" cy="16557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kumimoji="1" lang="en-US" altLang="ja-JP" dirty="0"/>
              <a:t>Toshitaka Hayashi.</a:t>
            </a:r>
          </a:p>
          <a:p>
            <a:r>
              <a:rPr lang="en-US" altLang="ja-JP" dirty="0"/>
              <a:t>toshitaka.hayashi@uhk.cz</a:t>
            </a:r>
            <a:endParaRPr kumimoji="1" lang="en-US" altLang="ja-JP" dirty="0"/>
          </a:p>
          <a:p>
            <a:r>
              <a:rPr lang="en-US" altLang="ja-JP" dirty="0"/>
              <a:t>Supervisor: Ing. Richard Cimler, Ph.D.</a:t>
            </a:r>
          </a:p>
          <a:p>
            <a:r>
              <a:rPr lang="en-US" altLang="ja-JP" dirty="0">
                <a:ea typeface="游ゴシック"/>
              </a:rPr>
              <a:t>Faculty of Science UHK</a:t>
            </a:r>
            <a:endParaRPr kumimoji="1" lang="ja-JP" altLang="en-US" dirty="0"/>
          </a:p>
        </p:txBody>
      </p:sp>
      <p:pic>
        <p:nvPicPr>
          <p:cNvPr id="6" name="slide1">
            <a:hlinkClick r:id="" action="ppaction://media"/>
            <a:extLst>
              <a:ext uri="{FF2B5EF4-FFF2-40B4-BE49-F238E27FC236}">
                <a16:creationId xmlns:a16="http://schemas.microsoft.com/office/drawing/2014/main" id="{C178AA3D-3A66-4A92-9FC0-CFC40E259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7159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8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B7283A-223F-4E3F-8E05-71FD528F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Publication in UHK</a:t>
            </a:r>
            <a:endParaRPr kumimoji="1" lang="ja-JP" altLang="en-US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3A60E670-195C-4C25-A54D-8E7D834A59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016044"/>
              </p:ext>
            </p:extLst>
          </p:nvPr>
        </p:nvGraphicFramePr>
        <p:xfrm>
          <a:off x="363993" y="1575131"/>
          <a:ext cx="11464013" cy="512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426">
                  <a:extLst>
                    <a:ext uri="{9D8B030D-6E8A-4147-A177-3AD203B41FA5}">
                      <a16:colId xmlns:a16="http://schemas.microsoft.com/office/drawing/2014/main" val="88989605"/>
                    </a:ext>
                  </a:extLst>
                </a:gridCol>
                <a:gridCol w="7441552">
                  <a:extLst>
                    <a:ext uri="{9D8B030D-6E8A-4147-A177-3AD203B41FA5}">
                      <a16:colId xmlns:a16="http://schemas.microsoft.com/office/drawing/2014/main" val="3205817794"/>
                    </a:ext>
                  </a:extLst>
                </a:gridCol>
                <a:gridCol w="3113035">
                  <a:extLst>
                    <a:ext uri="{9D8B030D-6E8A-4147-A177-3AD203B41FA5}">
                      <a16:colId xmlns:a16="http://schemas.microsoft.com/office/drawing/2014/main" val="2486858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Year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Paper title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Journal name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053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/>
                        <a:t>OCFSP: Self-supervised One-class Classification Approach Using Feature-slide Prediction Subtask for Feature Data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Soft Computing (Q3)</a:t>
                      </a:r>
                    </a:p>
                    <a:p>
                      <a:endParaRPr kumimoji="1" lang="en-US" altLang="ja-JP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4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OCSTN: One-class time-series classification approach using signal transformation network into a goal signal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Information Sciences (Q1)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09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Classification of health deterioration by geometric invariants</a:t>
                      </a:r>
                    </a:p>
                    <a:p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(co-author)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Computer Methods and Programs in Biomedicine(Q1)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276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2023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Distance-based one-class time-series classification approach using local cluster balance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Expert Systems with Application (Q1)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215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 Entropy Equalization: a novel preprocessing technique for image recognition tasks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Information Sciences (Q1)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828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Patient deterioration detection using one-class classification via cluster period estimation subtask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Information Sciences (Q1)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607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  <a:endParaRPr kumimoji="1" lang="en-US" altLang="ja-JP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Interpretable synthetic signals for explainable one-class time-series classification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Engineering Application of Artificial Intelligence (D1)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090275"/>
                  </a:ext>
                </a:extLst>
              </a:tr>
            </a:tbl>
          </a:graphicData>
        </a:graphic>
      </p:graphicFrame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0689698-6FD5-8686-1C5E-A1689AC73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3872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94"/>
    </mc:Choice>
    <mc:Fallback xmlns="">
      <p:transition spd="slow" advTm="118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A18612-0D61-6459-9BFD-1D5762A4C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Publication in UHK</a:t>
            </a:r>
            <a:endParaRPr kumimoji="1" lang="ja-JP" altLang="en-US" dirty="0"/>
          </a:p>
        </p:txBody>
      </p:sp>
      <p:graphicFrame>
        <p:nvGraphicFramePr>
          <p:cNvPr id="4" name="表 5">
            <a:extLst>
              <a:ext uri="{FF2B5EF4-FFF2-40B4-BE49-F238E27FC236}">
                <a16:creationId xmlns:a16="http://schemas.microsoft.com/office/drawing/2014/main" id="{323FB915-D06C-DB02-AB55-0F5F0C9394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2092169"/>
              </p:ext>
            </p:extLst>
          </p:nvPr>
        </p:nvGraphicFramePr>
        <p:xfrm>
          <a:off x="441385" y="2322484"/>
          <a:ext cx="11309230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147">
                  <a:extLst>
                    <a:ext uri="{9D8B030D-6E8A-4147-A177-3AD203B41FA5}">
                      <a16:colId xmlns:a16="http://schemas.microsoft.com/office/drawing/2014/main" val="88989605"/>
                    </a:ext>
                  </a:extLst>
                </a:gridCol>
                <a:gridCol w="7341079">
                  <a:extLst>
                    <a:ext uri="{9D8B030D-6E8A-4147-A177-3AD203B41FA5}">
                      <a16:colId xmlns:a16="http://schemas.microsoft.com/office/drawing/2014/main" val="3205817794"/>
                    </a:ext>
                  </a:extLst>
                </a:gridCol>
                <a:gridCol w="3071004">
                  <a:extLst>
                    <a:ext uri="{9D8B030D-6E8A-4147-A177-3AD203B41FA5}">
                      <a16:colId xmlns:a16="http://schemas.microsoft.com/office/drawing/2014/main" val="2486858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Year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Paper title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Journal name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053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fusion of hyperparameter candidates for one-class classification problems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Information Sciences</a:t>
                      </a:r>
                    </a:p>
                    <a:p>
                      <a:r>
                        <a:rPr kumimoji="1" lang="en-US" altLang="ja-JP" dirty="0"/>
                        <a:t>(AIS Q1)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4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Critical review for one-class classification: recent advances and the reality behind them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/>
                        <a:t>WIREs Data Mining and Knowledge Discovery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(AIS D1)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09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Size free one-class classification using probabilistic local cluster balance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Results in Engineering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(AIS D1)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801379"/>
                  </a:ext>
                </a:extLst>
              </a:tr>
            </a:tbl>
          </a:graphicData>
        </a:graphic>
      </p:graphicFrame>
      <p:pic>
        <p:nvPicPr>
          <p:cNvPr id="7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B25347A-1192-383A-B772-2A7BC880E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1017" y="1269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0"/>
    </mc:Choice>
    <mc:Fallback xmlns="">
      <p:transition spd="slow" advTm="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EF03DB-FADF-376A-F69C-BC6AA200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Conference papers</a:t>
            </a:r>
            <a:endParaRPr kumimoji="1" lang="ja-JP" altLang="en-US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4BDC026D-D8BA-4665-6722-A7492666D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790738"/>
              </p:ext>
            </p:extLst>
          </p:nvPr>
        </p:nvGraphicFramePr>
        <p:xfrm>
          <a:off x="581809" y="2201726"/>
          <a:ext cx="10418782" cy="3704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9391">
                  <a:extLst>
                    <a:ext uri="{9D8B030D-6E8A-4147-A177-3AD203B41FA5}">
                      <a16:colId xmlns:a16="http://schemas.microsoft.com/office/drawing/2014/main" val="3009094970"/>
                    </a:ext>
                  </a:extLst>
                </a:gridCol>
                <a:gridCol w="5209391">
                  <a:extLst>
                    <a:ext uri="{9D8B030D-6E8A-4147-A177-3AD203B41FA5}">
                      <a16:colId xmlns:a16="http://schemas.microsoft.com/office/drawing/2014/main" val="2361262700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Conference paper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Conference information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526033"/>
                  </a:ext>
                </a:extLst>
              </a:tr>
              <a:tr h="597761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Image Entropy Equalization for Autoencoder-Based One-Class Classification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SOMET 2022: 20-22 September 2022, Kitakyushu, Japan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207418"/>
                  </a:ext>
                </a:extLst>
              </a:tr>
              <a:tr h="49528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Machine learning could be easier if all data were MNIST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SOMET 2023: 20-22 September 2023</a:t>
                      </a:r>
                    </a:p>
                    <a:p>
                      <a:r>
                        <a:rPr kumimoji="1" lang="en-US" altLang="ja-JP" dirty="0"/>
                        <a:t>Naples, Italy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196357"/>
                  </a:ext>
                </a:extLst>
              </a:tr>
              <a:tr h="49528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One-class classification approach using one-class classification subtask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SOMET 2024: 20-22 September 2024</a:t>
                      </a:r>
                    </a:p>
                    <a:p>
                      <a:r>
                        <a:rPr kumimoji="1" lang="en-US" altLang="ja-JP" dirty="0"/>
                        <a:t>Cancun, Mexico (Best theory paper)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058326"/>
                  </a:ext>
                </a:extLst>
              </a:tr>
              <a:tr h="49528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Anomalous Anomaly Detector Detection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SOMET 2025: 23-26 September 2025 </a:t>
                      </a:r>
                    </a:p>
                    <a:p>
                      <a:r>
                        <a:rPr kumimoji="1" lang="en-US" altLang="ja-JP" dirty="0"/>
                        <a:t>Kitakyushu, Japan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805425"/>
                  </a:ext>
                </a:extLst>
              </a:tr>
              <a:tr h="49528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Autoencoding Autoencoders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SOMET 2026: 9-11 September 2026</a:t>
                      </a:r>
                    </a:p>
                    <a:p>
                      <a:r>
                        <a:rPr kumimoji="1" lang="en-US" altLang="ja-JP" dirty="0"/>
                        <a:t>Kuala Lumpur, Malaysia (accepted)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301222"/>
                  </a:ext>
                </a:extLst>
              </a:tr>
            </a:tbl>
          </a:graphicData>
        </a:graphic>
      </p:graphicFrame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E3739C8-5708-CCCA-1EF4-72FDB2B65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32571" y="108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94"/>
    </mc:Choice>
    <mc:Fallback xmlns="">
      <p:transition spd="slow" advTm="47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CF765-9024-A9DC-AD07-684FA4D40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485"/>
            <a:ext cx="10515600" cy="1325563"/>
          </a:xfrm>
        </p:spPr>
        <p:txBody>
          <a:bodyPr/>
          <a:lstStyle/>
          <a:p>
            <a:r>
              <a:rPr lang="en-US" altLang="ja-JP" dirty="0"/>
              <a:t>Submitted and revising papers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3581F8B4-7D53-7587-0587-DE3B9BDF6F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0148122"/>
              </p:ext>
            </p:extLst>
          </p:nvPr>
        </p:nvGraphicFramePr>
        <p:xfrm>
          <a:off x="725343" y="1233397"/>
          <a:ext cx="9656504" cy="4959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4049">
                  <a:extLst>
                    <a:ext uri="{9D8B030D-6E8A-4147-A177-3AD203B41FA5}">
                      <a16:colId xmlns:a16="http://schemas.microsoft.com/office/drawing/2014/main" val="3063695325"/>
                    </a:ext>
                  </a:extLst>
                </a:gridCol>
                <a:gridCol w="3802455">
                  <a:extLst>
                    <a:ext uri="{9D8B030D-6E8A-4147-A177-3AD203B41FA5}">
                      <a16:colId xmlns:a16="http://schemas.microsoft.com/office/drawing/2014/main" val="344819396"/>
                    </a:ext>
                  </a:extLst>
                </a:gridCol>
              </a:tblGrid>
              <a:tr h="412884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Title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Journal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190057"/>
                  </a:ext>
                </a:extLst>
              </a:tr>
              <a:tr h="7126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Decomposing one-class support vector machine into an ensemble of one-data support vector machines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Revising</a:t>
                      </a:r>
                    </a:p>
                    <a:p>
                      <a:r>
                        <a:rPr kumimoji="1" lang="en-US" altLang="ja-JP" dirty="0"/>
                        <a:t>https://arxiv.org/abs/2606.16002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07985"/>
                  </a:ext>
                </a:extLst>
              </a:tr>
              <a:tr h="7126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K-ensemble: Combining K-means and ensemble learning for clustering machine learning models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Neurocomputing (Q2)</a:t>
                      </a:r>
                    </a:p>
                    <a:p>
                      <a:r>
                        <a:rPr kumimoji="1" lang="en-US" altLang="ja-JP" dirty="0"/>
                        <a:t>There is preprint.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034161"/>
                  </a:ext>
                </a:extLst>
              </a:tr>
              <a:tr h="7126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Meta-classification of one-class classification models using ranking correlation and nearest neighbors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Results in Engineering (D1)</a:t>
                      </a:r>
                    </a:p>
                    <a:p>
                      <a:r>
                        <a:rPr kumimoji="1" lang="en-US" altLang="ja-JP" dirty="0"/>
                        <a:t>https://arxiv.org/abs/2606.17858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81240"/>
                  </a:ext>
                </a:extLst>
              </a:tr>
              <a:tr h="10180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Imbalanced classification with selective unlearning using k-nearest centroids and hyperparameter fusion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(co-author)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69147"/>
                  </a:ext>
                </a:extLst>
              </a:tr>
              <a:tr h="10180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Selfless Clustering: pre-training strategy using interpretable self-labeled dataset without the original label</a:t>
                      </a:r>
                      <a:endParaRPr kumimoji="1" lang="en-US" altLang="ja-JP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436267"/>
                  </a:ext>
                </a:extLst>
              </a:tr>
            </a:tbl>
          </a:graphicData>
        </a:graphic>
      </p:graphicFrame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6F1E9B9-A4DF-F8CF-F115-9C3C883A2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623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92"/>
    </mc:Choice>
    <mc:Fallback xmlns="">
      <p:transition spd="slow" advTm="8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B7283A-223F-4E3F-8E05-71FD528F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On-going research</a:t>
            </a:r>
            <a:endParaRPr kumimoji="1" lang="ja-JP" altLang="en-US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3A60E670-195C-4C25-A54D-8E7D834A59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3909417"/>
              </p:ext>
            </p:extLst>
          </p:nvPr>
        </p:nvGraphicFramePr>
        <p:xfrm>
          <a:off x="679017" y="1583924"/>
          <a:ext cx="9343758" cy="4498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3758">
                  <a:extLst>
                    <a:ext uri="{9D8B030D-6E8A-4147-A177-3AD203B41FA5}">
                      <a16:colId xmlns:a16="http://schemas.microsoft.com/office/drawing/2014/main" val="3205817794"/>
                    </a:ext>
                  </a:extLst>
                </a:gridCol>
              </a:tblGrid>
              <a:tr h="500926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Topic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053529"/>
                  </a:ext>
                </a:extLst>
              </a:tr>
              <a:tr h="525086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solidFill>
                            <a:srgbClr val="FF0000"/>
                          </a:solidFill>
                        </a:rPr>
                        <a:t>Anomaly detection of sleep schedule</a:t>
                      </a:r>
                      <a:endParaRPr kumimoji="1" lang="ja-JP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818918"/>
                  </a:ext>
                </a:extLst>
              </a:tr>
              <a:tr h="525086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solidFill>
                            <a:srgbClr val="FF0000"/>
                          </a:solidFill>
                        </a:rPr>
                        <a:t>How to measure the regularity of sleep schedule</a:t>
                      </a:r>
                      <a:endParaRPr kumimoji="1" lang="ja-JP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308682"/>
                  </a:ext>
                </a:extLst>
              </a:tr>
              <a:tr h="525086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Deterioration detection via remaining life prediction subtask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49466"/>
                  </a:ext>
                </a:extLst>
              </a:tr>
              <a:tr h="65813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One-class classification with subtask for local region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135944"/>
                  </a:ext>
                </a:extLst>
              </a:tr>
              <a:tr h="563800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Machine unlearning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696655"/>
                  </a:ext>
                </a:extLst>
              </a:tr>
              <a:tr h="762999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OCC using OCC subtask (journal extension)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848472"/>
                  </a:ext>
                </a:extLst>
              </a:tr>
            </a:tbl>
          </a:graphicData>
        </a:graphic>
      </p:graphicFrame>
      <p:pic>
        <p:nvPicPr>
          <p:cNvPr id="7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B0D4756-D17F-6B9D-A5E4-05E9FDDFF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7580" y="974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09"/>
    </mc:Choice>
    <mc:Fallback xmlns="">
      <p:transition spd="slow" advTm="103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B79732-E4B8-487C-9D55-3AFAE8F47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Thank you very much!</a:t>
            </a:r>
            <a:endParaRPr kumimoji="1" lang="ja-JP" altLang="en-US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D538971-168F-1197-CCFF-37E1C285D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3172" y="826808"/>
            <a:ext cx="487363" cy="48736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C98A598-61CD-060D-369C-F5003F48A49F}"/>
              </a:ext>
            </a:extLst>
          </p:cNvPr>
          <p:cNvSpPr txBox="1"/>
          <p:nvPr/>
        </p:nvSpPr>
        <p:spPr>
          <a:xfrm>
            <a:off x="7906870" y="6176682"/>
            <a:ext cx="385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Email: toshitaka.hayashi@uhk.cz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418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171490-CCCF-4146-A7EF-0844BCED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biography and research interests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C98512-09E6-4318-94A8-C2661258C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/>
              <a:t>Education: </a:t>
            </a:r>
          </a:p>
          <a:p>
            <a:pPr lvl="1"/>
            <a:r>
              <a:rPr kumimoji="1" lang="en-US" altLang="ja-JP" sz="1800" dirty="0"/>
              <a:t>Ph.D. (Software and Information Science), Iwate Prefectural University, Japan, 2021.</a:t>
            </a:r>
          </a:p>
          <a:p>
            <a:r>
              <a:rPr kumimoji="1" lang="en-US" altLang="ja-JP" dirty="0"/>
              <a:t>Working experience:</a:t>
            </a:r>
          </a:p>
          <a:p>
            <a:pPr lvl="1"/>
            <a:r>
              <a:rPr lang="en-US" altLang="ja-JP" sz="2000" dirty="0"/>
              <a:t>Postdoctoral researcher (October 2021-Present), University of Hradec Kralove</a:t>
            </a:r>
            <a:endParaRPr kumimoji="1" lang="en-US" altLang="ja-JP" sz="2000" dirty="0"/>
          </a:p>
          <a:p>
            <a:r>
              <a:rPr lang="en-US" altLang="ja-JP" dirty="0"/>
              <a:t>Research interest</a:t>
            </a:r>
          </a:p>
          <a:p>
            <a:pPr lvl="1"/>
            <a:r>
              <a:rPr lang="en-US" altLang="ja-JP" dirty="0"/>
              <a:t>Theoretical machine learning</a:t>
            </a:r>
          </a:p>
          <a:p>
            <a:pPr lvl="1"/>
            <a:r>
              <a:rPr lang="en-US" altLang="ja-JP" dirty="0"/>
              <a:t>One-class classification</a:t>
            </a:r>
          </a:p>
          <a:p>
            <a:pPr lvl="1"/>
            <a:r>
              <a:rPr lang="en-US" altLang="ja-JP" dirty="0"/>
              <a:t>Machine Learning for Machine Learning models.</a:t>
            </a:r>
          </a:p>
          <a:p>
            <a:r>
              <a:rPr lang="en-US" altLang="ja-JP" dirty="0"/>
              <a:t>Research project at UHK:</a:t>
            </a:r>
          </a:p>
          <a:p>
            <a:pPr lvl="1"/>
            <a:r>
              <a:rPr lang="en-US" altLang="ja-JP" dirty="0"/>
              <a:t>Unseen data discovery using Ballistocardiogram (BCG) signals (-2023)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One-class classification for time series data (2024-2026)</a:t>
            </a:r>
          </a:p>
          <a:p>
            <a:pPr lvl="1"/>
            <a:endParaRPr lang="en-US" altLang="ja-JP" dirty="0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773C49C-F00C-BFDC-CFCB-2C0274778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9455" y="1259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4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70FCF7-2D41-19CD-E371-DE681DE1B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Project:</a:t>
            </a:r>
            <a:br>
              <a:rPr kumimoji="1" lang="en-US" altLang="ja-JP" dirty="0"/>
            </a:br>
            <a:r>
              <a:rPr kumimoji="1" lang="en-US" altLang="ja-JP" dirty="0"/>
              <a:t>One-class classification for time series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ED1CF0-A45B-4460-85F8-7138B6C4A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Goal</a:t>
            </a:r>
          </a:p>
          <a:p>
            <a:pPr lvl="1"/>
            <a:r>
              <a:rPr lang="en-US" altLang="ja-JP" dirty="0"/>
              <a:t>Develop OCC algorithms for time series data</a:t>
            </a:r>
          </a:p>
          <a:p>
            <a:pPr marL="457200" lvl="1" indent="0">
              <a:buNone/>
            </a:pPr>
            <a:endParaRPr lang="en-US" altLang="ja-JP" dirty="0"/>
          </a:p>
          <a:p>
            <a:r>
              <a:rPr kumimoji="1" lang="en-US" altLang="ja-JP" dirty="0"/>
              <a:t>Expected outputs are categorized into the following contents:</a:t>
            </a:r>
          </a:p>
          <a:p>
            <a:pPr lvl="1"/>
            <a:r>
              <a:rPr kumimoji="1" lang="en-US" altLang="ja-JP" dirty="0"/>
              <a:t>Develop OCC algorithms with new hypotheses focused on specific symptoms, or individual difference between patients.</a:t>
            </a:r>
          </a:p>
          <a:p>
            <a:pPr lvl="1"/>
            <a:r>
              <a:rPr lang="en-US" altLang="ja-JP" dirty="0"/>
              <a:t>Extending OCC algorithms for images into time series data.</a:t>
            </a:r>
          </a:p>
          <a:p>
            <a:pPr lvl="1"/>
            <a:r>
              <a:rPr kumimoji="1" lang="en-US" altLang="ja-JP" dirty="0"/>
              <a:t>Exte</a:t>
            </a:r>
            <a:r>
              <a:rPr lang="en-US" altLang="ja-JP" dirty="0"/>
              <a:t>nding time series OCC algorithms to other data types for obtaining different views.</a:t>
            </a:r>
          </a:p>
          <a:p>
            <a:pPr lvl="1"/>
            <a:r>
              <a:rPr kumimoji="1" lang="en-US" altLang="ja-JP" dirty="0"/>
              <a:t>Application o</a:t>
            </a:r>
            <a:r>
              <a:rPr lang="en-US" altLang="ja-JP" dirty="0"/>
              <a:t>f OCC for biometric signals</a:t>
            </a:r>
            <a:endParaRPr kumimoji="1" lang="en-US" altLang="ja-JP" dirty="0"/>
          </a:p>
          <a:p>
            <a:pPr lvl="1"/>
            <a:endParaRPr kumimoji="1" lang="ja-JP" altLang="en-US" dirty="0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BBB5950-4027-886E-E8D7-F3474E853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3200" y="1936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3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49"/>
    </mc:Choice>
    <mc:Fallback xmlns="">
      <p:transition spd="slow" advTm="106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560256-5040-F3E2-8285-5364AC60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Supervised </a:t>
            </a:r>
            <a:r>
              <a:rPr lang="en-US" altLang="ja-JP" dirty="0"/>
              <a:t>classification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0E1356-C19D-AA4A-988C-B8A56590E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Train</a:t>
            </a:r>
            <a:r>
              <a:rPr kumimoji="1" lang="en-US" altLang="ja-JP" dirty="0"/>
              <a:t> a classification model from training dataset.</a:t>
            </a:r>
          </a:p>
          <a:p>
            <a:pPr lvl="1"/>
            <a:r>
              <a:rPr lang="en-US" altLang="ja-JP" dirty="0"/>
              <a:t>Training dataset: Samples and classes</a:t>
            </a:r>
          </a:p>
          <a:p>
            <a:pPr lvl="1"/>
            <a:endParaRPr kumimoji="1" lang="en-US" altLang="ja-JP" dirty="0"/>
          </a:p>
          <a:p>
            <a:r>
              <a:rPr lang="en-US" altLang="ja-JP" dirty="0"/>
              <a:t>Training: Training dataset </a:t>
            </a:r>
            <a:r>
              <a:rPr lang="ja-JP" altLang="en-US" dirty="0"/>
              <a:t>→ </a:t>
            </a:r>
            <a:r>
              <a:rPr lang="en-US" altLang="ja-JP" dirty="0"/>
              <a:t>Model</a:t>
            </a:r>
            <a:endParaRPr kumimoji="1" lang="en-US" altLang="ja-JP" dirty="0"/>
          </a:p>
          <a:p>
            <a:r>
              <a:rPr lang="en-US" altLang="ja-JP" dirty="0"/>
              <a:t>Model: Testing Data </a:t>
            </a:r>
            <a:r>
              <a:rPr lang="ja-JP" altLang="en-US" dirty="0"/>
              <a:t>→ </a:t>
            </a:r>
            <a:r>
              <a:rPr lang="en-US" altLang="ja-JP" dirty="0"/>
              <a:t>Class 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However, the model cannot output unknown classes that </a:t>
            </a:r>
            <a:r>
              <a:rPr lang="en-US" altLang="ja-JP" dirty="0"/>
              <a:t>are</a:t>
            </a:r>
            <a:r>
              <a:rPr kumimoji="1" lang="en-US" altLang="ja-JP" dirty="0"/>
              <a:t> not included in the training dataset.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908FD-40D3-7C0F-EEE2-9378A476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5BC7-D858-47FB-9B45-4CB3D0DCBF36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1DF21D7-FEC3-C91B-0B6C-98046D9B2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4452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2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33"/>
    </mc:Choice>
    <mc:Fallback xmlns="">
      <p:transition spd="slow" advTm="29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079543-A70D-EB39-750C-51CB64996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We cannot teach everything </a:t>
            </a:r>
            <a:r>
              <a:rPr kumimoji="1" lang="en-US" altLang="ja-JP"/>
              <a:t>to </a:t>
            </a:r>
            <a:r>
              <a:rPr lang="en-US" altLang="ja-JP"/>
              <a:t>AI</a:t>
            </a:r>
            <a:r>
              <a:rPr kumimoji="1" lang="en-US" altLang="ja-JP"/>
              <a:t>.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E3B706C-8646-E008-21E1-4900A118F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Learning specific type of samples are difficult or impossible:</a:t>
            </a:r>
            <a:endParaRPr kumimoji="1" lang="en-US" altLang="ja-JP" dirty="0"/>
          </a:p>
          <a:p>
            <a:r>
              <a:rPr kumimoji="1" lang="en-US" altLang="ja-JP" dirty="0"/>
              <a:t>When d</a:t>
            </a:r>
            <a:r>
              <a:rPr lang="en-US" altLang="ja-JP" dirty="0"/>
              <a:t>ata</a:t>
            </a:r>
            <a:r>
              <a:rPr kumimoji="1" lang="en-US" altLang="ja-JP" dirty="0"/>
              <a:t> </a:t>
            </a:r>
            <a:r>
              <a:rPr lang="en-US" altLang="ja-JP" dirty="0"/>
              <a:t>is r</a:t>
            </a:r>
            <a:r>
              <a:rPr kumimoji="1" lang="en-US" altLang="ja-JP" dirty="0"/>
              <a:t>are.</a:t>
            </a:r>
          </a:p>
          <a:p>
            <a:r>
              <a:rPr lang="en-US" altLang="ja-JP" dirty="0"/>
              <a:t>When collecting data is dangerous.</a:t>
            </a:r>
          </a:p>
          <a:p>
            <a:pPr lvl="1"/>
            <a:r>
              <a:rPr lang="en-US" altLang="ja-JP" dirty="0"/>
              <a:t>Ex. fire, nuclear explosion, drinking too much alcohol…</a:t>
            </a:r>
          </a:p>
          <a:p>
            <a:r>
              <a:rPr lang="en-US" altLang="ja-JP" dirty="0"/>
              <a:t>When data is not existing yet.</a:t>
            </a:r>
          </a:p>
          <a:p>
            <a:pPr lvl="1"/>
            <a:r>
              <a:rPr lang="en-US" altLang="ja-JP" dirty="0"/>
              <a:t>Ex. COVID2030, my next job.</a:t>
            </a:r>
          </a:p>
          <a:p>
            <a:pPr lvl="1"/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C22F58-A42A-B1D3-495D-028EDF50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5BC7-D858-47FB-9B45-4CB3D0DCBF36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29C391D-8254-6D0E-4C59-5E4847414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1330" y="1216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4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65"/>
    </mc:Choice>
    <mc:Fallback xmlns="">
      <p:transition spd="slow" advTm="37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465589-C7A8-7C90-DC4B-A41645B02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One-class classification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4A0CD6-A7D5-B2AA-417D-4832FA9F2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Special supervised classification problem, where training dataset is solely one class.</a:t>
            </a:r>
          </a:p>
          <a:p>
            <a:r>
              <a:rPr lang="en-US" altLang="ja-JP" dirty="0"/>
              <a:t>OCC trains a classification model using training dataset.</a:t>
            </a:r>
          </a:p>
          <a:p>
            <a:pPr lvl="1"/>
            <a:r>
              <a:rPr lang="en-US" altLang="ja-JP" dirty="0"/>
              <a:t>Training dataset: Samples and </a:t>
            </a:r>
            <a:r>
              <a:rPr lang="en-US" altLang="ja-JP" dirty="0">
                <a:solidFill>
                  <a:srgbClr val="FF0000"/>
                </a:solidFill>
              </a:rPr>
              <a:t>a class (only one)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Training: Dataset </a:t>
            </a:r>
            <a:r>
              <a:rPr lang="ja-JP" altLang="en-US" dirty="0"/>
              <a:t>→ </a:t>
            </a:r>
            <a:r>
              <a:rPr lang="en-US" altLang="ja-JP" dirty="0"/>
              <a:t>Model</a:t>
            </a:r>
          </a:p>
          <a:p>
            <a:r>
              <a:rPr lang="en-US" altLang="ja-JP" dirty="0"/>
              <a:t>Model: Testing sample </a:t>
            </a:r>
            <a:r>
              <a:rPr lang="ja-JP" altLang="en-US" dirty="0"/>
              <a:t>→ </a:t>
            </a:r>
            <a:r>
              <a:rPr lang="en-US" altLang="ja-JP" dirty="0"/>
              <a:t>Class (one or other)</a:t>
            </a:r>
          </a:p>
          <a:p>
            <a:endParaRPr kumimoji="1" lang="en-US" altLang="ja-JP" dirty="0"/>
          </a:p>
          <a:p>
            <a:r>
              <a:rPr lang="en-US" altLang="ja-JP" dirty="0"/>
              <a:t>OCC is the simplest setting to detect unknown class.</a:t>
            </a:r>
          </a:p>
          <a:p>
            <a:endParaRPr kumimoji="1" lang="ja-JP" altLang="en-US" dirty="0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5F01259-791A-FDCD-9D31-4DC4CCDB8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8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969DA9-FB46-3C59-3D2B-F35C6B0E1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OCC model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85E13A7-B43F-E067-A442-E6D97541E6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kumimoji="1" lang="en-US" altLang="ja-JP" dirty="0"/>
                  <a:t>OCC model contains classification function and score function.</a:t>
                </a:r>
              </a:p>
              <a:p>
                <a:r>
                  <a:rPr kumimoji="1" lang="en-US" altLang="ja-JP" dirty="0"/>
                  <a:t>Classification function uses score function and threshold value </a:t>
                </a:r>
                <a:r>
                  <a:rPr kumimoji="1" lang="el-GR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kumimoji="1" lang="en-US" altLang="ja-JP" dirty="0"/>
                  <a:t>.</a:t>
                </a:r>
              </a:p>
              <a:p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>
                  <a:solidFill>
                    <a:srgbClr val="FF0000"/>
                  </a:solidFill>
                </a:endParaRPr>
              </a:p>
              <a:p>
                <a:endParaRPr kumimoji="1" lang="en-US" altLang="ja-JP" dirty="0"/>
              </a:p>
              <a:p>
                <a:pPr marL="457200" lvl="1" indent="0">
                  <a:buNone/>
                </a:pPr>
                <a:endParaRPr lang="en-US" altLang="ja-JP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𝑠𝑐𝑜𝑟𝑒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𝑁𝑜𝑟𝑚𝑎𝑙𝑖𝑡𝑦</m:t>
                      </m:r>
                    </m:oMath>
                  </m:oMathPara>
                </a14:m>
                <a:endParaRPr lang="en-US" altLang="ja-JP" dirty="0"/>
              </a:p>
              <a:p>
                <a:r>
                  <a:rPr kumimoji="1" lang="en-US" altLang="ja-JP" dirty="0">
                    <a:solidFill>
                      <a:srgbClr val="FF0000"/>
                    </a:solidFill>
                  </a:rPr>
                  <a:t>The main challenge in OCC research is how to compute score.</a:t>
                </a:r>
              </a:p>
              <a:p>
                <a:endParaRPr lang="en-US" altLang="ja-JP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85E13A7-B43F-E067-A442-E6D97541E6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928" t="-21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C1D2B1EA-2EC8-77B0-2A22-6C285894F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6711" y="2888125"/>
            <a:ext cx="12277018" cy="873289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CBDACB-4786-2EB8-DB52-EAB6A6F66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5BC7-D858-47FB-9B45-4CB3D0DCBF36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ECCF2CC-4E28-49E8-416E-D75FBEE33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4200" y="681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58"/>
    </mc:Choice>
    <mc:Fallback xmlns="">
      <p:transition spd="slow" advTm="10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CB8F55-1DB4-0726-A71D-32BD7D775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354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Five types of OCC algorithms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9C1400F-B093-9BED-57F0-DADD2EAEB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kumimoji="1" lang="en-US" altLang="ja-JP" dirty="0"/>
              <a:t>Boundary-based approach</a:t>
            </a:r>
          </a:p>
          <a:p>
            <a:pPr lvl="1"/>
            <a:r>
              <a:rPr kumimoji="1" lang="en-US" altLang="ja-JP" dirty="0"/>
              <a:t>Compute bou</a:t>
            </a:r>
            <a:r>
              <a:rPr lang="en-US" altLang="ja-JP" dirty="0"/>
              <a:t>ndary between one class and other classes</a:t>
            </a:r>
            <a:endParaRPr kumimoji="1" lang="en-US" altLang="ja-JP" dirty="0"/>
          </a:p>
          <a:p>
            <a:r>
              <a:rPr lang="en-US" altLang="ja-JP" dirty="0"/>
              <a:t>Distance-based approach</a:t>
            </a:r>
          </a:p>
          <a:p>
            <a:pPr lvl="1"/>
            <a:r>
              <a:rPr lang="en-US" altLang="ja-JP" dirty="0"/>
              <a:t>Compute distance/similarity from one class.</a:t>
            </a:r>
          </a:p>
          <a:p>
            <a:r>
              <a:rPr lang="en-US" altLang="ja-JP" dirty="0"/>
              <a:t>Probability-based approach</a:t>
            </a:r>
          </a:p>
          <a:p>
            <a:pPr lvl="1"/>
            <a:r>
              <a:rPr lang="en-US" altLang="ja-JP" dirty="0"/>
              <a:t>Compute probability belonging to one class.</a:t>
            </a:r>
          </a:p>
          <a:p>
            <a:r>
              <a:rPr kumimoji="1" lang="en-US" altLang="ja-JP" dirty="0"/>
              <a:t>Fake-based approach</a:t>
            </a:r>
          </a:p>
          <a:p>
            <a:pPr lvl="1"/>
            <a:r>
              <a:rPr kumimoji="1" lang="en-US" altLang="ja-JP" dirty="0"/>
              <a:t>Create fake data belonging to other class and </a:t>
            </a:r>
            <a:r>
              <a:rPr lang="en-US" altLang="ja-JP" dirty="0"/>
              <a:t>use</a:t>
            </a:r>
            <a:r>
              <a:rPr kumimoji="1" lang="en-US" altLang="ja-JP" dirty="0"/>
              <a:t> binary classification.</a:t>
            </a:r>
          </a:p>
          <a:p>
            <a:r>
              <a:rPr lang="en-US" altLang="ja-JP" dirty="0"/>
              <a:t>Subtask-based approach</a:t>
            </a:r>
          </a:p>
          <a:p>
            <a:pPr lvl="1"/>
            <a:r>
              <a:rPr lang="en-US" altLang="ja-JP" dirty="0"/>
              <a:t>Use</a:t>
            </a:r>
            <a:r>
              <a:rPr kumimoji="1" lang="en-US" altLang="ja-JP" dirty="0"/>
              <a:t> error of subtasks.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29F3F8-65FE-E972-1433-7C68A797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5BC7-D858-47FB-9B45-4CB3D0DCBF36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0F78783-9541-7BB1-D99D-A23699DEA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4452" y="1006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7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52"/>
    </mc:Choice>
    <mc:Fallback xmlns="">
      <p:transition spd="slow" advTm="83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468DE5-133A-744D-85CE-ED719CFB6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Research questions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3EC4F4-89E0-3316-E029-6FA8922CA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/>
              <a:t>How can we decide on the hyperparameter of OCC algorithms without the evaluation? </a:t>
            </a:r>
          </a:p>
          <a:p>
            <a:pPr lvl="1"/>
            <a:r>
              <a:rPr kumimoji="1" lang="en-US" altLang="ja-JP" dirty="0"/>
              <a:t>Evaluation of OCC needs the access to other classes. </a:t>
            </a:r>
          </a:p>
          <a:p>
            <a:pPr lvl="1"/>
            <a:r>
              <a:rPr kumimoji="1" lang="en-US" altLang="ja-JP" dirty="0"/>
              <a:t>However, the algorithm will no longer be OCC after evaluation.</a:t>
            </a:r>
          </a:p>
          <a:p>
            <a:endParaRPr lang="en-US" altLang="ja-JP" dirty="0"/>
          </a:p>
          <a:p>
            <a:r>
              <a:rPr kumimoji="1" lang="en-US" altLang="ja-JP" dirty="0"/>
              <a:t>Is it possible to classify OCC algorithms and the rest of machine learning algorithms?</a:t>
            </a:r>
          </a:p>
          <a:p>
            <a:endParaRPr lang="en-US" altLang="ja-JP" dirty="0"/>
          </a:p>
          <a:p>
            <a:r>
              <a:rPr kumimoji="1" lang="en-US" altLang="ja-JP" dirty="0"/>
              <a:t>Is there any gray zone to keep OCC algorithm as OCC while accessing other classes?</a:t>
            </a:r>
            <a:endParaRPr kumimoji="1" lang="ja-JP" altLang="en-US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B9F8849-B75A-021F-5EF4-C86894C28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224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2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49"/>
    </mc:Choice>
    <mc:Fallback xmlns="">
      <p:transition spd="slow" advTm="113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52796</TotalTime>
  <Words>960</Words>
  <Application>Microsoft Office PowerPoint</Application>
  <PresentationFormat>Širokoúhlá obrazovka</PresentationFormat>
  <Paragraphs>167</Paragraphs>
  <Slides>15</Slides>
  <Notes>1</Notes>
  <HiddenSlides>0</HiddenSlides>
  <MMClips>15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Office テーマ</vt:lpstr>
      <vt:lpstr>RESEARCH ACTIVITIES (June 30th, 2026)</vt:lpstr>
      <vt:lpstr>Brief biography and research interests</vt:lpstr>
      <vt:lpstr>Project: One-class classification for time series</vt:lpstr>
      <vt:lpstr>Supervised classification</vt:lpstr>
      <vt:lpstr>We cannot teach everything to AI.</vt:lpstr>
      <vt:lpstr>One-class classification</vt:lpstr>
      <vt:lpstr>OCC model</vt:lpstr>
      <vt:lpstr>Five types of OCC algorithms</vt:lpstr>
      <vt:lpstr>Research questions</vt:lpstr>
      <vt:lpstr>Publication in UHK</vt:lpstr>
      <vt:lpstr>Publication in UHK</vt:lpstr>
      <vt:lpstr>Conference papers</vt:lpstr>
      <vt:lpstr>Submitted and revising papers</vt:lpstr>
      <vt:lpstr>On-going research</vt:lpstr>
      <vt:lpstr>Thank you very much!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ACTIVITIES</dc:title>
  <dc:creator>Hayashi Toshitaka</dc:creator>
  <cp:lastModifiedBy>Hayashi Toshitaka</cp:lastModifiedBy>
  <cp:revision>8</cp:revision>
  <dcterms:created xsi:type="dcterms:W3CDTF">2022-03-18T16:01:02Z</dcterms:created>
  <dcterms:modified xsi:type="dcterms:W3CDTF">2026-07-01T05:56:28Z</dcterms:modified>
</cp:coreProperties>
</file>