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266" r:id="rId5"/>
    <p:sldId id="267" r:id="rId6"/>
    <p:sldId id="274" r:id="rId7"/>
    <p:sldId id="271" r:id="rId8"/>
    <p:sldId id="258" r:id="rId9"/>
    <p:sldId id="272" r:id="rId10"/>
    <p:sldId id="259" r:id="rId11"/>
    <p:sldId id="273" r:id="rId12"/>
    <p:sldId id="268" r:id="rId13"/>
    <p:sldId id="270" r:id="rId14"/>
    <p:sldId id="261" r:id="rId15"/>
    <p:sldId id="262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E8BA-10FE-464D-9A2B-46631A646D49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D489-8EA6-4D2C-8282-80E407BF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2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43ACB-2236-451F-B39A-9956127D0D1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2026/1/4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/>
              <a:t>Dece</a:t>
            </a:r>
            <a:r>
              <a:rPr lang="en-US" altLang="ja-JP"/>
              <a:t>mber 31st</a:t>
            </a:r>
            <a:r>
              <a:rPr kumimoji="1" lang="en-US" altLang="ja-JP"/>
              <a:t>, </a:t>
            </a:r>
            <a:r>
              <a:rPr kumimoji="1" lang="en-US" altLang="ja-JP" dirty="0"/>
              <a:t>202</a:t>
            </a:r>
            <a:r>
              <a:rPr lang="en-US" altLang="ja-JP" dirty="0"/>
              <a:t>5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toshitaka.hayashi@uhk.cz</a:t>
            </a:r>
            <a:endParaRPr kumimoji="1" lang="en-US" altLang="ja-JP" dirty="0"/>
          </a:p>
          <a:p>
            <a:r>
              <a:rPr lang="en-US" altLang="ja-JP" dirty="0"/>
              <a:t>Supervisor: Ing. Richard Cimler, Ph.D.</a:t>
            </a:r>
          </a:p>
          <a:p>
            <a:r>
              <a:rPr lang="en-US" altLang="ja-JP" dirty="0">
                <a:ea typeface="游ゴシック"/>
              </a:rPr>
              <a:t>Faculty of Science UHK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05215"/>
              </p:ext>
            </p:extLst>
          </p:nvPr>
        </p:nvGraphicFramePr>
        <p:xfrm>
          <a:off x="370936" y="1609965"/>
          <a:ext cx="1130923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of health deterioration by geometric invariants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Computer Methods and Programs in Biomedicine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Distance-based one-class time-series classification approach using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Expert Systems with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 Entropy Equalization: a novel preprocessing technique for image recognition tasks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82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deterioration detection using one-class classification via cluster period estimation subtask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Interpretable synthetic signals for explainable one-class time-series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Engineering Application of Artificial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9027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689698-6FD5-8686-1C5E-A1689AC7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7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4"/>
    </mc:Choice>
    <mc:Fallback xmlns=""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18612-0D61-6459-9BFD-1D5762A4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323FB915-D06C-DB02-AB55-0F5F0C9394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515134"/>
              </p:ext>
            </p:extLst>
          </p:nvPr>
        </p:nvGraphicFramePr>
        <p:xfrm>
          <a:off x="441385" y="2322484"/>
          <a:ext cx="1130923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fusion of hyperparameter candidates for one-class classification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Information Sciences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Critical review for one-class classification: recent advances and the reality behind them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WIREs Data Mining and Knowledge Discovery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(accepted)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</a:tbl>
          </a:graphicData>
        </a:graphic>
      </p:graphicFrame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367AFA6-1BDB-0C60-D579-57C9A6FD0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3164" y="1092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F03DB-FADF-376A-F69C-BC6AA20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Conference papers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BDC026D-D8BA-4665-6722-A7492666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83895"/>
              </p:ext>
            </p:extLst>
          </p:nvPr>
        </p:nvGraphicFramePr>
        <p:xfrm>
          <a:off x="581809" y="2201726"/>
          <a:ext cx="10418782" cy="306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391">
                  <a:extLst>
                    <a:ext uri="{9D8B030D-6E8A-4147-A177-3AD203B41FA5}">
                      <a16:colId xmlns:a16="http://schemas.microsoft.com/office/drawing/2014/main" val="3009094970"/>
                    </a:ext>
                  </a:extLst>
                </a:gridCol>
                <a:gridCol w="5209391">
                  <a:extLst>
                    <a:ext uri="{9D8B030D-6E8A-4147-A177-3AD203B41FA5}">
                      <a16:colId xmlns:a16="http://schemas.microsoft.com/office/drawing/2014/main" val="236126270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paper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information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26033"/>
                  </a:ext>
                </a:extLst>
              </a:tr>
              <a:tr h="597761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Image Entropy Equalization for Autoencoder-Based One-Class Classification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SOMET 2022: 20-22 September 2022, 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07418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Machine learning could be easier if all data were MNIST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2023: 20-22 September 2023</a:t>
                      </a:r>
                    </a:p>
                    <a:p>
                      <a:r>
                        <a:rPr kumimoji="1" lang="en-US" altLang="ja-JP" dirty="0"/>
                        <a:t>Naples, Italy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96357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One-class classification approach using one-class classification subtask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2024: 20-22 September 2024</a:t>
                      </a:r>
                    </a:p>
                    <a:p>
                      <a:r>
                        <a:rPr kumimoji="1" lang="en-US" altLang="ja-JP" dirty="0"/>
                        <a:t>Cancun, Mexico (Best theory paper)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058326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Anomalous Anomaly Detector Detection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2025: 23-26 September 2025 </a:t>
                      </a:r>
                    </a:p>
                    <a:p>
                      <a:r>
                        <a:rPr kumimoji="1" lang="en-US" altLang="ja-JP" dirty="0"/>
                        <a:t>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80542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CAEB6DA-5EAF-9736-2184-7CCD3D03D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8816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CF765-9024-A9DC-AD07-684FA4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485"/>
            <a:ext cx="10515600" cy="1325563"/>
          </a:xfrm>
        </p:spPr>
        <p:txBody>
          <a:bodyPr/>
          <a:lstStyle/>
          <a:p>
            <a:r>
              <a:rPr lang="en-US" altLang="ja-JP" dirty="0"/>
              <a:t>Submitted and revising papers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3581F8B4-7D53-7587-0587-DE3B9BDF6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134823"/>
              </p:ext>
            </p:extLst>
          </p:nvPr>
        </p:nvGraphicFramePr>
        <p:xfrm>
          <a:off x="725343" y="1233397"/>
          <a:ext cx="9656504" cy="3874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049">
                  <a:extLst>
                    <a:ext uri="{9D8B030D-6E8A-4147-A177-3AD203B41FA5}">
                      <a16:colId xmlns:a16="http://schemas.microsoft.com/office/drawing/2014/main" val="3063695325"/>
                    </a:ext>
                  </a:extLst>
                </a:gridCol>
                <a:gridCol w="3802455">
                  <a:extLst>
                    <a:ext uri="{9D8B030D-6E8A-4147-A177-3AD203B41FA5}">
                      <a16:colId xmlns:a16="http://schemas.microsoft.com/office/drawing/2014/main" val="344819396"/>
                    </a:ext>
                  </a:extLst>
                </a:gridCol>
              </a:tblGrid>
              <a:tr h="4128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90057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Size free one-class classification using probabilistic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Results in Engineering</a:t>
                      </a:r>
                    </a:p>
                    <a:p>
                      <a:r>
                        <a:rPr kumimoji="1" lang="en-US" altLang="ja-JP" dirty="0"/>
                        <a:t>(Major revision)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32962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Decomposing one-class support vector machine into an ensemble of one-data support vector machines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Pattern Recognition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07985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Selfless Clustering: pre-training strategy using interpretable self-labeled dataset without the original label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065266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Imbalanced classification with selective unlearning using k-nearest centroids and hyperparameter 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9147"/>
                  </a:ext>
                </a:extLst>
              </a:tr>
            </a:tbl>
          </a:graphicData>
        </a:graphic>
      </p:graphicFrame>
      <p:pic>
        <p:nvPicPr>
          <p:cNvPr id="8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D83B34-0949-658B-52B9-37F6DF3CF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16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2"/>
    </mc:Choice>
    <mc:Fallback xmlns="">
      <p:transition spd="slow" advTm="8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34401"/>
              </p:ext>
            </p:extLst>
          </p:nvPr>
        </p:nvGraphicFramePr>
        <p:xfrm>
          <a:off x="679017" y="1583924"/>
          <a:ext cx="9343758" cy="449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3758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50092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Classification of OCC models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818918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Clustering of OCC models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308682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Deterioration detection via remaining life prediction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65813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One-class classification with subtask for local region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35944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Machine unlearning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96655"/>
                  </a:ext>
                </a:extLst>
              </a:tr>
              <a:tr h="762999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OCC using OCC subtask (journal extension)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F90CA82-E960-C525-79A2-AC696719B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3487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538971-168F-1197-CCFF-37E1C285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826808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A598-61CD-060D-369C-F5003F48A49F}"/>
              </a:ext>
            </a:extLst>
          </p:cNvPr>
          <p:cNvSpPr txBox="1"/>
          <p:nvPr/>
        </p:nvSpPr>
        <p:spPr>
          <a:xfrm>
            <a:off x="7906870" y="6176682"/>
            <a:ext cx="385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Email: toshitaka.hayashi@uhk.cz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sz="1800" dirty="0"/>
              <a:t>Ph.D. (Software and Information Science), Iwate Prefectural University, Japan, 2021.</a:t>
            </a:r>
          </a:p>
          <a:p>
            <a:r>
              <a:rPr kumimoji="1" lang="en-US" altLang="ja-JP" dirty="0"/>
              <a:t>Working experience:</a:t>
            </a:r>
          </a:p>
          <a:p>
            <a:pPr lvl="1"/>
            <a:r>
              <a:rPr lang="en-US" altLang="ja-JP" sz="2000" dirty="0"/>
              <a:t>Postdoctoral researcher (October 2021-Present), University of Hradec Kralove</a:t>
            </a:r>
            <a:endParaRPr kumimoji="1" lang="en-US" altLang="ja-JP" sz="2000" dirty="0"/>
          </a:p>
          <a:p>
            <a:r>
              <a:rPr lang="en-US" altLang="ja-JP" dirty="0"/>
              <a:t>Research interest</a:t>
            </a:r>
          </a:p>
          <a:p>
            <a:pPr lvl="1"/>
            <a:r>
              <a:rPr lang="en-US" altLang="ja-JP" dirty="0"/>
              <a:t>Theoretical machine learning</a:t>
            </a:r>
          </a:p>
          <a:p>
            <a:pPr lvl="1"/>
            <a:r>
              <a:rPr lang="en-US" altLang="ja-JP" dirty="0"/>
              <a:t>One-class classification</a:t>
            </a:r>
          </a:p>
          <a:p>
            <a:pPr lvl="1"/>
            <a:r>
              <a:rPr lang="en-US" altLang="ja-JP" dirty="0"/>
              <a:t>Machine Learning for Machine Learning models.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Ballistocardiogram (BCG) signals (-2023)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One-class classification for time series data (2024-2026)</a:t>
            </a:r>
          </a:p>
          <a:p>
            <a:pPr lvl="1"/>
            <a:endParaRPr lang="en-US" altLang="ja-JP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773C49C-F00C-BFDC-CFCB-2C0274778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455" y="1259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0FCF7-2D41-19CD-E371-DE681DE1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Project:</a:t>
            </a:r>
            <a:br>
              <a:rPr kumimoji="1" lang="en-US" altLang="ja-JP" dirty="0"/>
            </a:br>
            <a:r>
              <a:rPr kumimoji="1" lang="en-US" altLang="ja-JP" dirty="0"/>
              <a:t>One-class classification for time series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D1CF0-A45B-4460-85F8-7138B6C4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</a:p>
          <a:p>
            <a:pPr lvl="1"/>
            <a:r>
              <a:rPr lang="en-US" altLang="ja-JP" dirty="0"/>
              <a:t>Develop OCC algorithms for time series data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Expected outputs are categorized into the following contents:</a:t>
            </a:r>
          </a:p>
          <a:p>
            <a:pPr lvl="1"/>
            <a:r>
              <a:rPr kumimoji="1" lang="en-US" altLang="ja-JP" dirty="0"/>
              <a:t>Develop OCC algorithms with new hypotheses focused on specific symptoms, or individual difference between patients.</a:t>
            </a:r>
          </a:p>
          <a:p>
            <a:pPr lvl="1"/>
            <a:r>
              <a:rPr lang="en-US" altLang="ja-JP" dirty="0"/>
              <a:t>Extending OCC algorithms for images into time series data.</a:t>
            </a:r>
          </a:p>
          <a:p>
            <a:pPr lvl="1"/>
            <a:r>
              <a:rPr kumimoji="1" lang="en-US" altLang="ja-JP" dirty="0"/>
              <a:t>Exte</a:t>
            </a:r>
            <a:r>
              <a:rPr lang="en-US" altLang="ja-JP" dirty="0"/>
              <a:t>nding time series OCC algorithms to other data types for obtaining different views.</a:t>
            </a:r>
          </a:p>
          <a:p>
            <a:pPr lvl="1"/>
            <a:r>
              <a:rPr kumimoji="1" lang="en-US" altLang="ja-JP" dirty="0"/>
              <a:t>Application o</a:t>
            </a:r>
            <a:r>
              <a:rPr lang="en-US" altLang="ja-JP" dirty="0"/>
              <a:t>f OCC for biometric signals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BB5950-4027-886E-E8D7-F3474E853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1936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9"/>
    </mc:Choice>
    <mc:Fallback xmlns="">
      <p:transition spd="slow" advTm="10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60256-5040-F3E2-8285-5364AC60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Supervised </a:t>
            </a:r>
            <a:r>
              <a:rPr lang="en-US" altLang="ja-JP" dirty="0"/>
              <a:t>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E1356-C19D-AA4A-988C-B8A56590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Train</a:t>
            </a:r>
            <a:r>
              <a:rPr kumimoji="1" lang="en-US" altLang="ja-JP" dirty="0"/>
              <a:t> a classification model from training dataset.</a:t>
            </a:r>
          </a:p>
          <a:p>
            <a:pPr lvl="1"/>
            <a:r>
              <a:rPr lang="en-US" altLang="ja-JP" dirty="0"/>
              <a:t>Training dataset: Samples and classes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Training: Training dataset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  <a:endParaRPr kumimoji="1" lang="en-US" altLang="ja-JP" dirty="0"/>
          </a:p>
          <a:p>
            <a:r>
              <a:rPr lang="en-US" altLang="ja-JP" dirty="0"/>
              <a:t>Model: Testing Data </a:t>
            </a:r>
            <a:r>
              <a:rPr lang="ja-JP" altLang="en-US" dirty="0"/>
              <a:t>→ </a:t>
            </a:r>
            <a:r>
              <a:rPr lang="en-US" altLang="ja-JP" dirty="0"/>
              <a:t>Class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However, the model cannot output unknown classes that </a:t>
            </a:r>
            <a:r>
              <a:rPr lang="en-US" altLang="ja-JP" dirty="0"/>
              <a:t>are</a:t>
            </a:r>
            <a:r>
              <a:rPr kumimoji="1" lang="en-US" altLang="ja-JP" dirty="0"/>
              <a:t> not included in the training dataset.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908FD-40D3-7C0F-EEE2-9378A476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DF21D7-FEC3-C91B-0B6C-98046D9B2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3"/>
    </mc:Choice>
    <mc:Fallback xmlns="">
      <p:transition spd="slow" advTm="2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79543-A70D-EB39-750C-51CB6499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cannot teach everything to machine.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3B706C-8646-E008-21E1-4900A118F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Learning specific type of samples are difficult or impossible:</a:t>
            </a:r>
            <a:endParaRPr kumimoji="1" lang="en-US" altLang="ja-JP" dirty="0"/>
          </a:p>
          <a:p>
            <a:r>
              <a:rPr kumimoji="1" lang="en-US" altLang="ja-JP" dirty="0"/>
              <a:t>When d</a:t>
            </a:r>
            <a:r>
              <a:rPr lang="en-US" altLang="ja-JP" dirty="0"/>
              <a:t>ata</a:t>
            </a:r>
            <a:r>
              <a:rPr kumimoji="1" lang="en-US" altLang="ja-JP" dirty="0"/>
              <a:t> </a:t>
            </a:r>
            <a:r>
              <a:rPr lang="en-US" altLang="ja-JP" dirty="0"/>
              <a:t>is r</a:t>
            </a:r>
            <a:r>
              <a:rPr kumimoji="1" lang="en-US" altLang="ja-JP" dirty="0"/>
              <a:t>are.</a:t>
            </a:r>
          </a:p>
          <a:p>
            <a:r>
              <a:rPr lang="en-US" altLang="ja-JP" dirty="0"/>
              <a:t>When collecting data is dangerous.</a:t>
            </a:r>
          </a:p>
          <a:p>
            <a:pPr lvl="1"/>
            <a:r>
              <a:rPr lang="en-US" altLang="ja-JP" dirty="0"/>
              <a:t>Ex. fire, nuclear explosion, drinking too much alcohol…</a:t>
            </a:r>
          </a:p>
          <a:p>
            <a:r>
              <a:rPr lang="en-US" altLang="ja-JP" dirty="0"/>
              <a:t>When data is not existing yet.</a:t>
            </a:r>
          </a:p>
          <a:p>
            <a:pPr lvl="1"/>
            <a:r>
              <a:rPr lang="en-US" altLang="ja-JP" dirty="0"/>
              <a:t>Ex. COVID2030.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C22F58-A42A-B1D3-495D-028EDF50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9C391D-8254-6D0E-4C59-5E4847414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330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5"/>
    </mc:Choice>
    <mc:Fallback xmlns="">
      <p:transition spd="slow" advTm="3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65589-C7A8-7C90-DC4B-A41645B0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One-class 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4A0CD6-A7D5-B2AA-417D-4832FA9F2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Special supervised classification problem, where training dataset is solely one class.</a:t>
            </a:r>
          </a:p>
          <a:p>
            <a:r>
              <a:rPr lang="en-US" altLang="ja-JP" dirty="0"/>
              <a:t>OCC trains a classification model using training dataset.</a:t>
            </a:r>
          </a:p>
          <a:p>
            <a:pPr lvl="1"/>
            <a:r>
              <a:rPr lang="en-US" altLang="ja-JP" dirty="0"/>
              <a:t>Training dataset: Samples and </a:t>
            </a:r>
            <a:r>
              <a:rPr lang="en-US" altLang="ja-JP" dirty="0">
                <a:solidFill>
                  <a:srgbClr val="FF0000"/>
                </a:solidFill>
              </a:rPr>
              <a:t>a class (only one)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Training: Dataset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</a:p>
          <a:p>
            <a:r>
              <a:rPr lang="en-US" altLang="ja-JP" dirty="0"/>
              <a:t>Model: Testing sample </a:t>
            </a:r>
            <a:r>
              <a:rPr lang="ja-JP" altLang="en-US" dirty="0"/>
              <a:t>→ </a:t>
            </a:r>
            <a:r>
              <a:rPr lang="en-US" altLang="ja-JP" dirty="0"/>
              <a:t>Class (one or other)</a:t>
            </a:r>
          </a:p>
          <a:p>
            <a:endParaRPr kumimoji="1" lang="en-US" altLang="ja-JP" dirty="0"/>
          </a:p>
          <a:p>
            <a:r>
              <a:rPr lang="en-US" altLang="ja-JP" dirty="0"/>
              <a:t>OCC is the simplest setting to detect unknown class.</a:t>
            </a:r>
          </a:p>
          <a:p>
            <a:endParaRPr kumimoji="1" lang="ja-JP" altLang="en-US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5F01259-791A-FDCD-9D31-4DC4CCDB8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69DA9-FB46-3C59-3D2B-F35C6B0E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OCC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5E13A7-B43F-E067-A442-E6D97541E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OCC model contains classification function and score function.</a:t>
                </a:r>
              </a:p>
              <a:p>
                <a:r>
                  <a:rPr kumimoji="1" lang="en-US" altLang="ja-JP" dirty="0"/>
                  <a:t>Classification function uses score function and threshold value </a:t>
                </a:r>
                <a:r>
                  <a:rPr kumimoji="1" lang="el-GR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kumimoji="1" lang="en-US" altLang="ja-JP" dirty="0"/>
                  <a:t>.</a:t>
                </a:r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endParaRPr kumimoji="1" lang="en-US" altLang="ja-JP" dirty="0"/>
              </a:p>
              <a:p>
                <a:pPr marL="457200" lvl="1" indent="0">
                  <a:buNone/>
                </a:pPr>
                <a:endParaRPr lang="en-US" altLang="ja-JP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𝑁𝑜𝑟𝑚𝑎𝑙𝑖𝑡𝑦</m:t>
                      </m:r>
                    </m:oMath>
                  </m:oMathPara>
                </a14:m>
                <a:endParaRPr lang="en-US" altLang="ja-JP" dirty="0"/>
              </a:p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The main challenge in OCC research is how to compute score.</a:t>
                </a:r>
              </a:p>
              <a:p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5E13A7-B43F-E067-A442-E6D97541E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28" t="-21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C1D2B1EA-2EC8-77B0-2A22-6C285894F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6711" y="2888125"/>
            <a:ext cx="12277018" cy="87328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CBDACB-4786-2EB8-DB52-EAB6A6F6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CCF2CC-4E28-49E8-416E-D75FBEE33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68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8"/>
    </mc:Choice>
    <mc:Fallback xmlns=""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CB8F55-1DB4-0726-A71D-32BD7D77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Five types of OCC algorithms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C1400F-B093-9BED-57F0-DADD2EAE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Boundary-based approach</a:t>
            </a:r>
          </a:p>
          <a:p>
            <a:pPr lvl="1"/>
            <a:r>
              <a:rPr kumimoji="1" lang="en-US" altLang="ja-JP" dirty="0"/>
              <a:t>Compute bou</a:t>
            </a:r>
            <a:r>
              <a:rPr lang="en-US" altLang="ja-JP" dirty="0"/>
              <a:t>ndary between one class and other classes</a:t>
            </a:r>
            <a:endParaRPr kumimoji="1" lang="en-US" altLang="ja-JP" dirty="0"/>
          </a:p>
          <a:p>
            <a:r>
              <a:rPr lang="en-US" altLang="ja-JP" dirty="0"/>
              <a:t>Distance-based approach</a:t>
            </a:r>
          </a:p>
          <a:p>
            <a:pPr lvl="1"/>
            <a:r>
              <a:rPr lang="en-US" altLang="ja-JP" dirty="0"/>
              <a:t>Compute distance/similarity from one class.</a:t>
            </a:r>
          </a:p>
          <a:p>
            <a:r>
              <a:rPr lang="en-US" altLang="ja-JP" dirty="0"/>
              <a:t>Probability-based approach</a:t>
            </a:r>
          </a:p>
          <a:p>
            <a:pPr lvl="1"/>
            <a:r>
              <a:rPr lang="en-US" altLang="ja-JP" dirty="0"/>
              <a:t>Compute probability belonging to one class.</a:t>
            </a:r>
          </a:p>
          <a:p>
            <a:r>
              <a:rPr kumimoji="1" lang="en-US" altLang="ja-JP" dirty="0"/>
              <a:t>Fake-based approach</a:t>
            </a:r>
          </a:p>
          <a:p>
            <a:pPr lvl="1"/>
            <a:r>
              <a:rPr kumimoji="1" lang="en-US" altLang="ja-JP" dirty="0"/>
              <a:t>Create fake data belonging to other class and </a:t>
            </a:r>
            <a:r>
              <a:rPr lang="en-US" altLang="ja-JP" dirty="0"/>
              <a:t>use</a:t>
            </a:r>
            <a:r>
              <a:rPr kumimoji="1" lang="en-US" altLang="ja-JP" dirty="0"/>
              <a:t> binary classification.</a:t>
            </a:r>
          </a:p>
          <a:p>
            <a:r>
              <a:rPr lang="en-US" altLang="ja-JP" dirty="0"/>
              <a:t>Subtask-based approach</a:t>
            </a:r>
          </a:p>
          <a:p>
            <a:pPr lvl="1"/>
            <a:r>
              <a:rPr lang="en-US" altLang="ja-JP" dirty="0"/>
              <a:t>Use</a:t>
            </a:r>
            <a:r>
              <a:rPr kumimoji="1" lang="en-US" altLang="ja-JP" dirty="0"/>
              <a:t> error of subtasks.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9F3F8-65FE-E972-1433-7C68A79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0F78783-9541-7BB1-D99D-A23699DEA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100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2"/>
    </mc:Choice>
    <mc:Fallback xmlns="">
      <p:transition spd="slow" advTm="8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468DE5-133A-744D-85CE-ED719CFB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questions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EC4F4-89E0-3316-E029-6FA8922C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How can we decide on the hyperparameter of OCC algorithms without the evaluation? </a:t>
            </a:r>
          </a:p>
          <a:p>
            <a:pPr lvl="1"/>
            <a:r>
              <a:rPr kumimoji="1" lang="en-US" altLang="ja-JP" dirty="0"/>
              <a:t>Evaluation of OCC needs the access to other classes. </a:t>
            </a:r>
          </a:p>
          <a:p>
            <a:pPr lvl="1"/>
            <a:r>
              <a:rPr kumimoji="1" lang="en-US" altLang="ja-JP" dirty="0"/>
              <a:t>However, the algorithm will no longer be OCC after evaluation.</a:t>
            </a:r>
          </a:p>
          <a:p>
            <a:endParaRPr lang="en-US" altLang="ja-JP" dirty="0"/>
          </a:p>
          <a:p>
            <a:r>
              <a:rPr kumimoji="1" lang="en-US" altLang="ja-JP" dirty="0"/>
              <a:t>Is it possible to classify OCC algorithms and the rest of machine learning algorithms?</a:t>
            </a:r>
          </a:p>
          <a:p>
            <a:endParaRPr lang="en-US" altLang="ja-JP" dirty="0"/>
          </a:p>
          <a:p>
            <a:r>
              <a:rPr kumimoji="1" lang="en-US" altLang="ja-JP" dirty="0"/>
              <a:t>Is there any gray zone to keep OCC algorithm as OCC while accessing other classes?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9F8849-B75A-021F-5EF4-C86894C2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24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49"/>
    </mc:Choice>
    <mc:Fallback xmlns="">
      <p:transition spd="slow" advTm="1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52025</TotalTime>
  <Words>849</Words>
  <Application>Microsoft Office PowerPoint</Application>
  <PresentationFormat>Širokoúhlá obrazovka</PresentationFormat>
  <Paragraphs>153</Paragraphs>
  <Slides>15</Slides>
  <Notes>1</Notes>
  <HiddenSlides>0</HiddenSlides>
  <MMClips>15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テーマ</vt:lpstr>
      <vt:lpstr>RESEARCH ACTIVITIES (December 31st, 2025)</vt:lpstr>
      <vt:lpstr>Brief biography and research interests</vt:lpstr>
      <vt:lpstr>Project: One-class classification for time series</vt:lpstr>
      <vt:lpstr>Supervised classification</vt:lpstr>
      <vt:lpstr>We cannot teach everything to machine.</vt:lpstr>
      <vt:lpstr>One-class classification</vt:lpstr>
      <vt:lpstr>OCC model</vt:lpstr>
      <vt:lpstr>Five types of OCC algorithms</vt:lpstr>
      <vt:lpstr>Research questions</vt:lpstr>
      <vt:lpstr>Publication in UHK</vt:lpstr>
      <vt:lpstr>Publication in UHK</vt:lpstr>
      <vt:lpstr>Conference papers</vt:lpstr>
      <vt:lpstr>Submitted and revising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7</cp:revision>
  <dcterms:created xsi:type="dcterms:W3CDTF">2022-03-18T16:01:02Z</dcterms:created>
  <dcterms:modified xsi:type="dcterms:W3CDTF">2026-01-04T19:06:37Z</dcterms:modified>
</cp:coreProperties>
</file>