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912" r:id="rId1"/>
  </p:sldMasterIdLst>
  <p:notesMasterIdLst>
    <p:notesMasterId r:id="rId24"/>
  </p:notesMasterIdLst>
  <p:sldIdLst>
    <p:sldId id="256" r:id="rId2"/>
    <p:sldId id="321" r:id="rId3"/>
    <p:sldId id="322" r:id="rId4"/>
    <p:sldId id="325" r:id="rId5"/>
    <p:sldId id="326" r:id="rId6"/>
    <p:sldId id="323" r:id="rId7"/>
    <p:sldId id="328" r:id="rId8"/>
    <p:sldId id="329" r:id="rId9"/>
    <p:sldId id="324" r:id="rId10"/>
    <p:sldId id="331" r:id="rId11"/>
    <p:sldId id="333" r:id="rId12"/>
    <p:sldId id="332" r:id="rId13"/>
    <p:sldId id="327" r:id="rId14"/>
    <p:sldId id="341" r:id="rId15"/>
    <p:sldId id="330" r:id="rId16"/>
    <p:sldId id="334" r:id="rId17"/>
    <p:sldId id="335" r:id="rId18"/>
    <p:sldId id="336" r:id="rId19"/>
    <p:sldId id="339" r:id="rId20"/>
    <p:sldId id="337" r:id="rId21"/>
    <p:sldId id="338" r:id="rId22"/>
    <p:sldId id="34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1" autoAdjust="0"/>
    <p:restoredTop sz="94660"/>
  </p:normalViewPr>
  <p:slideViewPr>
    <p:cSldViewPr>
      <p:cViewPr varScale="1">
        <p:scale>
          <a:sx n="75" d="100"/>
          <a:sy n="75" d="100"/>
        </p:scale>
        <p:origin x="1440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B19B5E-6691-43B3-BD16-6A0442709E61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2BA43BDA-2F39-445D-A4C7-5ADFC71F8F0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500" b="1" dirty="0">
              <a:latin typeface="+mn-lt"/>
              <a:cs typeface="Arial" panose="020B0604020202020204" pitchFamily="34" charset="0"/>
            </a:rPr>
            <a:t>5</a:t>
          </a:r>
          <a:r>
            <a:rPr lang="en-US" sz="1500" b="1" baseline="0" dirty="0">
              <a:latin typeface="+mn-lt"/>
              <a:cs typeface="Arial" panose="020B0604020202020204" pitchFamily="34" charset="0"/>
            </a:rPr>
            <a:t> polysaccharide-based chiral stationary phases (3 amylose and 2 cellulose) with MeOH</a:t>
          </a:r>
          <a:endParaRPr lang="sk-SK" sz="1500" b="1" dirty="0">
            <a:latin typeface="+mn-lt"/>
            <a:cs typeface="Arial" panose="020B0604020202020204" pitchFamily="34" charset="0"/>
          </a:endParaRPr>
        </a:p>
      </dgm:t>
    </dgm:pt>
    <dgm:pt modelId="{D1E5D220-B0C5-42C5-9C02-F2F0877733AC}" type="parTrans" cxnId="{31DA4B1B-BB0A-414E-9636-1AD6F34D0990}">
      <dgm:prSet/>
      <dgm:spPr/>
      <dgm:t>
        <a:bodyPr/>
        <a:lstStyle/>
        <a:p>
          <a:endParaRPr lang="sk-SK"/>
        </a:p>
      </dgm:t>
    </dgm:pt>
    <dgm:pt modelId="{BC563E50-E365-4573-BBE9-C3EEA0A5A608}" type="sibTrans" cxnId="{31DA4B1B-BB0A-414E-9636-1AD6F34D0990}">
      <dgm:prSet/>
      <dgm:spPr/>
      <dgm:t>
        <a:bodyPr/>
        <a:lstStyle/>
        <a:p>
          <a:endParaRPr lang="sk-SK"/>
        </a:p>
      </dgm:t>
    </dgm:pt>
    <dgm:pt modelId="{1C36401C-7BB9-47FD-A5B5-25085805FE6F}">
      <dgm:prSet phldrT="[Text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Column screening</a:t>
          </a:r>
          <a:endParaRPr lang="sk-SK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BC5E99-D9FC-4B76-A6D7-9E49B1FC0C6E}" type="parTrans" cxnId="{80900E03-F2B2-4A30-B3EC-02E3C0859C02}">
      <dgm:prSet/>
      <dgm:spPr/>
      <dgm:t>
        <a:bodyPr/>
        <a:lstStyle/>
        <a:p>
          <a:endParaRPr lang="sk-SK"/>
        </a:p>
      </dgm:t>
    </dgm:pt>
    <dgm:pt modelId="{FD6A49E0-9FDE-4579-8C64-E1D1C29A486D}" type="sibTrans" cxnId="{80900E03-F2B2-4A30-B3EC-02E3C0859C02}">
      <dgm:prSet/>
      <dgm:spPr/>
      <dgm:t>
        <a:bodyPr/>
        <a:lstStyle/>
        <a:p>
          <a:endParaRPr lang="sk-SK"/>
        </a:p>
      </dgm:t>
    </dgm:pt>
    <dgm:pt modelId="{37053D10-381B-4561-B862-1F2D953F0CFC}">
      <dgm:prSet phldrT="[Text]" custT="1"/>
      <dgm:spPr/>
      <dgm:t>
        <a:bodyPr/>
        <a:lstStyle/>
        <a:p>
          <a:pPr algn="l"/>
          <a:r>
            <a:rPr lang="en-US" sz="1500" b="1" dirty="0">
              <a:latin typeface="+mn-lt"/>
              <a:cs typeface="Arial" panose="020B0604020202020204" pitchFamily="34" charset="0"/>
            </a:rPr>
            <a:t>ethanol</a:t>
          </a:r>
        </a:p>
        <a:p>
          <a:pPr algn="l"/>
          <a:r>
            <a:rPr lang="en-US" sz="1500" b="1" dirty="0">
              <a:latin typeface="+mn-lt"/>
              <a:cs typeface="Arial" panose="020B0604020202020204" pitchFamily="34" charset="0"/>
            </a:rPr>
            <a:t>propan-2-ol</a:t>
          </a:r>
        </a:p>
        <a:p>
          <a:pPr algn="l"/>
          <a:r>
            <a:rPr lang="en-US" sz="1500" b="1" dirty="0">
              <a:latin typeface="+mn-lt"/>
              <a:cs typeface="Arial" panose="020B0604020202020204" pitchFamily="34" charset="0"/>
            </a:rPr>
            <a:t>acetonitrile</a:t>
          </a:r>
        </a:p>
        <a:p>
          <a:pPr algn="l"/>
          <a:r>
            <a:rPr lang="en-US" sz="1500" b="1" dirty="0">
              <a:latin typeface="+mn-lt"/>
              <a:cs typeface="Arial" panose="020B0604020202020204" pitchFamily="34" charset="0"/>
            </a:rPr>
            <a:t>ACN/2-PrOH 1/1</a:t>
          </a:r>
          <a:endParaRPr lang="sk-SK" sz="1500" b="1" dirty="0">
            <a:latin typeface="+mn-lt"/>
            <a:cs typeface="Arial" panose="020B0604020202020204" pitchFamily="34" charset="0"/>
          </a:endParaRPr>
        </a:p>
      </dgm:t>
    </dgm:pt>
    <dgm:pt modelId="{28DDEA65-D896-4F33-A7A4-69EC7336A96C}" type="parTrans" cxnId="{D7FC5D90-C88C-4F8E-9160-A4FC1C2AD7EA}">
      <dgm:prSet/>
      <dgm:spPr/>
      <dgm:t>
        <a:bodyPr/>
        <a:lstStyle/>
        <a:p>
          <a:endParaRPr lang="sk-SK"/>
        </a:p>
      </dgm:t>
    </dgm:pt>
    <dgm:pt modelId="{0A865513-5DC2-4295-89D0-D2615F7CA347}" type="sibTrans" cxnId="{D7FC5D90-C88C-4F8E-9160-A4FC1C2AD7EA}">
      <dgm:prSet/>
      <dgm:spPr/>
      <dgm:t>
        <a:bodyPr/>
        <a:lstStyle/>
        <a:p>
          <a:endParaRPr lang="sk-SK"/>
        </a:p>
      </dgm:t>
    </dgm:pt>
    <dgm:pt modelId="{30DC9894-FE47-4491-96E2-9D7353FD3CEF}">
      <dgm:prSet phldrT="[Text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Selection of modifier</a:t>
          </a:r>
          <a:endParaRPr lang="sk-SK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3319AC-87F2-4422-B655-4499EB759711}" type="parTrans" cxnId="{C68CFB51-F4FB-44B2-B3C6-E17A6D51AD83}">
      <dgm:prSet/>
      <dgm:spPr/>
      <dgm:t>
        <a:bodyPr/>
        <a:lstStyle/>
        <a:p>
          <a:endParaRPr lang="sk-SK"/>
        </a:p>
      </dgm:t>
    </dgm:pt>
    <dgm:pt modelId="{F735881F-68DA-4DC7-96BD-B0B1236970B6}" type="sibTrans" cxnId="{C68CFB51-F4FB-44B2-B3C6-E17A6D51AD83}">
      <dgm:prSet/>
      <dgm:spPr/>
      <dgm:t>
        <a:bodyPr/>
        <a:lstStyle/>
        <a:p>
          <a:endParaRPr lang="sk-SK"/>
        </a:p>
      </dgm:t>
    </dgm:pt>
    <dgm:pt modelId="{6AABBDF6-A081-412A-B34B-B446C008FF64}">
      <dgm:prSet phldrT="[Text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500" b="1">
              <a:latin typeface="+mn-lt"/>
              <a:cs typeface="Arial" panose="020B0604020202020204" pitchFamily="34" charset="0"/>
            </a:rPr>
            <a:t>m</a:t>
          </a:r>
          <a:r>
            <a:rPr lang="cs-CZ" sz="1500" b="1">
              <a:latin typeface="+mn-lt"/>
              <a:cs typeface="Arial" panose="020B0604020202020204" pitchFamily="34" charset="0"/>
            </a:rPr>
            <a:t>obile phase</a:t>
          </a:r>
          <a:r>
            <a:rPr lang="en-US" sz="1500" b="1">
              <a:latin typeface="+mn-lt"/>
              <a:cs typeface="Arial" panose="020B0604020202020204" pitchFamily="34" charset="0"/>
            </a:rPr>
            <a:t> </a:t>
          </a:r>
          <a:r>
            <a:rPr lang="cs-CZ" sz="1500" b="1">
              <a:latin typeface="+mn-lt"/>
              <a:cs typeface="Arial" panose="020B0604020202020204" pitchFamily="34" charset="0"/>
            </a:rPr>
            <a:t>additives</a:t>
          </a:r>
          <a:endParaRPr lang="en-US" sz="1500" b="1">
            <a:latin typeface="+mn-lt"/>
            <a:cs typeface="Arial" panose="020B0604020202020204" pitchFamily="34" charset="0"/>
          </a:endParaRPr>
        </a:p>
        <a:p>
          <a:pPr algn="l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500" b="1">
              <a:latin typeface="+mn-lt"/>
              <a:cs typeface="Arial" panose="020B0604020202020204" pitchFamily="34" charset="0"/>
            </a:rPr>
            <a:t>temperature </a:t>
          </a:r>
        </a:p>
        <a:p>
          <a:pPr algn="l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500" b="1">
              <a:latin typeface="+mn-lt"/>
              <a:cs typeface="Arial" panose="020B0604020202020204" pitchFamily="34" charset="0"/>
            </a:rPr>
            <a:t>gradient</a:t>
          </a:r>
        </a:p>
        <a:p>
          <a:pPr algn="l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500" b="1">
              <a:latin typeface="+mn-lt"/>
              <a:cs typeface="Arial" panose="020B0604020202020204" pitchFamily="34" charset="0"/>
            </a:rPr>
            <a:t>flow rate</a:t>
          </a:r>
          <a:endParaRPr lang="sk-SK" sz="1500" b="1" dirty="0">
            <a:latin typeface="+mn-lt"/>
            <a:cs typeface="Arial" panose="020B0604020202020204" pitchFamily="34" charset="0"/>
          </a:endParaRPr>
        </a:p>
      </dgm:t>
    </dgm:pt>
    <dgm:pt modelId="{18CCBE8D-F519-4CAE-813F-2E693FAFD362}" type="parTrans" cxnId="{792B0967-2167-4497-BEB0-D8655838134F}">
      <dgm:prSet/>
      <dgm:spPr/>
      <dgm:t>
        <a:bodyPr/>
        <a:lstStyle/>
        <a:p>
          <a:endParaRPr lang="sk-SK"/>
        </a:p>
      </dgm:t>
    </dgm:pt>
    <dgm:pt modelId="{FD801831-7AC3-46AD-9E9A-F3D8E554F81D}" type="sibTrans" cxnId="{792B0967-2167-4497-BEB0-D8655838134F}">
      <dgm:prSet/>
      <dgm:spPr/>
      <dgm:t>
        <a:bodyPr/>
        <a:lstStyle/>
        <a:p>
          <a:endParaRPr lang="sk-SK"/>
        </a:p>
      </dgm:t>
    </dgm:pt>
    <dgm:pt modelId="{061CD90F-ABAB-4273-9388-F231EFF9C605}">
      <dgm:prSet phldrT="[Text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Optimization</a:t>
          </a:r>
          <a:endParaRPr lang="sk-SK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2BC6EB-AFB0-4F51-8E1A-9D4B08879546}" type="parTrans" cxnId="{C73A00AB-9E9D-402D-984E-004CD0CEC4D2}">
      <dgm:prSet/>
      <dgm:spPr/>
      <dgm:t>
        <a:bodyPr/>
        <a:lstStyle/>
        <a:p>
          <a:endParaRPr lang="sk-SK"/>
        </a:p>
      </dgm:t>
    </dgm:pt>
    <dgm:pt modelId="{896DB2A1-8D13-463C-A59B-7AA0A0E76326}" type="sibTrans" cxnId="{C73A00AB-9E9D-402D-984E-004CD0CEC4D2}">
      <dgm:prSet/>
      <dgm:spPr/>
      <dgm:t>
        <a:bodyPr/>
        <a:lstStyle/>
        <a:p>
          <a:endParaRPr lang="sk-SK"/>
        </a:p>
      </dgm:t>
    </dgm:pt>
    <dgm:pt modelId="{969465A7-4EF3-426E-9D12-E7B800EC5ABB}" type="pres">
      <dgm:prSet presAssocID="{F5B19B5E-6691-43B3-BD16-6A0442709E61}" presName="rootnode" presStyleCnt="0">
        <dgm:presLayoutVars>
          <dgm:chMax/>
          <dgm:chPref/>
          <dgm:dir/>
          <dgm:animLvl val="lvl"/>
        </dgm:presLayoutVars>
      </dgm:prSet>
      <dgm:spPr/>
    </dgm:pt>
    <dgm:pt modelId="{4061375B-EDB7-48BC-9E80-ED15CB194B62}" type="pres">
      <dgm:prSet presAssocID="{2BA43BDA-2F39-445D-A4C7-5ADFC71F8F03}" presName="composite" presStyleCnt="0"/>
      <dgm:spPr/>
    </dgm:pt>
    <dgm:pt modelId="{77FC13BA-9083-47F3-8B8E-6B119ADEA752}" type="pres">
      <dgm:prSet presAssocID="{2BA43BDA-2F39-445D-A4C7-5ADFC71F8F03}" presName="bentUpArrow1" presStyleLbl="alignImgPlace1" presStyleIdx="0" presStyleCnt="2" custLinFactNeighborX="6522" custLinFactNeighborY="-4596"/>
      <dgm:spPr/>
    </dgm:pt>
    <dgm:pt modelId="{406484E4-2456-4736-8DB6-3E646ABBDDD4}" type="pres">
      <dgm:prSet presAssocID="{2BA43BDA-2F39-445D-A4C7-5ADFC71F8F03}" presName="ParentText" presStyleLbl="node1" presStyleIdx="0" presStyleCnt="3" custScaleX="121108">
        <dgm:presLayoutVars>
          <dgm:chMax val="1"/>
          <dgm:chPref val="1"/>
          <dgm:bulletEnabled val="1"/>
        </dgm:presLayoutVars>
      </dgm:prSet>
      <dgm:spPr/>
    </dgm:pt>
    <dgm:pt modelId="{2D50EAE7-E3E7-4BF9-BCDB-94BCADA5317B}" type="pres">
      <dgm:prSet presAssocID="{2BA43BDA-2F39-445D-A4C7-5ADFC71F8F03}" presName="ChildText" presStyleLbl="revTx" presStyleIdx="0" presStyleCnt="3" custScaleX="117587" custLinFactNeighborX="22438" custLinFactNeighborY="-9035">
        <dgm:presLayoutVars>
          <dgm:chMax val="0"/>
          <dgm:chPref val="0"/>
          <dgm:bulletEnabled val="1"/>
        </dgm:presLayoutVars>
      </dgm:prSet>
      <dgm:spPr/>
    </dgm:pt>
    <dgm:pt modelId="{4FE3713F-8232-44D4-B461-EA5980621ACD}" type="pres">
      <dgm:prSet presAssocID="{BC563E50-E365-4573-BBE9-C3EEA0A5A608}" presName="sibTrans" presStyleCnt="0"/>
      <dgm:spPr/>
    </dgm:pt>
    <dgm:pt modelId="{68AD1193-93BE-4BAB-BA7E-F85924787268}" type="pres">
      <dgm:prSet presAssocID="{37053D10-381B-4561-B862-1F2D953F0CFC}" presName="composite" presStyleCnt="0"/>
      <dgm:spPr/>
    </dgm:pt>
    <dgm:pt modelId="{A4098E89-73F0-4E3A-B863-DBD242E3185A}" type="pres">
      <dgm:prSet presAssocID="{37053D10-381B-4561-B862-1F2D953F0CFC}" presName="bentUpArrow1" presStyleLbl="alignImgPlace1" presStyleIdx="1" presStyleCnt="2" custLinFactNeighborX="6681" custLinFactNeighborY="-1521"/>
      <dgm:spPr/>
    </dgm:pt>
    <dgm:pt modelId="{658A7B43-F961-42B0-A994-546C846B96FD}" type="pres">
      <dgm:prSet presAssocID="{37053D10-381B-4561-B862-1F2D953F0CFC}" presName="ParentText" presStyleLbl="node1" presStyleIdx="1" presStyleCnt="3" custScaleX="102702" custScaleY="116839" custLinFactNeighborX="1369" custLinFactNeighborY="-5709">
        <dgm:presLayoutVars>
          <dgm:chMax val="1"/>
          <dgm:chPref val="1"/>
          <dgm:bulletEnabled val="1"/>
        </dgm:presLayoutVars>
      </dgm:prSet>
      <dgm:spPr/>
    </dgm:pt>
    <dgm:pt modelId="{16042B3A-ADA3-4E94-9895-833735A907D2}" type="pres">
      <dgm:prSet presAssocID="{37053D10-381B-4561-B862-1F2D953F0CFC}" presName="ChildText" presStyleLbl="revTx" presStyleIdx="1" presStyleCnt="3" custScaleX="130944" custLinFactNeighborX="24523" custLinFactNeighborY="-13978">
        <dgm:presLayoutVars>
          <dgm:chMax val="0"/>
          <dgm:chPref val="0"/>
          <dgm:bulletEnabled val="1"/>
        </dgm:presLayoutVars>
      </dgm:prSet>
      <dgm:spPr/>
    </dgm:pt>
    <dgm:pt modelId="{6A47BD16-9E77-4CCC-B856-F6AA865D61A5}" type="pres">
      <dgm:prSet presAssocID="{0A865513-5DC2-4295-89D0-D2615F7CA347}" presName="sibTrans" presStyleCnt="0"/>
      <dgm:spPr/>
    </dgm:pt>
    <dgm:pt modelId="{E3ED582A-7A66-4D53-BC14-88213EF1250C}" type="pres">
      <dgm:prSet presAssocID="{6AABBDF6-A081-412A-B34B-B446C008FF64}" presName="composite" presStyleCnt="0"/>
      <dgm:spPr/>
    </dgm:pt>
    <dgm:pt modelId="{3474D514-8573-4AC3-8083-E00F7FDD7C72}" type="pres">
      <dgm:prSet presAssocID="{6AABBDF6-A081-412A-B34B-B446C008FF64}" presName="ParentText" presStyleLbl="node1" presStyleIdx="2" presStyleCnt="3" custScaleX="124938" custScaleY="87700" custLinFactNeighborX="-13914" custLinFactNeighborY="-1558">
        <dgm:presLayoutVars>
          <dgm:chMax val="1"/>
          <dgm:chPref val="1"/>
          <dgm:bulletEnabled val="1"/>
        </dgm:presLayoutVars>
      </dgm:prSet>
      <dgm:spPr/>
    </dgm:pt>
    <dgm:pt modelId="{1AE18152-B54D-4516-B07B-E1AED43EA324}" type="pres">
      <dgm:prSet presAssocID="{6AABBDF6-A081-412A-B34B-B446C008FF64}" presName="FinalChildText" presStyleLbl="revTx" presStyleIdx="2" presStyleCnt="3" custScaleX="129454" custLinFactNeighborX="12774" custLinFactNeighborY="-6900">
        <dgm:presLayoutVars>
          <dgm:chMax val="0"/>
          <dgm:chPref val="0"/>
          <dgm:bulletEnabled val="1"/>
        </dgm:presLayoutVars>
      </dgm:prSet>
      <dgm:spPr/>
    </dgm:pt>
  </dgm:ptLst>
  <dgm:cxnLst>
    <dgm:cxn modelId="{80900E03-F2B2-4A30-B3EC-02E3C0859C02}" srcId="{2BA43BDA-2F39-445D-A4C7-5ADFC71F8F03}" destId="{1C36401C-7BB9-47FD-A5B5-25085805FE6F}" srcOrd="0" destOrd="0" parTransId="{B1BC5E99-D9FC-4B76-A6D7-9E49B1FC0C6E}" sibTransId="{FD6A49E0-9FDE-4579-8C64-E1D1C29A486D}"/>
    <dgm:cxn modelId="{0188CA06-B02B-4C3E-98BC-AAD8C5B9D471}" type="presOf" srcId="{2BA43BDA-2F39-445D-A4C7-5ADFC71F8F03}" destId="{406484E4-2456-4736-8DB6-3E646ABBDDD4}" srcOrd="0" destOrd="0" presId="urn:microsoft.com/office/officeart/2005/8/layout/StepDownProcess"/>
    <dgm:cxn modelId="{31DA4B1B-BB0A-414E-9636-1AD6F34D0990}" srcId="{F5B19B5E-6691-43B3-BD16-6A0442709E61}" destId="{2BA43BDA-2F39-445D-A4C7-5ADFC71F8F03}" srcOrd="0" destOrd="0" parTransId="{D1E5D220-B0C5-42C5-9C02-F2F0877733AC}" sibTransId="{BC563E50-E365-4573-BBE9-C3EEA0A5A608}"/>
    <dgm:cxn modelId="{B332761F-2FFF-4273-AAA7-BCCF6329BD17}" type="presOf" srcId="{061CD90F-ABAB-4273-9388-F231EFF9C605}" destId="{1AE18152-B54D-4516-B07B-E1AED43EA324}" srcOrd="0" destOrd="0" presId="urn:microsoft.com/office/officeart/2005/8/layout/StepDownProcess"/>
    <dgm:cxn modelId="{792B0967-2167-4497-BEB0-D8655838134F}" srcId="{F5B19B5E-6691-43B3-BD16-6A0442709E61}" destId="{6AABBDF6-A081-412A-B34B-B446C008FF64}" srcOrd="2" destOrd="0" parTransId="{18CCBE8D-F519-4CAE-813F-2E693FAFD362}" sibTransId="{FD801831-7AC3-46AD-9E9A-F3D8E554F81D}"/>
    <dgm:cxn modelId="{0418CD49-A7C1-4B50-BA54-4AF27C1294D3}" type="presOf" srcId="{6AABBDF6-A081-412A-B34B-B446C008FF64}" destId="{3474D514-8573-4AC3-8083-E00F7FDD7C72}" srcOrd="0" destOrd="0" presId="urn:microsoft.com/office/officeart/2005/8/layout/StepDownProcess"/>
    <dgm:cxn modelId="{C68CFB51-F4FB-44B2-B3C6-E17A6D51AD83}" srcId="{37053D10-381B-4561-B862-1F2D953F0CFC}" destId="{30DC9894-FE47-4491-96E2-9D7353FD3CEF}" srcOrd="0" destOrd="0" parTransId="{813319AC-87F2-4422-B655-4499EB759711}" sibTransId="{F735881F-68DA-4DC7-96BD-B0B1236970B6}"/>
    <dgm:cxn modelId="{0082958F-B1C7-44FA-BB9B-5FE89C1FAC11}" type="presOf" srcId="{30DC9894-FE47-4491-96E2-9D7353FD3CEF}" destId="{16042B3A-ADA3-4E94-9895-833735A907D2}" srcOrd="0" destOrd="0" presId="urn:microsoft.com/office/officeart/2005/8/layout/StepDownProcess"/>
    <dgm:cxn modelId="{D7FC5D90-C88C-4F8E-9160-A4FC1C2AD7EA}" srcId="{F5B19B5E-6691-43B3-BD16-6A0442709E61}" destId="{37053D10-381B-4561-B862-1F2D953F0CFC}" srcOrd="1" destOrd="0" parTransId="{28DDEA65-D896-4F33-A7A4-69EC7336A96C}" sibTransId="{0A865513-5DC2-4295-89D0-D2615F7CA347}"/>
    <dgm:cxn modelId="{C73A00AB-9E9D-402D-984E-004CD0CEC4D2}" srcId="{6AABBDF6-A081-412A-B34B-B446C008FF64}" destId="{061CD90F-ABAB-4273-9388-F231EFF9C605}" srcOrd="0" destOrd="0" parTransId="{A92BC6EB-AFB0-4F51-8E1A-9D4B08879546}" sibTransId="{896DB2A1-8D13-463C-A59B-7AA0A0E76326}"/>
    <dgm:cxn modelId="{EE3A18EC-703B-45F5-B40F-4BDD60241B70}" type="presOf" srcId="{37053D10-381B-4561-B862-1F2D953F0CFC}" destId="{658A7B43-F961-42B0-A994-546C846B96FD}" srcOrd="0" destOrd="0" presId="urn:microsoft.com/office/officeart/2005/8/layout/StepDownProcess"/>
    <dgm:cxn modelId="{23291BF0-EA78-495F-BCDF-E64785B737B0}" type="presOf" srcId="{F5B19B5E-6691-43B3-BD16-6A0442709E61}" destId="{969465A7-4EF3-426E-9D12-E7B800EC5ABB}" srcOrd="0" destOrd="0" presId="urn:microsoft.com/office/officeart/2005/8/layout/StepDownProcess"/>
    <dgm:cxn modelId="{38A937FD-16BD-436E-9E00-542CDA24FF37}" type="presOf" srcId="{1C36401C-7BB9-47FD-A5B5-25085805FE6F}" destId="{2D50EAE7-E3E7-4BF9-BCDB-94BCADA5317B}" srcOrd="0" destOrd="0" presId="urn:microsoft.com/office/officeart/2005/8/layout/StepDownProcess"/>
    <dgm:cxn modelId="{77B75C8F-54A9-49DD-8B94-63CA2C098DDA}" type="presParOf" srcId="{969465A7-4EF3-426E-9D12-E7B800EC5ABB}" destId="{4061375B-EDB7-48BC-9E80-ED15CB194B62}" srcOrd="0" destOrd="0" presId="urn:microsoft.com/office/officeart/2005/8/layout/StepDownProcess"/>
    <dgm:cxn modelId="{03D6D445-2229-48EA-924C-6F374DBCA3D7}" type="presParOf" srcId="{4061375B-EDB7-48BC-9E80-ED15CB194B62}" destId="{77FC13BA-9083-47F3-8B8E-6B119ADEA752}" srcOrd="0" destOrd="0" presId="urn:microsoft.com/office/officeart/2005/8/layout/StepDownProcess"/>
    <dgm:cxn modelId="{C52F974C-4F62-47F2-966B-CB41BFCA5BC6}" type="presParOf" srcId="{4061375B-EDB7-48BC-9E80-ED15CB194B62}" destId="{406484E4-2456-4736-8DB6-3E646ABBDDD4}" srcOrd="1" destOrd="0" presId="urn:microsoft.com/office/officeart/2005/8/layout/StepDownProcess"/>
    <dgm:cxn modelId="{8AE42605-7528-4CF4-B672-A8BF63E6ECD1}" type="presParOf" srcId="{4061375B-EDB7-48BC-9E80-ED15CB194B62}" destId="{2D50EAE7-E3E7-4BF9-BCDB-94BCADA5317B}" srcOrd="2" destOrd="0" presId="urn:microsoft.com/office/officeart/2005/8/layout/StepDownProcess"/>
    <dgm:cxn modelId="{6BFF9739-1F61-4C4C-8551-F7E8F968689A}" type="presParOf" srcId="{969465A7-4EF3-426E-9D12-E7B800EC5ABB}" destId="{4FE3713F-8232-44D4-B461-EA5980621ACD}" srcOrd="1" destOrd="0" presId="urn:microsoft.com/office/officeart/2005/8/layout/StepDownProcess"/>
    <dgm:cxn modelId="{55E142C0-0905-4BED-B2CE-D38DC9D8C970}" type="presParOf" srcId="{969465A7-4EF3-426E-9D12-E7B800EC5ABB}" destId="{68AD1193-93BE-4BAB-BA7E-F85924787268}" srcOrd="2" destOrd="0" presId="urn:microsoft.com/office/officeart/2005/8/layout/StepDownProcess"/>
    <dgm:cxn modelId="{82458E83-8DD4-4967-AE6F-18ADA8EBEFB2}" type="presParOf" srcId="{68AD1193-93BE-4BAB-BA7E-F85924787268}" destId="{A4098E89-73F0-4E3A-B863-DBD242E3185A}" srcOrd="0" destOrd="0" presId="urn:microsoft.com/office/officeart/2005/8/layout/StepDownProcess"/>
    <dgm:cxn modelId="{04C2C612-5635-4AB0-A000-9424B619439C}" type="presParOf" srcId="{68AD1193-93BE-4BAB-BA7E-F85924787268}" destId="{658A7B43-F961-42B0-A994-546C846B96FD}" srcOrd="1" destOrd="0" presId="urn:microsoft.com/office/officeart/2005/8/layout/StepDownProcess"/>
    <dgm:cxn modelId="{E7946D17-1C3C-42B5-9D1A-CD400061A2BB}" type="presParOf" srcId="{68AD1193-93BE-4BAB-BA7E-F85924787268}" destId="{16042B3A-ADA3-4E94-9895-833735A907D2}" srcOrd="2" destOrd="0" presId="urn:microsoft.com/office/officeart/2005/8/layout/StepDownProcess"/>
    <dgm:cxn modelId="{0E60B89C-2C15-4C0C-A64D-A07425D55881}" type="presParOf" srcId="{969465A7-4EF3-426E-9D12-E7B800EC5ABB}" destId="{6A47BD16-9E77-4CCC-B856-F6AA865D61A5}" srcOrd="3" destOrd="0" presId="urn:microsoft.com/office/officeart/2005/8/layout/StepDownProcess"/>
    <dgm:cxn modelId="{5217A8EC-718C-4D44-8430-D198482FFACB}" type="presParOf" srcId="{969465A7-4EF3-426E-9D12-E7B800EC5ABB}" destId="{E3ED582A-7A66-4D53-BC14-88213EF1250C}" srcOrd="4" destOrd="0" presId="urn:microsoft.com/office/officeart/2005/8/layout/StepDownProcess"/>
    <dgm:cxn modelId="{25639843-C918-4428-8895-6F7C83313F3E}" type="presParOf" srcId="{E3ED582A-7A66-4D53-BC14-88213EF1250C}" destId="{3474D514-8573-4AC3-8083-E00F7FDD7C72}" srcOrd="0" destOrd="0" presId="urn:microsoft.com/office/officeart/2005/8/layout/StepDownProcess"/>
    <dgm:cxn modelId="{295B26CD-E96B-452B-B1BD-B9CE19EF0AF3}" type="presParOf" srcId="{E3ED582A-7A66-4D53-BC14-88213EF1250C}" destId="{1AE18152-B54D-4516-B07B-E1AED43EA324}" srcOrd="1" destOrd="0" presId="urn:microsoft.com/office/officeart/2005/8/layout/StepDown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FC13BA-9083-47F3-8B8E-6B119ADEA752}">
      <dsp:nvSpPr>
        <dsp:cNvPr id="0" name=""/>
        <dsp:cNvSpPr/>
      </dsp:nvSpPr>
      <dsp:spPr>
        <a:xfrm rot="5400000">
          <a:off x="863872" y="1268393"/>
          <a:ext cx="1170826" cy="133294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6484E4-2456-4736-8DB6-3E646ABBDDD4}">
      <dsp:nvSpPr>
        <dsp:cNvPr id="0" name=""/>
        <dsp:cNvSpPr/>
      </dsp:nvSpPr>
      <dsp:spPr>
        <a:xfrm>
          <a:off x="258722" y="24320"/>
          <a:ext cx="2387016" cy="137962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 dirty="0">
              <a:latin typeface="+mn-lt"/>
              <a:cs typeface="Arial" panose="020B0604020202020204" pitchFamily="34" charset="0"/>
            </a:rPr>
            <a:t>5</a:t>
          </a:r>
          <a:r>
            <a:rPr lang="en-US" sz="1500" b="1" kern="1200" baseline="0" dirty="0">
              <a:latin typeface="+mn-lt"/>
              <a:cs typeface="Arial" panose="020B0604020202020204" pitchFamily="34" charset="0"/>
            </a:rPr>
            <a:t> polysaccharide-based chiral stationary phases (3 amylose and 2 cellulose) with MeOH</a:t>
          </a:r>
          <a:endParaRPr lang="sk-SK" sz="1500" b="1" kern="1200" dirty="0">
            <a:latin typeface="+mn-lt"/>
            <a:cs typeface="Arial" panose="020B0604020202020204" pitchFamily="34" charset="0"/>
          </a:endParaRPr>
        </a:p>
      </dsp:txBody>
      <dsp:txXfrm>
        <a:off x="326082" y="91680"/>
        <a:ext cx="2252296" cy="1244903"/>
      </dsp:txXfrm>
    </dsp:sp>
    <dsp:sp modelId="{2D50EAE7-E3E7-4BF9-BCDB-94BCADA5317B}">
      <dsp:nvSpPr>
        <dsp:cNvPr id="0" name=""/>
        <dsp:cNvSpPr/>
      </dsp:nvSpPr>
      <dsp:spPr>
        <a:xfrm>
          <a:off x="2633316" y="55151"/>
          <a:ext cx="1685614" cy="1115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Column screening</a:t>
          </a:r>
          <a:endParaRPr lang="sk-SK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33316" y="55151"/>
        <a:ext cx="1685614" cy="1115072"/>
      </dsp:txXfrm>
    </dsp:sp>
    <dsp:sp modelId="{A4098E89-73F0-4E3A-B863-DBD242E3185A}">
      <dsp:nvSpPr>
        <dsp:cNvPr id="0" name=""/>
        <dsp:cNvSpPr/>
      </dsp:nvSpPr>
      <dsp:spPr>
        <a:xfrm rot="5400000">
          <a:off x="2479110" y="2970325"/>
          <a:ext cx="1170826" cy="133294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58A7B43-F961-42B0-A994-546C846B96FD}">
      <dsp:nvSpPr>
        <dsp:cNvPr id="0" name=""/>
        <dsp:cNvSpPr/>
      </dsp:nvSpPr>
      <dsp:spPr>
        <a:xfrm>
          <a:off x="2080213" y="1495329"/>
          <a:ext cx="2024237" cy="161193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+mn-lt"/>
              <a:cs typeface="Arial" panose="020B0604020202020204" pitchFamily="34" charset="0"/>
            </a:rPr>
            <a:t>ethanol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+mn-lt"/>
              <a:cs typeface="Arial" panose="020B0604020202020204" pitchFamily="34" charset="0"/>
            </a:rPr>
            <a:t>propan-2-ol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+mn-lt"/>
              <a:cs typeface="Arial" panose="020B0604020202020204" pitchFamily="34" charset="0"/>
            </a:rPr>
            <a:t>acetonitrile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+mn-lt"/>
              <a:cs typeface="Arial" panose="020B0604020202020204" pitchFamily="34" charset="0"/>
            </a:rPr>
            <a:t>ACN/2-PrOH 1/1</a:t>
          </a:r>
          <a:endParaRPr lang="sk-SK" sz="1500" b="1" kern="1200" dirty="0">
            <a:latin typeface="+mn-lt"/>
            <a:cs typeface="Arial" panose="020B0604020202020204" pitchFamily="34" charset="0"/>
          </a:endParaRPr>
        </a:p>
      </dsp:txBody>
      <dsp:txXfrm>
        <a:off x="2158915" y="1574031"/>
        <a:ext cx="1866833" cy="1454534"/>
      </dsp:txXfrm>
    </dsp:sp>
    <dsp:sp modelId="{16042B3A-ADA3-4E94-9895-833735A907D2}">
      <dsp:nvSpPr>
        <dsp:cNvPr id="0" name=""/>
        <dsp:cNvSpPr/>
      </dsp:nvSpPr>
      <dsp:spPr>
        <a:xfrm>
          <a:off x="4180587" y="1665963"/>
          <a:ext cx="1877088" cy="1115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Selection of modifier</a:t>
          </a:r>
          <a:endParaRPr lang="sk-SK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80587" y="1665963"/>
        <a:ext cx="1877088" cy="1115072"/>
      </dsp:txXfrm>
    </dsp:sp>
    <dsp:sp modelId="{3474D514-8573-4AC3-8083-E00F7FDD7C72}">
      <dsp:nvSpPr>
        <dsp:cNvPr id="0" name=""/>
        <dsp:cNvSpPr/>
      </dsp:nvSpPr>
      <dsp:spPr>
        <a:xfrm>
          <a:off x="3573496" y="3218527"/>
          <a:ext cx="2462505" cy="120992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500" b="1" kern="1200">
              <a:latin typeface="+mn-lt"/>
              <a:cs typeface="Arial" panose="020B0604020202020204" pitchFamily="34" charset="0"/>
            </a:rPr>
            <a:t>m</a:t>
          </a:r>
          <a:r>
            <a:rPr lang="cs-CZ" sz="1500" b="1" kern="1200">
              <a:latin typeface="+mn-lt"/>
              <a:cs typeface="Arial" panose="020B0604020202020204" pitchFamily="34" charset="0"/>
            </a:rPr>
            <a:t>obile phase</a:t>
          </a:r>
          <a:r>
            <a:rPr lang="en-US" sz="1500" b="1" kern="1200">
              <a:latin typeface="+mn-lt"/>
              <a:cs typeface="Arial" panose="020B0604020202020204" pitchFamily="34" charset="0"/>
            </a:rPr>
            <a:t> </a:t>
          </a:r>
          <a:r>
            <a:rPr lang="cs-CZ" sz="1500" b="1" kern="1200">
              <a:latin typeface="+mn-lt"/>
              <a:cs typeface="Arial" panose="020B0604020202020204" pitchFamily="34" charset="0"/>
            </a:rPr>
            <a:t>additives</a:t>
          </a:r>
          <a:endParaRPr lang="en-US" sz="1500" b="1" kern="1200">
            <a:latin typeface="+mn-lt"/>
            <a:cs typeface="Arial" panose="020B0604020202020204" pitchFamily="34" charset="0"/>
          </a:endParaRP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500" b="1" kern="1200">
              <a:latin typeface="+mn-lt"/>
              <a:cs typeface="Arial" panose="020B0604020202020204" pitchFamily="34" charset="0"/>
            </a:rPr>
            <a:t>temperature 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500" b="1" kern="1200">
              <a:latin typeface="+mn-lt"/>
              <a:cs typeface="Arial" panose="020B0604020202020204" pitchFamily="34" charset="0"/>
            </a:rPr>
            <a:t>gradient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500" b="1" kern="1200">
              <a:latin typeface="+mn-lt"/>
              <a:cs typeface="Arial" panose="020B0604020202020204" pitchFamily="34" charset="0"/>
            </a:rPr>
            <a:t>flow rate</a:t>
          </a:r>
          <a:endParaRPr lang="sk-SK" sz="1500" b="1" kern="1200" dirty="0">
            <a:latin typeface="+mn-lt"/>
            <a:cs typeface="Arial" panose="020B0604020202020204" pitchFamily="34" charset="0"/>
          </a:endParaRPr>
        </a:p>
      </dsp:txBody>
      <dsp:txXfrm>
        <a:off x="3632570" y="3277601"/>
        <a:ext cx="2344357" cy="1091781"/>
      </dsp:txXfrm>
    </dsp:sp>
    <dsp:sp modelId="{1AE18152-B54D-4516-B07B-E1AED43EA324}">
      <dsp:nvSpPr>
        <dsp:cNvPr id="0" name=""/>
        <dsp:cNvSpPr/>
      </dsp:nvSpPr>
      <dsp:spPr>
        <a:xfrm>
          <a:off x="6036486" y="3209813"/>
          <a:ext cx="1855728" cy="1115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Optimization</a:t>
          </a:r>
          <a:endParaRPr lang="sk-SK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36486" y="3209813"/>
        <a:ext cx="1855728" cy="1115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07:17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07:18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4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4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5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5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24575,'-5'0'0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8FE53-A1E7-470B-B1F1-AFFFA39ECEC7}" type="datetimeFigureOut">
              <a:rPr lang="ru-RU" smtClean="0"/>
              <a:pPr/>
              <a:t>04.01.2026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52521-4C6C-446C-A5D3-6D868521ED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3365A77-C499-4DFE-AC78-3A15CA1E2187}" type="datetime1">
              <a:rPr lang="ru-RU" smtClean="0"/>
              <a:pPr/>
              <a:t>04.01.2026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EAB16-115F-4DDD-BA33-0B3ADD9D2718}" type="datetime1">
              <a:rPr lang="ru-RU" smtClean="0"/>
              <a:pPr/>
              <a:t>04.01.2026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0B36-9285-4CAB-9DAB-15E15120703D}" type="datetime1">
              <a:rPr lang="ru-RU" smtClean="0"/>
              <a:pPr/>
              <a:t>04.01.2026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C061-59B3-4883-818C-F05F181BB4BA}" type="datetime1">
              <a:rPr lang="ru-RU" smtClean="0"/>
              <a:pPr/>
              <a:t>04.01.2026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D36C-AC4C-48E8-8A5C-E96113396AE1}" type="datetime1">
              <a:rPr lang="ru-RU" smtClean="0"/>
              <a:pPr/>
              <a:t>04.01.2026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95D4-E58E-4906-AC7B-3A7B8123768E}" type="datetime1">
              <a:rPr lang="ru-RU" smtClean="0"/>
              <a:pPr/>
              <a:t>04.01.2026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4940-EF83-4596-A8CC-E221B849015D}" type="datetime1">
              <a:rPr lang="ru-RU" smtClean="0"/>
              <a:pPr/>
              <a:t>04.01.2026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AC3A6-FB0C-4445-9082-96FC8A461A49}" type="datetime1">
              <a:rPr lang="ru-RU" smtClean="0"/>
              <a:pPr/>
              <a:t>04.01.2026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BDDC3-2932-42C7-B0D5-2E1493906C03}" type="datetime1">
              <a:rPr lang="ru-RU" smtClean="0"/>
              <a:pPr/>
              <a:t>04.01.2026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FA216F88-768F-4F9C-A718-B28FA1D9DA73}" type="datetime1">
              <a:rPr lang="ru-RU" smtClean="0"/>
              <a:pPr/>
              <a:t>04.01.2026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8F94C21-10A6-4DDE-92EC-4C1084760901}" type="datetime1">
              <a:rPr lang="ru-RU" smtClean="0"/>
              <a:pPr/>
              <a:t>04.01.2026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58163DA-DBCE-431E-8670-728649CA3C77}" type="datetime1">
              <a:rPr lang="ru-RU" smtClean="0"/>
              <a:pPr/>
              <a:t>04.01.2026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wip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customXml" Target="../ink/ink2.xml"/><Relationship Id="rId12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customXml" Target="../ink/ink6.xml"/><Relationship Id="rId5" Type="http://schemas.openxmlformats.org/officeDocument/2006/relationships/customXml" Target="../ink/ink1.xml"/><Relationship Id="rId10" Type="http://schemas.openxmlformats.org/officeDocument/2006/relationships/customXml" Target="../ink/ink5.xml"/><Relationship Id="rId4" Type="http://schemas.openxmlformats.org/officeDocument/2006/relationships/image" Target="../media/image2.jpeg"/><Relationship Id="rId9" Type="http://schemas.openxmlformats.org/officeDocument/2006/relationships/customXml" Target="../ink/ink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6220433"/>
            <a:ext cx="5143504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RNDr</a:t>
            </a:r>
            <a:r>
              <a:rPr lang="sk-SK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Oleksandr Kozlov, PhD.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52890" y="2636912"/>
            <a:ext cx="8501122" cy="1502478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200" dirty="0"/>
            </a:br>
            <a:r>
              <a:rPr lang="en-US" sz="4000" dirty="0">
                <a:effectLst/>
              </a:rPr>
              <a:t>Development of novel SFC/MS methods for the analysis of metabolites </a:t>
            </a:r>
            <a:endParaRPr lang="ru-RU" sz="4000" cap="all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EE9B35-8E38-43B2-ABA9-675368BDF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" y="0"/>
            <a:ext cx="4062517" cy="980728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14B72C4-8D17-4BA8-B30E-CB4C04EFB379}"/>
              </a:ext>
            </a:extLst>
          </p:cNvPr>
          <p:cNvGrpSpPr/>
          <p:nvPr/>
        </p:nvGrpSpPr>
        <p:grpSpPr>
          <a:xfrm>
            <a:off x="7635860" y="6410068"/>
            <a:ext cx="360" cy="360"/>
            <a:chOff x="7635860" y="641006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Рукописный ввод 12">
                  <a:extLst>
                    <a:ext uri="{FF2B5EF4-FFF2-40B4-BE49-F238E27FC236}">
                      <a16:creationId xmlns:a16="http://schemas.microsoft.com/office/drawing/2014/main" id="{DFCA55C4-E9D4-44B2-BCD5-315915B45AC7}"/>
                    </a:ext>
                  </a:extLst>
                </p14:cNvPr>
                <p14:cNvContentPartPr/>
                <p14:nvPr/>
              </p14:nvContentPartPr>
              <p14:xfrm>
                <a:off x="7635860" y="6410068"/>
                <a:ext cx="360" cy="360"/>
              </p14:xfrm>
            </p:contentPart>
          </mc:Choice>
          <mc:Fallback xmlns="">
            <p:pic>
              <p:nvPicPr>
                <p:cNvPr id="13" name="Рукописный ввод 12">
                  <a:extLst>
                    <a:ext uri="{FF2B5EF4-FFF2-40B4-BE49-F238E27FC236}">
                      <a16:creationId xmlns:a16="http://schemas.microsoft.com/office/drawing/2014/main" id="{DFCA55C4-E9D4-44B2-BCD5-315915B45AC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6860" y="64010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Рукописный ввод 13">
                  <a:extLst>
                    <a:ext uri="{FF2B5EF4-FFF2-40B4-BE49-F238E27FC236}">
                      <a16:creationId xmlns:a16="http://schemas.microsoft.com/office/drawing/2014/main" id="{A86130D7-B914-413D-A5D1-6E95B3066180}"/>
                    </a:ext>
                  </a:extLst>
                </p14:cNvPr>
                <p14:cNvContentPartPr/>
                <p14:nvPr/>
              </p14:nvContentPartPr>
              <p14:xfrm>
                <a:off x="7635860" y="6410068"/>
                <a:ext cx="360" cy="360"/>
              </p14:xfrm>
            </p:contentPart>
          </mc:Choice>
          <mc:Fallback xmlns="">
            <p:pic>
              <p:nvPicPr>
                <p:cNvPr id="14" name="Рукописный ввод 13">
                  <a:extLst>
                    <a:ext uri="{FF2B5EF4-FFF2-40B4-BE49-F238E27FC236}">
                      <a16:creationId xmlns:a16="http://schemas.microsoft.com/office/drawing/2014/main" id="{A86130D7-B914-413D-A5D1-6E95B306618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6860" y="64010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5E63605E-B810-4CA0-A052-E41635AA78D6}"/>
                  </a:ext>
                </a:extLst>
              </p14:cNvPr>
              <p14:cNvContentPartPr/>
              <p14:nvPr/>
            </p14:nvContentPartPr>
            <p14:xfrm>
              <a:off x="1293380" y="2480308"/>
              <a:ext cx="360" cy="36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5E63605E-B810-4CA0-A052-E41635AA78D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4380" y="24713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471ADB9C-0346-4A8F-8044-5D025FA45EBA}"/>
                  </a:ext>
                </a:extLst>
              </p14:cNvPr>
              <p14:cNvContentPartPr/>
              <p14:nvPr/>
            </p14:nvContentPartPr>
            <p14:xfrm>
              <a:off x="1322540" y="2655268"/>
              <a:ext cx="360" cy="36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471ADB9C-0346-4A8F-8044-5D025FA45E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3900" y="26466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9D8B7897-9CC0-4976-8E28-E14BF1B1EE74}"/>
                  </a:ext>
                </a:extLst>
              </p14:cNvPr>
              <p14:cNvContentPartPr/>
              <p14:nvPr/>
            </p14:nvContentPartPr>
            <p14:xfrm>
              <a:off x="1400300" y="2762548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9D8B7897-9CC0-4976-8E28-E14BF1B1EE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1300" y="27535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6B942348-A468-413A-AA14-F9D711B46D5F}"/>
                  </a:ext>
                </a:extLst>
              </p14:cNvPr>
              <p14:cNvContentPartPr/>
              <p14:nvPr/>
            </p14:nvContentPartPr>
            <p14:xfrm>
              <a:off x="1301660" y="2606668"/>
              <a:ext cx="21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6B942348-A468-413A-AA14-F9D711B46D5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92660" y="2597668"/>
                <a:ext cx="198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628927E-CF94-44FD-856A-D3E20AD92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77176" y="6370780"/>
            <a:ext cx="359320" cy="3593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787E72A-1569-D65A-DB80-2BB68469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01DBD2C7-5DA4-2B29-019B-26B3DB919542}"/>
              </a:ext>
            </a:extLst>
          </p:cNvPr>
          <p:cNvSpPr txBox="1">
            <a:spLocks/>
          </p:cNvSpPr>
          <p:nvPr/>
        </p:nvSpPr>
        <p:spPr>
          <a:xfrm>
            <a:off x="65484" y="332656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400" dirty="0">
                <a:solidFill>
                  <a:srgbClr val="FFC000"/>
                </a:solidFill>
              </a:rPr>
              <a:t>3</a:t>
            </a:r>
            <a:r>
              <a:rPr lang="cs-CZ" sz="2400" dirty="0">
                <a:solidFill>
                  <a:srgbClr val="FFC000"/>
                </a:solidFill>
              </a:rPr>
              <a:t>. SFC</a:t>
            </a:r>
            <a:r>
              <a:rPr lang="en-US" sz="2400" dirty="0">
                <a:solidFill>
                  <a:srgbClr val="FFC000"/>
                </a:solidFill>
              </a:rPr>
              <a:t>-MS analysis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r>
              <a:rPr lang="en-US" sz="2400" dirty="0">
                <a:solidFill>
                  <a:srgbClr val="FFC000"/>
                </a:solidFill>
              </a:rPr>
              <a:t> enantiomers: selectivity modulation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EFA539A9-CF0F-89EE-5D5C-5716F6772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068" y="1319159"/>
            <a:ext cx="3484747" cy="5086226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BC71F2D8-45B4-A01C-F08B-BCD92C10D694}"/>
              </a:ext>
            </a:extLst>
          </p:cNvPr>
          <p:cNvSpPr txBox="1"/>
          <p:nvPr/>
        </p:nvSpPr>
        <p:spPr>
          <a:xfrm>
            <a:off x="65484" y="1534684"/>
            <a:ext cx="5256584" cy="4212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cs typeface="Arial" panose="020B0604020202020204" pitchFamily="34" charset="0"/>
              </a:rPr>
              <a:t>Coelution of MG and DG with </a:t>
            </a:r>
            <a:r>
              <a:rPr lang="en-US" sz="1800" dirty="0">
                <a:cs typeface="Arial" panose="020B0604020202020204" pitchFamily="34" charset="0"/>
              </a:rPr>
              <a:t>highly abundant </a:t>
            </a:r>
            <a:r>
              <a:rPr lang="en-US" sz="1800" b="1" dirty="0">
                <a:cs typeface="Arial" panose="020B0604020202020204" pitchFamily="34" charset="0"/>
              </a:rPr>
              <a:t>triacylglycerols (TG) </a:t>
            </a:r>
            <a:r>
              <a:rPr lang="en-US" sz="1800" dirty="0">
                <a:cs typeface="Arial" panose="020B0604020202020204" pitchFamily="34" charset="0"/>
              </a:rPr>
              <a:t>in biological samples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MS response may be affected due to </a:t>
            </a:r>
            <a:r>
              <a:rPr lang="en-US" b="1" dirty="0">
                <a:cs typeface="Arial" panose="020B0604020202020204" pitchFamily="34" charset="0"/>
              </a:rPr>
              <a:t>ion suppression </a:t>
            </a:r>
            <a:r>
              <a:rPr lang="en-US" dirty="0">
                <a:cs typeface="Arial" panose="020B0604020202020204" pitchFamily="34" charset="0"/>
              </a:rPr>
              <a:t>effects         </a:t>
            </a:r>
            <a:r>
              <a:rPr lang="en-US" b="1" dirty="0">
                <a:cs typeface="Arial" panose="020B0604020202020204" pitchFamily="34" charset="0"/>
              </a:rPr>
              <a:t>inaccurate quantification</a:t>
            </a:r>
          </a:p>
          <a:p>
            <a:pPr>
              <a:lnSpc>
                <a:spcPct val="150000"/>
              </a:lnSpc>
            </a:pPr>
            <a:endParaRPr lang="en-US" b="1" dirty="0"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b="1" dirty="0">
                <a:cs typeface="Arial" panose="020B0604020202020204" pitchFamily="34" charset="0"/>
              </a:rPr>
              <a:t>Solution:</a:t>
            </a:r>
          </a:p>
          <a:p>
            <a:pPr algn="ctr">
              <a:lnSpc>
                <a:spcPct val="150000"/>
              </a:lnSpc>
            </a:pPr>
            <a:r>
              <a:rPr lang="en-US" sz="1800" b="1" dirty="0">
                <a:cs typeface="Arial" panose="020B0604020202020204" pitchFamily="34" charset="0"/>
              </a:rPr>
              <a:t>Coupling of achiral and chiral columns</a:t>
            </a:r>
            <a:r>
              <a:rPr lang="en-US" b="1" dirty="0">
                <a:cs typeface="Arial" panose="020B0604020202020204" pitchFamily="34" charset="0"/>
              </a:rPr>
              <a:t>, </a:t>
            </a:r>
            <a:r>
              <a:rPr lang="en-US" dirty="0">
                <a:cs typeface="Arial" panose="020B0604020202020204" pitchFamily="34" charset="0"/>
              </a:rPr>
              <a:t>modulation of acylglycerol selectivity</a:t>
            </a:r>
            <a:endParaRPr lang="en-US" sz="1800" dirty="0">
              <a:cs typeface="Arial" panose="020B0604020202020204" pitchFamily="34" charset="0"/>
            </a:endParaRPr>
          </a:p>
        </p:txBody>
      </p:sp>
      <p:cxnSp>
        <p:nvCxnSpPr>
          <p:cNvPr id="13" name="Rovná spojovacia šípka 12">
            <a:extLst>
              <a:ext uri="{FF2B5EF4-FFF2-40B4-BE49-F238E27FC236}">
                <a16:creationId xmlns:a16="http://schemas.microsoft.com/office/drawing/2014/main" id="{5AF6BA64-34B8-D641-AE32-FE351BF6E037}"/>
              </a:ext>
            </a:extLst>
          </p:cNvPr>
          <p:cNvCxnSpPr>
            <a:cxnSpLocks/>
          </p:cNvCxnSpPr>
          <p:nvPr/>
        </p:nvCxnSpPr>
        <p:spPr>
          <a:xfrm>
            <a:off x="2693776" y="3428173"/>
            <a:ext cx="510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93412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D0E2CCB-1B4F-7496-766C-D4B0AE5A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3E20A56-9E90-37B3-538E-53D4139B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188" y="2468714"/>
            <a:ext cx="4705812" cy="4052339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B4E0FFA4-7B55-5BF8-42F5-7AFC55574F19}"/>
              </a:ext>
            </a:extLst>
          </p:cNvPr>
          <p:cNvSpPr txBox="1">
            <a:spLocks/>
          </p:cNvSpPr>
          <p:nvPr/>
        </p:nvSpPr>
        <p:spPr>
          <a:xfrm>
            <a:off x="130968" y="332656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400" dirty="0">
                <a:solidFill>
                  <a:srgbClr val="FFC000"/>
                </a:solidFill>
              </a:rPr>
              <a:t>3</a:t>
            </a:r>
            <a:r>
              <a:rPr lang="cs-CZ" sz="2400" dirty="0">
                <a:solidFill>
                  <a:srgbClr val="FFC000"/>
                </a:solidFill>
              </a:rPr>
              <a:t>. SFC</a:t>
            </a:r>
            <a:r>
              <a:rPr lang="en-US" sz="2400" dirty="0">
                <a:solidFill>
                  <a:srgbClr val="FFC000"/>
                </a:solidFill>
              </a:rPr>
              <a:t>-MS analysis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r>
              <a:rPr lang="en-US" sz="2400" dirty="0">
                <a:solidFill>
                  <a:srgbClr val="FFC000"/>
                </a:solidFill>
              </a:rPr>
              <a:t> enantiomers: selectivity modulation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CCAE4EF6-991F-3515-7954-53AF73D5C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73" y="1519703"/>
            <a:ext cx="4104456" cy="2388918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2D83B861-2EF9-F5EA-F39A-2F64A82927F3}"/>
              </a:ext>
            </a:extLst>
          </p:cNvPr>
          <p:cNvSpPr txBox="1"/>
          <p:nvPr/>
        </p:nvSpPr>
        <p:spPr>
          <a:xfrm>
            <a:off x="-115245" y="4908196"/>
            <a:ext cx="4577024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cs typeface="Arial" panose="020B0604020202020204" pitchFamily="34" charset="0"/>
              </a:rPr>
              <a:t>Single amylose-based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cs typeface="Arial" panose="020B0604020202020204" pitchFamily="34" charset="0"/>
              </a:rPr>
              <a:t>chiral columns</a:t>
            </a:r>
          </a:p>
        </p:txBody>
      </p:sp>
      <p:cxnSp>
        <p:nvCxnSpPr>
          <p:cNvPr id="13" name="Rovná spojovacia šípka 12">
            <a:extLst>
              <a:ext uri="{FF2B5EF4-FFF2-40B4-BE49-F238E27FC236}">
                <a16:creationId xmlns:a16="http://schemas.microsoft.com/office/drawing/2014/main" id="{9E569CAC-7995-01AB-F538-EEF4DD16B621}"/>
              </a:ext>
            </a:extLst>
          </p:cNvPr>
          <p:cNvCxnSpPr>
            <a:cxnSpLocks/>
          </p:cNvCxnSpPr>
          <p:nvPr/>
        </p:nvCxnSpPr>
        <p:spPr>
          <a:xfrm flipV="1">
            <a:off x="2173267" y="3972092"/>
            <a:ext cx="0" cy="9361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BlokTextu 13">
            <a:extLst>
              <a:ext uri="{FF2B5EF4-FFF2-40B4-BE49-F238E27FC236}">
                <a16:creationId xmlns:a16="http://schemas.microsoft.com/office/drawing/2014/main" id="{C16969B0-2211-FD9B-9DFA-0B98361C0E56}"/>
              </a:ext>
            </a:extLst>
          </p:cNvPr>
          <p:cNvSpPr txBox="1"/>
          <p:nvPr/>
        </p:nvSpPr>
        <p:spPr>
          <a:xfrm>
            <a:off x="3851920" y="917006"/>
            <a:ext cx="5399709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cs typeface="Arial" panose="020B0604020202020204" pitchFamily="34" charset="0"/>
              </a:rPr>
              <a:t>Coupling of chiral and achiral (C18) columns</a:t>
            </a:r>
          </a:p>
        </p:txBody>
      </p: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8EF995A5-DA1A-D0F1-B1BF-9BE9A2E91D6D}"/>
              </a:ext>
            </a:extLst>
          </p:cNvPr>
          <p:cNvCxnSpPr>
            <a:cxnSpLocks/>
          </p:cNvCxnSpPr>
          <p:nvPr/>
        </p:nvCxnSpPr>
        <p:spPr>
          <a:xfrm>
            <a:off x="6873524" y="1390212"/>
            <a:ext cx="0" cy="10356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80381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76400EF-3841-DDD2-AAE9-38AFB08C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66379DF5-3CFE-6C5A-A45E-38B11DF6304A}"/>
              </a:ext>
            </a:extLst>
          </p:cNvPr>
          <p:cNvSpPr txBox="1">
            <a:spLocks/>
          </p:cNvSpPr>
          <p:nvPr/>
        </p:nvSpPr>
        <p:spPr>
          <a:xfrm>
            <a:off x="65484" y="260648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400" dirty="0">
                <a:solidFill>
                  <a:srgbClr val="FFC000"/>
                </a:solidFill>
              </a:rPr>
              <a:t>3</a:t>
            </a:r>
            <a:r>
              <a:rPr lang="cs-CZ" sz="2400" dirty="0">
                <a:solidFill>
                  <a:srgbClr val="FFC000"/>
                </a:solidFill>
              </a:rPr>
              <a:t>. SFC</a:t>
            </a:r>
            <a:r>
              <a:rPr lang="en-US" sz="2400" dirty="0">
                <a:solidFill>
                  <a:srgbClr val="FFC000"/>
                </a:solidFill>
              </a:rPr>
              <a:t>-MS analysis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r>
              <a:rPr lang="en-US" sz="2400" dirty="0">
                <a:solidFill>
                  <a:srgbClr val="FFC000"/>
                </a:solidFill>
              </a:rPr>
              <a:t> enantiomers in biological samples</a:t>
            </a:r>
          </a:p>
        </p:txBody>
      </p:sp>
      <p:pic>
        <p:nvPicPr>
          <p:cNvPr id="7" name="Obrázok 6" descr="Obrázok, na ktorom je text, snímka obrazovky, webová stránka, webová lokalita&#10;&#10;Automaticky generovaný popis">
            <a:extLst>
              <a:ext uri="{FF2B5EF4-FFF2-40B4-BE49-F238E27FC236}">
                <a16:creationId xmlns:a16="http://schemas.microsoft.com/office/drawing/2014/main" id="{D7E9C8D7-EFF1-2620-194D-DC64E0F6B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98" y="4367124"/>
            <a:ext cx="4694099" cy="2019772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1BAA92A-B169-CB87-39AB-636781DDE7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307"/>
          <a:stretch/>
        </p:blipFill>
        <p:spPr>
          <a:xfrm>
            <a:off x="49006" y="1040579"/>
            <a:ext cx="5505638" cy="2328569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94D984D7-ED81-321B-D24A-55EAB98255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28" t="48359" r="11876" b="2949"/>
          <a:stretch/>
        </p:blipFill>
        <p:spPr>
          <a:xfrm>
            <a:off x="49006" y="3429000"/>
            <a:ext cx="4250183" cy="2328569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09342B7B-61B5-7FD5-0A73-CDE70D8A9A57}"/>
              </a:ext>
            </a:extLst>
          </p:cNvPr>
          <p:cNvSpPr txBox="1"/>
          <p:nvPr/>
        </p:nvSpPr>
        <p:spPr>
          <a:xfrm>
            <a:off x="5647638" y="2052254"/>
            <a:ext cx="34963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spc="100" dirty="0">
                <a:solidFill>
                  <a:srgbClr val="000000"/>
                </a:solidFill>
              </a:rPr>
              <a:t>Chiral SFC-MS analysis of egg yolk, human plasma, and porcine brain samples showed different ratios of enantiomers, suggesting their unique roles within each</a:t>
            </a:r>
          </a:p>
          <a:p>
            <a:pPr algn="ctr"/>
            <a:r>
              <a:rPr lang="en-US" sz="1600" b="0" i="0" u="none" strike="noStrike" spc="100" dirty="0">
                <a:solidFill>
                  <a:srgbClr val="000000"/>
                </a:solidFill>
              </a:rPr>
              <a:t>sample type.</a:t>
            </a:r>
            <a:endParaRPr lang="sk-SK" sz="1600" spc="100" dirty="0"/>
          </a:p>
        </p:txBody>
      </p:sp>
    </p:spTree>
    <p:extLst>
      <p:ext uri="{BB962C8B-B14F-4D97-AF65-F5344CB8AC3E}">
        <p14:creationId xmlns:p14="http://schemas.microsoft.com/office/powerpoint/2010/main" val="177518494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5" descr="Obrázok, na ktorom je text, diagram, rad, písmo&#10;&#10;Automaticky generovaný popis">
            <a:extLst>
              <a:ext uri="{FF2B5EF4-FFF2-40B4-BE49-F238E27FC236}">
                <a16:creationId xmlns:a16="http://schemas.microsoft.com/office/drawing/2014/main" id="{A470FA53-0FE9-88C3-E0CA-191FE610A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382" y="3453371"/>
            <a:ext cx="6193290" cy="2610711"/>
          </a:xfr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8D053A-550C-4283-9FAD-04135974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4B232389-9B3A-432B-9A63-6320CAFBE480}"/>
              </a:ext>
            </a:extLst>
          </p:cNvPr>
          <p:cNvSpPr txBox="1">
            <a:spLocks/>
          </p:cNvSpPr>
          <p:nvPr/>
        </p:nvSpPr>
        <p:spPr>
          <a:xfrm>
            <a:off x="0" y="84931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2400" dirty="0">
                <a:solidFill>
                  <a:srgbClr val="FFC000"/>
                </a:solidFill>
              </a:rPr>
              <a:t>4. SFC-MS </a:t>
            </a:r>
            <a:r>
              <a:rPr lang="cs-CZ" sz="2400" dirty="0" err="1">
                <a:solidFill>
                  <a:srgbClr val="FFC000"/>
                </a:solidFill>
              </a:rPr>
              <a:t>lipidomic</a:t>
            </a:r>
            <a:r>
              <a:rPr lang="cs-CZ" sz="2400" dirty="0">
                <a:solidFill>
                  <a:srgbClr val="FFC000"/>
                </a:solidFill>
              </a:rPr>
              <a:t>/</a:t>
            </a:r>
            <a:r>
              <a:rPr lang="cs-CZ" sz="2400" dirty="0" err="1">
                <a:solidFill>
                  <a:srgbClr val="FFC000"/>
                </a:solidFill>
              </a:rPr>
              <a:t>metabolomic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524BF4C3-FBC5-8D7F-3916-DDE0F8D47169}"/>
              </a:ext>
            </a:extLst>
          </p:cNvPr>
          <p:cNvSpPr txBox="1"/>
          <p:nvPr/>
        </p:nvSpPr>
        <p:spPr>
          <a:xfrm>
            <a:off x="55718" y="850085"/>
            <a:ext cx="895731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Proof of concept </a:t>
            </a:r>
            <a:r>
              <a:rPr lang="en-US" sz="1600" dirty="0"/>
              <a:t>for the application of a commercial SFC-MS instrument for the comprehensive analysis of metabolites with the </a:t>
            </a:r>
            <a:r>
              <a:rPr lang="en-US" sz="1600" b="1" dirty="0"/>
              <a:t>full range of polarities</a:t>
            </a:r>
            <a:r>
              <a:rPr lang="en-US" sz="1600" dirty="0"/>
              <a:t> was demonstrated.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/>
              <a:t>The developed single-platform SFC−MS lipidomic/metabolomic method is based on </a:t>
            </a:r>
            <a:r>
              <a:rPr lang="en-US" sz="1600" b="1" i="0" u="none" strike="noStrike" baseline="0" dirty="0"/>
              <a:t>two consecutive injections of lipid and polar metabolite extracts </a:t>
            </a:r>
            <a:r>
              <a:rPr lang="en-US" sz="1600" b="0" i="0" u="none" strike="noStrike" baseline="0" dirty="0"/>
              <a:t>from </a:t>
            </a:r>
            <a:r>
              <a:rPr lang="en-US" sz="1600" b="0" i="0" u="none" strike="noStrike" baseline="0" dirty="0" err="1"/>
              <a:t>biphase</a:t>
            </a:r>
            <a:r>
              <a:rPr lang="en-US" sz="1600" b="0" i="0" u="none" strike="noStrike" baseline="0" dirty="0"/>
              <a:t> methyl </a:t>
            </a:r>
            <a:r>
              <a:rPr lang="en-US" sz="1600" b="0" i="1" u="none" strike="noStrike" baseline="0" dirty="0"/>
              <a:t>tert</a:t>
            </a:r>
            <a:r>
              <a:rPr lang="en-US" sz="1600" b="0" i="0" u="none" strike="noStrike" baseline="0" dirty="0"/>
              <a:t>-butyl ether extraction.</a:t>
            </a:r>
          </a:p>
          <a:p>
            <a:pPr algn="l"/>
            <a:endParaRPr lang="en-US" sz="1600" b="0" i="0" u="none" strike="noStrike" baseline="0" dirty="0"/>
          </a:p>
        </p:txBody>
      </p:sp>
      <p:pic>
        <p:nvPicPr>
          <p:cNvPr id="1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AE7317CD-3932-EAB1-47F5-AFDF73C6B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6566" y="6286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54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9293D7C-2260-BF3C-1199-4FEC1F39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0E887352-3B58-5E78-88A5-D9AD50889CA2}"/>
              </a:ext>
            </a:extLst>
          </p:cNvPr>
          <p:cNvSpPr txBox="1">
            <a:spLocks/>
          </p:cNvSpPr>
          <p:nvPr/>
        </p:nvSpPr>
        <p:spPr>
          <a:xfrm>
            <a:off x="0" y="84931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2400" dirty="0">
                <a:solidFill>
                  <a:srgbClr val="FFC000"/>
                </a:solidFill>
              </a:rPr>
              <a:t>4. SFC-MS </a:t>
            </a:r>
            <a:r>
              <a:rPr lang="cs-CZ" sz="2400" dirty="0" err="1">
                <a:solidFill>
                  <a:srgbClr val="FFC000"/>
                </a:solidFill>
              </a:rPr>
              <a:t>lipidomic</a:t>
            </a:r>
            <a:r>
              <a:rPr lang="cs-CZ" sz="2400" dirty="0">
                <a:solidFill>
                  <a:srgbClr val="FFC000"/>
                </a:solidFill>
              </a:rPr>
              <a:t>/</a:t>
            </a:r>
            <a:r>
              <a:rPr lang="cs-CZ" sz="2400" dirty="0" err="1">
                <a:solidFill>
                  <a:srgbClr val="FFC000"/>
                </a:solidFill>
              </a:rPr>
              <a:t>metabolomic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13" name="Obrázok 12" descr="Obrázok, na ktorom je text, snímka obrazovky, dizajn&#10;&#10;Obsah vygenerovaný pomocou AI môže byť nesprávny.">
            <a:extLst>
              <a:ext uri="{FF2B5EF4-FFF2-40B4-BE49-F238E27FC236}">
                <a16:creationId xmlns:a16="http://schemas.microsoft.com/office/drawing/2014/main" id="{3C68171B-F114-E09A-186E-35B38022AB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97" y="1174708"/>
            <a:ext cx="4416571" cy="5486341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D35AD529-F989-92FE-3443-75D1B0AE32F9}"/>
              </a:ext>
            </a:extLst>
          </p:cNvPr>
          <p:cNvSpPr txBox="1"/>
          <p:nvPr/>
        </p:nvSpPr>
        <p:spPr>
          <a:xfrm>
            <a:off x="467544" y="712456"/>
            <a:ext cx="8676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/>
              <a:t>Comparison of LC−MS and SFC−MS in the analysis </a:t>
            </a:r>
            <a:r>
              <a:rPr lang="sk-SK" sz="1800" b="1" i="0" u="none" strike="noStrike" baseline="0" dirty="0"/>
              <a:t>of </a:t>
            </a:r>
            <a:r>
              <a:rPr lang="en-US" sz="1800" b="1" i="0" u="none" strike="noStrike" baseline="0" dirty="0"/>
              <a:t>p</a:t>
            </a:r>
            <a:r>
              <a:rPr lang="sk-SK" sz="1800" b="1" i="0" u="none" strike="noStrike" baseline="0" dirty="0" err="1"/>
              <a:t>olar</a:t>
            </a:r>
            <a:r>
              <a:rPr lang="sk-SK" sz="1800" b="1" i="0" u="none" strike="noStrike" baseline="0" dirty="0"/>
              <a:t> </a:t>
            </a:r>
            <a:r>
              <a:rPr lang="en-US" sz="1800" b="1" i="0" u="none" strike="noStrike" baseline="0" dirty="0"/>
              <a:t>m</a:t>
            </a:r>
            <a:r>
              <a:rPr lang="sk-SK" sz="1800" b="1" i="0" u="none" strike="noStrike" baseline="0" dirty="0" err="1"/>
              <a:t>etabolites</a:t>
            </a:r>
            <a:endParaRPr lang="sk-SK" b="1" dirty="0"/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C77AD83E-79A0-FBB8-7D2F-1512395634D5}"/>
              </a:ext>
            </a:extLst>
          </p:cNvPr>
          <p:cNvSpPr txBox="1"/>
          <p:nvPr/>
        </p:nvSpPr>
        <p:spPr>
          <a:xfrm>
            <a:off x="107504" y="2469517"/>
            <a:ext cx="4123197" cy="2550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/>
              <a:t>differences in the selectivity of the </a:t>
            </a:r>
            <a:r>
              <a:rPr lang="sk-SK" sz="1800" b="0" i="0" u="none" strike="noStrike" baseline="0" dirty="0"/>
              <a:t>SFC and LC </a:t>
            </a:r>
            <a:r>
              <a:rPr lang="sk-SK" sz="1800" b="0" i="0" u="none" strike="noStrike" baseline="0" dirty="0" err="1"/>
              <a:t>separation</a:t>
            </a:r>
            <a:r>
              <a:rPr lang="sk-SK" sz="1800" b="0" i="0" u="none" strike="noStrike" baseline="0" dirty="0"/>
              <a:t>.</a:t>
            </a:r>
            <a:r>
              <a:rPr lang="en-US" dirty="0"/>
              <a:t> 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SFC provides a better separation of early eluted compounds in LC.</a:t>
            </a:r>
          </a:p>
        </p:txBody>
      </p:sp>
    </p:spTree>
    <p:extLst>
      <p:ext uri="{BB962C8B-B14F-4D97-AF65-F5344CB8AC3E}">
        <p14:creationId xmlns:p14="http://schemas.microsoft.com/office/powerpoint/2010/main" val="46737281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E3DE235-C951-8EAA-E519-C53005D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6C214005-5FA3-9E37-8C0B-D08A166FC56F}"/>
              </a:ext>
            </a:extLst>
          </p:cNvPr>
          <p:cNvSpPr txBox="1">
            <a:spLocks/>
          </p:cNvSpPr>
          <p:nvPr/>
        </p:nvSpPr>
        <p:spPr>
          <a:xfrm>
            <a:off x="-31690" y="84931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400" dirty="0">
                <a:solidFill>
                  <a:srgbClr val="FFC000"/>
                </a:solidFill>
              </a:rPr>
              <a:t>4</a:t>
            </a:r>
            <a:r>
              <a:rPr lang="cs-CZ" sz="2400" dirty="0">
                <a:solidFill>
                  <a:srgbClr val="FFC000"/>
                </a:solidFill>
              </a:rPr>
              <a:t>. SFC-MS </a:t>
            </a:r>
            <a:r>
              <a:rPr lang="cs-CZ" sz="2400" dirty="0" err="1">
                <a:solidFill>
                  <a:srgbClr val="FFC000"/>
                </a:solidFill>
              </a:rPr>
              <a:t>lipidomic</a:t>
            </a:r>
            <a:r>
              <a:rPr lang="cs-CZ" sz="2400" dirty="0">
                <a:solidFill>
                  <a:srgbClr val="FFC000"/>
                </a:solidFill>
              </a:rPr>
              <a:t>/</a:t>
            </a:r>
            <a:r>
              <a:rPr lang="cs-CZ" sz="2400" dirty="0" err="1">
                <a:solidFill>
                  <a:srgbClr val="FFC000"/>
                </a:solidFill>
              </a:rPr>
              <a:t>metabolomic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7" name="Obrázok 6" descr="Obrázok, na ktorom je text, diagram, plán, rad&#10;&#10;Automaticky generovaný popis">
            <a:extLst>
              <a:ext uri="{FF2B5EF4-FFF2-40B4-BE49-F238E27FC236}">
                <a16:creationId xmlns:a16="http://schemas.microsoft.com/office/drawing/2014/main" id="{5818408E-F8E6-83FA-FCC0-61F1E2276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77" y="675207"/>
            <a:ext cx="4030891" cy="5683921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612E1D4D-77BF-6620-68FE-17E03FB2247D}"/>
              </a:ext>
            </a:extLst>
          </p:cNvPr>
          <p:cNvSpPr txBox="1"/>
          <p:nvPr/>
        </p:nvSpPr>
        <p:spPr>
          <a:xfrm>
            <a:off x="60849" y="980728"/>
            <a:ext cx="4948667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b="1" i="0" u="none" strike="noStrike" baseline="0" dirty="0"/>
              <a:t>Fast and comprehensive SFC-MS analysis</a:t>
            </a:r>
            <a:r>
              <a:rPr lang="en-US" sz="1600" b="0" i="0" u="none" strike="noStrike" baseline="0" dirty="0"/>
              <a:t> of lipids and polar metabolites from plasma was performed from the same vial by adjustment of the needle placement using a simple analytical platform based on a </a:t>
            </a:r>
            <a:r>
              <a:rPr lang="en-US" sz="1600" b="1" i="0" u="none" strike="noStrike" baseline="0" dirty="0"/>
              <a:t>single instrument, column, and mobile phase</a:t>
            </a:r>
            <a:r>
              <a:rPr lang="en-US" sz="1600" b="0" i="0" u="none" strike="noStrike" baseline="0" dirty="0"/>
              <a:t>.</a:t>
            </a:r>
            <a:endParaRPr lang="sk-SK" sz="1600" dirty="0"/>
          </a:p>
        </p:txBody>
      </p:sp>
      <p:pic>
        <p:nvPicPr>
          <p:cNvPr id="11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9A4B0829-1AD4-B7A1-FAEA-7677AA1BB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5851" y="6093296"/>
            <a:ext cx="289830" cy="289830"/>
          </a:xfrm>
          <a:prstGeom prst="rect">
            <a:avLst/>
          </a:prstGeom>
        </p:spPr>
      </p:pic>
      <p:pic>
        <p:nvPicPr>
          <p:cNvPr id="4" name="Obrázok 3" descr="Obrázok, na ktorom je text, snímka obrazovky, písmo, rad&#10;&#10;Automaticky generovaný popis">
            <a:extLst>
              <a:ext uri="{FF2B5EF4-FFF2-40B4-BE49-F238E27FC236}">
                <a16:creationId xmlns:a16="http://schemas.microsoft.com/office/drawing/2014/main" id="{4F717AA6-5397-31CD-BE12-09C8EA7833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" y="3952699"/>
            <a:ext cx="4860031" cy="16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05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85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5F0999E-1EFB-DEBF-4A7D-544A0FA75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F4C3A1C-BC56-BEB9-7425-16EA8B848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124"/>
            <a:ext cx="8964488" cy="7255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5</a:t>
            </a:r>
            <a:r>
              <a:rPr lang="cs-CZ" sz="2400" dirty="0">
                <a:solidFill>
                  <a:srgbClr val="FFC000"/>
                </a:solidFill>
              </a:rPr>
              <a:t>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SFC-MS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of fatty acid esters of hydroxy fatty acids (FAHFAs)</a:t>
            </a:r>
            <a:endParaRPr lang="sk-SK" sz="240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EEA1994-4314-9773-C41D-8198B558851D}"/>
              </a:ext>
            </a:extLst>
          </p:cNvPr>
          <p:cNvSpPr txBox="1"/>
          <p:nvPr/>
        </p:nvSpPr>
        <p:spPr>
          <a:xfrm>
            <a:off x="209595" y="1072699"/>
            <a:ext cx="8833520" cy="3197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FAHFAs are endogenous lipids with anti-diabetic and anti-inflammatory</a:t>
            </a:r>
            <a:r>
              <a:rPr lang="uk-UA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effects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Possible combinations of HFAs and FAs with the different positions of the </a:t>
            </a:r>
            <a:r>
              <a:rPr lang="en-US" dirty="0" err="1">
                <a:cs typeface="Arial" panose="020B0604020202020204" pitchFamily="34" charset="0"/>
              </a:rPr>
              <a:t>estolide</a:t>
            </a:r>
            <a:r>
              <a:rPr lang="en-US" dirty="0">
                <a:cs typeface="Arial" panose="020B0604020202020204" pitchFamily="34" charset="0"/>
              </a:rPr>
              <a:t> bond generate </a:t>
            </a:r>
            <a:r>
              <a:rPr lang="en-US" b="1" dirty="0">
                <a:cs typeface="Arial" panose="020B0604020202020204" pitchFamily="34" charset="0"/>
              </a:rPr>
              <a:t>multiple isomers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Based on the configuration of the </a:t>
            </a:r>
            <a:r>
              <a:rPr lang="en-US" dirty="0" err="1">
                <a:cs typeface="Arial" panose="020B0604020202020204" pitchFamily="34" charset="0"/>
              </a:rPr>
              <a:t>stereogenic</a:t>
            </a:r>
            <a:r>
              <a:rPr lang="en-US" dirty="0">
                <a:cs typeface="Arial" panose="020B0604020202020204" pitchFamily="34" charset="0"/>
              </a:rPr>
              <a:t> branching carbon, FAHFAs can exist either as </a:t>
            </a:r>
            <a:r>
              <a:rPr lang="en-US" b="1" i="1" dirty="0">
                <a:cs typeface="Arial" panose="020B0604020202020204" pitchFamily="34" charset="0"/>
              </a:rPr>
              <a:t>R</a:t>
            </a:r>
            <a:r>
              <a:rPr lang="en-US" b="1" dirty="0">
                <a:cs typeface="Arial" panose="020B0604020202020204" pitchFamily="34" charset="0"/>
              </a:rPr>
              <a:t> or </a:t>
            </a:r>
            <a:r>
              <a:rPr lang="en-US" b="1" i="1" dirty="0">
                <a:cs typeface="Arial" panose="020B0604020202020204" pitchFamily="34" charset="0"/>
              </a:rPr>
              <a:t>S</a:t>
            </a:r>
            <a:r>
              <a:rPr lang="en-US" b="1" dirty="0">
                <a:cs typeface="Arial" panose="020B0604020202020204" pitchFamily="34" charset="0"/>
              </a:rPr>
              <a:t> enantiomers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The biological roles of many individual FAHFAs remain currently unknown</a:t>
            </a:r>
            <a:endParaRPr lang="sk-SK" dirty="0">
              <a:cs typeface="Arial" panose="020B0604020202020204" pitchFamily="34" charset="0"/>
            </a:endParaRPr>
          </a:p>
        </p:txBody>
      </p:sp>
      <p:pic>
        <p:nvPicPr>
          <p:cNvPr id="9" name="Obrázek 11">
            <a:extLst>
              <a:ext uri="{FF2B5EF4-FFF2-40B4-BE49-F238E27FC236}">
                <a16:creationId xmlns:a16="http://schemas.microsoft.com/office/drawing/2014/main" id="{DCEC1DF2-4C1A-211F-479F-39F379F28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491718"/>
            <a:ext cx="3606142" cy="21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396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2C35FC0-08D0-7145-AC3A-709733D8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E1750075-14E3-636E-7DB9-7DABC5A36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6" y="0"/>
            <a:ext cx="8964488" cy="7255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5</a:t>
            </a:r>
            <a:r>
              <a:rPr lang="cs-CZ" sz="2400" dirty="0">
                <a:solidFill>
                  <a:srgbClr val="FFC000"/>
                </a:solidFill>
              </a:rPr>
              <a:t>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SFC-MS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of FAHFAs: method development</a:t>
            </a:r>
            <a:endParaRPr lang="sk-SK" sz="24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AD02943-72F6-2F82-4968-DE7C753FF1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343606"/>
              </p:ext>
            </p:extLst>
          </p:nvPr>
        </p:nvGraphicFramePr>
        <p:xfrm>
          <a:off x="-16664" y="1988840"/>
          <a:ext cx="7967822" cy="4474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BlokTextu 20">
            <a:extLst>
              <a:ext uri="{FF2B5EF4-FFF2-40B4-BE49-F238E27FC236}">
                <a16:creationId xmlns:a16="http://schemas.microsoft.com/office/drawing/2014/main" id="{C70969BB-D568-F953-576D-673886292D07}"/>
              </a:ext>
            </a:extLst>
          </p:cNvPr>
          <p:cNvSpPr txBox="1"/>
          <p:nvPr/>
        </p:nvSpPr>
        <p:spPr>
          <a:xfrm>
            <a:off x="-684584" y="885996"/>
            <a:ext cx="9972600" cy="2543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cs typeface="Arial" panose="020B0604020202020204" pitchFamily="34" charset="0"/>
              </a:rPr>
              <a:t>	21 commercially available FAHFA standards: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cs typeface="Arial" panose="020B0604020202020204" pitchFamily="34" charset="0"/>
              </a:rPr>
              <a:t>	5-,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9-,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10-,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12-,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13-</a:t>
            </a:r>
            <a:r>
              <a:rPr lang="en-US" sz="1400" b="1" dirty="0">
                <a:solidFill>
                  <a:schemeClr val="accent6"/>
                </a:solidFill>
                <a:cs typeface="Arial" panose="020B0604020202020204" pitchFamily="34" charset="0"/>
              </a:rPr>
              <a:t>PA</a:t>
            </a:r>
            <a:r>
              <a:rPr lang="en-US" sz="1400" b="1" dirty="0">
                <a:cs typeface="Arial" panose="020B0604020202020204" pitchFamily="34" charset="0"/>
              </a:rPr>
              <a:t>HSA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/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B0F0"/>
                </a:solidFill>
                <a:cs typeface="Arial" panose="020B0604020202020204" pitchFamily="34" charset="0"/>
              </a:rPr>
              <a:t>SA</a:t>
            </a:r>
            <a:r>
              <a:rPr lang="en-US" sz="1400" b="1" dirty="0">
                <a:cs typeface="Arial" panose="020B0604020202020204" pitchFamily="34" charset="0"/>
              </a:rPr>
              <a:t>HSA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/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accent3"/>
                </a:solidFill>
                <a:cs typeface="Arial" panose="020B0604020202020204" pitchFamily="34" charset="0"/>
              </a:rPr>
              <a:t>PO</a:t>
            </a:r>
            <a:r>
              <a:rPr lang="en-US" sz="1400" b="1" dirty="0">
                <a:cs typeface="Arial" panose="020B0604020202020204" pitchFamily="34" charset="0"/>
              </a:rPr>
              <a:t>HSA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/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cs typeface="Arial" panose="020B0604020202020204" pitchFamily="34" charset="0"/>
              </a:rPr>
              <a:t>OA</a:t>
            </a:r>
            <a:r>
              <a:rPr lang="en-US" sz="1400" b="1" dirty="0">
                <a:cs typeface="Arial" panose="020B0604020202020204" pitchFamily="34" charset="0"/>
              </a:rPr>
              <a:t>HSA </a:t>
            </a:r>
            <a:r>
              <a:rPr lang="en-US" sz="1400" dirty="0">
                <a:cs typeface="Arial" panose="020B0604020202020204" pitchFamily="34" charset="0"/>
              </a:rPr>
              <a:t>and </a:t>
            </a:r>
            <a:r>
              <a:rPr lang="en-US" sz="1400" b="1" dirty="0">
                <a:cs typeface="Arial" panose="020B0604020202020204" pitchFamily="34" charset="0"/>
              </a:rPr>
              <a:t>9-</a:t>
            </a:r>
            <a:r>
              <a:rPr lang="en-US" sz="1400" b="1" dirty="0">
                <a:solidFill>
                  <a:schemeClr val="accent6"/>
                </a:solidFill>
                <a:cs typeface="Arial" panose="020B0604020202020204" pitchFamily="34" charset="0"/>
              </a:rPr>
              <a:t>PA</a:t>
            </a:r>
            <a:r>
              <a:rPr lang="en-US" sz="1400" b="1" dirty="0">
                <a:solidFill>
                  <a:srgbClr val="7030A0"/>
                </a:solidFill>
                <a:cs typeface="Arial" panose="020B0604020202020204" pitchFamily="34" charset="0"/>
              </a:rPr>
              <a:t>HPA</a:t>
            </a:r>
          </a:p>
          <a:p>
            <a:r>
              <a:rPr lang="en-US" sz="1400" b="1" dirty="0">
                <a:solidFill>
                  <a:srgbClr val="7030A0"/>
                </a:solidFill>
                <a:cs typeface="Arial" panose="020B0604020202020204" pitchFamily="34" charset="0"/>
              </a:rPr>
              <a:t>						</a:t>
            </a:r>
            <a:r>
              <a:rPr lang="en-US" sz="1400" b="1" dirty="0">
                <a:cs typeface="Arial" panose="020B0604020202020204" pitchFamily="34" charset="0"/>
              </a:rPr>
              <a:t>FAHFA composition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cs typeface="Arial" panose="020B0604020202020204" pitchFamily="34" charset="0"/>
              </a:rPr>
              <a:t>					Fatty acid			Hydroxy fatty acid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accent6"/>
                </a:solidFill>
                <a:cs typeface="Arial" panose="020B0604020202020204" pitchFamily="34" charset="0"/>
              </a:rPr>
              <a:t>					PA</a:t>
            </a:r>
            <a:r>
              <a:rPr lang="en-US" sz="1400" dirty="0">
                <a:cs typeface="Arial" panose="020B0604020202020204" pitchFamily="34" charset="0"/>
              </a:rPr>
              <a:t> – palmitic acid (16:0)	</a:t>
            </a:r>
            <a:r>
              <a:rPr lang="en-US" sz="1400" b="1" dirty="0">
                <a:cs typeface="Arial" panose="020B0604020202020204" pitchFamily="34" charset="0"/>
              </a:rPr>
              <a:t>HSA</a:t>
            </a:r>
            <a:r>
              <a:rPr lang="en-US" sz="1400" dirty="0">
                <a:cs typeface="Arial" panose="020B0604020202020204" pitchFamily="34" charset="0"/>
              </a:rPr>
              <a:t> – </a:t>
            </a:r>
            <a:r>
              <a:rPr lang="en-US" sz="1400" dirty="0" err="1">
                <a:cs typeface="Arial" panose="020B0604020202020204" pitchFamily="34" charset="0"/>
              </a:rPr>
              <a:t>hydroxystearic</a:t>
            </a:r>
            <a:r>
              <a:rPr lang="en-US" sz="1400" dirty="0">
                <a:cs typeface="Arial" panose="020B0604020202020204" pitchFamily="34" charset="0"/>
              </a:rPr>
              <a:t> acid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B0F0"/>
                </a:solidFill>
                <a:cs typeface="Arial" panose="020B0604020202020204" pitchFamily="34" charset="0"/>
              </a:rPr>
              <a:t>					SA</a:t>
            </a:r>
            <a:r>
              <a:rPr lang="en-US" sz="1400" dirty="0">
                <a:cs typeface="Arial" panose="020B0604020202020204" pitchFamily="34" charset="0"/>
              </a:rPr>
              <a:t> – stearic acid (18:0)	</a:t>
            </a:r>
            <a:r>
              <a:rPr lang="en-US" sz="1400" b="1" dirty="0">
                <a:solidFill>
                  <a:srgbClr val="7030A0"/>
                </a:solidFill>
                <a:cs typeface="Arial" panose="020B0604020202020204" pitchFamily="34" charset="0"/>
              </a:rPr>
              <a:t>HPA</a:t>
            </a:r>
            <a:r>
              <a:rPr lang="en-US" sz="1400" dirty="0">
                <a:cs typeface="Arial" panose="020B0604020202020204" pitchFamily="34" charset="0"/>
              </a:rPr>
              <a:t> – </a:t>
            </a:r>
            <a:r>
              <a:rPr lang="en-US" sz="1400" dirty="0" err="1">
                <a:cs typeface="Arial" panose="020B0604020202020204" pitchFamily="34" charset="0"/>
              </a:rPr>
              <a:t>hydroxypalmitic</a:t>
            </a:r>
            <a:r>
              <a:rPr lang="en-US" sz="1400" dirty="0">
                <a:cs typeface="Arial" panose="020B0604020202020204" pitchFamily="34" charset="0"/>
              </a:rPr>
              <a:t> acid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accent3"/>
                </a:solidFill>
                <a:cs typeface="Arial" panose="020B0604020202020204" pitchFamily="34" charset="0"/>
              </a:rPr>
              <a:t>					PO</a:t>
            </a:r>
            <a:r>
              <a:rPr lang="en-US" sz="1400" dirty="0">
                <a:cs typeface="Arial" panose="020B0604020202020204" pitchFamily="34" charset="0"/>
              </a:rPr>
              <a:t> – palmitoleic acid (16:1)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cs typeface="Arial" panose="020B0604020202020204" pitchFamily="34" charset="0"/>
              </a:rPr>
              <a:t>					OA</a:t>
            </a:r>
            <a:r>
              <a:rPr lang="en-US" sz="1400" dirty="0">
                <a:cs typeface="Arial" panose="020B0604020202020204" pitchFamily="34" charset="0"/>
              </a:rPr>
              <a:t> – oleic acid (18:1)</a:t>
            </a:r>
          </a:p>
        </p:txBody>
      </p:sp>
    </p:spTree>
    <p:extLst>
      <p:ext uri="{BB962C8B-B14F-4D97-AF65-F5344CB8AC3E}">
        <p14:creationId xmlns:p14="http://schemas.microsoft.com/office/powerpoint/2010/main" val="398858355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C53B9CD-BEC1-43C6-B3C8-F188DC6B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9418504D-A58A-5E9F-9DD8-04DB5DEB5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73" y="2063184"/>
            <a:ext cx="6683837" cy="4263038"/>
          </a:xfrm>
          <a:prstGeom prst="rect">
            <a:avLst/>
          </a:prstGeom>
        </p:spPr>
      </p:pic>
      <p:sp>
        <p:nvSpPr>
          <p:cNvPr id="6" name="Obdélník 2">
            <a:extLst>
              <a:ext uri="{FF2B5EF4-FFF2-40B4-BE49-F238E27FC236}">
                <a16:creationId xmlns:a16="http://schemas.microsoft.com/office/drawing/2014/main" id="{4A24D088-867F-B483-D363-9E0A21824084}"/>
              </a:ext>
            </a:extLst>
          </p:cNvPr>
          <p:cNvSpPr/>
          <p:nvPr/>
        </p:nvSpPr>
        <p:spPr>
          <a:xfrm>
            <a:off x="395537" y="658023"/>
            <a:ext cx="8617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Amylose-based column from </a:t>
            </a:r>
            <a:r>
              <a:rPr lang="en-US" sz="1600" b="1" dirty="0">
                <a:solidFill>
                  <a:srgbClr val="FF9933"/>
                </a:solidFill>
                <a:cs typeface="Arial" panose="020B0604020202020204" pitchFamily="34" charset="0"/>
              </a:rPr>
              <a:t>Lux i-Amylose-3 </a:t>
            </a:r>
            <a:r>
              <a:rPr lang="en-US" sz="1600" dirty="0">
                <a:cs typeface="Arial" panose="020B0604020202020204" pitchFamily="34" charset="0"/>
              </a:rPr>
              <a:t>and ACN/MeOH modifier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cs typeface="Arial" panose="020B0604020202020204" pitchFamily="34" charset="0"/>
              </a:rPr>
              <a:t>R</a:t>
            </a:r>
            <a:r>
              <a:rPr lang="en-US" sz="1600" dirty="0">
                <a:cs typeface="Arial" panose="020B0604020202020204" pitchFamily="34" charset="0"/>
              </a:rPr>
              <a:t> enantiomer before </a:t>
            </a:r>
            <a:r>
              <a:rPr lang="en-US" sz="1600" b="1" i="1" dirty="0">
                <a:cs typeface="Arial" panose="020B0604020202020204" pitchFamily="34" charset="0"/>
              </a:rPr>
              <a:t>S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cs typeface="Arial" panose="020B0604020202020204" pitchFamily="34" charset="0"/>
              </a:rPr>
              <a:t>Coelution of FAHFA positional isomers</a:t>
            </a:r>
            <a:r>
              <a:rPr lang="en-US" sz="1600" dirty="0">
                <a:cs typeface="Arial" panose="020B0604020202020204" pitchFamily="34" charset="0"/>
              </a:rPr>
              <a:t>!         </a:t>
            </a:r>
            <a:r>
              <a:rPr lang="en-US" sz="1600" b="1" dirty="0">
                <a:cs typeface="Arial" panose="020B0604020202020204" pitchFamily="34" charset="0"/>
              </a:rPr>
              <a:t>RP-LC fractionation is required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28B75362-6836-7FA8-7C98-DEC7327A8108}"/>
              </a:ext>
            </a:extLst>
          </p:cNvPr>
          <p:cNvSpPr/>
          <p:nvPr/>
        </p:nvSpPr>
        <p:spPr>
          <a:xfrm>
            <a:off x="1993561" y="1958744"/>
            <a:ext cx="1133475" cy="426303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DB419D2-DA0D-F793-B5B0-B1DDCD929952}"/>
              </a:ext>
            </a:extLst>
          </p:cNvPr>
          <p:cNvSpPr txBox="1"/>
          <p:nvPr/>
        </p:nvSpPr>
        <p:spPr>
          <a:xfrm>
            <a:off x="3833812" y="4558786"/>
            <a:ext cx="1133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only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sk-SK" dirty="0"/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D2D8E00C-E2DF-A6F3-C190-95CC3141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6" y="0"/>
            <a:ext cx="8964488" cy="7255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5</a:t>
            </a:r>
            <a:r>
              <a:rPr lang="cs-CZ" sz="2400" dirty="0">
                <a:solidFill>
                  <a:srgbClr val="FFC000"/>
                </a:solidFill>
              </a:rPr>
              <a:t>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SFC-MS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of FAHFAs: method development</a:t>
            </a:r>
            <a:endParaRPr lang="sk-SK" sz="2400" dirty="0"/>
          </a:p>
        </p:txBody>
      </p: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2E114D68-8961-30D2-8579-93FF00712398}"/>
              </a:ext>
            </a:extLst>
          </p:cNvPr>
          <p:cNvCxnSpPr/>
          <p:nvPr/>
        </p:nvCxnSpPr>
        <p:spPr>
          <a:xfrm>
            <a:off x="4716016" y="1772816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973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D0AEDB2-0C65-BAC6-EE89-1A72BD8A7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FD29657-E57A-F179-E21D-423919DC4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37"/>
          <a:stretch/>
        </p:blipFill>
        <p:spPr>
          <a:xfrm>
            <a:off x="7315965" y="1171200"/>
            <a:ext cx="1713825" cy="1723648"/>
          </a:xfrm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C71AEAF0-2C49-4AB1-DE3F-B2DF8DA41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0" t="20317" b="25117"/>
          <a:stretch/>
        </p:blipFill>
        <p:spPr>
          <a:xfrm>
            <a:off x="5828813" y="3566288"/>
            <a:ext cx="1854931" cy="940525"/>
          </a:xfrm>
          <a:prstGeom prst="rect">
            <a:avLst/>
          </a:prstGeom>
        </p:spPr>
      </p:pic>
      <p:pic>
        <p:nvPicPr>
          <p:cNvPr id="7" name="Obrázek 9">
            <a:extLst>
              <a:ext uri="{FF2B5EF4-FFF2-40B4-BE49-F238E27FC236}">
                <a16:creationId xmlns:a16="http://schemas.microsoft.com/office/drawing/2014/main" id="{07557DAB-81E5-4A17-EEDC-9235E26F1C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82"/>
          <a:stretch/>
        </p:blipFill>
        <p:spPr>
          <a:xfrm>
            <a:off x="581472" y="4036550"/>
            <a:ext cx="1959434" cy="1723648"/>
          </a:xfrm>
          <a:prstGeom prst="rect">
            <a:avLst/>
          </a:prstGeom>
        </p:spPr>
      </p:pic>
      <p:sp>
        <p:nvSpPr>
          <p:cNvPr id="8" name="Obdélník 10">
            <a:extLst>
              <a:ext uri="{FF2B5EF4-FFF2-40B4-BE49-F238E27FC236}">
                <a16:creationId xmlns:a16="http://schemas.microsoft.com/office/drawing/2014/main" id="{877C9510-1375-1BAD-9A5F-64F1866C7997}"/>
              </a:ext>
            </a:extLst>
          </p:cNvPr>
          <p:cNvSpPr/>
          <p:nvPr/>
        </p:nvSpPr>
        <p:spPr>
          <a:xfrm>
            <a:off x="114210" y="953282"/>
            <a:ext cx="748883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cs typeface="Arial" panose="020B0604020202020204" pitchFamily="34" charset="0"/>
              </a:rPr>
              <a:t>Two representative samples were selected: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>
                <a:solidFill>
                  <a:srgbClr val="FF9933"/>
                </a:solidFill>
                <a:cs typeface="Arial" panose="020B0604020202020204" pitchFamily="34" charset="0"/>
              </a:rPr>
              <a:t>White adipose tissue (WAT) </a:t>
            </a:r>
            <a:r>
              <a:rPr lang="en-US" sz="1600" dirty="0">
                <a:cs typeface="Arial" panose="020B0604020202020204" pitchFamily="34" charset="0"/>
              </a:rPr>
              <a:t>is a complex organ with metabolic and endocrine functions. Dysregulation of WAT functions in obesity contributes to the development of insulin resistance and type-2 diabetes. FAHFAs were initially discovered in WAT.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>
                <a:solidFill>
                  <a:srgbClr val="00B0F0"/>
                </a:solidFill>
                <a:cs typeface="Arial" panose="020B0604020202020204" pitchFamily="34" charset="0"/>
              </a:rPr>
              <a:t>Rice</a:t>
            </a:r>
            <a:r>
              <a:rPr lang="en-US" sz="1600" dirty="0">
                <a:cs typeface="Arial" panose="020B0604020202020204" pitchFamily="34" charset="0"/>
              </a:rPr>
              <a:t> – natural source of FAHFAs. Dietary intake of FAHFAs correlates with increased endogenous levels, which can positively affect human health.</a:t>
            </a:r>
          </a:p>
        </p:txBody>
      </p:sp>
      <p:sp>
        <p:nvSpPr>
          <p:cNvPr id="9" name="Obdélník 12">
            <a:extLst>
              <a:ext uri="{FF2B5EF4-FFF2-40B4-BE49-F238E27FC236}">
                <a16:creationId xmlns:a16="http://schemas.microsoft.com/office/drawing/2014/main" id="{0D2C7D63-F727-FCE0-94B8-2A98895DBF18}"/>
              </a:ext>
            </a:extLst>
          </p:cNvPr>
          <p:cNvSpPr/>
          <p:nvPr/>
        </p:nvSpPr>
        <p:spPr>
          <a:xfrm>
            <a:off x="5345429" y="6630663"/>
            <a:ext cx="1000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biorender.com</a:t>
            </a:r>
            <a:endParaRPr lang="cs-CZ" sz="1000" i="1" dirty="0"/>
          </a:p>
        </p:txBody>
      </p:sp>
      <p:sp>
        <p:nvSpPr>
          <p:cNvPr id="10" name="Obdélník 13">
            <a:extLst>
              <a:ext uri="{FF2B5EF4-FFF2-40B4-BE49-F238E27FC236}">
                <a16:creationId xmlns:a16="http://schemas.microsoft.com/office/drawing/2014/main" id="{C7778445-E1BD-8614-25C4-C20C907525A2}"/>
              </a:ext>
            </a:extLst>
          </p:cNvPr>
          <p:cNvSpPr/>
          <p:nvPr/>
        </p:nvSpPr>
        <p:spPr>
          <a:xfrm>
            <a:off x="2518922" y="4337638"/>
            <a:ext cx="6723919" cy="1681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cs typeface="Arial" panose="020B0604020202020204" pitchFamily="34" charset="0"/>
              </a:rPr>
              <a:t>Sample preparation: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cs typeface="Arial" panose="020B0604020202020204" pitchFamily="34" charset="0"/>
              </a:rPr>
              <a:t>Samples were homogenized in a mixture of citric acid buffer and ethyl acetate (ratio 1:2, v/v).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cs typeface="Arial" panose="020B0604020202020204" pitchFamily="34" charset="0"/>
              </a:rPr>
              <a:t>SPE extraction of organic phase using silica column was performed.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cs typeface="Arial" panose="020B0604020202020204" pitchFamily="34" charset="0"/>
              </a:rPr>
              <a:t>Evaporated extracts were aliquoted and stored at -80 °C.</a:t>
            </a:r>
            <a:endParaRPr lang="cs-CZ" sz="1400" dirty="0"/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03646963-1CBE-77A9-E0D7-84EFDB64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069"/>
            <a:ext cx="8964488" cy="7255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5</a:t>
            </a:r>
            <a:r>
              <a:rPr lang="cs-CZ" sz="2400" dirty="0">
                <a:solidFill>
                  <a:srgbClr val="FFC000"/>
                </a:solidFill>
              </a:rPr>
              <a:t>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SFC-MS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of FAHFAs in biological samples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71811955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24012FC-F55C-45AD-82F5-B0E7CE1A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ACCE6465-6725-412B-9942-6D973097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72" y="260648"/>
            <a:ext cx="8229600" cy="582594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Aim of postdoctoral project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34F0A387-EBB6-4AC8-9F26-CCE7BAD2001A}"/>
              </a:ext>
            </a:extLst>
          </p:cNvPr>
          <p:cNvSpPr txBox="1"/>
          <p:nvPr/>
        </p:nvSpPr>
        <p:spPr>
          <a:xfrm>
            <a:off x="683568" y="2459504"/>
            <a:ext cx="7992580" cy="1719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aim</a:t>
            </a:r>
            <a:r>
              <a:rPr lang="cs-CZ" dirty="0"/>
              <a:t> </a:t>
            </a:r>
            <a:r>
              <a:rPr lang="en-US" dirty="0"/>
              <a:t>of the</a:t>
            </a:r>
            <a:r>
              <a:rPr lang="cs-CZ" dirty="0"/>
              <a:t> </a:t>
            </a:r>
            <a:r>
              <a:rPr lang="cs-CZ" dirty="0" err="1"/>
              <a:t>postdoctoral</a:t>
            </a:r>
            <a:r>
              <a:rPr lang="cs-CZ" dirty="0"/>
              <a:t> </a:t>
            </a:r>
            <a:r>
              <a:rPr lang="cs-CZ" dirty="0" err="1"/>
              <a:t>project</a:t>
            </a:r>
            <a:r>
              <a:rPr lang="cs-CZ" dirty="0"/>
              <a:t> </a:t>
            </a:r>
            <a:r>
              <a:rPr lang="en-US" dirty="0"/>
              <a:t>is t</a:t>
            </a:r>
            <a:r>
              <a:rPr lang="cs-CZ" dirty="0"/>
              <a:t>he</a:t>
            </a:r>
            <a:r>
              <a:rPr lang="en-US" dirty="0"/>
              <a:t> develop</a:t>
            </a:r>
            <a:r>
              <a:rPr lang="cs-CZ" dirty="0" err="1"/>
              <a:t>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en-US" dirty="0"/>
              <a:t> new supercritical fluid chromatography (SFC) coupled to mass spectrometry (MS) methods for the analysis of both lipophilic and hydrophilic metabolites in biological samples. </a:t>
            </a:r>
            <a:endParaRPr lang="sk-SK" sz="2400" dirty="0">
              <a:solidFill>
                <a:schemeClr val="accent1"/>
              </a:solidFill>
            </a:endParaRP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690B859-3C77-4450-8C8D-358A0CF85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0388" y="6377060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08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9A5A389-5832-3D89-5AD4-401A7CA8E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" name="Obrázek 6">
            <a:extLst>
              <a:ext uri="{FF2B5EF4-FFF2-40B4-BE49-F238E27FC236}">
                <a16:creationId xmlns:a16="http://schemas.microsoft.com/office/drawing/2014/main" id="{7821E0B7-C1CF-B33B-D89C-5B5B9B7FB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724" y="725585"/>
            <a:ext cx="6264551" cy="5868061"/>
          </a:xfrm>
          <a:prstGeom prst="rect">
            <a:avLst/>
          </a:prstGeom>
        </p:spPr>
      </p:pic>
      <p:sp>
        <p:nvSpPr>
          <p:cNvPr id="6" name="Obdélník 4">
            <a:extLst>
              <a:ext uri="{FF2B5EF4-FFF2-40B4-BE49-F238E27FC236}">
                <a16:creationId xmlns:a16="http://schemas.microsoft.com/office/drawing/2014/main" id="{D94AE8B7-584C-77BD-689E-C6C3C47C4EE7}"/>
              </a:ext>
            </a:extLst>
          </p:cNvPr>
          <p:cNvSpPr/>
          <p:nvPr/>
        </p:nvSpPr>
        <p:spPr>
          <a:xfrm>
            <a:off x="6466424" y="1001481"/>
            <a:ext cx="2044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PAHSA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537.5 &gt; 255.2</a:t>
            </a:r>
            <a:endParaRPr lang="cs-CZ" dirty="0"/>
          </a:p>
        </p:txBody>
      </p:sp>
      <p:sp>
        <p:nvSpPr>
          <p:cNvPr id="7" name="Obdélník 5">
            <a:extLst>
              <a:ext uri="{FF2B5EF4-FFF2-40B4-BE49-F238E27FC236}">
                <a16:creationId xmlns:a16="http://schemas.microsoft.com/office/drawing/2014/main" id="{4AF6DDFF-88B8-5BBB-668C-952AA5B42AA4}"/>
              </a:ext>
            </a:extLst>
          </p:cNvPr>
          <p:cNvSpPr/>
          <p:nvPr/>
        </p:nvSpPr>
        <p:spPr>
          <a:xfrm>
            <a:off x="6466424" y="2535169"/>
            <a:ext cx="1601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PAHSA </a:t>
            </a:r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537.5 &gt; 255.2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935E3FF-4EFC-B413-D540-01C88E2168C4}"/>
              </a:ext>
            </a:extLst>
          </p:cNvPr>
          <p:cNvSpPr/>
          <p:nvPr/>
        </p:nvSpPr>
        <p:spPr>
          <a:xfrm>
            <a:off x="6466424" y="3942995"/>
            <a:ext cx="2086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OAHSA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563.5 &gt; 281.2</a:t>
            </a: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0D79E59-42C7-3CE6-3702-66FFEF02ED5B}"/>
              </a:ext>
            </a:extLst>
          </p:cNvPr>
          <p:cNvSpPr/>
          <p:nvPr/>
        </p:nvSpPr>
        <p:spPr>
          <a:xfrm>
            <a:off x="6466424" y="5354091"/>
            <a:ext cx="1601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OAHSA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563.5 &gt; 281.2</a:t>
            </a:r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B34BD5B-9F5B-9BF1-197C-15EED64ECC47}"/>
              </a:ext>
            </a:extLst>
          </p:cNvPr>
          <p:cNvSpPr/>
          <p:nvPr/>
        </p:nvSpPr>
        <p:spPr>
          <a:xfrm>
            <a:off x="2697983" y="851170"/>
            <a:ext cx="442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13-</a:t>
            </a:r>
            <a:endParaRPr lang="cs-CZ" sz="14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180993FC-E658-85D4-D4E5-4C4A312C94E2}"/>
              </a:ext>
            </a:extLst>
          </p:cNvPr>
          <p:cNvSpPr/>
          <p:nvPr/>
        </p:nvSpPr>
        <p:spPr>
          <a:xfrm>
            <a:off x="5858924" y="725585"/>
            <a:ext cx="343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5-</a:t>
            </a:r>
            <a:endParaRPr lang="cs-CZ" sz="140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4B3DF84-0BF4-48CF-BC74-5BB42F940313}"/>
              </a:ext>
            </a:extLst>
          </p:cNvPr>
          <p:cNvSpPr/>
          <p:nvPr/>
        </p:nvSpPr>
        <p:spPr>
          <a:xfrm>
            <a:off x="4042381" y="1291314"/>
            <a:ext cx="343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9-</a:t>
            </a:r>
            <a:endParaRPr lang="cs-CZ" sz="1400" dirty="0"/>
          </a:p>
        </p:txBody>
      </p:sp>
      <p:sp>
        <p:nvSpPr>
          <p:cNvPr id="13" name="Obdélník 13">
            <a:extLst>
              <a:ext uri="{FF2B5EF4-FFF2-40B4-BE49-F238E27FC236}">
                <a16:creationId xmlns:a16="http://schemas.microsoft.com/office/drawing/2014/main" id="{F0492670-0F10-105E-C050-FAADC4BBF889}"/>
              </a:ext>
            </a:extLst>
          </p:cNvPr>
          <p:cNvSpPr/>
          <p:nvPr/>
        </p:nvSpPr>
        <p:spPr>
          <a:xfrm>
            <a:off x="3052393" y="1485543"/>
            <a:ext cx="442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12-</a:t>
            </a:r>
            <a:endParaRPr lang="cs-CZ" sz="1400" dirty="0"/>
          </a:p>
        </p:txBody>
      </p:sp>
      <p:sp>
        <p:nvSpPr>
          <p:cNvPr id="14" name="Obdélník 14">
            <a:extLst>
              <a:ext uri="{FF2B5EF4-FFF2-40B4-BE49-F238E27FC236}">
                <a16:creationId xmlns:a16="http://schemas.microsoft.com/office/drawing/2014/main" id="{C6A262E5-0C2E-CDF1-BAEB-FBE05E0A57D0}"/>
              </a:ext>
            </a:extLst>
          </p:cNvPr>
          <p:cNvSpPr/>
          <p:nvPr/>
        </p:nvSpPr>
        <p:spPr>
          <a:xfrm>
            <a:off x="3976076" y="2127381"/>
            <a:ext cx="343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9-</a:t>
            </a:r>
            <a:endParaRPr lang="cs-CZ" sz="1400" dirty="0"/>
          </a:p>
        </p:txBody>
      </p:sp>
      <p:sp>
        <p:nvSpPr>
          <p:cNvPr id="15" name="Obdélník 15">
            <a:extLst>
              <a:ext uri="{FF2B5EF4-FFF2-40B4-BE49-F238E27FC236}">
                <a16:creationId xmlns:a16="http://schemas.microsoft.com/office/drawing/2014/main" id="{E3CEE616-FE21-9043-A74C-A2D78F2F4D3C}"/>
              </a:ext>
            </a:extLst>
          </p:cNvPr>
          <p:cNvSpPr/>
          <p:nvPr/>
        </p:nvSpPr>
        <p:spPr>
          <a:xfrm>
            <a:off x="3599631" y="3037669"/>
            <a:ext cx="442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10-</a:t>
            </a:r>
            <a:endParaRPr lang="cs-CZ" sz="1400" dirty="0"/>
          </a:p>
        </p:txBody>
      </p:sp>
      <p:sp>
        <p:nvSpPr>
          <p:cNvPr id="16" name="Obdélník 16">
            <a:extLst>
              <a:ext uri="{FF2B5EF4-FFF2-40B4-BE49-F238E27FC236}">
                <a16:creationId xmlns:a16="http://schemas.microsoft.com/office/drawing/2014/main" id="{2F5045B6-2994-A7A4-E66D-4EB73409FF76}"/>
              </a:ext>
            </a:extLst>
          </p:cNvPr>
          <p:cNvSpPr/>
          <p:nvPr/>
        </p:nvSpPr>
        <p:spPr>
          <a:xfrm>
            <a:off x="2342989" y="3574855"/>
            <a:ext cx="442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13-</a:t>
            </a:r>
            <a:endParaRPr lang="cs-CZ" sz="1400" dirty="0"/>
          </a:p>
        </p:txBody>
      </p:sp>
      <p:sp>
        <p:nvSpPr>
          <p:cNvPr id="17" name="Obdélník 17">
            <a:extLst>
              <a:ext uri="{FF2B5EF4-FFF2-40B4-BE49-F238E27FC236}">
                <a16:creationId xmlns:a16="http://schemas.microsoft.com/office/drawing/2014/main" id="{2D6E3C4C-C85A-E0D8-B2A2-D15F969B6980}"/>
              </a:ext>
            </a:extLst>
          </p:cNvPr>
          <p:cNvSpPr/>
          <p:nvPr/>
        </p:nvSpPr>
        <p:spPr>
          <a:xfrm>
            <a:off x="5798700" y="3873510"/>
            <a:ext cx="343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5-</a:t>
            </a:r>
            <a:endParaRPr lang="cs-CZ" sz="1400" dirty="0"/>
          </a:p>
        </p:txBody>
      </p:sp>
      <p:sp>
        <p:nvSpPr>
          <p:cNvPr id="18" name="Obdélník 18">
            <a:extLst>
              <a:ext uri="{FF2B5EF4-FFF2-40B4-BE49-F238E27FC236}">
                <a16:creationId xmlns:a16="http://schemas.microsoft.com/office/drawing/2014/main" id="{71E97A3C-CBF1-120A-9A3A-860350C3BE06}"/>
              </a:ext>
            </a:extLst>
          </p:cNvPr>
          <p:cNvSpPr/>
          <p:nvPr/>
        </p:nvSpPr>
        <p:spPr>
          <a:xfrm>
            <a:off x="3893126" y="3684168"/>
            <a:ext cx="343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9-</a:t>
            </a:r>
            <a:endParaRPr lang="cs-CZ" sz="1400" dirty="0"/>
          </a:p>
        </p:txBody>
      </p:sp>
      <p:sp>
        <p:nvSpPr>
          <p:cNvPr id="19" name="Obdélník 19">
            <a:extLst>
              <a:ext uri="{FF2B5EF4-FFF2-40B4-BE49-F238E27FC236}">
                <a16:creationId xmlns:a16="http://schemas.microsoft.com/office/drawing/2014/main" id="{1AD7F4B2-AF3D-CA46-D2C9-D9EF40B54BD7}"/>
              </a:ext>
            </a:extLst>
          </p:cNvPr>
          <p:cNvSpPr/>
          <p:nvPr/>
        </p:nvSpPr>
        <p:spPr>
          <a:xfrm>
            <a:off x="3271843" y="3719622"/>
            <a:ext cx="442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10-</a:t>
            </a:r>
            <a:endParaRPr lang="cs-CZ" sz="1400" dirty="0"/>
          </a:p>
        </p:txBody>
      </p:sp>
      <p:sp>
        <p:nvSpPr>
          <p:cNvPr id="20" name="Obdélník 20">
            <a:extLst>
              <a:ext uri="{FF2B5EF4-FFF2-40B4-BE49-F238E27FC236}">
                <a16:creationId xmlns:a16="http://schemas.microsoft.com/office/drawing/2014/main" id="{9B79E090-E983-9874-B74F-58D05F73965C}"/>
              </a:ext>
            </a:extLst>
          </p:cNvPr>
          <p:cNvSpPr/>
          <p:nvPr/>
        </p:nvSpPr>
        <p:spPr>
          <a:xfrm>
            <a:off x="2876922" y="3624410"/>
            <a:ext cx="442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12-</a:t>
            </a:r>
            <a:endParaRPr lang="cs-CZ" sz="1400" dirty="0"/>
          </a:p>
        </p:txBody>
      </p:sp>
      <p:sp>
        <p:nvSpPr>
          <p:cNvPr id="21" name="Obdélník 21">
            <a:extLst>
              <a:ext uri="{FF2B5EF4-FFF2-40B4-BE49-F238E27FC236}">
                <a16:creationId xmlns:a16="http://schemas.microsoft.com/office/drawing/2014/main" id="{1E919371-3E5F-FDFE-C7BF-7F9872B86E2C}"/>
              </a:ext>
            </a:extLst>
          </p:cNvPr>
          <p:cNvSpPr/>
          <p:nvPr/>
        </p:nvSpPr>
        <p:spPr>
          <a:xfrm>
            <a:off x="3955879" y="4985018"/>
            <a:ext cx="343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9-</a:t>
            </a:r>
            <a:endParaRPr lang="cs-CZ" sz="1400" dirty="0"/>
          </a:p>
        </p:txBody>
      </p:sp>
      <p:sp>
        <p:nvSpPr>
          <p:cNvPr id="22" name="Obdélník 22">
            <a:extLst>
              <a:ext uri="{FF2B5EF4-FFF2-40B4-BE49-F238E27FC236}">
                <a16:creationId xmlns:a16="http://schemas.microsoft.com/office/drawing/2014/main" id="{A83B86F0-664F-B603-A0DB-7254B36442F1}"/>
              </a:ext>
            </a:extLst>
          </p:cNvPr>
          <p:cNvSpPr/>
          <p:nvPr/>
        </p:nvSpPr>
        <p:spPr>
          <a:xfrm>
            <a:off x="3329387" y="5412377"/>
            <a:ext cx="442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10-</a:t>
            </a:r>
            <a:endParaRPr lang="cs-CZ" sz="1400" dirty="0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CBE59D36-4017-FE8E-4303-B940704490BA}"/>
              </a:ext>
            </a:extLst>
          </p:cNvPr>
          <p:cNvSpPr/>
          <p:nvPr/>
        </p:nvSpPr>
        <p:spPr>
          <a:xfrm>
            <a:off x="3978729" y="1186148"/>
            <a:ext cx="515880" cy="2498020"/>
          </a:xfrm>
          <a:prstGeom prst="ellipse">
            <a:avLst/>
          </a:prstGeom>
          <a:noFill/>
          <a:ln w="158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60424838-717D-EE73-6D1A-0393324C749D}"/>
              </a:ext>
            </a:extLst>
          </p:cNvPr>
          <p:cNvSpPr/>
          <p:nvPr/>
        </p:nvSpPr>
        <p:spPr>
          <a:xfrm>
            <a:off x="3698770" y="3553332"/>
            <a:ext cx="600473" cy="2905028"/>
          </a:xfrm>
          <a:prstGeom prst="ellipse">
            <a:avLst/>
          </a:prstGeom>
          <a:noFill/>
          <a:ln w="158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1FC5D4AC-94ED-E057-C589-BE54259A22DB}"/>
              </a:ext>
            </a:extLst>
          </p:cNvPr>
          <p:cNvSpPr/>
          <p:nvPr/>
        </p:nvSpPr>
        <p:spPr>
          <a:xfrm>
            <a:off x="3222658" y="3578516"/>
            <a:ext cx="581202" cy="2879844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Nadpis 3">
            <a:extLst>
              <a:ext uri="{FF2B5EF4-FFF2-40B4-BE49-F238E27FC236}">
                <a16:creationId xmlns:a16="http://schemas.microsoft.com/office/drawing/2014/main" id="{9127CFCE-0889-8F4A-D23C-ABA97ABA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6" y="0"/>
            <a:ext cx="8964488" cy="7255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5</a:t>
            </a:r>
            <a:r>
              <a:rPr lang="cs-CZ" sz="2400" dirty="0">
                <a:solidFill>
                  <a:srgbClr val="FFC000"/>
                </a:solidFill>
              </a:rPr>
              <a:t>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SFC-MS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of FAHFAs in biological samples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71913837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1B85C53-B376-1C46-D78D-56504C6A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FAAEA6AC-F5D5-B7AA-1647-BFA24E353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6" y="0"/>
            <a:ext cx="8964488" cy="7255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5</a:t>
            </a:r>
            <a:r>
              <a:rPr lang="cs-CZ" sz="2400" dirty="0">
                <a:solidFill>
                  <a:srgbClr val="FFC000"/>
                </a:solidFill>
              </a:rPr>
              <a:t>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SFC-MS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of FAHFAs in biological samples</a:t>
            </a:r>
            <a:endParaRPr lang="sk-SK" sz="24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0C804E68-DC09-2C27-C69F-68FCFA707FE6}"/>
              </a:ext>
            </a:extLst>
          </p:cNvPr>
          <p:cNvGrpSpPr/>
          <p:nvPr/>
        </p:nvGrpSpPr>
        <p:grpSpPr>
          <a:xfrm>
            <a:off x="251520" y="725585"/>
            <a:ext cx="4598126" cy="5892070"/>
            <a:chOff x="7184572" y="854146"/>
            <a:chExt cx="4598126" cy="5892070"/>
          </a:xfrm>
        </p:grpSpPr>
        <p:pic>
          <p:nvPicPr>
            <p:cNvPr id="7" name="Obrázek 1">
              <a:extLst>
                <a:ext uri="{FF2B5EF4-FFF2-40B4-BE49-F238E27FC236}">
                  <a16:creationId xmlns:a16="http://schemas.microsoft.com/office/drawing/2014/main" id="{F6B37386-A730-4D0F-3CF5-B956E7365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304"/>
            <a:stretch/>
          </p:blipFill>
          <p:spPr>
            <a:xfrm>
              <a:off x="7184572" y="881963"/>
              <a:ext cx="4598126" cy="5864253"/>
            </a:xfrm>
            <a:prstGeom prst="rect">
              <a:avLst/>
            </a:prstGeom>
          </p:spPr>
        </p:pic>
        <p:sp>
          <p:nvSpPr>
            <p:cNvPr id="8" name="Obdélník 4">
              <a:extLst>
                <a:ext uri="{FF2B5EF4-FFF2-40B4-BE49-F238E27FC236}">
                  <a16:creationId xmlns:a16="http://schemas.microsoft.com/office/drawing/2014/main" id="{9F74CF28-4344-BC55-160A-F4CC9343E1C3}"/>
                </a:ext>
              </a:extLst>
            </p:cNvPr>
            <p:cNvSpPr/>
            <p:nvPr/>
          </p:nvSpPr>
          <p:spPr>
            <a:xfrm>
              <a:off x="7652565" y="854146"/>
              <a:ext cx="17313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9-OAHSA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standard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563.5 &gt; 281.2</a:t>
              </a:r>
              <a:endParaRPr lang="cs-CZ" sz="1400" dirty="0"/>
            </a:p>
          </p:txBody>
        </p:sp>
        <p:sp>
          <p:nvSpPr>
            <p:cNvPr id="9" name="Obdélník 5">
              <a:extLst>
                <a:ext uri="{FF2B5EF4-FFF2-40B4-BE49-F238E27FC236}">
                  <a16:creationId xmlns:a16="http://schemas.microsoft.com/office/drawing/2014/main" id="{B44B06A4-EF8B-9E0D-68F0-CB1EA8E62968}"/>
                </a:ext>
              </a:extLst>
            </p:cNvPr>
            <p:cNvSpPr/>
            <p:nvPr/>
          </p:nvSpPr>
          <p:spPr>
            <a:xfrm>
              <a:off x="7652565" y="2103585"/>
              <a:ext cx="14139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9-OAHSA </a:t>
              </a:r>
              <a:r>
                <a:rPr lang="en-US" sz="1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Rice</a:t>
              </a:r>
            </a:p>
          </p:txBody>
        </p:sp>
        <p:sp>
          <p:nvSpPr>
            <p:cNvPr id="10" name="Obdélník 6">
              <a:extLst>
                <a:ext uri="{FF2B5EF4-FFF2-40B4-BE49-F238E27FC236}">
                  <a16:creationId xmlns:a16="http://schemas.microsoft.com/office/drawing/2014/main" id="{8D3CB9EF-C524-2F2A-58B1-1007C503961C}"/>
                </a:ext>
              </a:extLst>
            </p:cNvPr>
            <p:cNvSpPr/>
            <p:nvPr/>
          </p:nvSpPr>
          <p:spPr>
            <a:xfrm>
              <a:off x="7652565" y="3243090"/>
              <a:ext cx="14211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9-OAHSA </a:t>
              </a:r>
              <a:r>
                <a:rPr lang="en-US" sz="1400" b="1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</a:t>
              </a:r>
            </a:p>
          </p:txBody>
        </p:sp>
        <p:sp>
          <p:nvSpPr>
            <p:cNvPr id="11" name="Obdélník 7">
              <a:extLst>
                <a:ext uri="{FF2B5EF4-FFF2-40B4-BE49-F238E27FC236}">
                  <a16:creationId xmlns:a16="http://schemas.microsoft.com/office/drawing/2014/main" id="{DD8CE58B-02A0-31CC-79C6-68FFC8CE198D}"/>
                </a:ext>
              </a:extLst>
            </p:cNvPr>
            <p:cNvSpPr/>
            <p:nvPr/>
          </p:nvSpPr>
          <p:spPr>
            <a:xfrm>
              <a:off x="7652565" y="4400345"/>
              <a:ext cx="18306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10-OAHSA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standard</a:t>
              </a:r>
            </a:p>
          </p:txBody>
        </p:sp>
        <p:sp>
          <p:nvSpPr>
            <p:cNvPr id="12" name="Obdélník 8">
              <a:extLst>
                <a:ext uri="{FF2B5EF4-FFF2-40B4-BE49-F238E27FC236}">
                  <a16:creationId xmlns:a16="http://schemas.microsoft.com/office/drawing/2014/main" id="{3E0D9C66-3E46-7925-127D-A5ACE42F8C42}"/>
                </a:ext>
              </a:extLst>
            </p:cNvPr>
            <p:cNvSpPr/>
            <p:nvPr/>
          </p:nvSpPr>
          <p:spPr>
            <a:xfrm>
              <a:off x="7659810" y="5557600"/>
              <a:ext cx="15132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10-OAHSA </a:t>
              </a:r>
              <a:r>
                <a:rPr lang="en-US" sz="1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Rice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563.5 &gt; 281.2</a:t>
              </a:r>
              <a:endParaRPr lang="cs-CZ" sz="1400" dirty="0"/>
            </a:p>
          </p:txBody>
        </p:sp>
        <p:sp>
          <p:nvSpPr>
            <p:cNvPr id="13" name="Obdélník 2">
              <a:extLst>
                <a:ext uri="{FF2B5EF4-FFF2-40B4-BE49-F238E27FC236}">
                  <a16:creationId xmlns:a16="http://schemas.microsoft.com/office/drawing/2014/main" id="{8F30D355-C9FA-EC1F-B3C9-36ECB69FD900}"/>
                </a:ext>
              </a:extLst>
            </p:cNvPr>
            <p:cNvSpPr/>
            <p:nvPr/>
          </p:nvSpPr>
          <p:spPr>
            <a:xfrm>
              <a:off x="9383873" y="2511087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  <a:endParaRPr lang="cs-CZ" sz="1600" dirty="0"/>
            </a:p>
          </p:txBody>
        </p:sp>
        <p:sp>
          <p:nvSpPr>
            <p:cNvPr id="14" name="Obdélník 10">
              <a:extLst>
                <a:ext uri="{FF2B5EF4-FFF2-40B4-BE49-F238E27FC236}">
                  <a16:creationId xmlns:a16="http://schemas.microsoft.com/office/drawing/2014/main" id="{B4BF623C-5D13-45ED-75CF-6CC2767007FF}"/>
                </a:ext>
              </a:extLst>
            </p:cNvPr>
            <p:cNvSpPr/>
            <p:nvPr/>
          </p:nvSpPr>
          <p:spPr>
            <a:xfrm>
              <a:off x="9978908" y="2118536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81%</a:t>
              </a:r>
              <a:endParaRPr lang="cs-CZ" sz="1600" dirty="0"/>
            </a:p>
          </p:txBody>
        </p:sp>
        <p:sp>
          <p:nvSpPr>
            <p:cNvPr id="15" name="Obdélník 11">
              <a:extLst>
                <a:ext uri="{FF2B5EF4-FFF2-40B4-BE49-F238E27FC236}">
                  <a16:creationId xmlns:a16="http://schemas.microsoft.com/office/drawing/2014/main" id="{A81118FF-DCDA-72FF-4567-D6A234E89FF0}"/>
                </a:ext>
              </a:extLst>
            </p:cNvPr>
            <p:cNvSpPr/>
            <p:nvPr/>
          </p:nvSpPr>
          <p:spPr>
            <a:xfrm>
              <a:off x="9244199" y="3314399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96%</a:t>
              </a:r>
              <a:endParaRPr lang="cs-CZ" sz="1600" dirty="0"/>
            </a:p>
          </p:txBody>
        </p:sp>
        <p:sp>
          <p:nvSpPr>
            <p:cNvPr id="16" name="Obdélník 12">
              <a:extLst>
                <a:ext uri="{FF2B5EF4-FFF2-40B4-BE49-F238E27FC236}">
                  <a16:creationId xmlns:a16="http://schemas.microsoft.com/office/drawing/2014/main" id="{58418C44-A82A-8FB3-E3E0-7AC8DE32997E}"/>
                </a:ext>
              </a:extLst>
            </p:cNvPr>
            <p:cNvSpPr/>
            <p:nvPr/>
          </p:nvSpPr>
          <p:spPr>
            <a:xfrm>
              <a:off x="9839234" y="3814089"/>
              <a:ext cx="4812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4%</a:t>
              </a:r>
              <a:endParaRPr lang="cs-CZ" sz="1600" dirty="0"/>
            </a:p>
          </p:txBody>
        </p:sp>
        <p:sp>
          <p:nvSpPr>
            <p:cNvPr id="17" name="Obdélník 13">
              <a:extLst>
                <a:ext uri="{FF2B5EF4-FFF2-40B4-BE49-F238E27FC236}">
                  <a16:creationId xmlns:a16="http://schemas.microsoft.com/office/drawing/2014/main" id="{2EFFCFBA-4C99-7FB1-C20C-738775890523}"/>
                </a:ext>
              </a:extLst>
            </p:cNvPr>
            <p:cNvSpPr/>
            <p:nvPr/>
          </p:nvSpPr>
          <p:spPr>
            <a:xfrm>
              <a:off x="9782327" y="5911543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  <a:endParaRPr lang="cs-CZ" sz="1600" dirty="0"/>
            </a:p>
          </p:txBody>
        </p:sp>
        <p:sp>
          <p:nvSpPr>
            <p:cNvPr id="18" name="Obdélník 14">
              <a:extLst>
                <a:ext uri="{FF2B5EF4-FFF2-40B4-BE49-F238E27FC236}">
                  <a16:creationId xmlns:a16="http://schemas.microsoft.com/office/drawing/2014/main" id="{08A32A45-B90C-38A2-9948-639ECFD19631}"/>
                </a:ext>
              </a:extLst>
            </p:cNvPr>
            <p:cNvSpPr/>
            <p:nvPr/>
          </p:nvSpPr>
          <p:spPr>
            <a:xfrm>
              <a:off x="9187292" y="5496336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81%</a:t>
              </a:r>
              <a:endParaRPr lang="cs-CZ" sz="1600" dirty="0"/>
            </a:p>
          </p:txBody>
        </p:sp>
      </p:grpSp>
      <p:graphicFrame>
        <p:nvGraphicFramePr>
          <p:cNvPr id="19" name="Tabulka 11">
            <a:extLst>
              <a:ext uri="{FF2B5EF4-FFF2-40B4-BE49-F238E27FC236}">
                <a16:creationId xmlns:a16="http://schemas.microsoft.com/office/drawing/2014/main" id="{258035EF-7CE6-8FAD-C92E-D6CA0786A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404468"/>
              </p:ext>
            </p:extLst>
          </p:nvPr>
        </p:nvGraphicFramePr>
        <p:xfrm>
          <a:off x="5105483" y="2682962"/>
          <a:ext cx="3841745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276">
                  <a:extLst>
                    <a:ext uri="{9D8B030D-6E8A-4147-A177-3AD203B41FA5}">
                      <a16:colId xmlns:a16="http://schemas.microsoft.com/office/drawing/2014/main" val="372763240"/>
                    </a:ext>
                  </a:extLst>
                </a:gridCol>
                <a:gridCol w="639276">
                  <a:extLst>
                    <a:ext uri="{9D8B030D-6E8A-4147-A177-3AD203B41FA5}">
                      <a16:colId xmlns:a16="http://schemas.microsoft.com/office/drawing/2014/main" val="1877398073"/>
                    </a:ext>
                  </a:extLst>
                </a:gridCol>
                <a:gridCol w="1282611">
                  <a:extLst>
                    <a:ext uri="{9D8B030D-6E8A-4147-A177-3AD203B41FA5}">
                      <a16:colId xmlns:a16="http://schemas.microsoft.com/office/drawing/2014/main" val="1834623616"/>
                    </a:ext>
                  </a:extLst>
                </a:gridCol>
                <a:gridCol w="640291">
                  <a:extLst>
                    <a:ext uri="{9D8B030D-6E8A-4147-A177-3AD203B41FA5}">
                      <a16:colId xmlns:a16="http://schemas.microsoft.com/office/drawing/2014/main" val="384070102"/>
                    </a:ext>
                  </a:extLst>
                </a:gridCol>
                <a:gridCol w="640291">
                  <a:extLst>
                    <a:ext uri="{9D8B030D-6E8A-4147-A177-3AD203B41FA5}">
                      <a16:colId xmlns:a16="http://schemas.microsoft.com/office/drawing/2014/main" val="3991013478"/>
                    </a:ext>
                  </a:extLst>
                </a:gridCol>
              </a:tblGrid>
              <a:tr h="30156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9933"/>
                          </a:solidFill>
                        </a:rPr>
                        <a:t>WAT</a:t>
                      </a:r>
                      <a:endParaRPr lang="cs-CZ" sz="1600" dirty="0">
                        <a:solidFill>
                          <a:srgbClr val="FF9933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FAHFA</a:t>
                      </a:r>
                      <a:endParaRPr lang="cs-CZ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F0"/>
                          </a:solidFill>
                        </a:rPr>
                        <a:t>Rice</a:t>
                      </a:r>
                      <a:endParaRPr lang="cs-CZ" sz="16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453269"/>
                  </a:ext>
                </a:extLst>
              </a:tr>
              <a:tr h="301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</a:t>
                      </a:r>
                      <a:r>
                        <a:rPr lang="en-US" sz="1600" dirty="0"/>
                        <a:t>, %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</a:t>
                      </a:r>
                      <a:r>
                        <a:rPr lang="en-US" sz="1600" dirty="0"/>
                        <a:t>, %</a:t>
                      </a:r>
                      <a:endParaRPr lang="cs-CZ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</a:t>
                      </a:r>
                      <a:r>
                        <a:rPr lang="en-US" sz="1600" dirty="0"/>
                        <a:t>, %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</a:t>
                      </a:r>
                      <a:r>
                        <a:rPr lang="en-US" sz="1600" dirty="0"/>
                        <a:t>, %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932578"/>
                  </a:ext>
                </a:extLst>
              </a:tr>
              <a:tr h="3015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9-POHSA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5198554"/>
                  </a:ext>
                </a:extLst>
              </a:tr>
              <a:tr h="3015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95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9-PAHSA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79</a:t>
                      </a:r>
                      <a:endParaRPr lang="cs-CZ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0566477"/>
                  </a:ext>
                </a:extLst>
              </a:tr>
              <a:tr h="3015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9-OAHSA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81</a:t>
                      </a:r>
                      <a:endParaRPr lang="cs-CZ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883861"/>
                  </a:ext>
                </a:extLst>
              </a:tr>
              <a:tr h="3015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9-PAHPA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52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</a:t>
                      </a:r>
                      <a:endParaRPr lang="cs-CZ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0516198"/>
                  </a:ext>
                </a:extLst>
              </a:tr>
              <a:tr h="301563"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10-PAHSA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72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</a:t>
                      </a:r>
                      <a:endParaRPr lang="cs-CZ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4338191"/>
                  </a:ext>
                </a:extLst>
              </a:tr>
              <a:tr h="301563"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10-OAHSA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81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</a:t>
                      </a:r>
                      <a:endParaRPr lang="cs-CZ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2519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69448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F5C5D6B-6EEC-74A8-C7C7-06DCC3AD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15061E6C-5B6A-226B-8B68-66DAB2077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6" y="0"/>
            <a:ext cx="8964488" cy="7255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5</a:t>
            </a:r>
            <a:r>
              <a:rPr lang="cs-CZ" sz="2400" dirty="0">
                <a:solidFill>
                  <a:srgbClr val="FFC000"/>
                </a:solidFill>
              </a:rPr>
              <a:t>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SFC-MS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of FAHFAs</a:t>
            </a:r>
            <a:endParaRPr lang="sk-SK" sz="240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07C6AA0-37B2-8081-B760-3E4065DFEEE2}"/>
              </a:ext>
            </a:extLst>
          </p:cNvPr>
          <p:cNvSpPr txBox="1"/>
          <p:nvPr/>
        </p:nvSpPr>
        <p:spPr>
          <a:xfrm>
            <a:off x="0" y="606999"/>
            <a:ext cx="905424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SFC/MS method for the fast enantioselective separation of FAHFAs was developed.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chiral selector and modifier type showed the most prominent effect on resolution.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Due to the coelution of FAHFA positional isomers in chiral SFC, the RP-LC fractionation was performed</a:t>
            </a:r>
            <a:r>
              <a:rPr lang="uk-UA" sz="1600" dirty="0"/>
              <a:t>.</a:t>
            </a:r>
            <a:r>
              <a:rPr lang="en-US" sz="1600" dirty="0"/>
              <a:t> </a:t>
            </a:r>
            <a:endParaRPr lang="cs-CZ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enantiomeric composition of selected FAHFAs from WAT and rice samples was determined.</a:t>
            </a:r>
          </a:p>
        </p:txBody>
      </p:sp>
      <p:pic>
        <p:nvPicPr>
          <p:cNvPr id="9" name="Obrázok 8" descr="Obrázok, na ktorom je text, snímka obrazovky, webová stránka, webová lokalita&#10;&#10;Obsah vygenerovaný pomocou AI môže byť nesprávny.">
            <a:extLst>
              <a:ext uri="{FF2B5EF4-FFF2-40B4-BE49-F238E27FC236}">
                <a16:creationId xmlns:a16="http://schemas.microsoft.com/office/drawing/2014/main" id="{61CD7852-41F9-6481-B7D3-AE9250938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6" y="2780928"/>
            <a:ext cx="7280827" cy="32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3013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DFC231-9B4B-4308-AA53-CFCCD880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439B639D-4B5B-4517-8F62-3AA00B30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6" y="84931"/>
            <a:ext cx="8964488" cy="720080"/>
          </a:xfrm>
        </p:spPr>
        <p:txBody>
          <a:bodyPr>
            <a:noAutofit/>
          </a:bodyPr>
          <a:lstStyle/>
          <a:p>
            <a:pPr algn="ctr"/>
            <a:r>
              <a:rPr lang="cs-CZ" sz="3600" dirty="0">
                <a:solidFill>
                  <a:srgbClr val="FFC000"/>
                </a:solidFill>
              </a:rPr>
              <a:t>SFC/MS </a:t>
            </a:r>
            <a:r>
              <a:rPr lang="cs-CZ" sz="3600" dirty="0" err="1">
                <a:solidFill>
                  <a:srgbClr val="FFC000"/>
                </a:solidFill>
              </a:rPr>
              <a:t>analysis</a:t>
            </a:r>
            <a:r>
              <a:rPr lang="cs-CZ" sz="3600" dirty="0">
                <a:solidFill>
                  <a:srgbClr val="FFC000"/>
                </a:solidFill>
              </a:rPr>
              <a:t> </a:t>
            </a:r>
            <a:r>
              <a:rPr lang="cs-CZ" sz="3600" dirty="0" err="1">
                <a:solidFill>
                  <a:srgbClr val="FFC000"/>
                </a:solidFill>
              </a:rPr>
              <a:t>of</a:t>
            </a:r>
            <a:r>
              <a:rPr lang="cs-CZ" sz="3600" dirty="0">
                <a:solidFill>
                  <a:srgbClr val="FFC000"/>
                </a:solidFill>
              </a:rPr>
              <a:t> </a:t>
            </a:r>
            <a:r>
              <a:rPr lang="cs-CZ" sz="3600" dirty="0" err="1">
                <a:solidFill>
                  <a:srgbClr val="FFC000"/>
                </a:solidFill>
              </a:rPr>
              <a:t>lipids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3DB38D7-27B1-46A0-AF47-904ECECF7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1512" y="6386788"/>
            <a:ext cx="365760" cy="365760"/>
          </a:xfrm>
          <a:prstGeom prst="rect">
            <a:avLst/>
          </a:prstGeom>
        </p:spPr>
      </p:pic>
      <p:sp>
        <p:nvSpPr>
          <p:cNvPr id="4" name="TextovéPole 5">
            <a:extLst>
              <a:ext uri="{FF2B5EF4-FFF2-40B4-BE49-F238E27FC236}">
                <a16:creationId xmlns:a16="http://schemas.microsoft.com/office/drawing/2014/main" id="{488570C4-36BC-AE11-19D4-ACAEDEBC1FC8}"/>
              </a:ext>
            </a:extLst>
          </p:cNvPr>
          <p:cNvSpPr txBox="1"/>
          <p:nvPr/>
        </p:nvSpPr>
        <p:spPr>
          <a:xfrm>
            <a:off x="323528" y="1298153"/>
            <a:ext cx="6953598" cy="502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>
                <a:cs typeface="Arial" panose="020B0604020202020204" pitchFamily="34" charset="0"/>
              </a:rPr>
              <a:t>T &gt; T</a:t>
            </a:r>
            <a:r>
              <a:rPr lang="en-US" i="1" baseline="-25000" dirty="0">
                <a:cs typeface="Arial" panose="020B0604020202020204" pitchFamily="34" charset="0"/>
              </a:rPr>
              <a:t>k</a:t>
            </a:r>
            <a:r>
              <a:rPr lang="en-US" i="1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and </a:t>
            </a:r>
            <a:r>
              <a:rPr lang="en-US" i="1" dirty="0">
                <a:cs typeface="Arial" panose="020B0604020202020204" pitchFamily="34" charset="0"/>
              </a:rPr>
              <a:t>p &gt; p</a:t>
            </a:r>
            <a:r>
              <a:rPr lang="en-US" i="1" baseline="-25000" dirty="0">
                <a:cs typeface="Arial" panose="020B0604020202020204" pitchFamily="34" charset="0"/>
              </a:rPr>
              <a:t>k</a:t>
            </a:r>
            <a:r>
              <a:rPr lang="en-US" i="1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= supercritical fluid</a:t>
            </a:r>
          </a:p>
          <a:p>
            <a:pPr>
              <a:lnSpc>
                <a:spcPct val="120000"/>
              </a:lnSpc>
            </a:pPr>
            <a:endParaRPr lang="en-US" dirty="0"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9933"/>
                </a:solidFill>
                <a:cs typeface="Arial" panose="020B0604020202020204" pitchFamily="34" charset="0"/>
              </a:rPr>
              <a:t>Mobile phase: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CO</a:t>
            </a:r>
            <a:r>
              <a:rPr lang="en-US" baseline="-25000" dirty="0">
                <a:cs typeface="Arial" panose="020B0604020202020204" pitchFamily="34" charset="0"/>
              </a:rPr>
              <a:t>2</a:t>
            </a:r>
            <a:r>
              <a:rPr lang="en-US" dirty="0">
                <a:cs typeface="Arial" panose="020B0604020202020204" pitchFamily="34" charset="0"/>
              </a:rPr>
              <a:t> – main component, low elution power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Modifier (cosolvent) – commonly 5-50</a:t>
            </a:r>
            <a:r>
              <a:rPr lang="cs-CZ" dirty="0">
                <a:cs typeface="Arial" panose="020B0604020202020204" pitchFamily="34" charset="0"/>
              </a:rPr>
              <a:t>%, </a:t>
            </a:r>
            <a:r>
              <a:rPr lang="cs-CZ" dirty="0" err="1">
                <a:cs typeface="Arial" panose="020B0604020202020204" pitchFamily="34" charset="0"/>
              </a:rPr>
              <a:t>increasing</a:t>
            </a:r>
            <a:r>
              <a:rPr lang="cs-CZ" dirty="0">
                <a:cs typeface="Arial" panose="020B0604020202020204" pitchFamily="34" charset="0"/>
              </a:rPr>
              <a:t> </a:t>
            </a:r>
            <a:r>
              <a:rPr lang="cs-CZ" dirty="0" err="1">
                <a:cs typeface="Arial" panose="020B0604020202020204" pitchFamily="34" charset="0"/>
              </a:rPr>
              <a:t>of</a:t>
            </a:r>
            <a:r>
              <a:rPr lang="cs-CZ" dirty="0">
                <a:cs typeface="Arial" panose="020B0604020202020204" pitchFamily="34" charset="0"/>
              </a:rPr>
              <a:t> polarity </a:t>
            </a:r>
            <a:r>
              <a:rPr lang="en-US" dirty="0">
                <a:cs typeface="Arial" panose="020B0604020202020204" pitchFamily="34" charset="0"/>
              </a:rPr>
              <a:t>(MeOH, EtOH, IPA…)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Additives – salts (ammonium acetate, ammonium </a:t>
            </a:r>
            <a:r>
              <a:rPr lang="en-US" dirty="0" err="1">
                <a:cs typeface="Arial" panose="020B0604020202020204" pitchFamily="34" charset="0"/>
              </a:rPr>
              <a:t>formate</a:t>
            </a:r>
            <a:r>
              <a:rPr lang="en-US" dirty="0">
                <a:cs typeface="Arial" panose="020B0604020202020204" pitchFamily="34" charset="0"/>
              </a:rPr>
              <a:t>), acids (FA, TFA), base (DEA, TEA), water </a:t>
            </a:r>
          </a:p>
          <a:p>
            <a:pPr>
              <a:lnSpc>
                <a:spcPct val="120000"/>
              </a:lnSpc>
            </a:pPr>
            <a:endParaRPr lang="en-US" dirty="0"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9933"/>
                </a:solidFill>
                <a:cs typeface="Arial" panose="020B0604020202020204" pitchFamily="34" charset="0"/>
              </a:rPr>
              <a:t>Stationary phases: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Polar and nonpolar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Dedicated to SFC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LC columns, achiral and chiral</a:t>
            </a:r>
          </a:p>
          <a:p>
            <a:pPr>
              <a:lnSpc>
                <a:spcPct val="12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7" name="Obrázok 19">
            <a:extLst>
              <a:ext uri="{FF2B5EF4-FFF2-40B4-BE49-F238E27FC236}">
                <a16:creationId xmlns:a16="http://schemas.microsoft.com/office/drawing/2014/main" id="{03300ED4-CFF4-6018-5682-DFE88CA84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20" y="2420888"/>
            <a:ext cx="1494777" cy="32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32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6327AE-6BDB-4566-B0A3-FA640376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885D44CB-CA6D-444C-907F-210A7AEFA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456"/>
            <a:ext cx="9013032" cy="541461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FFC000"/>
                </a:solidFill>
              </a:rPr>
              <a:t>1</a:t>
            </a:r>
            <a:r>
              <a:rPr lang="cs-CZ" sz="2400" dirty="0">
                <a:solidFill>
                  <a:srgbClr val="FFC000"/>
                </a:solidFill>
              </a:rPr>
              <a:t>. UHPSFC</a:t>
            </a:r>
            <a:r>
              <a:rPr lang="en-US" sz="2400" dirty="0">
                <a:solidFill>
                  <a:srgbClr val="FFC000"/>
                </a:solidFill>
              </a:rPr>
              <a:t> intraclass separation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of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lipids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CFF34C2-2ACB-4F75-8A3A-880DA60B0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69" y="764704"/>
            <a:ext cx="6404863" cy="5760483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E867A6-913C-46E8-9A54-1FD2A542B950}"/>
              </a:ext>
            </a:extLst>
          </p:cNvPr>
          <p:cNvSpPr/>
          <p:nvPr/>
        </p:nvSpPr>
        <p:spPr>
          <a:xfrm>
            <a:off x="98623" y="1628800"/>
            <a:ext cx="2808312" cy="2991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Peak annotation: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CE – cholesteryl esters;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DG – diacylglycerols;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TG – triacylglycerols;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Cer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– ceramides;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HexCer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hexosylceramides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PE – phosphatidylethanolamines;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PC – phosphatidylcholines;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SM – sphingomyelins;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LPC –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lysophosphatidylcholines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5932CED-C5A6-4E14-8FDF-F52974BAF0FC}"/>
              </a:ext>
            </a:extLst>
          </p:cNvPr>
          <p:cNvCxnSpPr/>
          <p:nvPr/>
        </p:nvCxnSpPr>
        <p:spPr>
          <a:xfrm>
            <a:off x="8298964" y="2204864"/>
            <a:ext cx="6966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97AF1A6C-B900-4471-B6B5-539680D2B879}"/>
              </a:ext>
            </a:extLst>
          </p:cNvPr>
          <p:cNvCxnSpPr/>
          <p:nvPr/>
        </p:nvCxnSpPr>
        <p:spPr>
          <a:xfrm>
            <a:off x="8316416" y="3284984"/>
            <a:ext cx="6966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A817864-7258-4DCC-B802-B6937832C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6525187"/>
            <a:ext cx="264949" cy="26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99F3F0-EEE8-4089-BC4E-C299DABD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1B3915-1360-4DF1-9D80-74992635A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0" y="1963706"/>
            <a:ext cx="3691914" cy="2959592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FA5F04F3-1ABF-47DE-B774-A0F1AFECB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4" y="103981"/>
            <a:ext cx="9013032" cy="541461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solidFill>
                  <a:srgbClr val="FFC000"/>
                </a:solidFill>
              </a:rPr>
              <a:t>1. UHPSFC</a:t>
            </a:r>
            <a:r>
              <a:rPr lang="en-US" sz="2400" dirty="0">
                <a:solidFill>
                  <a:srgbClr val="FFC000"/>
                </a:solidFill>
              </a:rPr>
              <a:t> intraclass separation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of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lipids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9C28F5C-9441-431D-97B4-5249B67DBB36}"/>
              </a:ext>
            </a:extLst>
          </p:cNvPr>
          <p:cNvSpPr/>
          <p:nvPr/>
        </p:nvSpPr>
        <p:spPr>
          <a:xfrm>
            <a:off x="20960" y="764704"/>
            <a:ext cx="9123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effects of mobile phase composition and gradient, flow rate, back pressure, temperature, and column coupling were evaluated in detail. 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52DE58F-BA09-4E5C-B91D-80B452814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25" y="3385559"/>
            <a:ext cx="5447168" cy="2959592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64558F0C-E8D6-4E59-89FC-88538D2488AD}"/>
              </a:ext>
            </a:extLst>
          </p:cNvPr>
          <p:cNvSpPr/>
          <p:nvPr/>
        </p:nvSpPr>
        <p:spPr>
          <a:xfrm>
            <a:off x="286266" y="1565371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Influence of temperature:</a:t>
            </a:r>
            <a:endParaRPr lang="cs-CZ" b="1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80360BD-FBF0-46E1-93AB-A84338499C62}"/>
              </a:ext>
            </a:extLst>
          </p:cNvPr>
          <p:cNvSpPr/>
          <p:nvPr/>
        </p:nvSpPr>
        <p:spPr>
          <a:xfrm>
            <a:off x="5372785" y="2832888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Column coupling:</a:t>
            </a:r>
            <a:endParaRPr lang="cs-CZ" b="1" dirty="0"/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39EEA36-BB2F-4B96-AC71-FFFA83EF8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7668344" y="6430428"/>
            <a:ext cx="279454" cy="2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92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7D3018-249D-4E9C-B465-0399A93C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AF41630-8AD9-476D-A427-2F126C5BC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16" y="3071981"/>
            <a:ext cx="4896544" cy="3498309"/>
          </a:xfrm>
          <a:prstGeom prst="rect">
            <a:avLst/>
          </a:prstGeom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AB7F6213-EBD7-48FB-848C-471FF317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931"/>
            <a:ext cx="9013032" cy="541461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solidFill>
                  <a:srgbClr val="FFC000"/>
                </a:solidFill>
              </a:rPr>
              <a:t>1. UHPSFC</a:t>
            </a:r>
            <a:r>
              <a:rPr lang="en-US" sz="2400" dirty="0">
                <a:solidFill>
                  <a:srgbClr val="FFC000"/>
                </a:solidFill>
              </a:rPr>
              <a:t> intraclass separation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of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lipids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8AD607A-354F-47DE-A595-BE5AFAE2F1BC}"/>
              </a:ext>
            </a:extLst>
          </p:cNvPr>
          <p:cNvSpPr/>
          <p:nvPr/>
        </p:nvSpPr>
        <p:spPr>
          <a:xfrm>
            <a:off x="0" y="692696"/>
            <a:ext cx="91230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Conclusions: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UHPSFC intraclass separation of lipids was achieved according to the acyl chain composition together with preserved interclass selectivity.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nature of the stationary phase was the main factor influencing intraclass separations of lipids.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Torus Diol and Torus 1-AA columns showed the best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column temperature and column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coupling had the prominent effect on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the separation of lipids.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Separation of selected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</a:t>
            </a:r>
            <a:r>
              <a:rPr lang="en-US" sz="1600" dirty="0" err="1">
                <a:solidFill>
                  <a:srgbClr val="000000"/>
                </a:solidFill>
              </a:rPr>
              <a:t>regioisomers</a:t>
            </a:r>
            <a:r>
              <a:rPr lang="en-US" sz="1600" dirty="0">
                <a:solidFill>
                  <a:srgbClr val="000000"/>
                </a:solidFill>
              </a:rPr>
              <a:t> and isobaric species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was achieved in some cases.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BC98A18-BC2C-4D0F-BA87-825ECBB49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6482494"/>
            <a:ext cx="216024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37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F781DE-454B-4876-8F52-80CAC514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58549401-668C-4B8F-85FF-2DB3E3ECA9D7}"/>
              </a:ext>
            </a:extLst>
          </p:cNvPr>
          <p:cNvSpPr txBox="1">
            <a:spLocks/>
          </p:cNvSpPr>
          <p:nvPr/>
        </p:nvSpPr>
        <p:spPr>
          <a:xfrm>
            <a:off x="0" y="179325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2400" dirty="0">
                <a:solidFill>
                  <a:srgbClr val="FFC000"/>
                </a:solidFill>
              </a:rPr>
              <a:t>2.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</a:t>
            </a:r>
            <a:r>
              <a:rPr lang="en-US" sz="2400" dirty="0">
                <a:solidFill>
                  <a:srgbClr val="FFC000"/>
                </a:solidFill>
              </a:rPr>
              <a:t> separation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7" name="BlokTextu 20">
            <a:extLst>
              <a:ext uri="{FF2B5EF4-FFF2-40B4-BE49-F238E27FC236}">
                <a16:creationId xmlns:a16="http://schemas.microsoft.com/office/drawing/2014/main" id="{F9314CF0-C791-424E-8869-B1A83416B303}"/>
              </a:ext>
            </a:extLst>
          </p:cNvPr>
          <p:cNvSpPr txBox="1"/>
          <p:nvPr/>
        </p:nvSpPr>
        <p:spPr>
          <a:xfrm>
            <a:off x="179512" y="4376274"/>
            <a:ext cx="943585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Monoacylglycerols (MG) and diacylglycerols (</a:t>
            </a:r>
            <a:r>
              <a:rPr lang="sk-SK" sz="1600" dirty="0">
                <a:cs typeface="Arial" panose="020B0604020202020204" pitchFamily="34" charset="0"/>
              </a:rPr>
              <a:t>DG</a:t>
            </a:r>
            <a:r>
              <a:rPr lang="en-US" sz="1600" dirty="0">
                <a:cs typeface="Arial" panose="020B0604020202020204" pitchFamily="34" charset="0"/>
              </a:rPr>
              <a:t>)</a:t>
            </a:r>
            <a:r>
              <a:rPr lang="sk-SK" sz="1600" dirty="0">
                <a:cs typeface="Arial" panose="020B0604020202020204" pitchFamily="34" charset="0"/>
              </a:rPr>
              <a:t> are </a:t>
            </a:r>
            <a:r>
              <a:rPr lang="sk-SK" sz="1600" dirty="0" err="1">
                <a:cs typeface="Arial" panose="020B0604020202020204" pitchFamily="34" charset="0"/>
              </a:rPr>
              <a:t>important</a:t>
            </a:r>
            <a:r>
              <a:rPr lang="sk-SK" sz="1600" dirty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in</a:t>
            </a:r>
            <a:r>
              <a:rPr lang="sk-SK" sz="1600" dirty="0">
                <a:cs typeface="Arial" panose="020B0604020202020204" pitchFamily="34" charset="0"/>
              </a:rPr>
              <a:t> a </a:t>
            </a:r>
            <a:r>
              <a:rPr lang="sk-SK" sz="1600" dirty="0" err="1">
                <a:cs typeface="Arial" panose="020B0604020202020204" pitchFamily="34" charset="0"/>
              </a:rPr>
              <a:t>wide</a:t>
            </a:r>
            <a:r>
              <a:rPr lang="sk-SK" sz="1600" dirty="0">
                <a:cs typeface="Arial" panose="020B0604020202020204" pitchFamily="34" charset="0"/>
              </a:rPr>
              <a:t> </a:t>
            </a:r>
            <a:r>
              <a:rPr lang="sk-SK" sz="1600" dirty="0" err="1">
                <a:cs typeface="Arial" panose="020B0604020202020204" pitchFamily="34" charset="0"/>
              </a:rPr>
              <a:t>range</a:t>
            </a:r>
            <a:r>
              <a:rPr lang="sk-SK" sz="1600" dirty="0">
                <a:cs typeface="Arial" panose="020B0604020202020204" pitchFamily="34" charset="0"/>
              </a:rPr>
              <a:t> of </a:t>
            </a:r>
            <a:r>
              <a:rPr lang="sk-SK" sz="1600" dirty="0" err="1">
                <a:cs typeface="Arial" panose="020B0604020202020204" pitchFamily="34" charset="0"/>
              </a:rPr>
              <a:t>metabolic</a:t>
            </a:r>
            <a:r>
              <a:rPr lang="sk-SK" sz="1600" dirty="0">
                <a:cs typeface="Arial" panose="020B0604020202020204" pitchFamily="34" charset="0"/>
              </a:rPr>
              <a:t> </a:t>
            </a:r>
            <a:r>
              <a:rPr lang="sk-SK" sz="1600" dirty="0" err="1">
                <a:cs typeface="Arial" panose="020B0604020202020204" pitchFamily="34" charset="0"/>
              </a:rPr>
              <a:t>pathways</a:t>
            </a:r>
            <a:r>
              <a:rPr lang="en-US" sz="1600" dirty="0">
                <a:cs typeface="Arial" panose="020B0604020202020204" pitchFamily="34" charset="0"/>
              </a:rPr>
              <a:t>; signaling molecules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Emulsifiers in the pharmaceutical, food and cosmetics industries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Enantiomeric MG and DG are potential precursors for the synthesis of lipids</a:t>
            </a:r>
            <a:endParaRPr lang="sk-SK" sz="1600" dirty="0">
              <a:cs typeface="Arial" panose="020B0604020202020204" pitchFamily="34" charset="0"/>
            </a:endParaRPr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56F16384-333A-CF16-0634-2D754821B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4598" y="6225381"/>
            <a:ext cx="365125" cy="365125"/>
          </a:xfrm>
          <a:prstGeom prst="rect">
            <a:avLst/>
          </a:prstGeom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D529E349-0FB3-6659-C5C2-2B04E118E2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723582"/>
              </p:ext>
            </p:extLst>
          </p:nvPr>
        </p:nvGraphicFramePr>
        <p:xfrm>
          <a:off x="1547664" y="923495"/>
          <a:ext cx="5544616" cy="3288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6857822" imgH="4067230" progId="CorelDraw.Graphic.23">
                  <p:embed/>
                </p:oleObj>
              </mc:Choice>
              <mc:Fallback>
                <p:oleObj name="CorelDRAW" r:id="rId5" imgW="6857822" imgH="4067230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7664" y="923495"/>
                        <a:ext cx="5544616" cy="3288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9905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63F5565-94D2-74C8-A821-BBA173604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1FF220F8-AB07-6425-467B-25E04FDAA252}"/>
              </a:ext>
            </a:extLst>
          </p:cNvPr>
          <p:cNvSpPr txBox="1">
            <a:spLocks/>
          </p:cNvSpPr>
          <p:nvPr/>
        </p:nvSpPr>
        <p:spPr>
          <a:xfrm>
            <a:off x="0" y="179325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2400" dirty="0">
                <a:solidFill>
                  <a:srgbClr val="FFC000"/>
                </a:solidFill>
              </a:rPr>
              <a:t>2.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</a:t>
            </a:r>
            <a:r>
              <a:rPr lang="en-US" sz="2400" dirty="0">
                <a:solidFill>
                  <a:srgbClr val="FFC000"/>
                </a:solidFill>
              </a:rPr>
              <a:t> separation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6" name="Zástupný symbol pro obsah 1">
            <a:extLst>
              <a:ext uri="{FF2B5EF4-FFF2-40B4-BE49-F238E27FC236}">
                <a16:creationId xmlns:a16="http://schemas.microsoft.com/office/drawing/2014/main" id="{FC406F82-73C8-4310-7977-7B52C6FB3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848242"/>
            <a:ext cx="7920880" cy="516151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sz="1600" b="1" dirty="0" err="1"/>
              <a:t>Synthesis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en-US" sz="1600" b="1" dirty="0"/>
              <a:t>MG and DG enantiomers </a:t>
            </a:r>
            <a:r>
              <a:rPr lang="en-US" sz="1600" dirty="0"/>
              <a:t>using the 7 most commonly occurring fatty acids in biological samples such as palmitic, stearic, oleic, linoleic, linolenic, arachidonic, and docosahexaenoic acids was performed.</a:t>
            </a:r>
          </a:p>
          <a:p>
            <a:pPr marL="109728" indent="0">
              <a:lnSpc>
                <a:spcPct val="150000"/>
              </a:lnSpc>
              <a:buNone/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cs-CZ" sz="1600" b="1" dirty="0" err="1"/>
              <a:t>Chiral</a:t>
            </a:r>
            <a:r>
              <a:rPr lang="cs-CZ" sz="1600" b="1" dirty="0"/>
              <a:t> SFC/MS </a:t>
            </a:r>
            <a:r>
              <a:rPr lang="cs-CZ" sz="1600" b="1" dirty="0" err="1"/>
              <a:t>method</a:t>
            </a:r>
            <a:r>
              <a:rPr lang="cs-CZ" sz="1600" b="1" dirty="0"/>
              <a:t> development</a:t>
            </a:r>
            <a:r>
              <a:rPr lang="en-US" sz="1600" b="1" dirty="0"/>
              <a:t> </a:t>
            </a:r>
          </a:p>
          <a:p>
            <a:pPr marL="361950" indent="0">
              <a:lnSpc>
                <a:spcPct val="150000"/>
              </a:lnSpc>
              <a:buNone/>
            </a:pPr>
            <a:r>
              <a:rPr lang="en-US" sz="1600" dirty="0"/>
              <a:t>Column chemistry, mobile phase composition and gradient, flow rate,</a:t>
            </a:r>
          </a:p>
          <a:p>
            <a:pPr marL="361950" indent="0">
              <a:lnSpc>
                <a:spcPct val="150000"/>
              </a:lnSpc>
              <a:buNone/>
            </a:pPr>
            <a:r>
              <a:rPr lang="en-US" sz="1600" dirty="0"/>
              <a:t>backpressure, and temperature were carefully assessed.</a:t>
            </a:r>
          </a:p>
          <a:p>
            <a:pPr marL="109728" indent="0">
              <a:lnSpc>
                <a:spcPct val="150000"/>
              </a:lnSpc>
              <a:buNone/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b="1" dirty="0"/>
              <a:t>Lipase-catalyzed hydrolysis of triacylglycerols </a:t>
            </a:r>
          </a:p>
          <a:p>
            <a:pPr marL="361950" indent="0">
              <a:lnSpc>
                <a:spcPct val="150000"/>
              </a:lnSpc>
              <a:buNone/>
            </a:pPr>
            <a:r>
              <a:rPr lang="en-US" sz="1600" dirty="0"/>
              <a:t>The developed method was used for the analysis of hydrolysis products of triacylglycerols and to evaluate selectivity of lipases from porcine pancreas and </a:t>
            </a:r>
            <a:r>
              <a:rPr lang="en-US" sz="1600" i="1" dirty="0"/>
              <a:t>Pseudomonas fluorescens.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4B0CA001-DF7E-DA43-DEEE-48B857240D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134042"/>
              </p:ext>
            </p:extLst>
          </p:nvPr>
        </p:nvGraphicFramePr>
        <p:xfrm>
          <a:off x="5796136" y="5284738"/>
          <a:ext cx="2592288" cy="1524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082839" imgH="636962" progId="CorelDraw.Graphic.23">
                  <p:embed/>
                </p:oleObj>
              </mc:Choice>
              <mc:Fallback>
                <p:oleObj name="CorelDRAW" r:id="rId4" imgW="1082839" imgH="636962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6136" y="5284738"/>
                        <a:ext cx="2592288" cy="1524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8F6F023C-1105-8E8B-8807-37FB33312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8071" y="6443753"/>
            <a:ext cx="359907" cy="35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C5D0E5-6989-41C3-8B39-8E6335906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F850BB1C-5260-48ED-8979-2A549F688003}"/>
              </a:ext>
            </a:extLst>
          </p:cNvPr>
          <p:cNvSpPr txBox="1">
            <a:spLocks/>
          </p:cNvSpPr>
          <p:nvPr/>
        </p:nvSpPr>
        <p:spPr>
          <a:xfrm>
            <a:off x="48907" y="139762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2400" dirty="0">
                <a:solidFill>
                  <a:srgbClr val="FFC000"/>
                </a:solidFill>
              </a:rPr>
              <a:t>2.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</a:t>
            </a:r>
            <a:r>
              <a:rPr lang="en-US" sz="2400" dirty="0">
                <a:solidFill>
                  <a:srgbClr val="FFC000"/>
                </a:solidFill>
              </a:rPr>
              <a:t> separation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7A4D0B7-50E5-4621-8AF7-8678B66F5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279" y="4005064"/>
            <a:ext cx="5280475" cy="2305653"/>
          </a:xfrm>
          <a:prstGeom prst="rect">
            <a:avLst/>
          </a:prstGeom>
        </p:spPr>
      </p:pic>
      <p:pic>
        <p:nvPicPr>
          <p:cNvPr id="5" name="Obrázok 4" descr="Obrázok, na ktorom je text, snímka obrazovky, písmo, číslo&#10;&#10;Automaticky generovaný popis">
            <a:extLst>
              <a:ext uri="{FF2B5EF4-FFF2-40B4-BE49-F238E27FC236}">
                <a16:creationId xmlns:a16="http://schemas.microsoft.com/office/drawing/2014/main" id="{56B55466-D206-F2D8-1BCC-719286559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6" y="1484784"/>
            <a:ext cx="3384376" cy="3246156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A20A7A2C-F26C-6309-EC18-0946FD181BD1}"/>
              </a:ext>
            </a:extLst>
          </p:cNvPr>
          <p:cNvSpPr txBox="1"/>
          <p:nvPr/>
        </p:nvSpPr>
        <p:spPr>
          <a:xfrm>
            <a:off x="3481801" y="835225"/>
            <a:ext cx="56521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Conclusions:</a:t>
            </a:r>
          </a:p>
          <a:p>
            <a:endParaRPr lang="en-US" sz="16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/>
              <a:t>The baseline separation of all MG and DG in 5 min under the optimized conditions was achieved.</a:t>
            </a:r>
          </a:p>
          <a:p>
            <a:endParaRPr lang="en-US" sz="1600" b="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most prominent effects of stationary phase and mobile phase modifier types on the </a:t>
            </a:r>
            <a:r>
              <a:rPr lang="en-US" sz="1600" dirty="0" err="1">
                <a:solidFill>
                  <a:srgbClr val="000000"/>
                </a:solidFill>
              </a:rPr>
              <a:t>enantioseparation</a:t>
            </a:r>
            <a:r>
              <a:rPr lang="en-US" sz="1600" dirty="0">
                <a:solidFill>
                  <a:srgbClr val="000000"/>
                </a:solidFill>
              </a:rPr>
              <a:t> was confirmed.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different stereoselectivities of lipases were observed, which strongly depended on the type of prochiral substrate.</a:t>
            </a:r>
          </a:p>
        </p:txBody>
      </p:sp>
      <p:pic>
        <p:nvPicPr>
          <p:cNvPr id="9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AADB5E04-91D3-C377-EA25-765331E2E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0467" y="6433568"/>
            <a:ext cx="312319" cy="31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52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Pohybujúci sa tex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9558</TotalTime>
  <Words>1426</Words>
  <Application>Microsoft Office PowerPoint</Application>
  <PresentationFormat>Prezentácia na obrazovke (4:3)</PresentationFormat>
  <Paragraphs>227</Paragraphs>
  <Slides>22</Slides>
  <Notes>0</Notes>
  <HiddenSlides>0</HiddenSlides>
  <MMClips>11</MMClips>
  <ScaleCrop>false</ScaleCrop>
  <HeadingPairs>
    <vt:vector size="8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30" baseType="lpstr">
      <vt:lpstr>Arial</vt:lpstr>
      <vt:lpstr>Calibri</vt:lpstr>
      <vt:lpstr>Lucida Sans Unicode</vt:lpstr>
      <vt:lpstr>Verdana</vt:lpstr>
      <vt:lpstr>Wingdings 2</vt:lpstr>
      <vt:lpstr>Wingdings 3</vt:lpstr>
      <vt:lpstr>Открытая</vt:lpstr>
      <vt:lpstr>CorelDRAW</vt:lpstr>
      <vt:lpstr> Development of novel SFC/MS methods for the analysis of metabolites </vt:lpstr>
      <vt:lpstr>Aim of postdoctoral project</vt:lpstr>
      <vt:lpstr>SFC/MS analysis of lipids</vt:lpstr>
      <vt:lpstr>1. UHPSFC intraclass separation of lipids</vt:lpstr>
      <vt:lpstr>1. UHPSFC intraclass separation of lipids</vt:lpstr>
      <vt:lpstr>1. UHPSFC intraclass separation of lipids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5. Chiral SFC-MS analysis of fatty acid esters of hydroxy fatty acids (FAHFAs)</vt:lpstr>
      <vt:lpstr>5. Chiral SFC-MS analysis of FAHFAs: method development</vt:lpstr>
      <vt:lpstr>5. Chiral SFC-MS analysis of FAHFAs: method development</vt:lpstr>
      <vt:lpstr>5. Chiral SFC-MS analysis of FAHFAs in biological samples</vt:lpstr>
      <vt:lpstr>5. Chiral SFC-MS analysis of FAHFAs in biological samples</vt:lpstr>
      <vt:lpstr>5. Chiral SFC-MS analysis of FAHFAs in biological samples</vt:lpstr>
      <vt:lpstr>5. Chiral SFC-MS analysis of FAHFAs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CYKLOFRuktány v chirálnej lc separáciI</dc:title>
  <dc:creator>Sashko</dc:creator>
  <cp:lastModifiedBy>Kozlov Oleksandr</cp:lastModifiedBy>
  <cp:revision>642</cp:revision>
  <dcterms:created xsi:type="dcterms:W3CDTF">2014-10-18T18:23:00Z</dcterms:created>
  <dcterms:modified xsi:type="dcterms:W3CDTF">2026-01-04T13:10:20Z</dcterms:modified>
</cp:coreProperties>
</file>