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s/modernComment_104_ED4D6356.xml" ContentType="application/vnd.ms-powerpoint.comments+xml"/>
  <Override PartName="/ppt/comments/modernComment_111_A23CF585.xml" ContentType="application/vnd.ms-powerpoint.comments+xml"/>
  <Override PartName="/ppt/comments/modernComment_10E_FAFC1CCC.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sldIdLst>
    <p:sldId id="256" r:id="rId2"/>
    <p:sldId id="257" r:id="rId3"/>
    <p:sldId id="258" r:id="rId4"/>
    <p:sldId id="260" r:id="rId5"/>
    <p:sldId id="259" r:id="rId6"/>
    <p:sldId id="261" r:id="rId7"/>
    <p:sldId id="263" r:id="rId8"/>
    <p:sldId id="264" r:id="rId9"/>
    <p:sldId id="265" r:id="rId10"/>
    <p:sldId id="266" r:id="rId11"/>
    <p:sldId id="267" r:id="rId12"/>
    <p:sldId id="268" r:id="rId13"/>
    <p:sldId id="269" r:id="rId14"/>
    <p:sldId id="271" r:id="rId15"/>
    <p:sldId id="272" r:id="rId16"/>
    <p:sldId id="273" r:id="rId17"/>
    <p:sldId id="274" r:id="rId18"/>
    <p:sldId id="270" r:id="rId19"/>
    <p:sldId id="275" r:id="rId20"/>
    <p:sldId id="276" r:id="rId21"/>
    <p:sldId id="277" r:id="rId22"/>
    <p:sldId id="262" r:id="rId2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8E5A81B5-3978-4300-8A8C-D22F182B3D13}">
          <p14:sldIdLst>
            <p14:sldId id="256"/>
            <p14:sldId id="257"/>
            <p14:sldId id="258"/>
            <p14:sldId id="260"/>
            <p14:sldId id="259"/>
            <p14:sldId id="261"/>
            <p14:sldId id="263"/>
            <p14:sldId id="264"/>
            <p14:sldId id="265"/>
            <p14:sldId id="266"/>
            <p14:sldId id="267"/>
            <p14:sldId id="268"/>
            <p14:sldId id="269"/>
            <p14:sldId id="271"/>
            <p14:sldId id="272"/>
            <p14:sldId id="273"/>
            <p14:sldId id="274"/>
            <p14:sldId id="270"/>
            <p14:sldId id="275"/>
            <p14:sldId id="276"/>
            <p14:sldId id="277"/>
            <p14:sldId id="2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576A40-CB6E-7E97-ED42-CB94A28B18CA}" name="Mourková Miroslava" initials="MM" userId="S::mourkmi1@uhk.cz::60060bd9-71d9-4550-b56e-3a9f454f1bc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16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omments/modernComment_104_ED4D6356.xml><?xml version="1.0" encoding="utf-8"?>
<p188:cmLst xmlns:a="http://schemas.openxmlformats.org/drawingml/2006/main" xmlns:r="http://schemas.openxmlformats.org/officeDocument/2006/relationships" xmlns:p188="http://schemas.microsoft.com/office/powerpoint/2018/8/main">
  <p188:cm id="{2AFBC68F-DDF8-4E65-B767-AE1E23F97F50}" authorId="{E8576A40-CB6E-7E97-ED42-CB94A28B18CA}" created="2026-06-17T10:43:24.280">
    <ac:txMkLst xmlns:ac="http://schemas.microsoft.com/office/drawing/2013/main/command">
      <pc:docMk xmlns:pc="http://schemas.microsoft.com/office/powerpoint/2013/main/command"/>
      <pc:sldMk xmlns:pc="http://schemas.microsoft.com/office/powerpoint/2013/main/command" cId="3981271894" sldId="260"/>
      <ac:spMk id="2" creationId="{8EC3789A-6587-93A1-2740-CE057304D6E2}"/>
      <ac:txMk cp="291" len="11">
        <ac:context len="411" hash="1156717894"/>
      </ac:txMk>
    </ac:txMkLst>
    <p188:pos x="1917858" y="3046205"/>
    <p188:txBody>
      <a:bodyPr/>
      <a:lstStyle/>
      <a:p>
        <a:r>
          <a:rPr lang="cs-CZ"/>
          <a:t>Máme to harmonogramu posunuté oproti UHK a PdF po dohodě s Michalem. Určitě to bude až posledních 14 dní v srpnu.</a:t>
        </a:r>
      </a:p>
    </p188:txBody>
  </p188:cm>
</p188:cmLst>
</file>

<file path=ppt/comments/modernComment_10E_FAFC1CCC.xml><?xml version="1.0" encoding="utf-8"?>
<p188:cmLst xmlns:a="http://schemas.openxmlformats.org/drawingml/2006/main" xmlns:r="http://schemas.openxmlformats.org/officeDocument/2006/relationships" xmlns:p188="http://schemas.microsoft.com/office/powerpoint/2018/8/main">
  <p188:cm id="{ADAFC858-4ACC-4872-8DFD-15D633F29C6A}" authorId="{E8576A40-CB6E-7E97-ED42-CB94A28B18CA}" created="2026-06-17T10:43:00.265">
    <pc:sldMkLst xmlns:pc="http://schemas.microsoft.com/office/powerpoint/2013/main/command">
      <pc:docMk/>
      <pc:sldMk cId="4210826444" sldId="270"/>
    </pc:sldMkLst>
    <p188:txBody>
      <a:bodyPr/>
      <a:lstStyle/>
      <a:p>
        <a:r>
          <a:rPr lang="cs-CZ"/>
          <a:t>Dala bych tam referentka pro poplatky, CŽV, samoplátecké studium a pak případně doplníme ještě doktorské studium.</a:t>
        </a:r>
      </a:p>
    </p188:txBody>
  </p188:cm>
</p188:cmLst>
</file>

<file path=ppt/comments/modernComment_111_A23CF585.xml><?xml version="1.0" encoding="utf-8"?>
<p188:cmLst xmlns:a="http://schemas.openxmlformats.org/drawingml/2006/main" xmlns:r="http://schemas.openxmlformats.org/officeDocument/2006/relationships" xmlns:p188="http://schemas.microsoft.com/office/powerpoint/2018/8/main">
  <p188:cm id="{2AC1633D-2D0F-44A6-8AA4-27201C930EFF}" authorId="{E8576A40-CB6E-7E97-ED42-CB94A28B18CA}" created="2026-06-17T11:08:45.502">
    <pc:sldMkLst xmlns:pc="http://schemas.microsoft.com/office/powerpoint/2013/main/command">
      <pc:docMk/>
      <pc:sldMk cId="2721904005" sldId="273"/>
    </pc:sldMkLst>
    <p188:txBody>
      <a:bodyPr/>
      <a:lstStyle/>
      <a:p>
        <a:r>
          <a:rPr lang="cs-CZ"/>
          <a:t>Raději bych to tam zmínila, aby se pak nedivili</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42937" y="2053876"/>
            <a:ext cx="5564981" cy="2117375"/>
          </a:xfrm>
        </p:spPr>
        <p:txBody>
          <a:bodyPr anchor="b">
            <a:noAutofit/>
          </a:bodyPr>
          <a:lstStyle>
            <a:lvl1pPr algn="r">
              <a:defRPr sz="3750" b="1" baseline="0">
                <a:solidFill>
                  <a:schemeClr val="accent4"/>
                </a:solidFill>
                <a:latin typeface="+mj-lt"/>
              </a:defRPr>
            </a:lvl1pPr>
          </a:lstStyle>
          <a:p>
            <a:r>
              <a:rPr lang="cs-CZ"/>
              <a:t>Kliknutím lze upravit styl.</a:t>
            </a:r>
            <a:endParaRPr lang="en-US" dirty="0"/>
          </a:p>
        </p:txBody>
      </p:sp>
      <p:sp>
        <p:nvSpPr>
          <p:cNvPr id="3" name="Subtitle 2"/>
          <p:cNvSpPr>
            <a:spLocks noGrp="1"/>
          </p:cNvSpPr>
          <p:nvPr>
            <p:ph type="subTitle" idx="1"/>
          </p:nvPr>
        </p:nvSpPr>
        <p:spPr>
          <a:xfrm>
            <a:off x="642936" y="4171252"/>
            <a:ext cx="5564983" cy="365125"/>
          </a:xfrm>
        </p:spPr>
        <p:txBody>
          <a:bodyPr anchor="b">
            <a:noAutofit/>
          </a:bodyPr>
          <a:lstStyle>
            <a:lvl1pPr marL="0" indent="0" algn="r">
              <a:buNone/>
              <a:defRPr sz="2250">
                <a:solidFill>
                  <a:schemeClr val="tx2"/>
                </a:solidFill>
                <a:latin typeface="+mj-lt"/>
              </a:defRPr>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cs-CZ"/>
              <a:t>Kliknutím můžete upravit styl předlohy.</a:t>
            </a:r>
            <a:endParaRPr lang="en-US" dirty="0"/>
          </a:p>
        </p:txBody>
      </p:sp>
      <p:sp>
        <p:nvSpPr>
          <p:cNvPr id="22" name="Zástupný symbol pro datum 21"/>
          <p:cNvSpPr>
            <a:spLocks noGrp="1"/>
          </p:cNvSpPr>
          <p:nvPr>
            <p:ph type="dt" sz="half" idx="10"/>
          </p:nvPr>
        </p:nvSpPr>
        <p:spPr/>
        <p:txBody>
          <a:bodyPr/>
          <a:lstStyle/>
          <a:p>
            <a:fld id="{97FA24CF-4485-4DE7-B00E-6F2A45F36C5F}" type="datetimeFigureOut">
              <a:rPr lang="cs-CZ" smtClean="0"/>
              <a:t>17.06.2026</a:t>
            </a:fld>
            <a:endParaRPr lang="cs-CZ" dirty="0"/>
          </a:p>
        </p:txBody>
      </p:sp>
      <p:sp>
        <p:nvSpPr>
          <p:cNvPr id="23" name="Zástupný symbol pro zápatí 22"/>
          <p:cNvSpPr>
            <a:spLocks noGrp="1"/>
          </p:cNvSpPr>
          <p:nvPr>
            <p:ph type="ftr" sz="quarter" idx="11"/>
          </p:nvPr>
        </p:nvSpPr>
        <p:spPr/>
        <p:txBody>
          <a:bodyPr/>
          <a:lstStyle/>
          <a:p>
            <a:endParaRPr lang="cs-CZ"/>
          </a:p>
        </p:txBody>
      </p:sp>
      <p:sp>
        <p:nvSpPr>
          <p:cNvPr id="24" name="Zástupný symbol pro číslo snímku 23"/>
          <p:cNvSpPr>
            <a:spLocks noGrp="1"/>
          </p:cNvSpPr>
          <p:nvPr>
            <p:ph type="sldNum" sz="quarter" idx="12"/>
          </p:nvPr>
        </p:nvSpPr>
        <p:spPr/>
        <p:txBody>
          <a:bodyPr/>
          <a:lstStyle/>
          <a:p>
            <a:fld id="{6D7FAA39-83D0-45A7-8B14-B6378215DDB2}" type="slidenum">
              <a:rPr lang="cs-CZ" smtClean="0"/>
              <a:t>‹#›</a:t>
            </a:fld>
            <a:endParaRPr lang="cs-CZ"/>
          </a:p>
        </p:txBody>
      </p:sp>
      <p:sp>
        <p:nvSpPr>
          <p:cNvPr id="11" name="Graphic 9">
            <a:extLst>
              <a:ext uri="{FF2B5EF4-FFF2-40B4-BE49-F238E27FC236}">
                <a16:creationId xmlns:a16="http://schemas.microsoft.com/office/drawing/2014/main" id="{BFCE97E5-DEEF-433E-A1AB-551EAED31CF4}"/>
              </a:ext>
            </a:extLst>
          </p:cNvPr>
          <p:cNvSpPr/>
          <p:nvPr/>
        </p:nvSpPr>
        <p:spPr>
          <a:xfrm>
            <a:off x="5625751" y="0"/>
            <a:ext cx="3035043" cy="5893593"/>
          </a:xfrm>
          <a:custGeom>
            <a:avLst/>
            <a:gdLst>
              <a:gd name="connsiteX0" fmla="*/ 2433717 w 3530756"/>
              <a:gd name="connsiteY0" fmla="*/ 1782839 h 6856193"/>
              <a:gd name="connsiteX1" fmla="*/ 2433717 w 3530756"/>
              <a:gd name="connsiteY1" fmla="*/ 0 h 6856193"/>
              <a:gd name="connsiteX2" fmla="*/ 1337280 w 3530756"/>
              <a:gd name="connsiteY2" fmla="*/ 0 h 6856193"/>
              <a:gd name="connsiteX3" fmla="*/ 1337280 w 3530756"/>
              <a:gd name="connsiteY3" fmla="*/ 1782839 h 6856193"/>
              <a:gd name="connsiteX4" fmla="*/ 2433717 w 3530756"/>
              <a:gd name="connsiteY4" fmla="*/ 2879878 h 6856193"/>
              <a:gd name="connsiteX5" fmla="*/ 1337280 w 3530756"/>
              <a:gd name="connsiteY5" fmla="*/ 3976316 h 6856193"/>
              <a:gd name="connsiteX6" fmla="*/ 1337280 w 3530756"/>
              <a:gd name="connsiteY6" fmla="*/ 5759155 h 6856193"/>
              <a:gd name="connsiteX7" fmla="*/ 399197 w 3530756"/>
              <a:gd name="connsiteY7" fmla="*/ 5759155 h 6856193"/>
              <a:gd name="connsiteX8" fmla="*/ 0 w 3530756"/>
              <a:gd name="connsiteY8" fmla="*/ 6856194 h 6856193"/>
              <a:gd name="connsiteX9" fmla="*/ 1337280 w 3530756"/>
              <a:gd name="connsiteY9" fmla="*/ 6856194 h 6856193"/>
              <a:gd name="connsiteX10" fmla="*/ 2433717 w 3530756"/>
              <a:gd name="connsiteY10" fmla="*/ 5759155 h 6856193"/>
              <a:gd name="connsiteX11" fmla="*/ 2433717 w 3530756"/>
              <a:gd name="connsiteY11" fmla="*/ 3976316 h 6856193"/>
              <a:gd name="connsiteX12" fmla="*/ 3530757 w 3530756"/>
              <a:gd name="connsiteY12" fmla="*/ 2879878 h 685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0756" h="6856193">
                <a:moveTo>
                  <a:pt x="2433717" y="1782839"/>
                </a:moveTo>
                <a:lnTo>
                  <a:pt x="2433717" y="0"/>
                </a:lnTo>
                <a:lnTo>
                  <a:pt x="1337280" y="0"/>
                </a:lnTo>
                <a:lnTo>
                  <a:pt x="1337280" y="1782839"/>
                </a:lnTo>
                <a:lnTo>
                  <a:pt x="2433717" y="2879878"/>
                </a:lnTo>
                <a:lnTo>
                  <a:pt x="1337280" y="3976316"/>
                </a:lnTo>
                <a:lnTo>
                  <a:pt x="1337280" y="5759155"/>
                </a:lnTo>
                <a:lnTo>
                  <a:pt x="399197" y="5759155"/>
                </a:lnTo>
                <a:lnTo>
                  <a:pt x="0" y="6856194"/>
                </a:lnTo>
                <a:lnTo>
                  <a:pt x="1337280" y="6856194"/>
                </a:lnTo>
                <a:lnTo>
                  <a:pt x="2433717" y="5759155"/>
                </a:lnTo>
                <a:lnTo>
                  <a:pt x="2433717" y="3976316"/>
                </a:lnTo>
                <a:lnTo>
                  <a:pt x="3530757" y="2879878"/>
                </a:lnTo>
                <a:close/>
              </a:path>
            </a:pathLst>
          </a:custGeom>
          <a:solidFill>
            <a:srgbClr val="000000"/>
          </a:solidFill>
          <a:ln w="6014" cap="flat">
            <a:noFill/>
            <a:prstDash val="solid"/>
            <a:miter/>
          </a:ln>
        </p:spPr>
        <p:txBody>
          <a:bodyPr rtlCol="0" anchor="ctr"/>
          <a:lstStyle/>
          <a:p>
            <a:endParaRPr lang="en-150"/>
          </a:p>
        </p:txBody>
      </p:sp>
      <p:pic>
        <p:nvPicPr>
          <p:cNvPr id="12" name="Graphic 11">
            <a:extLst>
              <a:ext uri="{FF2B5EF4-FFF2-40B4-BE49-F238E27FC236}">
                <a16:creationId xmlns:a16="http://schemas.microsoft.com/office/drawing/2014/main" id="{44D9AB46-C422-4429-B1BC-258AA78A3A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3238310" cy="1593723"/>
          </a:xfrm>
          <a:prstGeom prst="rect">
            <a:avLst/>
          </a:prstGeom>
        </p:spPr>
      </p:pic>
    </p:spTree>
    <p:extLst>
      <p:ext uri="{BB962C8B-B14F-4D97-AF65-F5344CB8AC3E}">
        <p14:creationId xmlns:p14="http://schemas.microsoft.com/office/powerpoint/2010/main" val="3229295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st s obrazovým obsahem (negativní)">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7FA24CF-4485-4DE7-B00E-6F2A45F36C5F}" type="datetimeFigureOut">
              <a:rPr lang="cs-CZ" smtClean="0"/>
              <a:t>17.06.2026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1624" y="1695110"/>
            <a:ext cx="6929438" cy="401860"/>
          </a:xfrm>
        </p:spPr>
        <p:txBody>
          <a:bodyPr lIns="0" tIns="0" rIns="0" bIns="0" anchor="b" anchorCtr="0">
            <a:noAutofit/>
          </a:bodyPr>
          <a:lstStyle>
            <a:lvl1pPr marL="0" indent="0">
              <a:buNone/>
              <a:defRPr sz="2800" b="1">
                <a:solidFill>
                  <a:schemeClr val="bg2"/>
                </a:solidFill>
                <a:latin typeface="+mj-lt"/>
              </a:defRPr>
            </a:lvl1pPr>
          </a:lstStyle>
          <a:p>
            <a:pPr lvl="0"/>
            <a:r>
              <a:rPr lang="cs-CZ" dirty="0"/>
              <a:t>Popisek obrázku</a:t>
            </a:r>
          </a:p>
        </p:txBody>
      </p:sp>
      <p:sp>
        <p:nvSpPr>
          <p:cNvPr id="23" name="Title 22">
            <a:extLst>
              <a:ext uri="{FF2B5EF4-FFF2-40B4-BE49-F238E27FC236}">
                <a16:creationId xmlns:a16="http://schemas.microsoft.com/office/drawing/2014/main" id="{7CD1277F-AEAB-4FC4-825E-D59E50983824}"/>
              </a:ext>
            </a:extLst>
          </p:cNvPr>
          <p:cNvSpPr>
            <a:spLocks noGrp="1"/>
          </p:cNvSpPr>
          <p:nvPr>
            <p:ph type="title" hasCustomPrompt="1"/>
          </p:nvPr>
        </p:nvSpPr>
        <p:spPr>
          <a:xfrm>
            <a:off x="6012000" y="535781"/>
            <a:ext cx="5786437" cy="625126"/>
          </a:xfrm>
          <a:custGeom>
            <a:avLst/>
            <a:gdLst>
              <a:gd name="connsiteX0" fmla="*/ 171755 w 5786437"/>
              <a:gd name="connsiteY0" fmla="*/ 0 h 625126"/>
              <a:gd name="connsiteX1" fmla="*/ 272332 w 5786437"/>
              <a:gd name="connsiteY1" fmla="*/ 0 h 625126"/>
              <a:gd name="connsiteX2" fmla="*/ 5505450 w 5786437"/>
              <a:gd name="connsiteY2" fmla="*/ 0 h 625126"/>
              <a:gd name="connsiteX3" fmla="*/ 5748373 w 5786437"/>
              <a:gd name="connsiteY3" fmla="*/ 0 h 625126"/>
              <a:gd name="connsiteX4" fmla="*/ 5786437 w 5786437"/>
              <a:gd name="connsiteY4" fmla="*/ 0 h 625126"/>
              <a:gd name="connsiteX5" fmla="*/ 5786437 w 5786437"/>
              <a:gd name="connsiteY5" fmla="*/ 625126 h 625126"/>
              <a:gd name="connsiteX6" fmla="*/ 5748373 w 5786437"/>
              <a:gd name="connsiteY6" fmla="*/ 625126 h 625126"/>
              <a:gd name="connsiteX7" fmla="*/ 5505450 w 5786437"/>
              <a:gd name="connsiteY7" fmla="*/ 625126 h 625126"/>
              <a:gd name="connsiteX8" fmla="*/ 272332 w 5786437"/>
              <a:gd name="connsiteY8" fmla="*/ 625126 h 625126"/>
              <a:gd name="connsiteX9" fmla="*/ 171755 w 5786437"/>
              <a:gd name="connsiteY9" fmla="*/ 625126 h 625126"/>
              <a:gd name="connsiteX10" fmla="*/ 83556 w 5786437"/>
              <a:gd name="connsiteY10" fmla="*/ 540022 h 625126"/>
              <a:gd name="connsiteX11" fmla="*/ 83556 w 5786437"/>
              <a:gd name="connsiteY11" fmla="*/ 400762 h 625126"/>
              <a:gd name="connsiteX12" fmla="*/ 0 w 5786437"/>
              <a:gd name="connsiteY12" fmla="*/ 311016 h 625126"/>
              <a:gd name="connsiteX13" fmla="*/ 83556 w 5786437"/>
              <a:gd name="connsiteY13" fmla="*/ 225912 h 625126"/>
              <a:gd name="connsiteX14" fmla="*/ 83556 w 5786437"/>
              <a:gd name="connsiteY14"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6437" h="625126">
                <a:moveTo>
                  <a:pt x="171755" y="0"/>
                </a:moveTo>
                <a:lnTo>
                  <a:pt x="272332" y="0"/>
                </a:lnTo>
                <a:lnTo>
                  <a:pt x="5505450" y="0"/>
                </a:lnTo>
                <a:lnTo>
                  <a:pt x="5748373" y="0"/>
                </a:lnTo>
                <a:lnTo>
                  <a:pt x="5786437" y="0"/>
                </a:lnTo>
                <a:lnTo>
                  <a:pt x="5786437" y="625126"/>
                </a:lnTo>
                <a:lnTo>
                  <a:pt x="5748373" y="625126"/>
                </a:lnTo>
                <a:lnTo>
                  <a:pt x="5505450" y="625126"/>
                </a:lnTo>
                <a:lnTo>
                  <a:pt x="272332" y="625126"/>
                </a:lnTo>
                <a:lnTo>
                  <a:pt x="171755" y="625126"/>
                </a:lnTo>
                <a:lnTo>
                  <a:pt x="83556" y="540022"/>
                </a:lnTo>
                <a:lnTo>
                  <a:pt x="83556" y="400762"/>
                </a:lnTo>
                <a:lnTo>
                  <a:pt x="0" y="311016"/>
                </a:lnTo>
                <a:lnTo>
                  <a:pt x="83556" y="225912"/>
                </a:lnTo>
                <a:lnTo>
                  <a:pt x="83556" y="85104"/>
                </a:lnTo>
                <a:close/>
              </a:path>
            </a:pathLst>
          </a:custGeom>
          <a:solidFill>
            <a:schemeClr val="accent4"/>
          </a:solidFill>
        </p:spPr>
        <p:txBody>
          <a:bodyPr wrap="square" lIns="535781" tIns="36000" rIns="642938" bIns="36000">
            <a:noAutofit/>
          </a:bodyPr>
          <a:lstStyle>
            <a:lvl1pPr algn="l">
              <a:defRPr sz="2400">
                <a:solidFill>
                  <a:schemeClr val="bg1"/>
                </a:solidFill>
                <a:latin typeface="Comenia Sans" panose="02000503080000020004" pitchFamily="50" charset="-18"/>
              </a:defRPr>
            </a:lvl1pPr>
          </a:lstStyle>
          <a:p>
            <a:r>
              <a:rPr lang="cs-CZ" dirty="0"/>
              <a:t>Název kapitoly</a:t>
            </a:r>
            <a:endParaRPr lang="en-US" dirty="0"/>
          </a:p>
        </p:txBody>
      </p:sp>
      <p:sp>
        <p:nvSpPr>
          <p:cNvPr id="7" name="Picture Placeholder 6">
            <a:extLst>
              <a:ext uri="{FF2B5EF4-FFF2-40B4-BE49-F238E27FC236}">
                <a16:creationId xmlns:a16="http://schemas.microsoft.com/office/drawing/2014/main" id="{3BB3F755-233E-46DA-89F2-CF9F9A487A7D}"/>
              </a:ext>
            </a:extLst>
          </p:cNvPr>
          <p:cNvSpPr>
            <a:spLocks noGrp="1"/>
          </p:cNvSpPr>
          <p:nvPr>
            <p:ph type="pic" sz="quarter" idx="14"/>
          </p:nvPr>
        </p:nvSpPr>
        <p:spPr>
          <a:xfrm>
            <a:off x="1571624" y="2364907"/>
            <a:ext cx="6929438" cy="3600123"/>
          </a:xfrm>
          <a:blipFill dpi="0" rotWithShape="1">
            <a:blip r:embed="rId2"/>
            <a:srcRect/>
            <a:stretch>
              <a:fillRect t="-14000" b="-14000"/>
            </a:stretch>
          </a:blipFill>
        </p:spPr>
        <p:txBody>
          <a:bodyPr lIns="0" tIns="0" rIns="0" bIns="0" anchor="t" anchorCtr="0"/>
          <a:lstStyle>
            <a:lvl1pPr marL="0" indent="0" algn="ctr">
              <a:buNone/>
              <a:defRPr>
                <a:solidFill>
                  <a:schemeClr val="tx1"/>
                </a:solidFill>
              </a:defRPr>
            </a:lvl1pPr>
          </a:lstStyle>
          <a:p>
            <a:r>
              <a:rPr lang="cs-CZ"/>
              <a:t>Kliknutím na ikonu přidáte obrázek.</a:t>
            </a:r>
            <a:endParaRPr lang="en-150" dirty="0"/>
          </a:p>
        </p:txBody>
      </p:sp>
      <p:pic>
        <p:nvPicPr>
          <p:cNvPr id="13" name="Graphic 12">
            <a:extLst>
              <a:ext uri="{FF2B5EF4-FFF2-40B4-BE49-F238E27FC236}">
                <a16:creationId xmlns:a16="http://schemas.microsoft.com/office/drawing/2014/main" id="{0AF1F870-707A-4808-A3B0-FF74BAA6C6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0" y="280800"/>
            <a:ext cx="2390585" cy="1135952"/>
          </a:xfrm>
          <a:prstGeom prst="rect">
            <a:avLst/>
          </a:prstGeom>
        </p:spPr>
      </p:pic>
    </p:spTree>
    <p:extLst>
      <p:ext uri="{BB962C8B-B14F-4D97-AF65-F5344CB8AC3E}">
        <p14:creationId xmlns:p14="http://schemas.microsoft.com/office/powerpoint/2010/main" val="397809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ředělový list (negativní)">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lumMod val="95000"/>
                  </a:schemeClr>
                </a:solidFill>
              </a:defRPr>
            </a:lvl1pPr>
          </a:lstStyle>
          <a:p>
            <a:fld id="{97FA24CF-4485-4DE7-B00E-6F2A45F36C5F}" type="datetimeFigureOut">
              <a:rPr lang="cs-CZ" smtClean="0"/>
              <a:pPr/>
              <a:t>17.06.2026</a:t>
            </a:fld>
            <a:endParaRPr lang="cs-CZ"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cs-CZ" dirty="0"/>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6D7FAA39-83D0-45A7-8B14-B6378215DDB2}" type="slidenum">
              <a:rPr lang="cs-CZ" smtClean="0"/>
              <a:pPr/>
              <a:t>‹#›</a:t>
            </a:fld>
            <a:endParaRPr lang="cs-CZ" dirty="0"/>
          </a:p>
        </p:txBody>
      </p:sp>
      <p:sp>
        <p:nvSpPr>
          <p:cNvPr id="21" name="Title 1"/>
          <p:cNvSpPr>
            <a:spLocks noGrp="1" noChangeAspect="1"/>
          </p:cNvSpPr>
          <p:nvPr>
            <p:ph type="ctrTitle"/>
          </p:nvPr>
        </p:nvSpPr>
        <p:spPr>
          <a:xfrm>
            <a:off x="2152133" y="4000500"/>
            <a:ext cx="6991867" cy="1964531"/>
          </a:xfrm>
          <a:custGeom>
            <a:avLst/>
            <a:gdLst>
              <a:gd name="connsiteX0" fmla="*/ 542981 w 6991867"/>
              <a:gd name="connsiteY0" fmla="*/ 0 h 1965600"/>
              <a:gd name="connsiteX1" fmla="*/ 646881 w 6991867"/>
              <a:gd name="connsiteY1" fmla="*/ 0 h 1965600"/>
              <a:gd name="connsiteX2" fmla="*/ 724959 w 6991867"/>
              <a:gd name="connsiteY2" fmla="*/ 0 h 1965600"/>
              <a:gd name="connsiteX3" fmla="*/ 818407 w 6991867"/>
              <a:gd name="connsiteY3" fmla="*/ 0 h 1965600"/>
              <a:gd name="connsiteX4" fmla="*/ 852835 w 6991867"/>
              <a:gd name="connsiteY4" fmla="*/ 0 h 1965600"/>
              <a:gd name="connsiteX5" fmla="*/ 857753 w 6991867"/>
              <a:gd name="connsiteY5" fmla="*/ 0 h 1965600"/>
              <a:gd name="connsiteX6" fmla="*/ 1415042 w 6991867"/>
              <a:gd name="connsiteY6" fmla="*/ 0 h 1965600"/>
              <a:gd name="connsiteX7" fmla="*/ 1937513 w 6991867"/>
              <a:gd name="connsiteY7" fmla="*/ 0 h 1965600"/>
              <a:gd name="connsiteX8" fmla="*/ 2426288 w 6991867"/>
              <a:gd name="connsiteY8" fmla="*/ 0 h 1965600"/>
              <a:gd name="connsiteX9" fmla="*/ 2882490 w 6991867"/>
              <a:gd name="connsiteY9" fmla="*/ 0 h 1965600"/>
              <a:gd name="connsiteX10" fmla="*/ 3307243 w 6991867"/>
              <a:gd name="connsiteY10" fmla="*/ 0 h 1965600"/>
              <a:gd name="connsiteX11" fmla="*/ 3701670 w 6991867"/>
              <a:gd name="connsiteY11" fmla="*/ 0 h 1965600"/>
              <a:gd name="connsiteX12" fmla="*/ 4066894 w 6991867"/>
              <a:gd name="connsiteY12" fmla="*/ 0 h 1965600"/>
              <a:gd name="connsiteX13" fmla="*/ 4404038 w 6991867"/>
              <a:gd name="connsiteY13" fmla="*/ 0 h 1965600"/>
              <a:gd name="connsiteX14" fmla="*/ 4714226 w 6991867"/>
              <a:gd name="connsiteY14" fmla="*/ 0 h 1965600"/>
              <a:gd name="connsiteX15" fmla="*/ 4998580 w 6991867"/>
              <a:gd name="connsiteY15" fmla="*/ 0 h 1965600"/>
              <a:gd name="connsiteX16" fmla="*/ 5494281 w 6991867"/>
              <a:gd name="connsiteY16" fmla="*/ 0 h 1965600"/>
              <a:gd name="connsiteX17" fmla="*/ 5900127 w 6991867"/>
              <a:gd name="connsiteY17" fmla="*/ 0 h 1965600"/>
              <a:gd name="connsiteX18" fmla="*/ 6225103 w 6991867"/>
              <a:gd name="connsiteY18" fmla="*/ 0 h 1965600"/>
              <a:gd name="connsiteX19" fmla="*/ 6478195 w 6991867"/>
              <a:gd name="connsiteY19" fmla="*/ 0 h 1965600"/>
              <a:gd name="connsiteX20" fmla="*/ 6668389 w 6991867"/>
              <a:gd name="connsiteY20" fmla="*/ 0 h 1965600"/>
              <a:gd name="connsiteX21" fmla="*/ 6804669 w 6991867"/>
              <a:gd name="connsiteY21" fmla="*/ 0 h 1965600"/>
              <a:gd name="connsiteX22" fmla="*/ 6896022 w 6991867"/>
              <a:gd name="connsiteY22" fmla="*/ 0 h 1965600"/>
              <a:gd name="connsiteX23" fmla="*/ 6951432 w 6991867"/>
              <a:gd name="connsiteY23" fmla="*/ 0 h 1965600"/>
              <a:gd name="connsiteX24" fmla="*/ 6979887 w 6991867"/>
              <a:gd name="connsiteY24" fmla="*/ 0 h 1965600"/>
              <a:gd name="connsiteX25" fmla="*/ 6991867 w 6991867"/>
              <a:gd name="connsiteY25" fmla="*/ 0 h 1965600"/>
              <a:gd name="connsiteX26" fmla="*/ 6991867 w 6991867"/>
              <a:gd name="connsiteY26" fmla="*/ 178577 h 1965600"/>
              <a:gd name="connsiteX27" fmla="*/ 6991867 w 6991867"/>
              <a:gd name="connsiteY27" fmla="*/ 345996 h 1965600"/>
              <a:gd name="connsiteX28" fmla="*/ 6991867 w 6991867"/>
              <a:gd name="connsiteY28" fmla="*/ 502617 h 1965600"/>
              <a:gd name="connsiteX29" fmla="*/ 6991867 w 6991867"/>
              <a:gd name="connsiteY29" fmla="*/ 648802 h 1965600"/>
              <a:gd name="connsiteX30" fmla="*/ 6991867 w 6991867"/>
              <a:gd name="connsiteY30" fmla="*/ 784908 h 1965600"/>
              <a:gd name="connsiteX31" fmla="*/ 6991867 w 6991867"/>
              <a:gd name="connsiteY31" fmla="*/ 911298 h 1965600"/>
              <a:gd name="connsiteX32" fmla="*/ 6991867 w 6991867"/>
              <a:gd name="connsiteY32" fmla="*/ 1028329 h 1965600"/>
              <a:gd name="connsiteX33" fmla="*/ 6991867 w 6991867"/>
              <a:gd name="connsiteY33" fmla="*/ 1136363 h 1965600"/>
              <a:gd name="connsiteX34" fmla="*/ 6991867 w 6991867"/>
              <a:gd name="connsiteY34" fmla="*/ 1235758 h 1965600"/>
              <a:gd name="connsiteX35" fmla="*/ 6991867 w 6991867"/>
              <a:gd name="connsiteY35" fmla="*/ 1326876 h 1965600"/>
              <a:gd name="connsiteX36" fmla="*/ 6991867 w 6991867"/>
              <a:gd name="connsiteY36" fmla="*/ 1410076 h 1965600"/>
              <a:gd name="connsiteX37" fmla="*/ 6991867 w 6991867"/>
              <a:gd name="connsiteY37" fmla="*/ 1485717 h 1965600"/>
              <a:gd name="connsiteX38" fmla="*/ 6991867 w 6991867"/>
              <a:gd name="connsiteY38" fmla="*/ 1615766 h 1965600"/>
              <a:gd name="connsiteX39" fmla="*/ 6991867 w 6991867"/>
              <a:gd name="connsiteY39" fmla="*/ 1719900 h 1965600"/>
              <a:gd name="connsiteX40" fmla="*/ 6991867 w 6991867"/>
              <a:gd name="connsiteY40" fmla="*/ 1801000 h 1965600"/>
              <a:gd name="connsiteX41" fmla="*/ 6991867 w 6991867"/>
              <a:gd name="connsiteY41" fmla="*/ 1861945 h 1965600"/>
              <a:gd name="connsiteX42" fmla="*/ 6991867 w 6991867"/>
              <a:gd name="connsiteY42" fmla="*/ 1905615 h 1965600"/>
              <a:gd name="connsiteX43" fmla="*/ 6991867 w 6991867"/>
              <a:gd name="connsiteY43" fmla="*/ 1934888 h 1965600"/>
              <a:gd name="connsiteX44" fmla="*/ 6991867 w 6991867"/>
              <a:gd name="connsiteY44" fmla="*/ 1952643 h 1965600"/>
              <a:gd name="connsiteX45" fmla="*/ 6991867 w 6991867"/>
              <a:gd name="connsiteY45" fmla="*/ 1961761 h 1965600"/>
              <a:gd name="connsiteX46" fmla="*/ 6991867 w 6991867"/>
              <a:gd name="connsiteY46" fmla="*/ 1965600 h 1965600"/>
              <a:gd name="connsiteX47" fmla="*/ 6434578 w 6991867"/>
              <a:gd name="connsiteY47" fmla="*/ 1965600 h 1965600"/>
              <a:gd name="connsiteX48" fmla="*/ 5912108 w 6991867"/>
              <a:gd name="connsiteY48" fmla="*/ 1965600 h 1965600"/>
              <a:gd name="connsiteX49" fmla="*/ 5423333 w 6991867"/>
              <a:gd name="connsiteY49" fmla="*/ 1965600 h 1965600"/>
              <a:gd name="connsiteX50" fmla="*/ 4967130 w 6991867"/>
              <a:gd name="connsiteY50" fmla="*/ 1965600 h 1965600"/>
              <a:gd name="connsiteX51" fmla="*/ 4542377 w 6991867"/>
              <a:gd name="connsiteY51" fmla="*/ 1965600 h 1965600"/>
              <a:gd name="connsiteX52" fmla="*/ 4147951 w 6991867"/>
              <a:gd name="connsiteY52" fmla="*/ 1965600 h 1965600"/>
              <a:gd name="connsiteX53" fmla="*/ 3782727 w 6991867"/>
              <a:gd name="connsiteY53" fmla="*/ 1965600 h 1965600"/>
              <a:gd name="connsiteX54" fmla="*/ 3445583 w 6991867"/>
              <a:gd name="connsiteY54" fmla="*/ 1965600 h 1965600"/>
              <a:gd name="connsiteX55" fmla="*/ 3135395 w 6991867"/>
              <a:gd name="connsiteY55" fmla="*/ 1965600 h 1965600"/>
              <a:gd name="connsiteX56" fmla="*/ 2851041 w 6991867"/>
              <a:gd name="connsiteY56" fmla="*/ 1965600 h 1965600"/>
              <a:gd name="connsiteX57" fmla="*/ 2355340 w 6991867"/>
              <a:gd name="connsiteY57" fmla="*/ 1965600 h 1965600"/>
              <a:gd name="connsiteX58" fmla="*/ 1949494 w 6991867"/>
              <a:gd name="connsiteY58" fmla="*/ 1965600 h 1965600"/>
              <a:gd name="connsiteX59" fmla="*/ 1624517 w 6991867"/>
              <a:gd name="connsiteY59" fmla="*/ 1965600 h 1965600"/>
              <a:gd name="connsiteX60" fmla="*/ 1371425 w 6991867"/>
              <a:gd name="connsiteY60" fmla="*/ 1965600 h 1965600"/>
              <a:gd name="connsiteX61" fmla="*/ 1181232 w 6991867"/>
              <a:gd name="connsiteY61" fmla="*/ 1965600 h 1965600"/>
              <a:gd name="connsiteX62" fmla="*/ 1044951 w 6991867"/>
              <a:gd name="connsiteY62" fmla="*/ 1965600 h 1965600"/>
              <a:gd name="connsiteX63" fmla="*/ 953599 w 6991867"/>
              <a:gd name="connsiteY63" fmla="*/ 1965600 h 1965600"/>
              <a:gd name="connsiteX64" fmla="*/ 898188 w 6991867"/>
              <a:gd name="connsiteY64" fmla="*/ 1965600 h 1965600"/>
              <a:gd name="connsiteX65" fmla="*/ 869734 w 6991867"/>
              <a:gd name="connsiteY65" fmla="*/ 1965600 h 1965600"/>
              <a:gd name="connsiteX66" fmla="*/ 857753 w 6991867"/>
              <a:gd name="connsiteY66" fmla="*/ 1965600 h 1965600"/>
              <a:gd name="connsiteX67" fmla="*/ 753854 w 6991867"/>
              <a:gd name="connsiteY67" fmla="*/ 1965600 h 1965600"/>
              <a:gd name="connsiteX68" fmla="*/ 675776 w 6991867"/>
              <a:gd name="connsiteY68" fmla="*/ 1965600 h 1965600"/>
              <a:gd name="connsiteX69" fmla="*/ 582328 w 6991867"/>
              <a:gd name="connsiteY69" fmla="*/ 1965600 h 1965600"/>
              <a:gd name="connsiteX70" fmla="*/ 547900 w 6991867"/>
              <a:gd name="connsiteY70" fmla="*/ 1965600 h 1965600"/>
              <a:gd name="connsiteX71" fmla="*/ 542981 w 6991867"/>
              <a:gd name="connsiteY71" fmla="*/ 1965600 h 1965600"/>
              <a:gd name="connsiteX72" fmla="*/ 263621 w 6991867"/>
              <a:gd name="connsiteY72" fmla="*/ 1688700 h 1965600"/>
              <a:gd name="connsiteX73" fmla="*/ 263621 w 6991867"/>
              <a:gd name="connsiteY73" fmla="*/ 1251900 h 1965600"/>
              <a:gd name="connsiteX74" fmla="*/ 0 w 6991867"/>
              <a:gd name="connsiteY74" fmla="*/ 982800 h 1965600"/>
              <a:gd name="connsiteX75" fmla="*/ 263621 w 6991867"/>
              <a:gd name="connsiteY75" fmla="*/ 717600 h 1965600"/>
              <a:gd name="connsiteX76" fmla="*/ 263621 w 6991867"/>
              <a:gd name="connsiteY76" fmla="*/ 280800 h 1965600"/>
              <a:gd name="connsiteX77" fmla="*/ 542981 w 6991867"/>
              <a:gd name="connsiteY77" fmla="*/ 0 h 19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991867" h="1965600">
                <a:moveTo>
                  <a:pt x="542981" y="0"/>
                </a:moveTo>
                <a:lnTo>
                  <a:pt x="646881" y="0"/>
                </a:lnTo>
                <a:lnTo>
                  <a:pt x="724959" y="0"/>
                </a:lnTo>
                <a:lnTo>
                  <a:pt x="818407" y="0"/>
                </a:lnTo>
                <a:lnTo>
                  <a:pt x="852835" y="0"/>
                </a:lnTo>
                <a:lnTo>
                  <a:pt x="857753" y="0"/>
                </a:lnTo>
                <a:lnTo>
                  <a:pt x="1415042" y="0"/>
                </a:lnTo>
                <a:lnTo>
                  <a:pt x="1937513" y="0"/>
                </a:lnTo>
                <a:lnTo>
                  <a:pt x="2426288" y="0"/>
                </a:lnTo>
                <a:lnTo>
                  <a:pt x="2882490" y="0"/>
                </a:lnTo>
                <a:lnTo>
                  <a:pt x="3307243" y="0"/>
                </a:lnTo>
                <a:lnTo>
                  <a:pt x="3701670" y="0"/>
                </a:lnTo>
                <a:lnTo>
                  <a:pt x="4066894" y="0"/>
                </a:lnTo>
                <a:lnTo>
                  <a:pt x="4404038" y="0"/>
                </a:lnTo>
                <a:lnTo>
                  <a:pt x="4714226" y="0"/>
                </a:lnTo>
                <a:lnTo>
                  <a:pt x="4998580" y="0"/>
                </a:lnTo>
                <a:lnTo>
                  <a:pt x="5494281" y="0"/>
                </a:lnTo>
                <a:lnTo>
                  <a:pt x="5900127" y="0"/>
                </a:lnTo>
                <a:lnTo>
                  <a:pt x="6225103" y="0"/>
                </a:lnTo>
                <a:lnTo>
                  <a:pt x="6478195" y="0"/>
                </a:lnTo>
                <a:lnTo>
                  <a:pt x="6668389" y="0"/>
                </a:lnTo>
                <a:lnTo>
                  <a:pt x="6804669" y="0"/>
                </a:lnTo>
                <a:lnTo>
                  <a:pt x="6896022" y="0"/>
                </a:lnTo>
                <a:lnTo>
                  <a:pt x="6951432" y="0"/>
                </a:lnTo>
                <a:lnTo>
                  <a:pt x="6979887" y="0"/>
                </a:lnTo>
                <a:lnTo>
                  <a:pt x="6991867" y="0"/>
                </a:lnTo>
                <a:lnTo>
                  <a:pt x="6991867" y="178577"/>
                </a:lnTo>
                <a:lnTo>
                  <a:pt x="6991867" y="345996"/>
                </a:lnTo>
                <a:lnTo>
                  <a:pt x="6991867" y="502617"/>
                </a:lnTo>
                <a:lnTo>
                  <a:pt x="6991867" y="648802"/>
                </a:lnTo>
                <a:lnTo>
                  <a:pt x="6991867" y="784908"/>
                </a:lnTo>
                <a:lnTo>
                  <a:pt x="6991867" y="911298"/>
                </a:lnTo>
                <a:lnTo>
                  <a:pt x="6991867" y="1028329"/>
                </a:lnTo>
                <a:lnTo>
                  <a:pt x="6991867" y="1136363"/>
                </a:lnTo>
                <a:lnTo>
                  <a:pt x="6991867" y="1235758"/>
                </a:lnTo>
                <a:lnTo>
                  <a:pt x="6991867" y="1326876"/>
                </a:lnTo>
                <a:lnTo>
                  <a:pt x="6991867" y="1410076"/>
                </a:lnTo>
                <a:lnTo>
                  <a:pt x="6991867" y="1485717"/>
                </a:lnTo>
                <a:lnTo>
                  <a:pt x="6991867" y="1615766"/>
                </a:lnTo>
                <a:lnTo>
                  <a:pt x="6991867" y="1719900"/>
                </a:lnTo>
                <a:lnTo>
                  <a:pt x="6991867" y="1801000"/>
                </a:lnTo>
                <a:lnTo>
                  <a:pt x="6991867" y="1861945"/>
                </a:lnTo>
                <a:lnTo>
                  <a:pt x="6991867" y="1905615"/>
                </a:lnTo>
                <a:lnTo>
                  <a:pt x="6991867" y="1934888"/>
                </a:lnTo>
                <a:lnTo>
                  <a:pt x="6991867" y="1952643"/>
                </a:lnTo>
                <a:lnTo>
                  <a:pt x="6991867" y="1961761"/>
                </a:lnTo>
                <a:lnTo>
                  <a:pt x="6991867" y="1965600"/>
                </a:lnTo>
                <a:lnTo>
                  <a:pt x="6434578" y="1965600"/>
                </a:lnTo>
                <a:lnTo>
                  <a:pt x="5912108" y="1965600"/>
                </a:lnTo>
                <a:lnTo>
                  <a:pt x="5423333" y="1965600"/>
                </a:lnTo>
                <a:lnTo>
                  <a:pt x="4967130" y="1965600"/>
                </a:lnTo>
                <a:lnTo>
                  <a:pt x="4542377" y="1965600"/>
                </a:lnTo>
                <a:lnTo>
                  <a:pt x="4147951" y="1965600"/>
                </a:lnTo>
                <a:lnTo>
                  <a:pt x="3782727" y="1965600"/>
                </a:lnTo>
                <a:lnTo>
                  <a:pt x="3445583" y="1965600"/>
                </a:lnTo>
                <a:lnTo>
                  <a:pt x="3135395" y="1965600"/>
                </a:lnTo>
                <a:lnTo>
                  <a:pt x="2851041" y="1965600"/>
                </a:lnTo>
                <a:lnTo>
                  <a:pt x="2355340" y="1965600"/>
                </a:lnTo>
                <a:lnTo>
                  <a:pt x="1949494" y="1965600"/>
                </a:lnTo>
                <a:lnTo>
                  <a:pt x="1624517" y="1965600"/>
                </a:lnTo>
                <a:lnTo>
                  <a:pt x="1371425" y="1965600"/>
                </a:lnTo>
                <a:lnTo>
                  <a:pt x="1181232" y="1965600"/>
                </a:lnTo>
                <a:lnTo>
                  <a:pt x="1044951" y="1965600"/>
                </a:lnTo>
                <a:lnTo>
                  <a:pt x="953599" y="1965600"/>
                </a:lnTo>
                <a:lnTo>
                  <a:pt x="898188" y="1965600"/>
                </a:lnTo>
                <a:lnTo>
                  <a:pt x="869734" y="1965600"/>
                </a:lnTo>
                <a:lnTo>
                  <a:pt x="857753" y="1965600"/>
                </a:lnTo>
                <a:lnTo>
                  <a:pt x="753854" y="1965600"/>
                </a:lnTo>
                <a:lnTo>
                  <a:pt x="675776" y="1965600"/>
                </a:lnTo>
                <a:lnTo>
                  <a:pt x="582328" y="1965600"/>
                </a:lnTo>
                <a:lnTo>
                  <a:pt x="547900" y="1965600"/>
                </a:lnTo>
                <a:lnTo>
                  <a:pt x="542981" y="1965600"/>
                </a:lnTo>
                <a:cubicBezTo>
                  <a:pt x="448550" y="1875900"/>
                  <a:pt x="358053" y="1782300"/>
                  <a:pt x="263621" y="1688700"/>
                </a:cubicBezTo>
                <a:cubicBezTo>
                  <a:pt x="263621" y="1251900"/>
                  <a:pt x="263621" y="1251900"/>
                  <a:pt x="263621" y="1251900"/>
                </a:cubicBezTo>
                <a:cubicBezTo>
                  <a:pt x="177059" y="1162200"/>
                  <a:pt x="86562" y="1072500"/>
                  <a:pt x="0" y="982800"/>
                </a:cubicBezTo>
                <a:cubicBezTo>
                  <a:pt x="86562" y="897000"/>
                  <a:pt x="177059" y="807300"/>
                  <a:pt x="263621" y="717600"/>
                </a:cubicBezTo>
                <a:cubicBezTo>
                  <a:pt x="263621" y="280800"/>
                  <a:pt x="263621" y="280800"/>
                  <a:pt x="263621" y="280800"/>
                </a:cubicBezTo>
                <a:cubicBezTo>
                  <a:pt x="358053" y="187200"/>
                  <a:pt x="448550" y="93600"/>
                  <a:pt x="542981" y="0"/>
                </a:cubicBezTo>
                <a:close/>
              </a:path>
            </a:pathLst>
          </a:custGeom>
          <a:solidFill>
            <a:schemeClr val="bg1"/>
          </a:solidFill>
        </p:spPr>
        <p:txBody>
          <a:bodyPr wrap="square" lIns="892969" tIns="223266" rIns="642938" bIns="223266" anchor="ctr" anchorCtr="0">
            <a:noAutofit/>
          </a:bodyPr>
          <a:lstStyle>
            <a:lvl1pPr marL="0" marR="0" indent="0" algn="l" defTabSz="914428" rtl="0" eaLnBrk="1" fontAlgn="auto" latinLnBrk="0" hangingPunct="1">
              <a:lnSpc>
                <a:spcPct val="90000"/>
              </a:lnSpc>
              <a:spcBef>
                <a:spcPct val="0"/>
              </a:spcBef>
              <a:spcAft>
                <a:spcPts val="0"/>
              </a:spcAft>
              <a:buClrTx/>
              <a:buSzTx/>
              <a:buFontTx/>
              <a:buNone/>
              <a:tabLst/>
              <a:defRPr sz="3750" b="1" baseline="0">
                <a:solidFill>
                  <a:schemeClr val="accent4"/>
                </a:solidFill>
                <a:latin typeface="+mj-lt"/>
              </a:defRPr>
            </a:lvl1pPr>
          </a:lstStyle>
          <a:p>
            <a:pPr marL="0" marR="0" lvl="0" indent="0" algn="l" defTabSz="914428" rtl="0" eaLnBrk="1" fontAlgn="auto" latinLnBrk="0" hangingPunct="1">
              <a:lnSpc>
                <a:spcPct val="90000"/>
              </a:lnSpc>
              <a:spcBef>
                <a:spcPct val="0"/>
              </a:spcBef>
              <a:spcAft>
                <a:spcPts val="0"/>
              </a:spcAft>
              <a:buClrTx/>
              <a:buSzTx/>
              <a:buFontTx/>
              <a:buNone/>
              <a:tabLst/>
              <a:defRPr/>
            </a:pPr>
            <a:r>
              <a:rPr lang="cs-CZ"/>
              <a:t>Kliknutím lze upravit styl.</a:t>
            </a:r>
            <a:endParaRPr lang="en-US" dirty="0"/>
          </a:p>
        </p:txBody>
      </p:sp>
      <p:pic>
        <p:nvPicPr>
          <p:cNvPr id="11" name="Graphic 10">
            <a:extLst>
              <a:ext uri="{FF2B5EF4-FFF2-40B4-BE49-F238E27FC236}">
                <a16:creationId xmlns:a16="http://schemas.microsoft.com/office/drawing/2014/main" id="{FBCB19F3-B77A-47E2-AD4F-7120FF2D28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0" y="280800"/>
            <a:ext cx="2390585" cy="1135952"/>
          </a:xfrm>
          <a:prstGeom prst="rect">
            <a:avLst/>
          </a:prstGeom>
        </p:spPr>
      </p:pic>
    </p:spTree>
    <p:extLst>
      <p:ext uri="{BB962C8B-B14F-4D97-AF65-F5344CB8AC3E}">
        <p14:creationId xmlns:p14="http://schemas.microsoft.com/office/powerpoint/2010/main" val="123777532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ist s celostránkovým obrázkem (negativní)">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7AE742-71AD-456B-B277-E0C305AF722B}"/>
              </a:ext>
            </a:extLst>
          </p:cNvPr>
          <p:cNvSpPr>
            <a:spLocks noGrp="1"/>
          </p:cNvSpPr>
          <p:nvPr>
            <p:ph type="pic" sz="quarter" idx="13"/>
          </p:nvPr>
        </p:nvSpPr>
        <p:spPr>
          <a:xfrm>
            <a:off x="0" y="0"/>
            <a:ext cx="9144000" cy="6858000"/>
          </a:xfrm>
          <a:blipFill dpi="0" rotWithShape="1">
            <a:blip r:embed="rId2"/>
            <a:srcRect/>
            <a:stretch>
              <a:fillRect l="-6000" r="-6000"/>
            </a:stretch>
          </a:blipFill>
        </p:spPr>
        <p:txBody>
          <a:bodyPr/>
          <a:lstStyle>
            <a:lvl1pPr marL="0" indent="0" algn="ctr">
              <a:buNone/>
              <a:defRPr/>
            </a:lvl1pPr>
          </a:lstStyle>
          <a:p>
            <a:r>
              <a:rPr lang="cs-CZ"/>
              <a:t>Kliknutím na ikonu přidáte obrázek.</a:t>
            </a:r>
            <a:endParaRPr lang="en-150" dirty="0"/>
          </a:p>
        </p:txBody>
      </p:sp>
      <p:sp>
        <p:nvSpPr>
          <p:cNvPr id="4" name="Date Placeholder 3"/>
          <p:cNvSpPr>
            <a:spLocks noGrp="1"/>
          </p:cNvSpPr>
          <p:nvPr>
            <p:ph type="dt" sz="half" idx="10"/>
          </p:nvPr>
        </p:nvSpPr>
        <p:spPr/>
        <p:txBody>
          <a:bodyPr/>
          <a:lstStyle>
            <a:lvl1pPr>
              <a:defRPr>
                <a:solidFill>
                  <a:schemeClr val="bg1"/>
                </a:solidFill>
              </a:defRPr>
            </a:lvl1pPr>
          </a:lstStyle>
          <a:p>
            <a:fld id="{97FA24CF-4485-4DE7-B00E-6F2A45F36C5F}" type="datetimeFigureOut">
              <a:rPr lang="cs-CZ" smtClean="0"/>
              <a:pPr/>
              <a:t>17.06.2026</a:t>
            </a:fld>
            <a:endParaRPr lang="cs-CZ"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D7FAA39-83D0-45A7-8B14-B6378215DDB2}" type="slidenum">
              <a:rPr lang="cs-CZ" smtClean="0"/>
              <a:pPr/>
              <a:t>‹#›</a:t>
            </a:fld>
            <a:endParaRPr lang="cs-CZ"/>
          </a:p>
        </p:txBody>
      </p:sp>
      <p:sp>
        <p:nvSpPr>
          <p:cNvPr id="13" name="Title 1">
            <a:extLst>
              <a:ext uri="{FF2B5EF4-FFF2-40B4-BE49-F238E27FC236}">
                <a16:creationId xmlns:a16="http://schemas.microsoft.com/office/drawing/2014/main" id="{A7BBC8F8-5E49-402D-8F1A-36D983B37FEB}"/>
              </a:ext>
            </a:extLst>
          </p:cNvPr>
          <p:cNvSpPr>
            <a:spLocks noGrp="1"/>
          </p:cNvSpPr>
          <p:nvPr>
            <p:ph type="title"/>
          </p:nvPr>
        </p:nvSpPr>
        <p:spPr>
          <a:xfrm>
            <a:off x="5545740" y="5875687"/>
            <a:ext cx="7804498" cy="446532"/>
          </a:xfrm>
          <a:custGeom>
            <a:avLst/>
            <a:gdLst>
              <a:gd name="connsiteX0" fmla="*/ 122686 w 7804498"/>
              <a:gd name="connsiteY0" fmla="*/ 0 h 446532"/>
              <a:gd name="connsiteX1" fmla="*/ 194529 w 7804498"/>
              <a:gd name="connsiteY1" fmla="*/ 0 h 446532"/>
              <a:gd name="connsiteX2" fmla="*/ 3932583 w 7804498"/>
              <a:gd name="connsiteY2" fmla="*/ 0 h 446532"/>
              <a:gd name="connsiteX3" fmla="*/ 4106104 w 7804498"/>
              <a:gd name="connsiteY3" fmla="*/ 0 h 446532"/>
              <a:gd name="connsiteX4" fmla="*/ 4133293 w 7804498"/>
              <a:gd name="connsiteY4" fmla="*/ 0 h 446532"/>
              <a:gd name="connsiteX5" fmla="*/ 4133294 w 7804498"/>
              <a:gd name="connsiteY5" fmla="*/ 0 h 446532"/>
              <a:gd name="connsiteX6" fmla="*/ 7804498 w 7804498"/>
              <a:gd name="connsiteY6" fmla="*/ 0 h 446532"/>
              <a:gd name="connsiteX7" fmla="*/ 7804498 w 7804498"/>
              <a:gd name="connsiteY7" fmla="*/ 446532 h 446532"/>
              <a:gd name="connsiteX8" fmla="*/ 4133294 w 7804498"/>
              <a:gd name="connsiteY8" fmla="*/ 446532 h 446532"/>
              <a:gd name="connsiteX9" fmla="*/ 4133293 w 7804498"/>
              <a:gd name="connsiteY9" fmla="*/ 446532 h 446532"/>
              <a:gd name="connsiteX10" fmla="*/ 4106104 w 7804498"/>
              <a:gd name="connsiteY10" fmla="*/ 446532 h 446532"/>
              <a:gd name="connsiteX11" fmla="*/ 3932583 w 7804498"/>
              <a:gd name="connsiteY11" fmla="*/ 446532 h 446532"/>
              <a:gd name="connsiteX12" fmla="*/ 194529 w 7804498"/>
              <a:gd name="connsiteY12" fmla="*/ 446532 h 446532"/>
              <a:gd name="connsiteX13" fmla="*/ 122686 w 7804498"/>
              <a:gd name="connsiteY13" fmla="*/ 446532 h 446532"/>
              <a:gd name="connsiteX14" fmla="*/ 59685 w 7804498"/>
              <a:gd name="connsiteY14" fmla="*/ 385742 h 446532"/>
              <a:gd name="connsiteX15" fmla="*/ 59685 w 7804498"/>
              <a:gd name="connsiteY15" fmla="*/ 286267 h 446532"/>
              <a:gd name="connsiteX16" fmla="*/ 0 w 7804498"/>
              <a:gd name="connsiteY16" fmla="*/ 222161 h 446532"/>
              <a:gd name="connsiteX17" fmla="*/ 59685 w 7804498"/>
              <a:gd name="connsiteY17" fmla="*/ 161371 h 446532"/>
              <a:gd name="connsiteX18" fmla="*/ 59685 w 7804498"/>
              <a:gd name="connsiteY18" fmla="*/ 60791 h 44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4498" h="446532">
                <a:moveTo>
                  <a:pt x="122686" y="0"/>
                </a:moveTo>
                <a:lnTo>
                  <a:pt x="194529" y="0"/>
                </a:lnTo>
                <a:lnTo>
                  <a:pt x="3932583" y="0"/>
                </a:lnTo>
                <a:lnTo>
                  <a:pt x="4106104" y="0"/>
                </a:lnTo>
                <a:lnTo>
                  <a:pt x="4133293" y="0"/>
                </a:lnTo>
                <a:lnTo>
                  <a:pt x="4133294" y="0"/>
                </a:lnTo>
                <a:lnTo>
                  <a:pt x="7804498" y="0"/>
                </a:lnTo>
                <a:lnTo>
                  <a:pt x="7804498" y="446532"/>
                </a:lnTo>
                <a:lnTo>
                  <a:pt x="4133294" y="446532"/>
                </a:lnTo>
                <a:lnTo>
                  <a:pt x="4133293" y="446532"/>
                </a:lnTo>
                <a:lnTo>
                  <a:pt x="4106104" y="446532"/>
                </a:lnTo>
                <a:lnTo>
                  <a:pt x="3932583" y="446532"/>
                </a:lnTo>
                <a:lnTo>
                  <a:pt x="194529" y="446532"/>
                </a:lnTo>
                <a:lnTo>
                  <a:pt x="122686" y="446532"/>
                </a:lnTo>
                <a:lnTo>
                  <a:pt x="59685" y="385742"/>
                </a:lnTo>
                <a:lnTo>
                  <a:pt x="59685" y="286267"/>
                </a:lnTo>
                <a:lnTo>
                  <a:pt x="0" y="222161"/>
                </a:lnTo>
                <a:lnTo>
                  <a:pt x="59685" y="161371"/>
                </a:lnTo>
                <a:lnTo>
                  <a:pt x="59685" y="60791"/>
                </a:lnTo>
                <a:close/>
              </a:path>
            </a:pathLst>
          </a:custGeom>
          <a:solidFill>
            <a:schemeClr val="bg1"/>
          </a:solidFill>
        </p:spPr>
        <p:txBody>
          <a:bodyPr wrap="square" lIns="357188" tIns="0" rIns="535781" bIns="0">
            <a:noAutofit/>
          </a:bodyPr>
          <a:lstStyle>
            <a:lvl1pPr>
              <a:defRPr sz="1800" b="0">
                <a:solidFill>
                  <a:schemeClr val="accent4"/>
                </a:solidFill>
              </a:defRPr>
            </a:lvl1pPr>
          </a:lstStyle>
          <a:p>
            <a:r>
              <a:rPr lang="cs-CZ"/>
              <a:t>Kliknutím lze upravit styl.</a:t>
            </a:r>
            <a:endParaRPr lang="en-150" dirty="0"/>
          </a:p>
        </p:txBody>
      </p:sp>
    </p:spTree>
    <p:extLst>
      <p:ext uri="{BB962C8B-B14F-4D97-AF65-F5344CB8AC3E}">
        <p14:creationId xmlns:p14="http://schemas.microsoft.com/office/powerpoint/2010/main" val="439868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st s textovým obsahem (pozitivní)">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1624" y="1695111"/>
            <a:ext cx="6929438" cy="4269922"/>
          </a:xfrm>
        </p:spPr>
        <p:txBody>
          <a:bodyPr lIns="0" tIns="0" rIns="0" bIns="0">
            <a:normAutofit/>
          </a:bodyPr>
          <a:lstStyle>
            <a:lvl1pPr marL="457200" indent="-457200">
              <a:lnSpc>
                <a:spcPts val="3640"/>
              </a:lnSpc>
              <a:buFont typeface="Comenia Sans" panose="02000503080000020004" pitchFamily="50" charset="0"/>
              <a:buChar char="→"/>
              <a:defRPr sz="2800">
                <a:solidFill>
                  <a:schemeClr val="tx2"/>
                </a:solidFill>
                <a:latin typeface="+mn-lt"/>
              </a:defRPr>
            </a:lvl1pPr>
            <a:lvl2pPr marL="914414" indent="-457200">
              <a:lnSpc>
                <a:spcPts val="3640"/>
              </a:lnSpc>
              <a:buFont typeface="Comenia Sans" panose="02000503080000020004" pitchFamily="50" charset="0"/>
              <a:buChar char="→"/>
              <a:defRPr sz="2600">
                <a:solidFill>
                  <a:schemeClr val="tx2"/>
                </a:solidFill>
                <a:latin typeface="+mn-lt"/>
              </a:defRPr>
            </a:lvl2pPr>
            <a:lvl3pPr marL="1371628" indent="-457200">
              <a:lnSpc>
                <a:spcPts val="3640"/>
              </a:lnSpc>
              <a:buFont typeface="Comenia Sans" panose="02000503080000020004" pitchFamily="50" charset="0"/>
              <a:buChar char="→"/>
              <a:defRPr sz="2600">
                <a:solidFill>
                  <a:schemeClr val="tx2"/>
                </a:solidFill>
                <a:latin typeface="+mn-lt"/>
              </a:defRPr>
            </a:lvl3pPr>
            <a:lvl4pPr marL="1828842" indent="-457200">
              <a:lnSpc>
                <a:spcPts val="3640"/>
              </a:lnSpc>
              <a:buFont typeface="Comenia Sans" panose="02000503080000020004" pitchFamily="50" charset="0"/>
              <a:buChar char="→"/>
              <a:defRPr sz="2600">
                <a:solidFill>
                  <a:schemeClr val="tx2"/>
                </a:solidFill>
                <a:latin typeface="+mn-lt"/>
              </a:defRPr>
            </a:lvl4pPr>
            <a:lvl5pPr marL="2286057" indent="-457200">
              <a:lnSpc>
                <a:spcPts val="3640"/>
              </a:lnSpc>
              <a:buFont typeface="Comenia Sans" panose="02000503080000020004" pitchFamily="50" charset="0"/>
              <a:buChar char="→"/>
              <a:defRPr sz="2600">
                <a:solidFill>
                  <a:schemeClr val="tx2"/>
                </a:solidFill>
                <a:latin typeface="+mn-lt"/>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7FA24CF-4485-4DE7-B00E-6F2A45F36C5F}" type="datetimeFigureOut">
              <a:rPr lang="cs-CZ" smtClean="0"/>
              <a:t>17.06.2026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3" name="Title 22">
            <a:extLst>
              <a:ext uri="{FF2B5EF4-FFF2-40B4-BE49-F238E27FC236}">
                <a16:creationId xmlns:a16="http://schemas.microsoft.com/office/drawing/2014/main" id="{7CD1277F-AEAB-4FC4-825E-D59E50983824}"/>
              </a:ext>
            </a:extLst>
          </p:cNvPr>
          <p:cNvSpPr>
            <a:spLocks noGrp="1"/>
          </p:cNvSpPr>
          <p:nvPr>
            <p:ph type="title"/>
          </p:nvPr>
        </p:nvSpPr>
        <p:spPr>
          <a:xfrm>
            <a:off x="6013450" y="535781"/>
            <a:ext cx="5786437" cy="625126"/>
          </a:xfrm>
          <a:custGeom>
            <a:avLst/>
            <a:gdLst>
              <a:gd name="connsiteX0" fmla="*/ 171755 w 5786437"/>
              <a:gd name="connsiteY0" fmla="*/ 0 h 625126"/>
              <a:gd name="connsiteX1" fmla="*/ 272332 w 5786437"/>
              <a:gd name="connsiteY1" fmla="*/ 0 h 625126"/>
              <a:gd name="connsiteX2" fmla="*/ 5505450 w 5786437"/>
              <a:gd name="connsiteY2" fmla="*/ 0 h 625126"/>
              <a:gd name="connsiteX3" fmla="*/ 5748373 w 5786437"/>
              <a:gd name="connsiteY3" fmla="*/ 0 h 625126"/>
              <a:gd name="connsiteX4" fmla="*/ 5786437 w 5786437"/>
              <a:gd name="connsiteY4" fmla="*/ 0 h 625126"/>
              <a:gd name="connsiteX5" fmla="*/ 5786437 w 5786437"/>
              <a:gd name="connsiteY5" fmla="*/ 625126 h 625126"/>
              <a:gd name="connsiteX6" fmla="*/ 5748373 w 5786437"/>
              <a:gd name="connsiteY6" fmla="*/ 625126 h 625126"/>
              <a:gd name="connsiteX7" fmla="*/ 5505450 w 5786437"/>
              <a:gd name="connsiteY7" fmla="*/ 625126 h 625126"/>
              <a:gd name="connsiteX8" fmla="*/ 272332 w 5786437"/>
              <a:gd name="connsiteY8" fmla="*/ 625126 h 625126"/>
              <a:gd name="connsiteX9" fmla="*/ 171755 w 5786437"/>
              <a:gd name="connsiteY9" fmla="*/ 625126 h 625126"/>
              <a:gd name="connsiteX10" fmla="*/ 83556 w 5786437"/>
              <a:gd name="connsiteY10" fmla="*/ 540022 h 625126"/>
              <a:gd name="connsiteX11" fmla="*/ 83556 w 5786437"/>
              <a:gd name="connsiteY11" fmla="*/ 400762 h 625126"/>
              <a:gd name="connsiteX12" fmla="*/ 0 w 5786437"/>
              <a:gd name="connsiteY12" fmla="*/ 311016 h 625126"/>
              <a:gd name="connsiteX13" fmla="*/ 83556 w 5786437"/>
              <a:gd name="connsiteY13" fmla="*/ 225912 h 625126"/>
              <a:gd name="connsiteX14" fmla="*/ 83556 w 5786437"/>
              <a:gd name="connsiteY14"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6437" h="625126">
                <a:moveTo>
                  <a:pt x="171755" y="0"/>
                </a:moveTo>
                <a:lnTo>
                  <a:pt x="272332" y="0"/>
                </a:lnTo>
                <a:lnTo>
                  <a:pt x="5505450" y="0"/>
                </a:lnTo>
                <a:lnTo>
                  <a:pt x="5748373" y="0"/>
                </a:lnTo>
                <a:lnTo>
                  <a:pt x="5786437" y="0"/>
                </a:lnTo>
                <a:lnTo>
                  <a:pt x="5786437" y="625126"/>
                </a:lnTo>
                <a:lnTo>
                  <a:pt x="5748373" y="625126"/>
                </a:lnTo>
                <a:lnTo>
                  <a:pt x="5505450" y="625126"/>
                </a:lnTo>
                <a:lnTo>
                  <a:pt x="272332" y="625126"/>
                </a:lnTo>
                <a:lnTo>
                  <a:pt x="171755" y="625126"/>
                </a:lnTo>
                <a:lnTo>
                  <a:pt x="83556" y="540022"/>
                </a:lnTo>
                <a:lnTo>
                  <a:pt x="83556" y="400762"/>
                </a:lnTo>
                <a:lnTo>
                  <a:pt x="0" y="311016"/>
                </a:lnTo>
                <a:lnTo>
                  <a:pt x="83556" y="225912"/>
                </a:lnTo>
                <a:lnTo>
                  <a:pt x="83556" y="85104"/>
                </a:lnTo>
                <a:close/>
              </a:path>
            </a:pathLst>
          </a:custGeom>
          <a:solidFill>
            <a:schemeClr val="accent4"/>
          </a:solidFill>
        </p:spPr>
        <p:txBody>
          <a:bodyPr wrap="square" lIns="535781" tIns="36000" rIns="642938" bIns="36000">
            <a:noAutofit/>
          </a:bodyPr>
          <a:lstStyle>
            <a:lvl1pPr algn="l">
              <a:defRPr sz="2400">
                <a:solidFill>
                  <a:schemeClr val="bg1"/>
                </a:solidFill>
                <a:latin typeface="Comenia Sans" panose="02000503080000020004" pitchFamily="50" charset="-18"/>
              </a:defRPr>
            </a:lvl1pPr>
          </a:lstStyle>
          <a:p>
            <a:r>
              <a:rPr lang="cs-CZ"/>
              <a:t>Kliknutím lze upravit styl.</a:t>
            </a:r>
            <a:endParaRPr lang="en-US" dirty="0"/>
          </a:p>
        </p:txBody>
      </p:sp>
      <p:pic>
        <p:nvPicPr>
          <p:cNvPr id="13" name="Graphic 12">
            <a:extLst>
              <a:ext uri="{FF2B5EF4-FFF2-40B4-BE49-F238E27FC236}">
                <a16:creationId xmlns:a16="http://schemas.microsoft.com/office/drawing/2014/main" id="{5D33E5C4-FA17-4E2B-9674-FE45F68863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2390585" cy="1135952"/>
          </a:xfrm>
          <a:prstGeom prst="rect">
            <a:avLst/>
          </a:prstGeom>
        </p:spPr>
      </p:pic>
    </p:spTree>
    <p:extLst>
      <p:ext uri="{BB962C8B-B14F-4D97-AF65-F5344CB8AC3E}">
        <p14:creationId xmlns:p14="http://schemas.microsoft.com/office/powerpoint/2010/main" val="52119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ist s textovým obsahem + kapitola (pozitivní)">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1624" y="2333583"/>
            <a:ext cx="6929438" cy="3631449"/>
          </a:xfrm>
        </p:spPr>
        <p:txBody>
          <a:bodyPr lIns="0" tIns="0" rIns="0" bIns="0">
            <a:normAutofit/>
          </a:bodyPr>
          <a:lstStyle>
            <a:lvl1pPr marL="457200" indent="-457200">
              <a:lnSpc>
                <a:spcPts val="3640"/>
              </a:lnSpc>
              <a:buFont typeface="Comenia Sans" panose="02000503080000020004" pitchFamily="50" charset="0"/>
              <a:buChar char="→"/>
              <a:defRPr sz="2800">
                <a:solidFill>
                  <a:schemeClr val="tx2"/>
                </a:solidFill>
                <a:latin typeface="+mn-lt"/>
              </a:defRPr>
            </a:lvl1pPr>
            <a:lvl2pPr marL="914414" indent="-457200">
              <a:lnSpc>
                <a:spcPts val="3640"/>
              </a:lnSpc>
              <a:buFont typeface="Comenia Sans" panose="02000503080000020004" pitchFamily="50" charset="0"/>
              <a:buChar char="→"/>
              <a:defRPr sz="2600">
                <a:solidFill>
                  <a:schemeClr val="tx2"/>
                </a:solidFill>
                <a:latin typeface="+mn-lt"/>
              </a:defRPr>
            </a:lvl2pPr>
            <a:lvl3pPr marL="1371628" indent="-457200">
              <a:lnSpc>
                <a:spcPts val="3640"/>
              </a:lnSpc>
              <a:buFont typeface="Comenia Sans" panose="02000503080000020004" pitchFamily="50" charset="0"/>
              <a:buChar char="→"/>
              <a:defRPr sz="2600">
                <a:solidFill>
                  <a:schemeClr val="tx2"/>
                </a:solidFill>
                <a:latin typeface="+mn-lt"/>
              </a:defRPr>
            </a:lvl3pPr>
            <a:lvl4pPr marL="1828842" indent="-457200">
              <a:lnSpc>
                <a:spcPts val="3640"/>
              </a:lnSpc>
              <a:buFont typeface="Comenia Sans" panose="02000503080000020004" pitchFamily="50" charset="0"/>
              <a:buChar char="→"/>
              <a:defRPr sz="2600">
                <a:solidFill>
                  <a:schemeClr val="tx2"/>
                </a:solidFill>
                <a:latin typeface="+mn-lt"/>
              </a:defRPr>
            </a:lvl4pPr>
            <a:lvl5pPr marL="2286057" indent="-457200">
              <a:lnSpc>
                <a:spcPts val="3640"/>
              </a:lnSpc>
              <a:buFont typeface="Comenia Sans" panose="02000503080000020004" pitchFamily="50" charset="0"/>
              <a:buChar char="→"/>
              <a:defRPr sz="2600">
                <a:solidFill>
                  <a:schemeClr val="tx2"/>
                </a:solidFill>
                <a:latin typeface="+mn-lt"/>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7FA24CF-4485-4DE7-B00E-6F2A45F36C5F}" type="datetimeFigureOut">
              <a:rPr lang="cs-CZ" smtClean="0"/>
              <a:t>17.06.2026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1624" y="1695110"/>
            <a:ext cx="6929438" cy="638473"/>
          </a:xfrm>
        </p:spPr>
        <p:txBody>
          <a:bodyPr lIns="0" tIns="0" rIns="0" bIns="0">
            <a:noAutofit/>
          </a:bodyPr>
          <a:lstStyle>
            <a:lvl1pPr marL="0" indent="0">
              <a:buNone/>
              <a:defRPr sz="4000" b="1">
                <a:latin typeface="+mj-lt"/>
              </a:defRPr>
            </a:lvl1pPr>
          </a:lstStyle>
          <a:p>
            <a:pPr lvl="0"/>
            <a:r>
              <a:rPr lang="cs-CZ" dirty="0"/>
              <a:t>Nadpis</a:t>
            </a:r>
          </a:p>
        </p:txBody>
      </p:sp>
      <p:sp>
        <p:nvSpPr>
          <p:cNvPr id="23" name="Title 22">
            <a:extLst>
              <a:ext uri="{FF2B5EF4-FFF2-40B4-BE49-F238E27FC236}">
                <a16:creationId xmlns:a16="http://schemas.microsoft.com/office/drawing/2014/main" id="{7CD1277F-AEAB-4FC4-825E-D59E50983824}"/>
              </a:ext>
            </a:extLst>
          </p:cNvPr>
          <p:cNvSpPr>
            <a:spLocks noGrp="1"/>
          </p:cNvSpPr>
          <p:nvPr>
            <p:ph type="title" hasCustomPrompt="1"/>
          </p:nvPr>
        </p:nvSpPr>
        <p:spPr>
          <a:xfrm>
            <a:off x="6013450" y="535781"/>
            <a:ext cx="5786437" cy="625126"/>
          </a:xfrm>
          <a:custGeom>
            <a:avLst/>
            <a:gdLst>
              <a:gd name="connsiteX0" fmla="*/ 171755 w 5786437"/>
              <a:gd name="connsiteY0" fmla="*/ 0 h 625126"/>
              <a:gd name="connsiteX1" fmla="*/ 272332 w 5786437"/>
              <a:gd name="connsiteY1" fmla="*/ 0 h 625126"/>
              <a:gd name="connsiteX2" fmla="*/ 5505450 w 5786437"/>
              <a:gd name="connsiteY2" fmla="*/ 0 h 625126"/>
              <a:gd name="connsiteX3" fmla="*/ 5748373 w 5786437"/>
              <a:gd name="connsiteY3" fmla="*/ 0 h 625126"/>
              <a:gd name="connsiteX4" fmla="*/ 5786437 w 5786437"/>
              <a:gd name="connsiteY4" fmla="*/ 0 h 625126"/>
              <a:gd name="connsiteX5" fmla="*/ 5786437 w 5786437"/>
              <a:gd name="connsiteY5" fmla="*/ 625126 h 625126"/>
              <a:gd name="connsiteX6" fmla="*/ 5748373 w 5786437"/>
              <a:gd name="connsiteY6" fmla="*/ 625126 h 625126"/>
              <a:gd name="connsiteX7" fmla="*/ 5505450 w 5786437"/>
              <a:gd name="connsiteY7" fmla="*/ 625126 h 625126"/>
              <a:gd name="connsiteX8" fmla="*/ 272332 w 5786437"/>
              <a:gd name="connsiteY8" fmla="*/ 625126 h 625126"/>
              <a:gd name="connsiteX9" fmla="*/ 171755 w 5786437"/>
              <a:gd name="connsiteY9" fmla="*/ 625126 h 625126"/>
              <a:gd name="connsiteX10" fmla="*/ 83556 w 5786437"/>
              <a:gd name="connsiteY10" fmla="*/ 540022 h 625126"/>
              <a:gd name="connsiteX11" fmla="*/ 83556 w 5786437"/>
              <a:gd name="connsiteY11" fmla="*/ 400762 h 625126"/>
              <a:gd name="connsiteX12" fmla="*/ 0 w 5786437"/>
              <a:gd name="connsiteY12" fmla="*/ 311016 h 625126"/>
              <a:gd name="connsiteX13" fmla="*/ 83556 w 5786437"/>
              <a:gd name="connsiteY13" fmla="*/ 225912 h 625126"/>
              <a:gd name="connsiteX14" fmla="*/ 83556 w 5786437"/>
              <a:gd name="connsiteY14"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6437" h="625126">
                <a:moveTo>
                  <a:pt x="171755" y="0"/>
                </a:moveTo>
                <a:lnTo>
                  <a:pt x="272332" y="0"/>
                </a:lnTo>
                <a:lnTo>
                  <a:pt x="5505450" y="0"/>
                </a:lnTo>
                <a:lnTo>
                  <a:pt x="5748373" y="0"/>
                </a:lnTo>
                <a:lnTo>
                  <a:pt x="5786437" y="0"/>
                </a:lnTo>
                <a:lnTo>
                  <a:pt x="5786437" y="625126"/>
                </a:lnTo>
                <a:lnTo>
                  <a:pt x="5748373" y="625126"/>
                </a:lnTo>
                <a:lnTo>
                  <a:pt x="5505450" y="625126"/>
                </a:lnTo>
                <a:lnTo>
                  <a:pt x="272332" y="625126"/>
                </a:lnTo>
                <a:lnTo>
                  <a:pt x="171755" y="625126"/>
                </a:lnTo>
                <a:lnTo>
                  <a:pt x="83556" y="540022"/>
                </a:lnTo>
                <a:lnTo>
                  <a:pt x="83556" y="400762"/>
                </a:lnTo>
                <a:lnTo>
                  <a:pt x="0" y="311016"/>
                </a:lnTo>
                <a:lnTo>
                  <a:pt x="83556" y="225912"/>
                </a:lnTo>
                <a:lnTo>
                  <a:pt x="83556" y="85104"/>
                </a:lnTo>
                <a:close/>
              </a:path>
            </a:pathLst>
          </a:custGeom>
          <a:solidFill>
            <a:schemeClr val="accent4"/>
          </a:solidFill>
        </p:spPr>
        <p:txBody>
          <a:bodyPr wrap="square" lIns="535781" tIns="36000" rIns="642938" bIns="36000">
            <a:noAutofit/>
          </a:bodyPr>
          <a:lstStyle>
            <a:lvl1pPr algn="l">
              <a:defRPr sz="2400">
                <a:solidFill>
                  <a:schemeClr val="bg1"/>
                </a:solidFill>
                <a:latin typeface="Comenia Sans" panose="02000503080000020004" pitchFamily="50" charset="-18"/>
              </a:defRPr>
            </a:lvl1pPr>
          </a:lstStyle>
          <a:p>
            <a:r>
              <a:rPr lang="cs-CZ" dirty="0"/>
              <a:t>Název kapitoly</a:t>
            </a:r>
            <a:endParaRPr lang="en-US" dirty="0"/>
          </a:p>
        </p:txBody>
      </p:sp>
      <p:pic>
        <p:nvPicPr>
          <p:cNvPr id="13" name="Graphic 12">
            <a:extLst>
              <a:ext uri="{FF2B5EF4-FFF2-40B4-BE49-F238E27FC236}">
                <a16:creationId xmlns:a16="http://schemas.microsoft.com/office/drawing/2014/main" id="{EAEF8233-382D-4629-B348-796C06A7FA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2390585" cy="1135952"/>
          </a:xfrm>
          <a:prstGeom prst="rect">
            <a:avLst/>
          </a:prstGeom>
        </p:spPr>
      </p:pic>
    </p:spTree>
    <p:extLst>
      <p:ext uri="{BB962C8B-B14F-4D97-AF65-F5344CB8AC3E}">
        <p14:creationId xmlns:p14="http://schemas.microsoft.com/office/powerpoint/2010/main" val="145666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ist s obrazovým obsahem (pozitivní)">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7FA24CF-4485-4DE7-B00E-6F2A45F36C5F}" type="datetimeFigureOut">
              <a:rPr lang="cs-CZ" smtClean="0"/>
              <a:t>17.06.2026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1624" y="1695110"/>
            <a:ext cx="6929438" cy="401860"/>
          </a:xfrm>
        </p:spPr>
        <p:txBody>
          <a:bodyPr lIns="0" tIns="0" rIns="0" bIns="0" anchor="b" anchorCtr="0">
            <a:noAutofit/>
          </a:bodyPr>
          <a:lstStyle>
            <a:lvl1pPr marL="0" indent="0">
              <a:buNone/>
              <a:defRPr sz="2800" b="1">
                <a:solidFill>
                  <a:schemeClr val="tx2"/>
                </a:solidFill>
                <a:latin typeface="+mj-lt"/>
              </a:defRPr>
            </a:lvl1pPr>
          </a:lstStyle>
          <a:p>
            <a:pPr lvl="0"/>
            <a:r>
              <a:rPr lang="cs-CZ" dirty="0"/>
              <a:t>Popisek obrázku</a:t>
            </a:r>
          </a:p>
        </p:txBody>
      </p:sp>
      <p:sp>
        <p:nvSpPr>
          <p:cNvPr id="23" name="Title 22">
            <a:extLst>
              <a:ext uri="{FF2B5EF4-FFF2-40B4-BE49-F238E27FC236}">
                <a16:creationId xmlns:a16="http://schemas.microsoft.com/office/drawing/2014/main" id="{7CD1277F-AEAB-4FC4-825E-D59E50983824}"/>
              </a:ext>
            </a:extLst>
          </p:cNvPr>
          <p:cNvSpPr>
            <a:spLocks noGrp="1"/>
          </p:cNvSpPr>
          <p:nvPr>
            <p:ph type="title" hasCustomPrompt="1"/>
          </p:nvPr>
        </p:nvSpPr>
        <p:spPr>
          <a:xfrm>
            <a:off x="6012000" y="535781"/>
            <a:ext cx="5786437" cy="625126"/>
          </a:xfrm>
          <a:custGeom>
            <a:avLst/>
            <a:gdLst>
              <a:gd name="connsiteX0" fmla="*/ 171755 w 5786437"/>
              <a:gd name="connsiteY0" fmla="*/ 0 h 625126"/>
              <a:gd name="connsiteX1" fmla="*/ 272332 w 5786437"/>
              <a:gd name="connsiteY1" fmla="*/ 0 h 625126"/>
              <a:gd name="connsiteX2" fmla="*/ 5505450 w 5786437"/>
              <a:gd name="connsiteY2" fmla="*/ 0 h 625126"/>
              <a:gd name="connsiteX3" fmla="*/ 5748373 w 5786437"/>
              <a:gd name="connsiteY3" fmla="*/ 0 h 625126"/>
              <a:gd name="connsiteX4" fmla="*/ 5786437 w 5786437"/>
              <a:gd name="connsiteY4" fmla="*/ 0 h 625126"/>
              <a:gd name="connsiteX5" fmla="*/ 5786437 w 5786437"/>
              <a:gd name="connsiteY5" fmla="*/ 625126 h 625126"/>
              <a:gd name="connsiteX6" fmla="*/ 5748373 w 5786437"/>
              <a:gd name="connsiteY6" fmla="*/ 625126 h 625126"/>
              <a:gd name="connsiteX7" fmla="*/ 5505450 w 5786437"/>
              <a:gd name="connsiteY7" fmla="*/ 625126 h 625126"/>
              <a:gd name="connsiteX8" fmla="*/ 272332 w 5786437"/>
              <a:gd name="connsiteY8" fmla="*/ 625126 h 625126"/>
              <a:gd name="connsiteX9" fmla="*/ 171755 w 5786437"/>
              <a:gd name="connsiteY9" fmla="*/ 625126 h 625126"/>
              <a:gd name="connsiteX10" fmla="*/ 83556 w 5786437"/>
              <a:gd name="connsiteY10" fmla="*/ 540022 h 625126"/>
              <a:gd name="connsiteX11" fmla="*/ 83556 w 5786437"/>
              <a:gd name="connsiteY11" fmla="*/ 400762 h 625126"/>
              <a:gd name="connsiteX12" fmla="*/ 0 w 5786437"/>
              <a:gd name="connsiteY12" fmla="*/ 311016 h 625126"/>
              <a:gd name="connsiteX13" fmla="*/ 83556 w 5786437"/>
              <a:gd name="connsiteY13" fmla="*/ 225912 h 625126"/>
              <a:gd name="connsiteX14" fmla="*/ 83556 w 5786437"/>
              <a:gd name="connsiteY14"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6437" h="625126">
                <a:moveTo>
                  <a:pt x="171755" y="0"/>
                </a:moveTo>
                <a:lnTo>
                  <a:pt x="272332" y="0"/>
                </a:lnTo>
                <a:lnTo>
                  <a:pt x="5505450" y="0"/>
                </a:lnTo>
                <a:lnTo>
                  <a:pt x="5748373" y="0"/>
                </a:lnTo>
                <a:lnTo>
                  <a:pt x="5786437" y="0"/>
                </a:lnTo>
                <a:lnTo>
                  <a:pt x="5786437" y="625126"/>
                </a:lnTo>
                <a:lnTo>
                  <a:pt x="5748373" y="625126"/>
                </a:lnTo>
                <a:lnTo>
                  <a:pt x="5505450" y="625126"/>
                </a:lnTo>
                <a:lnTo>
                  <a:pt x="272332" y="625126"/>
                </a:lnTo>
                <a:lnTo>
                  <a:pt x="171755" y="625126"/>
                </a:lnTo>
                <a:lnTo>
                  <a:pt x="83556" y="540022"/>
                </a:lnTo>
                <a:lnTo>
                  <a:pt x="83556" y="400762"/>
                </a:lnTo>
                <a:lnTo>
                  <a:pt x="0" y="311016"/>
                </a:lnTo>
                <a:lnTo>
                  <a:pt x="83556" y="225912"/>
                </a:lnTo>
                <a:lnTo>
                  <a:pt x="83556" y="85104"/>
                </a:lnTo>
                <a:close/>
              </a:path>
            </a:pathLst>
          </a:custGeom>
          <a:solidFill>
            <a:schemeClr val="accent4"/>
          </a:solidFill>
        </p:spPr>
        <p:txBody>
          <a:bodyPr wrap="square" lIns="535781" tIns="36000" rIns="642938" bIns="36000">
            <a:noAutofit/>
          </a:bodyPr>
          <a:lstStyle>
            <a:lvl1pPr algn="l">
              <a:defRPr sz="2400">
                <a:solidFill>
                  <a:schemeClr val="bg1"/>
                </a:solidFill>
                <a:latin typeface="Comenia Sans" panose="02000503080000020004" pitchFamily="50" charset="-18"/>
              </a:defRPr>
            </a:lvl1pPr>
          </a:lstStyle>
          <a:p>
            <a:r>
              <a:rPr lang="cs-CZ" dirty="0"/>
              <a:t>Název kapitoly</a:t>
            </a:r>
            <a:endParaRPr lang="en-US" dirty="0"/>
          </a:p>
        </p:txBody>
      </p:sp>
      <p:sp>
        <p:nvSpPr>
          <p:cNvPr id="7" name="Picture Placeholder 6">
            <a:extLst>
              <a:ext uri="{FF2B5EF4-FFF2-40B4-BE49-F238E27FC236}">
                <a16:creationId xmlns:a16="http://schemas.microsoft.com/office/drawing/2014/main" id="{3BB3F755-233E-46DA-89F2-CF9F9A487A7D}"/>
              </a:ext>
            </a:extLst>
          </p:cNvPr>
          <p:cNvSpPr>
            <a:spLocks noGrp="1"/>
          </p:cNvSpPr>
          <p:nvPr>
            <p:ph type="pic" sz="quarter" idx="14"/>
          </p:nvPr>
        </p:nvSpPr>
        <p:spPr>
          <a:xfrm>
            <a:off x="1571624" y="2364907"/>
            <a:ext cx="6929438" cy="3600123"/>
          </a:xfrm>
          <a:blipFill dpi="0" rotWithShape="1">
            <a:blip r:embed="rId2"/>
            <a:srcRect/>
            <a:stretch>
              <a:fillRect t="-14000" b="-14000"/>
            </a:stretch>
          </a:blipFill>
        </p:spPr>
        <p:txBody>
          <a:bodyPr lIns="0" tIns="0" rIns="0" bIns="0" anchor="t" anchorCtr="0"/>
          <a:lstStyle>
            <a:lvl1pPr marL="0" indent="0" algn="ctr">
              <a:buNone/>
              <a:defRPr>
                <a:solidFill>
                  <a:schemeClr val="tx1"/>
                </a:solidFill>
              </a:defRPr>
            </a:lvl1pPr>
          </a:lstStyle>
          <a:p>
            <a:r>
              <a:rPr lang="cs-CZ"/>
              <a:t>Kliknutím na ikonu přidáte obrázek.</a:t>
            </a:r>
            <a:endParaRPr lang="en-150" dirty="0"/>
          </a:p>
        </p:txBody>
      </p:sp>
      <p:pic>
        <p:nvPicPr>
          <p:cNvPr id="13" name="Graphic 12">
            <a:extLst>
              <a:ext uri="{FF2B5EF4-FFF2-40B4-BE49-F238E27FC236}">
                <a16:creationId xmlns:a16="http://schemas.microsoft.com/office/drawing/2014/main" id="{36D3358C-1387-458F-BBEE-DD75C7DFB1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0" y="280800"/>
            <a:ext cx="2390585" cy="1135952"/>
          </a:xfrm>
          <a:prstGeom prst="rect">
            <a:avLst/>
          </a:prstGeom>
        </p:spPr>
      </p:pic>
    </p:spTree>
    <p:extLst>
      <p:ext uri="{BB962C8B-B14F-4D97-AF65-F5344CB8AC3E}">
        <p14:creationId xmlns:p14="http://schemas.microsoft.com/office/powerpoint/2010/main" val="351899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ředělový list (pozitivní)">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4828E3-1D12-4E33-B103-A47D4E17BFFE}"/>
              </a:ext>
            </a:extLst>
          </p:cNvPr>
          <p:cNvSpPr>
            <a:spLocks noGrp="1"/>
          </p:cNvSpPr>
          <p:nvPr>
            <p:ph type="ctrTitle"/>
          </p:nvPr>
        </p:nvSpPr>
        <p:spPr>
          <a:xfrm>
            <a:off x="2152133" y="3999432"/>
            <a:ext cx="6991867" cy="1965599"/>
          </a:xfrm>
          <a:custGeom>
            <a:avLst/>
            <a:gdLst>
              <a:gd name="connsiteX0" fmla="*/ 542981 w 6991867"/>
              <a:gd name="connsiteY0" fmla="*/ 0 h 1965599"/>
              <a:gd name="connsiteX1" fmla="*/ 646881 w 6991867"/>
              <a:gd name="connsiteY1" fmla="*/ 0 h 1965599"/>
              <a:gd name="connsiteX2" fmla="*/ 724959 w 6991867"/>
              <a:gd name="connsiteY2" fmla="*/ 0 h 1965599"/>
              <a:gd name="connsiteX3" fmla="*/ 818407 w 6991867"/>
              <a:gd name="connsiteY3" fmla="*/ 0 h 1965599"/>
              <a:gd name="connsiteX4" fmla="*/ 852835 w 6991867"/>
              <a:gd name="connsiteY4" fmla="*/ 0 h 1965599"/>
              <a:gd name="connsiteX5" fmla="*/ 857753 w 6991867"/>
              <a:gd name="connsiteY5" fmla="*/ 0 h 1965599"/>
              <a:gd name="connsiteX6" fmla="*/ 1415043 w 6991867"/>
              <a:gd name="connsiteY6" fmla="*/ 0 h 1965599"/>
              <a:gd name="connsiteX7" fmla="*/ 1937513 w 6991867"/>
              <a:gd name="connsiteY7" fmla="*/ 0 h 1965599"/>
              <a:gd name="connsiteX8" fmla="*/ 2426288 w 6991867"/>
              <a:gd name="connsiteY8" fmla="*/ 0 h 1965599"/>
              <a:gd name="connsiteX9" fmla="*/ 2882490 w 6991867"/>
              <a:gd name="connsiteY9" fmla="*/ 0 h 1965599"/>
              <a:gd name="connsiteX10" fmla="*/ 3307243 w 6991867"/>
              <a:gd name="connsiteY10" fmla="*/ 0 h 1965599"/>
              <a:gd name="connsiteX11" fmla="*/ 3701670 w 6991867"/>
              <a:gd name="connsiteY11" fmla="*/ 0 h 1965599"/>
              <a:gd name="connsiteX12" fmla="*/ 4066894 w 6991867"/>
              <a:gd name="connsiteY12" fmla="*/ 0 h 1965599"/>
              <a:gd name="connsiteX13" fmla="*/ 4404038 w 6991867"/>
              <a:gd name="connsiteY13" fmla="*/ 0 h 1965599"/>
              <a:gd name="connsiteX14" fmla="*/ 4714226 w 6991867"/>
              <a:gd name="connsiteY14" fmla="*/ 0 h 1965599"/>
              <a:gd name="connsiteX15" fmla="*/ 4998580 w 6991867"/>
              <a:gd name="connsiteY15" fmla="*/ 0 h 1965599"/>
              <a:gd name="connsiteX16" fmla="*/ 5494281 w 6991867"/>
              <a:gd name="connsiteY16" fmla="*/ 0 h 1965599"/>
              <a:gd name="connsiteX17" fmla="*/ 5900127 w 6991867"/>
              <a:gd name="connsiteY17" fmla="*/ 0 h 1965599"/>
              <a:gd name="connsiteX18" fmla="*/ 6225103 w 6991867"/>
              <a:gd name="connsiteY18" fmla="*/ 0 h 1965599"/>
              <a:gd name="connsiteX19" fmla="*/ 6478195 w 6991867"/>
              <a:gd name="connsiteY19" fmla="*/ 0 h 1965599"/>
              <a:gd name="connsiteX20" fmla="*/ 6668388 w 6991867"/>
              <a:gd name="connsiteY20" fmla="*/ 0 h 1965599"/>
              <a:gd name="connsiteX21" fmla="*/ 6804669 w 6991867"/>
              <a:gd name="connsiteY21" fmla="*/ 0 h 1965599"/>
              <a:gd name="connsiteX22" fmla="*/ 6896021 w 6991867"/>
              <a:gd name="connsiteY22" fmla="*/ 0 h 1965599"/>
              <a:gd name="connsiteX23" fmla="*/ 6951432 w 6991867"/>
              <a:gd name="connsiteY23" fmla="*/ 0 h 1965599"/>
              <a:gd name="connsiteX24" fmla="*/ 6979886 w 6991867"/>
              <a:gd name="connsiteY24" fmla="*/ 0 h 1965599"/>
              <a:gd name="connsiteX25" fmla="*/ 6991867 w 6991867"/>
              <a:gd name="connsiteY25" fmla="*/ 0 h 1965599"/>
              <a:gd name="connsiteX26" fmla="*/ 6991867 w 6991867"/>
              <a:gd name="connsiteY26" fmla="*/ 178577 h 1965599"/>
              <a:gd name="connsiteX27" fmla="*/ 6991867 w 6991867"/>
              <a:gd name="connsiteY27" fmla="*/ 345996 h 1965599"/>
              <a:gd name="connsiteX28" fmla="*/ 6991867 w 6991867"/>
              <a:gd name="connsiteY28" fmla="*/ 502618 h 1965599"/>
              <a:gd name="connsiteX29" fmla="*/ 6991867 w 6991867"/>
              <a:gd name="connsiteY29" fmla="*/ 648802 h 1965599"/>
              <a:gd name="connsiteX30" fmla="*/ 6991867 w 6991867"/>
              <a:gd name="connsiteY30" fmla="*/ 784909 h 1965599"/>
              <a:gd name="connsiteX31" fmla="*/ 6991867 w 6991867"/>
              <a:gd name="connsiteY31" fmla="*/ 911298 h 1965599"/>
              <a:gd name="connsiteX32" fmla="*/ 6991867 w 6991867"/>
              <a:gd name="connsiteY32" fmla="*/ 1028329 h 1965599"/>
              <a:gd name="connsiteX33" fmla="*/ 6991867 w 6991867"/>
              <a:gd name="connsiteY33" fmla="*/ 1136363 h 1965599"/>
              <a:gd name="connsiteX34" fmla="*/ 6991867 w 6991867"/>
              <a:gd name="connsiteY34" fmla="*/ 1235758 h 1965599"/>
              <a:gd name="connsiteX35" fmla="*/ 6991867 w 6991867"/>
              <a:gd name="connsiteY35" fmla="*/ 1326876 h 1965599"/>
              <a:gd name="connsiteX36" fmla="*/ 6991867 w 6991867"/>
              <a:gd name="connsiteY36" fmla="*/ 1410076 h 1965599"/>
              <a:gd name="connsiteX37" fmla="*/ 6991867 w 6991867"/>
              <a:gd name="connsiteY37" fmla="*/ 1485717 h 1965599"/>
              <a:gd name="connsiteX38" fmla="*/ 6991867 w 6991867"/>
              <a:gd name="connsiteY38" fmla="*/ 1615766 h 1965599"/>
              <a:gd name="connsiteX39" fmla="*/ 6991867 w 6991867"/>
              <a:gd name="connsiteY39" fmla="*/ 1719900 h 1965599"/>
              <a:gd name="connsiteX40" fmla="*/ 6991867 w 6991867"/>
              <a:gd name="connsiteY40" fmla="*/ 1801000 h 1965599"/>
              <a:gd name="connsiteX41" fmla="*/ 6991867 w 6991867"/>
              <a:gd name="connsiteY41" fmla="*/ 1861946 h 1965599"/>
              <a:gd name="connsiteX42" fmla="*/ 6991867 w 6991867"/>
              <a:gd name="connsiteY42" fmla="*/ 1905615 h 1965599"/>
              <a:gd name="connsiteX43" fmla="*/ 6991867 w 6991867"/>
              <a:gd name="connsiteY43" fmla="*/ 1934888 h 1965599"/>
              <a:gd name="connsiteX44" fmla="*/ 6991867 w 6991867"/>
              <a:gd name="connsiteY44" fmla="*/ 1952643 h 1965599"/>
              <a:gd name="connsiteX45" fmla="*/ 6991867 w 6991867"/>
              <a:gd name="connsiteY45" fmla="*/ 1961761 h 1965599"/>
              <a:gd name="connsiteX46" fmla="*/ 6991867 w 6991867"/>
              <a:gd name="connsiteY46" fmla="*/ 1965599 h 1965599"/>
              <a:gd name="connsiteX47" fmla="*/ 542980 w 6991867"/>
              <a:gd name="connsiteY47" fmla="*/ 1965599 h 1965599"/>
              <a:gd name="connsiteX48" fmla="*/ 263622 w 6991867"/>
              <a:gd name="connsiteY48" fmla="*/ 1688700 h 1965599"/>
              <a:gd name="connsiteX49" fmla="*/ 263622 w 6991867"/>
              <a:gd name="connsiteY49" fmla="*/ 1251900 h 1965599"/>
              <a:gd name="connsiteX50" fmla="*/ 0 w 6991867"/>
              <a:gd name="connsiteY50" fmla="*/ 982800 h 1965599"/>
              <a:gd name="connsiteX51" fmla="*/ 263622 w 6991867"/>
              <a:gd name="connsiteY51" fmla="*/ 717600 h 1965599"/>
              <a:gd name="connsiteX52" fmla="*/ 263622 w 6991867"/>
              <a:gd name="connsiteY52" fmla="*/ 280800 h 1965599"/>
              <a:gd name="connsiteX53" fmla="*/ 542981 w 6991867"/>
              <a:gd name="connsiteY53" fmla="*/ 0 h 196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991867" h="1965599">
                <a:moveTo>
                  <a:pt x="542981" y="0"/>
                </a:moveTo>
                <a:lnTo>
                  <a:pt x="646881" y="0"/>
                </a:lnTo>
                <a:lnTo>
                  <a:pt x="724959" y="0"/>
                </a:lnTo>
                <a:lnTo>
                  <a:pt x="818407" y="0"/>
                </a:lnTo>
                <a:lnTo>
                  <a:pt x="852835" y="0"/>
                </a:lnTo>
                <a:lnTo>
                  <a:pt x="857753" y="0"/>
                </a:lnTo>
                <a:lnTo>
                  <a:pt x="1415043" y="0"/>
                </a:lnTo>
                <a:lnTo>
                  <a:pt x="1937513" y="0"/>
                </a:lnTo>
                <a:lnTo>
                  <a:pt x="2426288" y="0"/>
                </a:lnTo>
                <a:lnTo>
                  <a:pt x="2882490" y="0"/>
                </a:lnTo>
                <a:lnTo>
                  <a:pt x="3307243" y="0"/>
                </a:lnTo>
                <a:lnTo>
                  <a:pt x="3701670" y="0"/>
                </a:lnTo>
                <a:lnTo>
                  <a:pt x="4066894" y="0"/>
                </a:lnTo>
                <a:lnTo>
                  <a:pt x="4404038" y="0"/>
                </a:lnTo>
                <a:lnTo>
                  <a:pt x="4714226" y="0"/>
                </a:lnTo>
                <a:lnTo>
                  <a:pt x="4998580" y="0"/>
                </a:lnTo>
                <a:lnTo>
                  <a:pt x="5494281" y="0"/>
                </a:lnTo>
                <a:lnTo>
                  <a:pt x="5900127" y="0"/>
                </a:lnTo>
                <a:lnTo>
                  <a:pt x="6225103" y="0"/>
                </a:lnTo>
                <a:lnTo>
                  <a:pt x="6478195" y="0"/>
                </a:lnTo>
                <a:lnTo>
                  <a:pt x="6668388" y="0"/>
                </a:lnTo>
                <a:lnTo>
                  <a:pt x="6804669" y="0"/>
                </a:lnTo>
                <a:lnTo>
                  <a:pt x="6896021" y="0"/>
                </a:lnTo>
                <a:lnTo>
                  <a:pt x="6951432" y="0"/>
                </a:lnTo>
                <a:lnTo>
                  <a:pt x="6979886" y="0"/>
                </a:lnTo>
                <a:lnTo>
                  <a:pt x="6991867" y="0"/>
                </a:lnTo>
                <a:lnTo>
                  <a:pt x="6991867" y="178577"/>
                </a:lnTo>
                <a:lnTo>
                  <a:pt x="6991867" y="345996"/>
                </a:lnTo>
                <a:lnTo>
                  <a:pt x="6991867" y="502618"/>
                </a:lnTo>
                <a:lnTo>
                  <a:pt x="6991867" y="648802"/>
                </a:lnTo>
                <a:lnTo>
                  <a:pt x="6991867" y="784909"/>
                </a:lnTo>
                <a:lnTo>
                  <a:pt x="6991867" y="911298"/>
                </a:lnTo>
                <a:lnTo>
                  <a:pt x="6991867" y="1028329"/>
                </a:lnTo>
                <a:lnTo>
                  <a:pt x="6991867" y="1136363"/>
                </a:lnTo>
                <a:lnTo>
                  <a:pt x="6991867" y="1235758"/>
                </a:lnTo>
                <a:lnTo>
                  <a:pt x="6991867" y="1326876"/>
                </a:lnTo>
                <a:lnTo>
                  <a:pt x="6991867" y="1410076"/>
                </a:lnTo>
                <a:lnTo>
                  <a:pt x="6991867" y="1485717"/>
                </a:lnTo>
                <a:lnTo>
                  <a:pt x="6991867" y="1615766"/>
                </a:lnTo>
                <a:lnTo>
                  <a:pt x="6991867" y="1719900"/>
                </a:lnTo>
                <a:lnTo>
                  <a:pt x="6991867" y="1801000"/>
                </a:lnTo>
                <a:lnTo>
                  <a:pt x="6991867" y="1861946"/>
                </a:lnTo>
                <a:lnTo>
                  <a:pt x="6991867" y="1905615"/>
                </a:lnTo>
                <a:lnTo>
                  <a:pt x="6991867" y="1934888"/>
                </a:lnTo>
                <a:lnTo>
                  <a:pt x="6991867" y="1952643"/>
                </a:lnTo>
                <a:lnTo>
                  <a:pt x="6991867" y="1961761"/>
                </a:lnTo>
                <a:lnTo>
                  <a:pt x="6991867" y="1965599"/>
                </a:lnTo>
                <a:lnTo>
                  <a:pt x="542980" y="1965599"/>
                </a:lnTo>
                <a:lnTo>
                  <a:pt x="263622" y="1688700"/>
                </a:lnTo>
                <a:cubicBezTo>
                  <a:pt x="263622" y="1251900"/>
                  <a:pt x="263622" y="1251900"/>
                  <a:pt x="263622" y="1251900"/>
                </a:cubicBezTo>
                <a:cubicBezTo>
                  <a:pt x="177059" y="1162200"/>
                  <a:pt x="86562" y="1072500"/>
                  <a:pt x="0" y="982800"/>
                </a:cubicBezTo>
                <a:cubicBezTo>
                  <a:pt x="86562" y="897000"/>
                  <a:pt x="177059" y="807300"/>
                  <a:pt x="263622" y="717600"/>
                </a:cubicBezTo>
                <a:cubicBezTo>
                  <a:pt x="263622" y="280800"/>
                  <a:pt x="263622" y="280800"/>
                  <a:pt x="263622" y="280800"/>
                </a:cubicBezTo>
                <a:cubicBezTo>
                  <a:pt x="358053" y="187200"/>
                  <a:pt x="448550" y="93600"/>
                  <a:pt x="542981" y="0"/>
                </a:cubicBezTo>
                <a:close/>
              </a:path>
            </a:pathLst>
          </a:custGeom>
          <a:solidFill>
            <a:schemeClr val="accent4"/>
          </a:solidFill>
        </p:spPr>
        <p:txBody>
          <a:bodyPr wrap="square" lIns="892969" tIns="223266" rIns="642938" bIns="223266" anchor="ctr">
            <a:noAutofit/>
          </a:bodyPr>
          <a:lstStyle>
            <a:lvl1pPr marL="0" marR="0" indent="0" algn="l" defTabSz="914428" rtl="0" eaLnBrk="1" fontAlgn="auto" latinLnBrk="0" hangingPunct="1">
              <a:lnSpc>
                <a:spcPct val="90000"/>
              </a:lnSpc>
              <a:spcBef>
                <a:spcPct val="0"/>
              </a:spcBef>
              <a:spcAft>
                <a:spcPts val="0"/>
              </a:spcAft>
              <a:buClrTx/>
              <a:buSzTx/>
              <a:buFontTx/>
              <a:buNone/>
              <a:tabLst/>
              <a:defRPr sz="3750" b="1" baseline="0">
                <a:solidFill>
                  <a:schemeClr val="bg1"/>
                </a:solidFill>
                <a:latin typeface="+mj-lt"/>
              </a:defRPr>
            </a:lvl1pPr>
          </a:lstStyle>
          <a:p>
            <a:pPr marL="0" marR="0" lvl="0" indent="0" algn="l" defTabSz="914428" rtl="0" eaLnBrk="1" fontAlgn="auto" latinLnBrk="0" hangingPunct="1">
              <a:lnSpc>
                <a:spcPct val="90000"/>
              </a:lnSpc>
              <a:spcBef>
                <a:spcPct val="0"/>
              </a:spcBef>
              <a:spcAft>
                <a:spcPts val="0"/>
              </a:spcAft>
              <a:buClrTx/>
              <a:buSzTx/>
              <a:buFontTx/>
              <a:buNone/>
              <a:tabLst/>
              <a:defRPr/>
            </a:pPr>
            <a:r>
              <a:rPr lang="cs-CZ"/>
              <a:t>Kliknutím lze upravit styl.</a:t>
            </a:r>
            <a:endParaRPr lang="en-US" dirty="0"/>
          </a:p>
        </p:txBody>
      </p:sp>
      <p:pic>
        <p:nvPicPr>
          <p:cNvPr id="11" name="Graphic 10">
            <a:extLst>
              <a:ext uri="{FF2B5EF4-FFF2-40B4-BE49-F238E27FC236}">
                <a16:creationId xmlns:a16="http://schemas.microsoft.com/office/drawing/2014/main" id="{074BA0F0-A92C-4B8E-A6E9-ACC036805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000" y="280800"/>
            <a:ext cx="2390585" cy="1135952"/>
          </a:xfrm>
          <a:prstGeom prst="rect">
            <a:avLst/>
          </a:prstGeom>
        </p:spPr>
      </p:pic>
      <p:sp>
        <p:nvSpPr>
          <p:cNvPr id="2" name="Zástupný symbol pro datum 1"/>
          <p:cNvSpPr>
            <a:spLocks noGrp="1"/>
          </p:cNvSpPr>
          <p:nvPr>
            <p:ph type="dt" sz="half" idx="10"/>
          </p:nvPr>
        </p:nvSpPr>
        <p:spPr/>
        <p:txBody>
          <a:bodyPr/>
          <a:lstStyle/>
          <a:p>
            <a:fld id="{97FA24CF-4485-4DE7-B00E-6F2A45F36C5F}" type="datetimeFigureOut">
              <a:rPr lang="cs-CZ" smtClean="0"/>
              <a:t>17.06.2026</a:t>
            </a:fld>
            <a:endParaRPr lang="cs-CZ"/>
          </a:p>
        </p:txBody>
      </p:sp>
      <p:sp>
        <p:nvSpPr>
          <p:cNvPr id="3" name="Zástupný symbol pro zápatí 2"/>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7FAA39-83D0-45A7-8B14-B6378215DDB2}" type="slidenum">
              <a:rPr lang="cs-CZ" smtClean="0"/>
              <a:t>‹#›</a:t>
            </a:fld>
            <a:endParaRPr lang="cs-CZ"/>
          </a:p>
        </p:txBody>
      </p:sp>
    </p:spTree>
    <p:extLst>
      <p:ext uri="{BB962C8B-B14F-4D97-AF65-F5344CB8AC3E}">
        <p14:creationId xmlns:p14="http://schemas.microsoft.com/office/powerpoint/2010/main" val="4536006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ist s celostránkovým obrázkem (pozitivní)">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57AE742-71AD-456B-B277-E0C305AF722B}"/>
              </a:ext>
            </a:extLst>
          </p:cNvPr>
          <p:cNvSpPr>
            <a:spLocks noGrp="1"/>
          </p:cNvSpPr>
          <p:nvPr>
            <p:ph type="pic" sz="quarter" idx="13"/>
          </p:nvPr>
        </p:nvSpPr>
        <p:spPr>
          <a:xfrm>
            <a:off x="0" y="0"/>
            <a:ext cx="9144000" cy="6858000"/>
          </a:xfrm>
          <a:blipFill dpi="0" rotWithShape="1">
            <a:blip r:embed="rId2"/>
            <a:srcRect/>
            <a:stretch>
              <a:fillRect l="-6000" r="-6000"/>
            </a:stretch>
          </a:blipFill>
        </p:spPr>
        <p:txBody>
          <a:bodyPr/>
          <a:lstStyle>
            <a:lvl1pPr marL="0" indent="0" algn="ctr">
              <a:buNone/>
              <a:defRPr/>
            </a:lvl1pPr>
          </a:lstStyle>
          <a:p>
            <a:r>
              <a:rPr lang="cs-CZ"/>
              <a:t>Kliknutím na ikonu přidáte obrázek.</a:t>
            </a:r>
            <a:endParaRPr lang="en-150" dirty="0"/>
          </a:p>
        </p:txBody>
      </p:sp>
      <p:sp>
        <p:nvSpPr>
          <p:cNvPr id="4" name="Date Placeholder 3"/>
          <p:cNvSpPr>
            <a:spLocks noGrp="1"/>
          </p:cNvSpPr>
          <p:nvPr>
            <p:ph type="dt" sz="half" idx="10"/>
          </p:nvPr>
        </p:nvSpPr>
        <p:spPr/>
        <p:txBody>
          <a:bodyPr/>
          <a:lstStyle>
            <a:lvl1pPr>
              <a:defRPr>
                <a:solidFill>
                  <a:schemeClr val="bg1"/>
                </a:solidFill>
              </a:defRPr>
            </a:lvl1pPr>
          </a:lstStyle>
          <a:p>
            <a:fld id="{97FA24CF-4485-4DE7-B00E-6F2A45F36C5F}" type="datetimeFigureOut">
              <a:rPr lang="cs-CZ" smtClean="0"/>
              <a:pPr/>
              <a:t>17.06.2026</a:t>
            </a:fld>
            <a:endParaRPr lang="cs-CZ"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D7FAA39-83D0-45A7-8B14-B6378215DDB2}" type="slidenum">
              <a:rPr lang="cs-CZ" smtClean="0"/>
              <a:pPr/>
              <a:t>‹#›</a:t>
            </a:fld>
            <a:endParaRPr lang="cs-CZ"/>
          </a:p>
        </p:txBody>
      </p:sp>
      <p:sp>
        <p:nvSpPr>
          <p:cNvPr id="13" name="Title 1">
            <a:extLst>
              <a:ext uri="{FF2B5EF4-FFF2-40B4-BE49-F238E27FC236}">
                <a16:creationId xmlns:a16="http://schemas.microsoft.com/office/drawing/2014/main" id="{A7BBC8F8-5E49-402D-8F1A-36D983B37FEB}"/>
              </a:ext>
            </a:extLst>
          </p:cNvPr>
          <p:cNvSpPr>
            <a:spLocks noGrp="1"/>
          </p:cNvSpPr>
          <p:nvPr>
            <p:ph type="title"/>
          </p:nvPr>
        </p:nvSpPr>
        <p:spPr>
          <a:xfrm>
            <a:off x="5545740" y="5875687"/>
            <a:ext cx="7804498" cy="446532"/>
          </a:xfrm>
          <a:custGeom>
            <a:avLst/>
            <a:gdLst>
              <a:gd name="connsiteX0" fmla="*/ 122686 w 7804498"/>
              <a:gd name="connsiteY0" fmla="*/ 0 h 446532"/>
              <a:gd name="connsiteX1" fmla="*/ 194529 w 7804498"/>
              <a:gd name="connsiteY1" fmla="*/ 0 h 446532"/>
              <a:gd name="connsiteX2" fmla="*/ 3932583 w 7804498"/>
              <a:gd name="connsiteY2" fmla="*/ 0 h 446532"/>
              <a:gd name="connsiteX3" fmla="*/ 4106104 w 7804498"/>
              <a:gd name="connsiteY3" fmla="*/ 0 h 446532"/>
              <a:gd name="connsiteX4" fmla="*/ 4133293 w 7804498"/>
              <a:gd name="connsiteY4" fmla="*/ 0 h 446532"/>
              <a:gd name="connsiteX5" fmla="*/ 4133294 w 7804498"/>
              <a:gd name="connsiteY5" fmla="*/ 0 h 446532"/>
              <a:gd name="connsiteX6" fmla="*/ 7804498 w 7804498"/>
              <a:gd name="connsiteY6" fmla="*/ 0 h 446532"/>
              <a:gd name="connsiteX7" fmla="*/ 7804498 w 7804498"/>
              <a:gd name="connsiteY7" fmla="*/ 446532 h 446532"/>
              <a:gd name="connsiteX8" fmla="*/ 4133294 w 7804498"/>
              <a:gd name="connsiteY8" fmla="*/ 446532 h 446532"/>
              <a:gd name="connsiteX9" fmla="*/ 4133293 w 7804498"/>
              <a:gd name="connsiteY9" fmla="*/ 446532 h 446532"/>
              <a:gd name="connsiteX10" fmla="*/ 4106104 w 7804498"/>
              <a:gd name="connsiteY10" fmla="*/ 446532 h 446532"/>
              <a:gd name="connsiteX11" fmla="*/ 3932583 w 7804498"/>
              <a:gd name="connsiteY11" fmla="*/ 446532 h 446532"/>
              <a:gd name="connsiteX12" fmla="*/ 194529 w 7804498"/>
              <a:gd name="connsiteY12" fmla="*/ 446532 h 446532"/>
              <a:gd name="connsiteX13" fmla="*/ 122686 w 7804498"/>
              <a:gd name="connsiteY13" fmla="*/ 446532 h 446532"/>
              <a:gd name="connsiteX14" fmla="*/ 59685 w 7804498"/>
              <a:gd name="connsiteY14" fmla="*/ 385742 h 446532"/>
              <a:gd name="connsiteX15" fmla="*/ 59685 w 7804498"/>
              <a:gd name="connsiteY15" fmla="*/ 286267 h 446532"/>
              <a:gd name="connsiteX16" fmla="*/ 0 w 7804498"/>
              <a:gd name="connsiteY16" fmla="*/ 222161 h 446532"/>
              <a:gd name="connsiteX17" fmla="*/ 59685 w 7804498"/>
              <a:gd name="connsiteY17" fmla="*/ 161371 h 446532"/>
              <a:gd name="connsiteX18" fmla="*/ 59685 w 7804498"/>
              <a:gd name="connsiteY18" fmla="*/ 60791 h 44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4498" h="446532">
                <a:moveTo>
                  <a:pt x="122686" y="0"/>
                </a:moveTo>
                <a:lnTo>
                  <a:pt x="194529" y="0"/>
                </a:lnTo>
                <a:lnTo>
                  <a:pt x="3932583" y="0"/>
                </a:lnTo>
                <a:lnTo>
                  <a:pt x="4106104" y="0"/>
                </a:lnTo>
                <a:lnTo>
                  <a:pt x="4133293" y="0"/>
                </a:lnTo>
                <a:lnTo>
                  <a:pt x="4133294" y="0"/>
                </a:lnTo>
                <a:lnTo>
                  <a:pt x="7804498" y="0"/>
                </a:lnTo>
                <a:lnTo>
                  <a:pt x="7804498" y="446532"/>
                </a:lnTo>
                <a:lnTo>
                  <a:pt x="4133294" y="446532"/>
                </a:lnTo>
                <a:lnTo>
                  <a:pt x="4133293" y="446532"/>
                </a:lnTo>
                <a:lnTo>
                  <a:pt x="4106104" y="446532"/>
                </a:lnTo>
                <a:lnTo>
                  <a:pt x="3932583" y="446532"/>
                </a:lnTo>
                <a:lnTo>
                  <a:pt x="194529" y="446532"/>
                </a:lnTo>
                <a:lnTo>
                  <a:pt x="122686" y="446532"/>
                </a:lnTo>
                <a:lnTo>
                  <a:pt x="59685" y="385742"/>
                </a:lnTo>
                <a:lnTo>
                  <a:pt x="59685" y="286267"/>
                </a:lnTo>
                <a:lnTo>
                  <a:pt x="0" y="222161"/>
                </a:lnTo>
                <a:lnTo>
                  <a:pt x="59685" y="161371"/>
                </a:lnTo>
                <a:lnTo>
                  <a:pt x="59685" y="60791"/>
                </a:lnTo>
                <a:close/>
              </a:path>
            </a:pathLst>
          </a:custGeom>
          <a:solidFill>
            <a:schemeClr val="accent4"/>
          </a:solidFill>
        </p:spPr>
        <p:txBody>
          <a:bodyPr wrap="square" lIns="357188" tIns="0" rIns="535781" bIns="0">
            <a:noAutofit/>
          </a:bodyPr>
          <a:lstStyle>
            <a:lvl1pPr>
              <a:defRPr sz="1800" b="0">
                <a:solidFill>
                  <a:schemeClr val="bg1"/>
                </a:solidFill>
              </a:defRPr>
            </a:lvl1pPr>
          </a:lstStyle>
          <a:p>
            <a:r>
              <a:rPr lang="cs-CZ"/>
              <a:t>Kliknutím lze upravit styl.</a:t>
            </a:r>
            <a:endParaRPr lang="en-150" dirty="0"/>
          </a:p>
        </p:txBody>
      </p:sp>
    </p:spTree>
    <p:extLst>
      <p:ext uri="{BB962C8B-B14F-4D97-AF65-F5344CB8AC3E}">
        <p14:creationId xmlns:p14="http://schemas.microsoft.com/office/powerpoint/2010/main" val="177818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Úvodní snímek (negativní)">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2937" y="2053876"/>
            <a:ext cx="5564981" cy="2117375"/>
          </a:xfrm>
        </p:spPr>
        <p:txBody>
          <a:bodyPr anchor="b">
            <a:noAutofit/>
          </a:bodyPr>
          <a:lstStyle>
            <a:lvl1pPr algn="r">
              <a:defRPr sz="3750" b="1" baseline="0">
                <a:solidFill>
                  <a:schemeClr val="accent4"/>
                </a:solidFill>
                <a:latin typeface="+mj-lt"/>
              </a:defRPr>
            </a:lvl1pPr>
          </a:lstStyle>
          <a:p>
            <a:r>
              <a:rPr lang="cs-CZ"/>
              <a:t>Kliknutím lze upravit styl.</a:t>
            </a:r>
            <a:endParaRPr lang="en-US" dirty="0"/>
          </a:p>
        </p:txBody>
      </p:sp>
      <p:sp>
        <p:nvSpPr>
          <p:cNvPr id="3" name="Subtitle 2"/>
          <p:cNvSpPr>
            <a:spLocks noGrp="1"/>
          </p:cNvSpPr>
          <p:nvPr>
            <p:ph type="subTitle" idx="1"/>
          </p:nvPr>
        </p:nvSpPr>
        <p:spPr>
          <a:xfrm>
            <a:off x="642936" y="4171252"/>
            <a:ext cx="5564983" cy="365125"/>
          </a:xfrm>
        </p:spPr>
        <p:txBody>
          <a:bodyPr anchor="b">
            <a:noAutofit/>
          </a:bodyPr>
          <a:lstStyle>
            <a:lvl1pPr marL="0" indent="0" algn="r">
              <a:buNone/>
              <a:defRPr sz="2250">
                <a:solidFill>
                  <a:schemeClr val="bg2"/>
                </a:solidFill>
                <a:latin typeface="+mj-lt"/>
              </a:defRPr>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cs-CZ"/>
              <a:t>Kliknutím můžete upravit styl předlohy.</a:t>
            </a:r>
            <a:endParaRPr lang="en-US" dirty="0"/>
          </a:p>
        </p:txBody>
      </p:sp>
      <p:sp>
        <p:nvSpPr>
          <p:cNvPr id="22" name="Zástupný symbol pro datum 21"/>
          <p:cNvSpPr>
            <a:spLocks noGrp="1"/>
          </p:cNvSpPr>
          <p:nvPr>
            <p:ph type="dt" sz="half" idx="10"/>
          </p:nvPr>
        </p:nvSpPr>
        <p:spPr/>
        <p:txBody>
          <a:bodyPr/>
          <a:lstStyle/>
          <a:p>
            <a:fld id="{97FA24CF-4485-4DE7-B00E-6F2A45F36C5F}" type="datetimeFigureOut">
              <a:rPr lang="cs-CZ" smtClean="0"/>
              <a:t>17.06.2026</a:t>
            </a:fld>
            <a:endParaRPr lang="cs-CZ" dirty="0"/>
          </a:p>
        </p:txBody>
      </p:sp>
      <p:sp>
        <p:nvSpPr>
          <p:cNvPr id="23" name="Zástupný symbol pro zápatí 22"/>
          <p:cNvSpPr>
            <a:spLocks noGrp="1"/>
          </p:cNvSpPr>
          <p:nvPr>
            <p:ph type="ftr" sz="quarter" idx="11"/>
          </p:nvPr>
        </p:nvSpPr>
        <p:spPr/>
        <p:txBody>
          <a:bodyPr/>
          <a:lstStyle/>
          <a:p>
            <a:endParaRPr lang="cs-CZ"/>
          </a:p>
        </p:txBody>
      </p:sp>
      <p:sp>
        <p:nvSpPr>
          <p:cNvPr id="24" name="Zástupný symbol pro číslo snímku 23"/>
          <p:cNvSpPr>
            <a:spLocks noGrp="1"/>
          </p:cNvSpPr>
          <p:nvPr>
            <p:ph type="sldNum" sz="quarter" idx="12"/>
          </p:nvPr>
        </p:nvSpPr>
        <p:spPr/>
        <p:txBody>
          <a:bodyPr/>
          <a:lstStyle/>
          <a:p>
            <a:fld id="{6D7FAA39-83D0-45A7-8B14-B6378215DDB2}" type="slidenum">
              <a:rPr lang="cs-CZ" smtClean="0"/>
              <a:t>‹#›</a:t>
            </a:fld>
            <a:endParaRPr lang="cs-CZ"/>
          </a:p>
        </p:txBody>
      </p:sp>
      <p:sp>
        <p:nvSpPr>
          <p:cNvPr id="11" name="Graphic 9">
            <a:extLst>
              <a:ext uri="{FF2B5EF4-FFF2-40B4-BE49-F238E27FC236}">
                <a16:creationId xmlns:a16="http://schemas.microsoft.com/office/drawing/2014/main" id="{BFCE97E5-DEEF-433E-A1AB-551EAED31CF4}"/>
              </a:ext>
            </a:extLst>
          </p:cNvPr>
          <p:cNvSpPr/>
          <p:nvPr/>
        </p:nvSpPr>
        <p:spPr>
          <a:xfrm>
            <a:off x="5625751" y="0"/>
            <a:ext cx="3035043" cy="5893593"/>
          </a:xfrm>
          <a:custGeom>
            <a:avLst/>
            <a:gdLst>
              <a:gd name="connsiteX0" fmla="*/ 2433717 w 3530756"/>
              <a:gd name="connsiteY0" fmla="*/ 1782839 h 6856193"/>
              <a:gd name="connsiteX1" fmla="*/ 2433717 w 3530756"/>
              <a:gd name="connsiteY1" fmla="*/ 0 h 6856193"/>
              <a:gd name="connsiteX2" fmla="*/ 1337280 w 3530756"/>
              <a:gd name="connsiteY2" fmla="*/ 0 h 6856193"/>
              <a:gd name="connsiteX3" fmla="*/ 1337280 w 3530756"/>
              <a:gd name="connsiteY3" fmla="*/ 1782839 h 6856193"/>
              <a:gd name="connsiteX4" fmla="*/ 2433717 w 3530756"/>
              <a:gd name="connsiteY4" fmla="*/ 2879878 h 6856193"/>
              <a:gd name="connsiteX5" fmla="*/ 1337280 w 3530756"/>
              <a:gd name="connsiteY5" fmla="*/ 3976316 h 6856193"/>
              <a:gd name="connsiteX6" fmla="*/ 1337280 w 3530756"/>
              <a:gd name="connsiteY6" fmla="*/ 5759155 h 6856193"/>
              <a:gd name="connsiteX7" fmla="*/ 399197 w 3530756"/>
              <a:gd name="connsiteY7" fmla="*/ 5759155 h 6856193"/>
              <a:gd name="connsiteX8" fmla="*/ 0 w 3530756"/>
              <a:gd name="connsiteY8" fmla="*/ 6856194 h 6856193"/>
              <a:gd name="connsiteX9" fmla="*/ 1337280 w 3530756"/>
              <a:gd name="connsiteY9" fmla="*/ 6856194 h 6856193"/>
              <a:gd name="connsiteX10" fmla="*/ 2433717 w 3530756"/>
              <a:gd name="connsiteY10" fmla="*/ 5759155 h 6856193"/>
              <a:gd name="connsiteX11" fmla="*/ 2433717 w 3530756"/>
              <a:gd name="connsiteY11" fmla="*/ 3976316 h 6856193"/>
              <a:gd name="connsiteX12" fmla="*/ 3530757 w 3530756"/>
              <a:gd name="connsiteY12" fmla="*/ 2879878 h 685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0756" h="6856193">
                <a:moveTo>
                  <a:pt x="2433717" y="1782839"/>
                </a:moveTo>
                <a:lnTo>
                  <a:pt x="2433717" y="0"/>
                </a:lnTo>
                <a:lnTo>
                  <a:pt x="1337280" y="0"/>
                </a:lnTo>
                <a:lnTo>
                  <a:pt x="1337280" y="1782839"/>
                </a:lnTo>
                <a:lnTo>
                  <a:pt x="2433717" y="2879878"/>
                </a:lnTo>
                <a:lnTo>
                  <a:pt x="1337280" y="3976316"/>
                </a:lnTo>
                <a:lnTo>
                  <a:pt x="1337280" y="5759155"/>
                </a:lnTo>
                <a:lnTo>
                  <a:pt x="399197" y="5759155"/>
                </a:lnTo>
                <a:lnTo>
                  <a:pt x="0" y="6856194"/>
                </a:lnTo>
                <a:lnTo>
                  <a:pt x="1337280" y="6856194"/>
                </a:lnTo>
                <a:lnTo>
                  <a:pt x="2433717" y="5759155"/>
                </a:lnTo>
                <a:lnTo>
                  <a:pt x="2433717" y="3976316"/>
                </a:lnTo>
                <a:lnTo>
                  <a:pt x="3530757" y="2879878"/>
                </a:lnTo>
                <a:close/>
              </a:path>
            </a:pathLst>
          </a:custGeom>
          <a:solidFill>
            <a:schemeClr val="bg1"/>
          </a:solidFill>
          <a:ln w="6014" cap="flat">
            <a:noFill/>
            <a:prstDash val="solid"/>
            <a:miter/>
          </a:ln>
        </p:spPr>
        <p:txBody>
          <a:bodyPr rtlCol="0" anchor="ctr"/>
          <a:lstStyle/>
          <a:p>
            <a:endParaRPr lang="en-150"/>
          </a:p>
        </p:txBody>
      </p:sp>
      <p:pic>
        <p:nvPicPr>
          <p:cNvPr id="13" name="Graphic 12">
            <a:extLst>
              <a:ext uri="{FF2B5EF4-FFF2-40B4-BE49-F238E27FC236}">
                <a16:creationId xmlns:a16="http://schemas.microsoft.com/office/drawing/2014/main" id="{D38B8964-3B9B-456D-BA1D-6DD913A59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3238310" cy="1593723"/>
          </a:xfrm>
          <a:prstGeom prst="rect">
            <a:avLst/>
          </a:prstGeom>
        </p:spPr>
      </p:pic>
    </p:spTree>
    <p:extLst>
      <p:ext uri="{BB962C8B-B14F-4D97-AF65-F5344CB8AC3E}">
        <p14:creationId xmlns:p14="http://schemas.microsoft.com/office/powerpoint/2010/main" val="420195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ist s textovým obsahem (negativní)">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1624" y="1695111"/>
            <a:ext cx="6929438" cy="4269922"/>
          </a:xfrm>
        </p:spPr>
        <p:txBody>
          <a:bodyPr lIns="0" tIns="0" rIns="0" bIns="0">
            <a:normAutofit/>
          </a:bodyPr>
          <a:lstStyle>
            <a:lvl1pPr marL="457200" indent="-457200">
              <a:lnSpc>
                <a:spcPts val="3640"/>
              </a:lnSpc>
              <a:buFont typeface="Comenia Sans" panose="02000503080000020004" pitchFamily="50" charset="0"/>
              <a:buChar char="→"/>
              <a:defRPr sz="2800">
                <a:solidFill>
                  <a:schemeClr val="bg2"/>
                </a:solidFill>
                <a:latin typeface="+mn-lt"/>
              </a:defRPr>
            </a:lvl1pPr>
            <a:lvl2pPr marL="914414" indent="-457200">
              <a:lnSpc>
                <a:spcPts val="3640"/>
              </a:lnSpc>
              <a:buFont typeface="Comenia Sans" panose="02000503080000020004" pitchFamily="50" charset="0"/>
              <a:buChar char="→"/>
              <a:defRPr sz="2600">
                <a:solidFill>
                  <a:schemeClr val="bg2"/>
                </a:solidFill>
                <a:latin typeface="+mn-lt"/>
              </a:defRPr>
            </a:lvl2pPr>
            <a:lvl3pPr marL="1371628" indent="-457200">
              <a:lnSpc>
                <a:spcPts val="3640"/>
              </a:lnSpc>
              <a:buFont typeface="Comenia Sans" panose="02000503080000020004" pitchFamily="50" charset="0"/>
              <a:buChar char="→"/>
              <a:defRPr sz="2600">
                <a:solidFill>
                  <a:schemeClr val="bg2"/>
                </a:solidFill>
                <a:latin typeface="+mn-lt"/>
              </a:defRPr>
            </a:lvl3pPr>
            <a:lvl4pPr marL="1828842" indent="-457200">
              <a:lnSpc>
                <a:spcPts val="3640"/>
              </a:lnSpc>
              <a:buFont typeface="Comenia Sans" panose="02000503080000020004" pitchFamily="50" charset="0"/>
              <a:buChar char="→"/>
              <a:defRPr sz="2600">
                <a:solidFill>
                  <a:schemeClr val="bg2"/>
                </a:solidFill>
                <a:latin typeface="+mn-lt"/>
              </a:defRPr>
            </a:lvl4pPr>
            <a:lvl5pPr marL="2286057" indent="-457200">
              <a:lnSpc>
                <a:spcPts val="3640"/>
              </a:lnSpc>
              <a:buFont typeface="Comenia Sans" panose="02000503080000020004" pitchFamily="50" charset="0"/>
              <a:buChar char="→"/>
              <a:defRPr sz="2600">
                <a:solidFill>
                  <a:schemeClr val="bg2"/>
                </a:solidFill>
                <a:latin typeface="+mn-lt"/>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7FA24CF-4485-4DE7-B00E-6F2A45F36C5F}" type="datetimeFigureOut">
              <a:rPr lang="cs-CZ" smtClean="0"/>
              <a:t>17.06.2026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3" name="Title 22">
            <a:extLst>
              <a:ext uri="{FF2B5EF4-FFF2-40B4-BE49-F238E27FC236}">
                <a16:creationId xmlns:a16="http://schemas.microsoft.com/office/drawing/2014/main" id="{7CD1277F-AEAB-4FC4-825E-D59E50983824}"/>
              </a:ext>
            </a:extLst>
          </p:cNvPr>
          <p:cNvSpPr>
            <a:spLocks noGrp="1"/>
          </p:cNvSpPr>
          <p:nvPr>
            <p:ph type="title"/>
          </p:nvPr>
        </p:nvSpPr>
        <p:spPr>
          <a:xfrm>
            <a:off x="6013450" y="535781"/>
            <a:ext cx="5786437" cy="625126"/>
          </a:xfrm>
          <a:custGeom>
            <a:avLst/>
            <a:gdLst>
              <a:gd name="connsiteX0" fmla="*/ 171755 w 5786437"/>
              <a:gd name="connsiteY0" fmla="*/ 0 h 625126"/>
              <a:gd name="connsiteX1" fmla="*/ 272332 w 5786437"/>
              <a:gd name="connsiteY1" fmla="*/ 0 h 625126"/>
              <a:gd name="connsiteX2" fmla="*/ 5505450 w 5786437"/>
              <a:gd name="connsiteY2" fmla="*/ 0 h 625126"/>
              <a:gd name="connsiteX3" fmla="*/ 5748373 w 5786437"/>
              <a:gd name="connsiteY3" fmla="*/ 0 h 625126"/>
              <a:gd name="connsiteX4" fmla="*/ 5786437 w 5786437"/>
              <a:gd name="connsiteY4" fmla="*/ 0 h 625126"/>
              <a:gd name="connsiteX5" fmla="*/ 5786437 w 5786437"/>
              <a:gd name="connsiteY5" fmla="*/ 625126 h 625126"/>
              <a:gd name="connsiteX6" fmla="*/ 5748373 w 5786437"/>
              <a:gd name="connsiteY6" fmla="*/ 625126 h 625126"/>
              <a:gd name="connsiteX7" fmla="*/ 5505450 w 5786437"/>
              <a:gd name="connsiteY7" fmla="*/ 625126 h 625126"/>
              <a:gd name="connsiteX8" fmla="*/ 272332 w 5786437"/>
              <a:gd name="connsiteY8" fmla="*/ 625126 h 625126"/>
              <a:gd name="connsiteX9" fmla="*/ 171755 w 5786437"/>
              <a:gd name="connsiteY9" fmla="*/ 625126 h 625126"/>
              <a:gd name="connsiteX10" fmla="*/ 83556 w 5786437"/>
              <a:gd name="connsiteY10" fmla="*/ 540022 h 625126"/>
              <a:gd name="connsiteX11" fmla="*/ 83556 w 5786437"/>
              <a:gd name="connsiteY11" fmla="*/ 400762 h 625126"/>
              <a:gd name="connsiteX12" fmla="*/ 0 w 5786437"/>
              <a:gd name="connsiteY12" fmla="*/ 311016 h 625126"/>
              <a:gd name="connsiteX13" fmla="*/ 83556 w 5786437"/>
              <a:gd name="connsiteY13" fmla="*/ 225912 h 625126"/>
              <a:gd name="connsiteX14" fmla="*/ 83556 w 5786437"/>
              <a:gd name="connsiteY14"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6437" h="625126">
                <a:moveTo>
                  <a:pt x="171755" y="0"/>
                </a:moveTo>
                <a:lnTo>
                  <a:pt x="272332" y="0"/>
                </a:lnTo>
                <a:lnTo>
                  <a:pt x="5505450" y="0"/>
                </a:lnTo>
                <a:lnTo>
                  <a:pt x="5748373" y="0"/>
                </a:lnTo>
                <a:lnTo>
                  <a:pt x="5786437" y="0"/>
                </a:lnTo>
                <a:lnTo>
                  <a:pt x="5786437" y="625126"/>
                </a:lnTo>
                <a:lnTo>
                  <a:pt x="5748373" y="625126"/>
                </a:lnTo>
                <a:lnTo>
                  <a:pt x="5505450" y="625126"/>
                </a:lnTo>
                <a:lnTo>
                  <a:pt x="272332" y="625126"/>
                </a:lnTo>
                <a:lnTo>
                  <a:pt x="171755" y="625126"/>
                </a:lnTo>
                <a:lnTo>
                  <a:pt x="83556" y="540022"/>
                </a:lnTo>
                <a:lnTo>
                  <a:pt x="83556" y="400762"/>
                </a:lnTo>
                <a:lnTo>
                  <a:pt x="0" y="311016"/>
                </a:lnTo>
                <a:lnTo>
                  <a:pt x="83556" y="225912"/>
                </a:lnTo>
                <a:lnTo>
                  <a:pt x="83556" y="85104"/>
                </a:lnTo>
                <a:close/>
              </a:path>
            </a:pathLst>
          </a:custGeom>
          <a:solidFill>
            <a:schemeClr val="accent4"/>
          </a:solidFill>
        </p:spPr>
        <p:txBody>
          <a:bodyPr wrap="square" lIns="535781" tIns="36000" rIns="642938" bIns="36000">
            <a:noAutofit/>
          </a:bodyPr>
          <a:lstStyle>
            <a:lvl1pPr algn="l">
              <a:defRPr sz="2400">
                <a:solidFill>
                  <a:schemeClr val="bg1"/>
                </a:solidFill>
                <a:latin typeface="Comenia Sans" panose="02000503080000020004" pitchFamily="50" charset="-18"/>
              </a:defRPr>
            </a:lvl1pPr>
          </a:lstStyle>
          <a:p>
            <a:r>
              <a:rPr lang="cs-CZ"/>
              <a:t>Kliknutím lze upravit styl.</a:t>
            </a:r>
            <a:endParaRPr lang="en-US" dirty="0"/>
          </a:p>
        </p:txBody>
      </p:sp>
      <p:pic>
        <p:nvPicPr>
          <p:cNvPr id="14" name="Graphic 13">
            <a:extLst>
              <a:ext uri="{FF2B5EF4-FFF2-40B4-BE49-F238E27FC236}">
                <a16:creationId xmlns:a16="http://schemas.microsoft.com/office/drawing/2014/main" id="{FACC97A9-1A5D-4621-B734-38562A983A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2390585" cy="1135952"/>
          </a:xfrm>
          <a:prstGeom prst="rect">
            <a:avLst/>
          </a:prstGeom>
        </p:spPr>
      </p:pic>
    </p:spTree>
    <p:extLst>
      <p:ext uri="{BB962C8B-B14F-4D97-AF65-F5344CB8AC3E}">
        <p14:creationId xmlns:p14="http://schemas.microsoft.com/office/powerpoint/2010/main" val="137354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ist s textovým obsahem + kapitola (negativní)">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1624" y="2333583"/>
            <a:ext cx="6929438" cy="3631449"/>
          </a:xfrm>
        </p:spPr>
        <p:txBody>
          <a:bodyPr lIns="0" tIns="0" rIns="0" bIns="0">
            <a:normAutofit/>
          </a:bodyPr>
          <a:lstStyle>
            <a:lvl1pPr marL="457200" indent="-457200">
              <a:lnSpc>
                <a:spcPts val="3640"/>
              </a:lnSpc>
              <a:buFont typeface="Comenia Sans" panose="02000503080000020004" pitchFamily="50" charset="0"/>
              <a:buChar char="→"/>
              <a:defRPr sz="2800">
                <a:solidFill>
                  <a:schemeClr val="bg2"/>
                </a:solidFill>
                <a:latin typeface="+mn-lt"/>
              </a:defRPr>
            </a:lvl1pPr>
            <a:lvl2pPr marL="914414" indent="-457200">
              <a:lnSpc>
                <a:spcPts val="3640"/>
              </a:lnSpc>
              <a:buFont typeface="Comenia Sans" panose="02000503080000020004" pitchFamily="50" charset="0"/>
              <a:buChar char="→"/>
              <a:defRPr sz="2600">
                <a:solidFill>
                  <a:schemeClr val="bg2"/>
                </a:solidFill>
                <a:latin typeface="+mn-lt"/>
              </a:defRPr>
            </a:lvl2pPr>
            <a:lvl3pPr marL="1371628" indent="-457200">
              <a:lnSpc>
                <a:spcPts val="3640"/>
              </a:lnSpc>
              <a:buFont typeface="Comenia Sans" panose="02000503080000020004" pitchFamily="50" charset="0"/>
              <a:buChar char="→"/>
              <a:defRPr sz="2600">
                <a:solidFill>
                  <a:schemeClr val="bg2"/>
                </a:solidFill>
                <a:latin typeface="+mn-lt"/>
              </a:defRPr>
            </a:lvl3pPr>
            <a:lvl4pPr marL="1828842" indent="-457200">
              <a:lnSpc>
                <a:spcPts val="3640"/>
              </a:lnSpc>
              <a:buFont typeface="Comenia Sans" panose="02000503080000020004" pitchFamily="50" charset="0"/>
              <a:buChar char="→"/>
              <a:defRPr sz="2600">
                <a:solidFill>
                  <a:schemeClr val="bg2"/>
                </a:solidFill>
                <a:latin typeface="+mn-lt"/>
              </a:defRPr>
            </a:lvl4pPr>
            <a:lvl5pPr marL="2286057" indent="-457200">
              <a:lnSpc>
                <a:spcPts val="3640"/>
              </a:lnSpc>
              <a:buFont typeface="Comenia Sans" panose="02000503080000020004" pitchFamily="50" charset="0"/>
              <a:buChar char="→"/>
              <a:defRPr sz="2600">
                <a:solidFill>
                  <a:schemeClr val="bg2"/>
                </a:solidFill>
                <a:latin typeface="+mn-lt"/>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7FA24CF-4485-4DE7-B00E-6F2A45F36C5F}" type="datetimeFigureOut">
              <a:rPr lang="cs-CZ" smtClean="0"/>
              <a:t>17.06.2026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D7FAA39-83D0-45A7-8B14-B6378215DDB2}" type="slidenum">
              <a:rPr lang="cs-CZ" smtClean="0"/>
              <a:t>‹#›</a:t>
            </a:fld>
            <a:endParaRPr lang="cs-CZ"/>
          </a:p>
        </p:txBody>
      </p:sp>
      <p:sp>
        <p:nvSpPr>
          <p:cNvPr id="24" name="Zástupný symbol pro text 23"/>
          <p:cNvSpPr>
            <a:spLocks noGrp="1"/>
          </p:cNvSpPr>
          <p:nvPr>
            <p:ph type="body" sz="quarter" idx="13" hasCustomPrompt="1"/>
          </p:nvPr>
        </p:nvSpPr>
        <p:spPr>
          <a:xfrm>
            <a:off x="1571624" y="1695110"/>
            <a:ext cx="6929438" cy="638473"/>
          </a:xfrm>
        </p:spPr>
        <p:txBody>
          <a:bodyPr lIns="0" tIns="0" rIns="0" bIns="0">
            <a:noAutofit/>
          </a:bodyPr>
          <a:lstStyle>
            <a:lvl1pPr marL="0" indent="0">
              <a:buNone/>
              <a:defRPr sz="4000" b="1">
                <a:solidFill>
                  <a:schemeClr val="bg1"/>
                </a:solidFill>
                <a:latin typeface="+mj-lt"/>
              </a:defRPr>
            </a:lvl1pPr>
          </a:lstStyle>
          <a:p>
            <a:pPr lvl="0"/>
            <a:r>
              <a:rPr lang="cs-CZ" dirty="0"/>
              <a:t>Nadpis</a:t>
            </a:r>
          </a:p>
        </p:txBody>
      </p:sp>
      <p:sp>
        <p:nvSpPr>
          <p:cNvPr id="23" name="Title 22">
            <a:extLst>
              <a:ext uri="{FF2B5EF4-FFF2-40B4-BE49-F238E27FC236}">
                <a16:creationId xmlns:a16="http://schemas.microsoft.com/office/drawing/2014/main" id="{7CD1277F-AEAB-4FC4-825E-D59E50983824}"/>
              </a:ext>
            </a:extLst>
          </p:cNvPr>
          <p:cNvSpPr>
            <a:spLocks noGrp="1"/>
          </p:cNvSpPr>
          <p:nvPr>
            <p:ph type="title" hasCustomPrompt="1"/>
          </p:nvPr>
        </p:nvSpPr>
        <p:spPr>
          <a:xfrm>
            <a:off x="6013450" y="535781"/>
            <a:ext cx="5786437" cy="625126"/>
          </a:xfrm>
          <a:custGeom>
            <a:avLst/>
            <a:gdLst>
              <a:gd name="connsiteX0" fmla="*/ 171755 w 5786437"/>
              <a:gd name="connsiteY0" fmla="*/ 0 h 625126"/>
              <a:gd name="connsiteX1" fmla="*/ 272332 w 5786437"/>
              <a:gd name="connsiteY1" fmla="*/ 0 h 625126"/>
              <a:gd name="connsiteX2" fmla="*/ 5505450 w 5786437"/>
              <a:gd name="connsiteY2" fmla="*/ 0 h 625126"/>
              <a:gd name="connsiteX3" fmla="*/ 5748373 w 5786437"/>
              <a:gd name="connsiteY3" fmla="*/ 0 h 625126"/>
              <a:gd name="connsiteX4" fmla="*/ 5786437 w 5786437"/>
              <a:gd name="connsiteY4" fmla="*/ 0 h 625126"/>
              <a:gd name="connsiteX5" fmla="*/ 5786437 w 5786437"/>
              <a:gd name="connsiteY5" fmla="*/ 625126 h 625126"/>
              <a:gd name="connsiteX6" fmla="*/ 5748373 w 5786437"/>
              <a:gd name="connsiteY6" fmla="*/ 625126 h 625126"/>
              <a:gd name="connsiteX7" fmla="*/ 5505450 w 5786437"/>
              <a:gd name="connsiteY7" fmla="*/ 625126 h 625126"/>
              <a:gd name="connsiteX8" fmla="*/ 272332 w 5786437"/>
              <a:gd name="connsiteY8" fmla="*/ 625126 h 625126"/>
              <a:gd name="connsiteX9" fmla="*/ 171755 w 5786437"/>
              <a:gd name="connsiteY9" fmla="*/ 625126 h 625126"/>
              <a:gd name="connsiteX10" fmla="*/ 83556 w 5786437"/>
              <a:gd name="connsiteY10" fmla="*/ 540022 h 625126"/>
              <a:gd name="connsiteX11" fmla="*/ 83556 w 5786437"/>
              <a:gd name="connsiteY11" fmla="*/ 400762 h 625126"/>
              <a:gd name="connsiteX12" fmla="*/ 0 w 5786437"/>
              <a:gd name="connsiteY12" fmla="*/ 311016 h 625126"/>
              <a:gd name="connsiteX13" fmla="*/ 83556 w 5786437"/>
              <a:gd name="connsiteY13" fmla="*/ 225912 h 625126"/>
              <a:gd name="connsiteX14" fmla="*/ 83556 w 5786437"/>
              <a:gd name="connsiteY14" fmla="*/ 85104 h 62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86437" h="625126">
                <a:moveTo>
                  <a:pt x="171755" y="0"/>
                </a:moveTo>
                <a:lnTo>
                  <a:pt x="272332" y="0"/>
                </a:lnTo>
                <a:lnTo>
                  <a:pt x="5505450" y="0"/>
                </a:lnTo>
                <a:lnTo>
                  <a:pt x="5748373" y="0"/>
                </a:lnTo>
                <a:lnTo>
                  <a:pt x="5786437" y="0"/>
                </a:lnTo>
                <a:lnTo>
                  <a:pt x="5786437" y="625126"/>
                </a:lnTo>
                <a:lnTo>
                  <a:pt x="5748373" y="625126"/>
                </a:lnTo>
                <a:lnTo>
                  <a:pt x="5505450" y="625126"/>
                </a:lnTo>
                <a:lnTo>
                  <a:pt x="272332" y="625126"/>
                </a:lnTo>
                <a:lnTo>
                  <a:pt x="171755" y="625126"/>
                </a:lnTo>
                <a:lnTo>
                  <a:pt x="83556" y="540022"/>
                </a:lnTo>
                <a:lnTo>
                  <a:pt x="83556" y="400762"/>
                </a:lnTo>
                <a:lnTo>
                  <a:pt x="0" y="311016"/>
                </a:lnTo>
                <a:lnTo>
                  <a:pt x="83556" y="225912"/>
                </a:lnTo>
                <a:lnTo>
                  <a:pt x="83556" y="85104"/>
                </a:lnTo>
                <a:close/>
              </a:path>
            </a:pathLst>
          </a:custGeom>
          <a:solidFill>
            <a:schemeClr val="accent4"/>
          </a:solidFill>
        </p:spPr>
        <p:txBody>
          <a:bodyPr wrap="square" lIns="535781" tIns="36000" rIns="642938" bIns="36000">
            <a:noAutofit/>
          </a:bodyPr>
          <a:lstStyle>
            <a:lvl1pPr algn="l">
              <a:defRPr sz="2400">
                <a:solidFill>
                  <a:schemeClr val="bg1"/>
                </a:solidFill>
                <a:latin typeface="Comenia Sans" panose="02000503080000020004" pitchFamily="50" charset="-18"/>
              </a:defRPr>
            </a:lvl1pPr>
          </a:lstStyle>
          <a:p>
            <a:r>
              <a:rPr lang="cs-CZ" dirty="0"/>
              <a:t>Název kapitoly</a:t>
            </a:r>
            <a:endParaRPr lang="en-US" dirty="0"/>
          </a:p>
        </p:txBody>
      </p:sp>
      <p:pic>
        <p:nvPicPr>
          <p:cNvPr id="15" name="Graphic 14">
            <a:extLst>
              <a:ext uri="{FF2B5EF4-FFF2-40B4-BE49-F238E27FC236}">
                <a16:creationId xmlns:a16="http://schemas.microsoft.com/office/drawing/2014/main" id="{5B8CE1FD-B066-4584-80FE-E137F1F87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000" y="280800"/>
            <a:ext cx="2390585" cy="1135952"/>
          </a:xfrm>
          <a:prstGeom prst="rect">
            <a:avLst/>
          </a:prstGeom>
        </p:spPr>
      </p:pic>
    </p:spTree>
    <p:extLst>
      <p:ext uri="{BB962C8B-B14F-4D97-AF65-F5344CB8AC3E}">
        <p14:creationId xmlns:p14="http://schemas.microsoft.com/office/powerpoint/2010/main" val="2837618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A24CF-4485-4DE7-B00E-6F2A45F36C5F}" type="datetimeFigureOut">
              <a:rPr lang="cs-CZ" smtClean="0"/>
              <a:t>17.06.2026</a:t>
            </a:fld>
            <a:endParaRPr lang="cs-CZ"/>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FAA39-83D0-45A7-8B14-B6378215DDB2}" type="slidenum">
              <a:rPr lang="cs-CZ" smtClean="0"/>
              <a:t>‹#›</a:t>
            </a:fld>
            <a:endParaRPr lang="cs-CZ"/>
          </a:p>
        </p:txBody>
      </p:sp>
    </p:spTree>
    <p:extLst>
      <p:ext uri="{BB962C8B-B14F-4D97-AF65-F5344CB8AC3E}">
        <p14:creationId xmlns:p14="http://schemas.microsoft.com/office/powerpoint/2010/main" val="4240705850"/>
      </p:ext>
    </p:extLst>
  </p:cSld>
  <p:clrMap bg1="lt1" tx1="dk1" bg2="lt2" tx2="dk2" accent1="accent1" accent2="accent2" accent3="accent3" accent4="accent4" accent5="accent5" accent6="accent6" hlink="hlink" folHlink="folHlink"/>
  <p:sldLayoutIdLst>
    <p:sldLayoutId id="2147483743" r:id="rId1"/>
    <p:sldLayoutId id="2147483745" r:id="rId2"/>
    <p:sldLayoutId id="2147483756" r:id="rId3"/>
    <p:sldLayoutId id="2147483750" r:id="rId4"/>
    <p:sldLayoutId id="2147483744" r:id="rId5"/>
    <p:sldLayoutId id="2147483754" r:id="rId6"/>
    <p:sldLayoutId id="2147483752" r:id="rId7"/>
    <p:sldLayoutId id="2147483751" r:id="rId8"/>
    <p:sldLayoutId id="2147483757" r:id="rId9"/>
    <p:sldLayoutId id="2147483753" r:id="rId10"/>
    <p:sldLayoutId id="2147483749" r:id="rId11"/>
    <p:sldLayoutId id="2147483755" r:id="rId12"/>
  </p:sldLayoutIdLst>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uhk.cz/cs/prirodovedecka-fakulta/studium/informace-pro-studenty-1/platby-za-administrativne-spravni-ukony-zadosti-zapisy-predmetu-apod" TargetMode="External"/><Relationship Id="rId2" Type="http://schemas.openxmlformats.org/officeDocument/2006/relationships/hyperlink" Target="https://www.uhk.cz/cs/prirodovedecka-fakulta/studium/studijni-oddeleni/dokumenty?dir=%2Fformulare-a-zadosti"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uhk.cz/cs/univerzita-hradec-kralove/uhk/uredni-deska/vnitrni-predpisy-a-ridici-akty-2/vnitrni-predpisy/statut-univerzity-hradec-kralove"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uhk.cz/cs/univerzita-hradec-kralove/uhk/celouniverzitni-pracoviste/oddeleni-informacnich-technologii/it-poradna/zmena-hesla"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stag.uhk.cz/" TargetMode="External"/><Relationship Id="rId2" Type="http://schemas.openxmlformats.org/officeDocument/2006/relationships/hyperlink" Target="https://www.uhk.cz/cs/prirodovedecka-fakulta/studium/partak-do-prvaku#prirucka"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posta.uhk.cz/" TargetMode="External"/><Relationship Id="rId2" Type="http://schemas.microsoft.com/office/2018/10/relationships/comments" Target="../comments/modernComment_111_A23CF585.xml"/><Relationship Id="rId1" Type="http://schemas.openxmlformats.org/officeDocument/2006/relationships/slideLayout" Target="../slideLayouts/slideLayout3.xml"/><Relationship Id="rId4" Type="http://schemas.openxmlformats.org/officeDocument/2006/relationships/hyperlink" Target="https://www.uhk.cz/cs/univerzita-hradec-kralove/uhk/celouniverzitni-pracoviste/oddeleni-informacnich-technologii/it-poradna/elektronicka-posta-a-sluzby-office-365"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uhk.cz/cs/univerzita-hradec-kralove/uhk/celouniverzitni-pracoviste/centrum-sluzeb-uhk/prukaz-studenta-uh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0E_FAFC1CCC.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uhk.cz/cs/univerzita-hradec-kralove/uhk/celouniverzitni-pracoviste/uhk-point/psychologicka-a-terapeuticka-podpora" TargetMode="External"/><Relationship Id="rId2" Type="http://schemas.openxmlformats.org/officeDocument/2006/relationships/hyperlink" Target="https://www.uhk.cz/cs/univerzita-hradec-kralove/uhk/celouniverzitni-pracoviste/uhk-point/augustin" TargetMode="External"/><Relationship Id="rId1" Type="http://schemas.openxmlformats.org/officeDocument/2006/relationships/slideLayout" Target="../slideLayouts/slideLayout3.xml"/><Relationship Id="rId5" Type="http://schemas.openxmlformats.org/officeDocument/2006/relationships/hyperlink" Target="https://www.uhk.cz/cs/univerzita-hradec-kralove/uhk/celouniverzitni-pracoviste/uhk-point/karierni-centrum" TargetMode="External"/><Relationship Id="rId4" Type="http://schemas.openxmlformats.org/officeDocument/2006/relationships/hyperlink" Target="https://www.uhk.cz/cs/univerzita-hradec-kralove/uhk/celouniverzitni-pracoviste/uhk-point/socialni-poradenstv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hyperlink" Target="https://kampusbufetuhk.cz/" TargetMode="External"/><Relationship Id="rId2" Type="http://schemas.openxmlformats.org/officeDocument/2006/relationships/hyperlink" Target="https://www.jidelnahradecka.cz/"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microsoft.com/office/2018/10/relationships/comments" Target="../comments/modernComment_104_ED4D635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uhk.cz/cs/univerzita-hradec-kralove/uhk/uredni-deska/vnitrni-predpisy-a-ridici-akty-2/vnitrni-predpisy#statut-univerzity-hradec-kralove" TargetMode="External"/><Relationship Id="rId7" Type="http://schemas.openxmlformats.org/officeDocument/2006/relationships/hyperlink" Target="https://www.uhk.cz/cs/prirodovedecka-fakulta/studium/partak-do-prvaku#prirucka" TargetMode="External"/><Relationship Id="rId2" Type="http://schemas.openxmlformats.org/officeDocument/2006/relationships/hyperlink" Target="http://www.uhk.cz/" TargetMode="External"/><Relationship Id="rId1" Type="http://schemas.openxmlformats.org/officeDocument/2006/relationships/slideLayout" Target="../slideLayouts/slideLayout2.xml"/><Relationship Id="rId6" Type="http://schemas.openxmlformats.org/officeDocument/2006/relationships/hyperlink" Target="https://www.uhk.cz/cs/prirodovedecka-fakulta/prf/uredni-deska/vnitrni-predpisy-a-ridici-akty/ridici-akty" TargetMode="External"/><Relationship Id="rId5" Type="http://schemas.openxmlformats.org/officeDocument/2006/relationships/hyperlink" Target="https://www.uhk.cz/cs/univerzita-hradec-kralove/uhk/uredni-deska/vnitrni-predpisy-a-ridici-akty-2/vnitrni-predpisy#stipendijni-rad-univerzity-hradec-kralove" TargetMode="External"/><Relationship Id="rId4" Type="http://schemas.openxmlformats.org/officeDocument/2006/relationships/hyperlink" Target="https://www.uhk.cz/cs/univerzita-hradec-kralove/uhk/uredni-deska/vnitrni-predpisy-a-ridici-akty-2/vnitrni-predpisy#studijni-a-zkusebni-rad-univerzity-hradec-kralove-ucinny-od-1.-9.-202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60F0C1-5826-1D11-39D8-4C1617A2E3B7}"/>
              </a:ext>
            </a:extLst>
          </p:cNvPr>
          <p:cNvSpPr>
            <a:spLocks noGrp="1"/>
          </p:cNvSpPr>
          <p:nvPr>
            <p:ph type="ctrTitle"/>
          </p:nvPr>
        </p:nvSpPr>
        <p:spPr>
          <a:xfrm>
            <a:off x="642937" y="2053877"/>
            <a:ext cx="5564981" cy="1517460"/>
          </a:xfrm>
        </p:spPr>
        <p:txBody>
          <a:bodyPr/>
          <a:lstStyle/>
          <a:p>
            <a:r>
              <a:rPr lang="cs-CZ" sz="4400" dirty="0"/>
              <a:t>ZÁPIS DO STUDIA</a:t>
            </a:r>
          </a:p>
        </p:txBody>
      </p:sp>
      <p:sp>
        <p:nvSpPr>
          <p:cNvPr id="3" name="Podnadpis 2">
            <a:extLst>
              <a:ext uri="{FF2B5EF4-FFF2-40B4-BE49-F238E27FC236}">
                <a16:creationId xmlns:a16="http://schemas.microsoft.com/office/drawing/2014/main" id="{9837A443-25D3-9A50-6616-09FEFC9A88CA}"/>
              </a:ext>
            </a:extLst>
          </p:cNvPr>
          <p:cNvSpPr>
            <a:spLocks noGrp="1"/>
          </p:cNvSpPr>
          <p:nvPr>
            <p:ph type="subTitle" idx="1"/>
          </p:nvPr>
        </p:nvSpPr>
        <p:spPr>
          <a:xfrm>
            <a:off x="642936" y="3864634"/>
            <a:ext cx="5564983" cy="671743"/>
          </a:xfrm>
        </p:spPr>
        <p:txBody>
          <a:bodyPr/>
          <a:lstStyle/>
          <a:p>
            <a:r>
              <a:rPr lang="cs-CZ" sz="2800" b="1" dirty="0"/>
              <a:t>2026/2027</a:t>
            </a:r>
            <a:endParaRPr lang="cs-CZ" sz="2400" b="1" dirty="0"/>
          </a:p>
        </p:txBody>
      </p:sp>
    </p:spTree>
    <p:extLst>
      <p:ext uri="{BB962C8B-B14F-4D97-AF65-F5344CB8AC3E}">
        <p14:creationId xmlns:p14="http://schemas.microsoft.com/office/powerpoint/2010/main" val="2168587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FC22D889-BFAE-845C-9E01-0C801E133E7D}"/>
              </a:ext>
            </a:extLst>
          </p:cNvPr>
          <p:cNvSpPr>
            <a:spLocks noGrp="1"/>
          </p:cNvSpPr>
          <p:nvPr>
            <p:ph type="body" sz="quarter" idx="13"/>
          </p:nvPr>
        </p:nvSpPr>
        <p:spPr>
          <a:xfrm>
            <a:off x="1107281" y="1742046"/>
            <a:ext cx="1868832" cy="683258"/>
          </a:xfrm>
        </p:spPr>
        <p:txBody>
          <a:bodyPr/>
          <a:lstStyle/>
          <a:p>
            <a:r>
              <a:rPr lang="cs-CZ" sz="1600" b="0" dirty="0"/>
              <a:t>příklad zobrazení</a:t>
            </a:r>
          </a:p>
          <a:p>
            <a:r>
              <a:rPr lang="cs-CZ" sz="1600" b="0" dirty="0"/>
              <a:t>předmětů v IS/STAG:</a:t>
            </a:r>
          </a:p>
        </p:txBody>
      </p:sp>
      <p:sp>
        <p:nvSpPr>
          <p:cNvPr id="3" name="Nadpis 2">
            <a:extLst>
              <a:ext uri="{FF2B5EF4-FFF2-40B4-BE49-F238E27FC236}">
                <a16:creationId xmlns:a16="http://schemas.microsoft.com/office/drawing/2014/main" id="{ACB3ADFD-B3D2-B6B2-6270-5FD4ED0EAA30}"/>
              </a:ext>
            </a:extLst>
          </p:cNvPr>
          <p:cNvSpPr>
            <a:spLocks noGrp="1"/>
          </p:cNvSpPr>
          <p:nvPr>
            <p:ph type="title"/>
          </p:nvPr>
        </p:nvSpPr>
        <p:spPr>
          <a:xfrm>
            <a:off x="3357563" y="513561"/>
            <a:ext cx="5786437" cy="625126"/>
          </a:xfrm>
        </p:spPr>
        <p:txBody>
          <a:bodyPr/>
          <a:lstStyle/>
          <a:p>
            <a:pPr algn="r"/>
            <a:r>
              <a:rPr lang="cs-CZ" dirty="0"/>
              <a:t>Organizace studia</a:t>
            </a:r>
          </a:p>
        </p:txBody>
      </p:sp>
      <p:pic>
        <p:nvPicPr>
          <p:cNvPr id="10" name="Obrázek 9">
            <a:extLst>
              <a:ext uri="{FF2B5EF4-FFF2-40B4-BE49-F238E27FC236}">
                <a16:creationId xmlns:a16="http://schemas.microsoft.com/office/drawing/2014/main" id="{BA4311AB-DC5B-47F7-570B-F0AAFAEDFAB5}"/>
              </a:ext>
            </a:extLst>
          </p:cNvPr>
          <p:cNvPicPr>
            <a:picLocks noChangeAspect="1"/>
          </p:cNvPicPr>
          <p:nvPr/>
        </p:nvPicPr>
        <p:blipFill>
          <a:blip r:embed="rId2"/>
          <a:stretch>
            <a:fillRect/>
          </a:stretch>
        </p:blipFill>
        <p:spPr>
          <a:xfrm>
            <a:off x="3512567" y="1896040"/>
            <a:ext cx="3811259" cy="2170970"/>
          </a:xfrm>
          <a:prstGeom prst="rect">
            <a:avLst/>
          </a:prstGeom>
        </p:spPr>
      </p:pic>
      <p:sp>
        <p:nvSpPr>
          <p:cNvPr id="11" name="Zástupný obsah 1">
            <a:extLst>
              <a:ext uri="{FF2B5EF4-FFF2-40B4-BE49-F238E27FC236}">
                <a16:creationId xmlns:a16="http://schemas.microsoft.com/office/drawing/2014/main" id="{647C0943-0646-463A-F68C-8FB822B31EFF}"/>
              </a:ext>
            </a:extLst>
          </p:cNvPr>
          <p:cNvSpPr txBox="1">
            <a:spLocks/>
          </p:cNvSpPr>
          <p:nvPr/>
        </p:nvSpPr>
        <p:spPr>
          <a:xfrm>
            <a:off x="1107281" y="4379658"/>
            <a:ext cx="7277594" cy="2022241"/>
          </a:xfrm>
          <a:prstGeom prst="rect">
            <a:avLst/>
          </a:prstGeom>
        </p:spPr>
        <p:txBody>
          <a:bodyPr/>
          <a:lst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spcAft>
                <a:spcPts val="600"/>
              </a:spcAft>
              <a:buFont typeface="Arial" panose="020B0604020202020204" pitchFamily="34" charset="0"/>
              <a:buNone/>
            </a:pPr>
            <a:r>
              <a:rPr lang="cs-CZ" sz="1800" b="1" dirty="0"/>
              <a:t>prerekvizita</a:t>
            </a:r>
            <a:r>
              <a:rPr lang="cs-CZ" sz="1600" dirty="0"/>
              <a:t> </a:t>
            </a:r>
            <a:r>
              <a:rPr lang="cs-CZ" sz="1600" dirty="0">
                <a:solidFill>
                  <a:schemeClr val="tx2"/>
                </a:solidFill>
              </a:rPr>
              <a:t>–</a:t>
            </a:r>
            <a:r>
              <a:rPr lang="cs-CZ" sz="1600" dirty="0"/>
              <a:t> </a:t>
            </a:r>
            <a:r>
              <a:rPr lang="cs-CZ" sz="1600" dirty="0">
                <a:solidFill>
                  <a:schemeClr val="tx2"/>
                </a:solidFill>
              </a:rPr>
              <a:t>předmět, který student musí splnit předtím, než si může zapsat navazující předmět (např. Organická chemie 1 a Organická chemie 2)</a:t>
            </a:r>
          </a:p>
          <a:p>
            <a:pPr marL="0" indent="0">
              <a:lnSpc>
                <a:spcPct val="130000"/>
              </a:lnSpc>
              <a:spcBef>
                <a:spcPts val="600"/>
              </a:spcBef>
              <a:spcAft>
                <a:spcPts val="600"/>
              </a:spcAft>
              <a:buFont typeface="Arial" panose="020B0604020202020204" pitchFamily="34" charset="0"/>
              <a:buNone/>
            </a:pPr>
            <a:r>
              <a:rPr lang="cs-CZ" sz="1800" b="1" dirty="0"/>
              <a:t>kontraindikace</a:t>
            </a:r>
            <a:r>
              <a:rPr lang="cs-CZ" sz="1600" dirty="0"/>
              <a:t> </a:t>
            </a:r>
            <a:r>
              <a:rPr lang="cs-CZ" sz="1600" dirty="0">
                <a:solidFill>
                  <a:schemeClr val="tx2"/>
                </a:solidFill>
              </a:rPr>
              <a:t>– předměty vzájemně se vylučující</a:t>
            </a:r>
          </a:p>
          <a:p>
            <a:pPr marL="0" indent="0">
              <a:lnSpc>
                <a:spcPct val="130000"/>
              </a:lnSpc>
              <a:spcBef>
                <a:spcPts val="600"/>
              </a:spcBef>
              <a:spcAft>
                <a:spcPts val="600"/>
              </a:spcAft>
              <a:buNone/>
            </a:pPr>
            <a:r>
              <a:rPr lang="cs-CZ" sz="1600" dirty="0">
                <a:solidFill>
                  <a:schemeClr val="tx2"/>
                </a:solidFill>
              </a:rPr>
              <a:t>informace o podmiňujících / vyloučených předmětech jsou vždy uvedeny v sylabu daného předmětu (sylabus zobrazíte kliknutím na předmět v IS/STAG)</a:t>
            </a:r>
          </a:p>
          <a:p>
            <a:pPr marL="0" indent="0">
              <a:spcBef>
                <a:spcPts val="600"/>
              </a:spcBef>
              <a:spcAft>
                <a:spcPts val="600"/>
              </a:spcAft>
              <a:buFont typeface="Arial" panose="020B0604020202020204" pitchFamily="34" charset="0"/>
              <a:buNone/>
            </a:pPr>
            <a:endParaRPr lang="cs-CZ" dirty="0"/>
          </a:p>
        </p:txBody>
      </p:sp>
    </p:spTree>
    <p:extLst>
      <p:ext uri="{BB962C8B-B14F-4D97-AF65-F5344CB8AC3E}">
        <p14:creationId xmlns:p14="http://schemas.microsoft.com/office/powerpoint/2010/main" val="170711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5E3A274-5BCA-FEA1-5A10-7AF61A1C40E2}"/>
              </a:ext>
            </a:extLst>
          </p:cNvPr>
          <p:cNvSpPr>
            <a:spLocks noGrp="1"/>
          </p:cNvSpPr>
          <p:nvPr>
            <p:ph idx="1"/>
          </p:nvPr>
        </p:nvSpPr>
        <p:spPr>
          <a:xfrm>
            <a:off x="1107280" y="2551194"/>
            <a:ext cx="7251715" cy="3946447"/>
          </a:xfrm>
        </p:spPr>
        <p:txBody>
          <a:bodyPr>
            <a:normAutofit fontScale="62500" lnSpcReduction="20000"/>
          </a:bodyPr>
          <a:lstStyle/>
          <a:p>
            <a:pPr marL="0" indent="0">
              <a:lnSpc>
                <a:spcPct val="140000"/>
              </a:lnSpc>
              <a:spcAft>
                <a:spcPts val="1200"/>
              </a:spcAft>
              <a:buNone/>
            </a:pPr>
            <a:r>
              <a:rPr lang="cs-CZ" dirty="0"/>
              <a:t>studium je předčasně (neúspěšně) ukončeno, pokud student:</a:t>
            </a:r>
          </a:p>
          <a:p>
            <a:pPr>
              <a:lnSpc>
                <a:spcPct val="140000"/>
              </a:lnSpc>
              <a:spcAft>
                <a:spcPts val="600"/>
              </a:spcAft>
              <a:buFont typeface="Wingdings" panose="05000000000000000000" pitchFamily="2" charset="2"/>
              <a:buChar char="Ø"/>
            </a:pPr>
            <a:r>
              <a:rPr lang="cs-CZ" dirty="0"/>
              <a:t>v 1. ročníku:</a:t>
            </a:r>
          </a:p>
          <a:p>
            <a:pPr lvl="2">
              <a:lnSpc>
                <a:spcPct val="140000"/>
              </a:lnSpc>
              <a:spcBef>
                <a:spcPts val="0"/>
              </a:spcBef>
              <a:buFont typeface="Comenia Sans" panose="02000503080000020004" pitchFamily="50" charset="-18"/>
              <a:buChar char="×"/>
            </a:pPr>
            <a:r>
              <a:rPr lang="cs-CZ" dirty="0"/>
              <a:t>nesplní k poslednímu dni zkouškového období ZS min. 15 kreditů</a:t>
            </a:r>
          </a:p>
          <a:p>
            <a:pPr lvl="2">
              <a:lnSpc>
                <a:spcPct val="140000"/>
              </a:lnSpc>
              <a:spcBef>
                <a:spcPts val="0"/>
              </a:spcBef>
              <a:buFont typeface="Comenia Sans" panose="02000503080000020004" pitchFamily="50" charset="-18"/>
              <a:buChar char="×"/>
            </a:pPr>
            <a:r>
              <a:rPr lang="cs-CZ" dirty="0"/>
              <a:t>nesplní k 31. 8. min. 40 kreditů</a:t>
            </a:r>
          </a:p>
          <a:p>
            <a:pPr>
              <a:lnSpc>
                <a:spcPct val="140000"/>
              </a:lnSpc>
              <a:spcBef>
                <a:spcPts val="1200"/>
              </a:spcBef>
              <a:spcAft>
                <a:spcPts val="600"/>
              </a:spcAft>
              <a:buFont typeface="Wingdings" panose="05000000000000000000" pitchFamily="2" charset="2"/>
              <a:buChar char="Ø"/>
            </a:pPr>
            <a:r>
              <a:rPr lang="cs-CZ" dirty="0"/>
              <a:t>ve vyšším ročníku:</a:t>
            </a:r>
          </a:p>
          <a:p>
            <a:pPr lvl="2">
              <a:lnSpc>
                <a:spcPct val="140000"/>
              </a:lnSpc>
              <a:spcBef>
                <a:spcPts val="0"/>
              </a:spcBef>
              <a:buFont typeface="Comenia Sans" panose="02000503080000020004" pitchFamily="50" charset="-18"/>
              <a:buChar char="×"/>
            </a:pPr>
            <a:r>
              <a:rPr lang="cs-CZ" dirty="0"/>
              <a:t>nesplní k 31. 8. požadovaný počet kreditů</a:t>
            </a:r>
          </a:p>
          <a:p>
            <a:pPr lvl="2">
              <a:lnSpc>
                <a:spcPct val="140000"/>
              </a:lnSpc>
              <a:spcBef>
                <a:spcPts val="0"/>
              </a:spcBef>
              <a:buFont typeface="Comenia Sans" panose="02000503080000020004" pitchFamily="50" charset="-18"/>
              <a:buChar char="×"/>
            </a:pPr>
            <a:r>
              <a:rPr lang="cs-CZ" dirty="0"/>
              <a:t>neúspěšně vykoná podruhé zapsaný povinný předmět</a:t>
            </a:r>
          </a:p>
          <a:p>
            <a:pPr lvl="2">
              <a:lnSpc>
                <a:spcPct val="140000"/>
              </a:lnSpc>
              <a:spcBef>
                <a:spcPts val="0"/>
              </a:spcBef>
              <a:buFont typeface="Comenia Sans" panose="02000503080000020004" pitchFamily="50" charset="-18"/>
              <a:buChar char="×"/>
            </a:pPr>
            <a:r>
              <a:rPr lang="cs-CZ" dirty="0"/>
              <a:t>vyčerpá možnost splnit blok povinně volitelných předmětů</a:t>
            </a:r>
          </a:p>
          <a:p>
            <a:pPr>
              <a:lnSpc>
                <a:spcPct val="140000"/>
              </a:lnSpc>
              <a:spcBef>
                <a:spcPts val="1200"/>
              </a:spcBef>
              <a:buFont typeface="Wingdings" panose="05000000000000000000" pitchFamily="2" charset="2"/>
              <a:buChar char="Ø"/>
            </a:pPr>
            <a:r>
              <a:rPr lang="cs-CZ" dirty="0"/>
              <a:t>zanechá studium na základě vlastního rozhodnutí</a:t>
            </a:r>
          </a:p>
          <a:p>
            <a:pPr>
              <a:lnSpc>
                <a:spcPct val="170000"/>
              </a:lnSpc>
              <a:buFont typeface="Courier New" panose="02070309020205020404" pitchFamily="49" charset="0"/>
              <a:buChar char="o"/>
            </a:pPr>
            <a:endParaRPr lang="cs-CZ" dirty="0"/>
          </a:p>
          <a:p>
            <a:pPr lvl="2">
              <a:lnSpc>
                <a:spcPct val="170000"/>
              </a:lnSpc>
              <a:buFont typeface="Comenia Sans" panose="02000503080000020004" pitchFamily="50" charset="-18"/>
              <a:buChar char="−"/>
            </a:pPr>
            <a:endParaRPr lang="cs-CZ" dirty="0"/>
          </a:p>
        </p:txBody>
      </p:sp>
      <p:sp>
        <p:nvSpPr>
          <p:cNvPr id="3" name="Zástupný text 2">
            <a:extLst>
              <a:ext uri="{FF2B5EF4-FFF2-40B4-BE49-F238E27FC236}">
                <a16:creationId xmlns:a16="http://schemas.microsoft.com/office/drawing/2014/main" id="{3F347124-2045-6A08-2C58-74A60818FD4D}"/>
              </a:ext>
            </a:extLst>
          </p:cNvPr>
          <p:cNvSpPr>
            <a:spLocks noGrp="1"/>
          </p:cNvSpPr>
          <p:nvPr>
            <p:ph type="body" sz="quarter" idx="13"/>
          </p:nvPr>
        </p:nvSpPr>
        <p:spPr>
          <a:xfrm>
            <a:off x="977885" y="1695110"/>
            <a:ext cx="6929438" cy="638473"/>
          </a:xfrm>
        </p:spPr>
        <p:txBody>
          <a:bodyPr/>
          <a:lstStyle/>
          <a:p>
            <a:r>
              <a:rPr lang="cs-CZ" sz="2800" dirty="0"/>
              <a:t>Předčasné ukončení studia</a:t>
            </a:r>
          </a:p>
        </p:txBody>
      </p:sp>
      <p:sp>
        <p:nvSpPr>
          <p:cNvPr id="4" name="Nadpis 3">
            <a:extLst>
              <a:ext uri="{FF2B5EF4-FFF2-40B4-BE49-F238E27FC236}">
                <a16:creationId xmlns:a16="http://schemas.microsoft.com/office/drawing/2014/main" id="{F9C7BA1E-65B1-2A46-F55F-C9EF27814E24}"/>
              </a:ext>
            </a:extLst>
          </p:cNvPr>
          <p:cNvSpPr>
            <a:spLocks noGrp="1"/>
          </p:cNvSpPr>
          <p:nvPr>
            <p:ph type="title"/>
          </p:nvPr>
        </p:nvSpPr>
        <p:spPr>
          <a:xfrm>
            <a:off x="3357563" y="501275"/>
            <a:ext cx="5786437" cy="625126"/>
          </a:xfrm>
        </p:spPr>
        <p:txBody>
          <a:bodyPr/>
          <a:lstStyle/>
          <a:p>
            <a:pPr algn="r"/>
            <a:r>
              <a:rPr lang="cs-CZ" dirty="0"/>
              <a:t>Organizace studia</a:t>
            </a:r>
          </a:p>
        </p:txBody>
      </p:sp>
    </p:spTree>
    <p:extLst>
      <p:ext uri="{BB962C8B-B14F-4D97-AF65-F5344CB8AC3E}">
        <p14:creationId xmlns:p14="http://schemas.microsoft.com/office/powerpoint/2010/main" val="191359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5E3A274-5BCA-FEA1-5A10-7AF61A1C40E2}"/>
              </a:ext>
            </a:extLst>
          </p:cNvPr>
          <p:cNvSpPr>
            <a:spLocks noGrp="1"/>
          </p:cNvSpPr>
          <p:nvPr>
            <p:ph idx="1"/>
          </p:nvPr>
        </p:nvSpPr>
        <p:spPr>
          <a:xfrm>
            <a:off x="1399094" y="2551194"/>
            <a:ext cx="7210067" cy="3946447"/>
          </a:xfrm>
        </p:spPr>
        <p:txBody>
          <a:bodyPr>
            <a:normAutofit fontScale="62500" lnSpcReduction="20000"/>
          </a:bodyPr>
          <a:lstStyle/>
          <a:p>
            <a:pPr>
              <a:lnSpc>
                <a:spcPct val="170000"/>
              </a:lnSpc>
              <a:spcBef>
                <a:spcPts val="0"/>
              </a:spcBef>
            </a:pPr>
            <a:r>
              <a:rPr lang="cs-CZ" dirty="0"/>
              <a:t>viz čl. 21 SZŘ (hodnocení max. D, </a:t>
            </a:r>
            <a:r>
              <a:rPr lang="cs-CZ" dirty="0" err="1"/>
              <a:t>pův</a:t>
            </a:r>
            <a:r>
              <a:rPr lang="cs-CZ" dirty="0"/>
              <a:t>. studium ne starší než 5 let)</a:t>
            </a:r>
          </a:p>
          <a:p>
            <a:pPr>
              <a:lnSpc>
                <a:spcPct val="170000"/>
              </a:lnSpc>
              <a:spcBef>
                <a:spcPts val="0"/>
              </a:spcBef>
            </a:pPr>
            <a:r>
              <a:rPr lang="cs-CZ" dirty="0"/>
              <a:t>student si sám zajistí vyjádření vyučujícího nebo garanta jednotlivých předmětů v současném studiu</a:t>
            </a:r>
          </a:p>
          <a:p>
            <a:pPr>
              <a:lnSpc>
                <a:spcPct val="170000"/>
              </a:lnSpc>
              <a:spcBef>
                <a:spcPts val="0"/>
              </a:spcBef>
            </a:pPr>
            <a:r>
              <a:rPr lang="cs-CZ" u="dotted"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žádost</a:t>
            </a:r>
            <a:r>
              <a:rPr lang="cs-CZ" u="dotted" dirty="0">
                <a:solidFill>
                  <a:schemeClr val="tx1"/>
                </a:solidFill>
                <a:uFill>
                  <a:solidFill>
                    <a:schemeClr val="bg1"/>
                  </a:solidFill>
                </a:uFill>
                <a:hlinkClick r:id="rId2">
                  <a:extLst>
                    <a:ext uri="{A12FA001-AC4F-418D-AE19-62706E023703}">
                      <ahyp:hlinkClr xmlns:ahyp="http://schemas.microsoft.com/office/drawing/2018/hyperlinkcolor" val="tx"/>
                    </a:ext>
                  </a:extLst>
                </a:hlinkClick>
              </a:rPr>
              <a:t> </a:t>
            </a:r>
            <a:r>
              <a:rPr lang="cs-CZ" u="dotted"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s příslušným formulářem </a:t>
            </a:r>
            <a:r>
              <a:rPr lang="cs-CZ" dirty="0"/>
              <a:t>+ doklad o </a:t>
            </a:r>
            <a:r>
              <a:rPr lang="cs-CZ" u="dotted" dirty="0">
                <a:solidFill>
                  <a:srgbClr val="FFC000"/>
                </a:solidFill>
                <a:uFill>
                  <a:solidFill>
                    <a:schemeClr val="bg1"/>
                  </a:solidFill>
                </a:uFill>
                <a:hlinkClick r:id="rId3">
                  <a:extLst>
                    <a:ext uri="{A12FA001-AC4F-418D-AE19-62706E023703}">
                      <ahyp:hlinkClr xmlns:ahyp="http://schemas.microsoft.com/office/drawing/2018/hyperlinkcolor" val="tx"/>
                    </a:ext>
                  </a:extLst>
                </a:hlinkClick>
              </a:rPr>
              <a:t>platbě</a:t>
            </a:r>
            <a:endParaRPr lang="cs-CZ" u="dotted" dirty="0">
              <a:solidFill>
                <a:srgbClr val="FFC000"/>
              </a:solidFill>
              <a:uFill>
                <a:solidFill>
                  <a:schemeClr val="bg1"/>
                </a:solidFill>
              </a:uFill>
            </a:endParaRPr>
          </a:p>
          <a:p>
            <a:pPr>
              <a:lnSpc>
                <a:spcPct val="170000"/>
              </a:lnSpc>
              <a:spcBef>
                <a:spcPts val="0"/>
              </a:spcBef>
            </a:pPr>
            <a:r>
              <a:rPr lang="cs-CZ" dirty="0"/>
              <a:t>vyplněná žádost se odevzdává na studijní oddělení</a:t>
            </a:r>
          </a:p>
          <a:p>
            <a:pPr>
              <a:lnSpc>
                <a:spcPct val="170000"/>
              </a:lnSpc>
              <a:spcBef>
                <a:spcPts val="0"/>
              </a:spcBef>
            </a:pPr>
            <a:r>
              <a:rPr lang="cs-CZ" dirty="0"/>
              <a:t>schvaluje proděkan pro vzdělávání a vnitřní vztahy</a:t>
            </a:r>
          </a:p>
          <a:p>
            <a:pPr>
              <a:lnSpc>
                <a:spcPct val="170000"/>
              </a:lnSpc>
              <a:spcBef>
                <a:spcPts val="0"/>
              </a:spcBef>
            </a:pPr>
            <a:r>
              <a:rPr lang="cs-CZ" dirty="0"/>
              <a:t>doporučení: nechat si uznat předměty ze </a:t>
            </a:r>
            <a:r>
              <a:rPr lang="cs-CZ"/>
              <a:t>všech ročníků </a:t>
            </a:r>
            <a:r>
              <a:rPr lang="cs-CZ" dirty="0"/>
              <a:t>v rámci jedné žádosti</a:t>
            </a:r>
          </a:p>
        </p:txBody>
      </p:sp>
      <p:sp>
        <p:nvSpPr>
          <p:cNvPr id="3" name="Zástupný text 2">
            <a:extLst>
              <a:ext uri="{FF2B5EF4-FFF2-40B4-BE49-F238E27FC236}">
                <a16:creationId xmlns:a16="http://schemas.microsoft.com/office/drawing/2014/main" id="{3F347124-2045-6A08-2C58-74A60818FD4D}"/>
              </a:ext>
            </a:extLst>
          </p:cNvPr>
          <p:cNvSpPr>
            <a:spLocks noGrp="1"/>
          </p:cNvSpPr>
          <p:nvPr>
            <p:ph type="body" sz="quarter" idx="13"/>
          </p:nvPr>
        </p:nvSpPr>
        <p:spPr>
          <a:xfrm>
            <a:off x="1107281" y="1695110"/>
            <a:ext cx="6929438" cy="638473"/>
          </a:xfrm>
        </p:spPr>
        <p:txBody>
          <a:bodyPr/>
          <a:lstStyle/>
          <a:p>
            <a:r>
              <a:rPr lang="cs-CZ" sz="2800" dirty="0"/>
              <a:t>Uznání předmětů z předchozího studia</a:t>
            </a:r>
          </a:p>
        </p:txBody>
      </p:sp>
      <p:sp>
        <p:nvSpPr>
          <p:cNvPr id="4" name="Nadpis 3">
            <a:extLst>
              <a:ext uri="{FF2B5EF4-FFF2-40B4-BE49-F238E27FC236}">
                <a16:creationId xmlns:a16="http://schemas.microsoft.com/office/drawing/2014/main" id="{F9C7BA1E-65B1-2A46-F55F-C9EF27814E24}"/>
              </a:ext>
            </a:extLst>
          </p:cNvPr>
          <p:cNvSpPr>
            <a:spLocks noGrp="1"/>
          </p:cNvSpPr>
          <p:nvPr>
            <p:ph type="title"/>
          </p:nvPr>
        </p:nvSpPr>
        <p:spPr>
          <a:xfrm>
            <a:off x="3357563" y="501275"/>
            <a:ext cx="5786437" cy="625126"/>
          </a:xfrm>
        </p:spPr>
        <p:txBody>
          <a:bodyPr/>
          <a:lstStyle/>
          <a:p>
            <a:pPr algn="r"/>
            <a:r>
              <a:rPr lang="cs-CZ" dirty="0"/>
              <a:t>Organizace studia</a:t>
            </a:r>
          </a:p>
        </p:txBody>
      </p:sp>
    </p:spTree>
    <p:extLst>
      <p:ext uri="{BB962C8B-B14F-4D97-AF65-F5344CB8AC3E}">
        <p14:creationId xmlns:p14="http://schemas.microsoft.com/office/powerpoint/2010/main" val="46676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5E3A274-5BCA-FEA1-5A10-7AF61A1C40E2}"/>
              </a:ext>
            </a:extLst>
          </p:cNvPr>
          <p:cNvSpPr>
            <a:spLocks noGrp="1"/>
          </p:cNvSpPr>
          <p:nvPr>
            <p:ph idx="1"/>
          </p:nvPr>
        </p:nvSpPr>
        <p:spPr>
          <a:xfrm>
            <a:off x="1399094" y="2551194"/>
            <a:ext cx="7210067" cy="3946447"/>
          </a:xfrm>
        </p:spPr>
        <p:txBody>
          <a:bodyPr>
            <a:normAutofit fontScale="62500" lnSpcReduction="20000"/>
          </a:bodyPr>
          <a:lstStyle/>
          <a:p>
            <a:pPr>
              <a:lnSpc>
                <a:spcPct val="120000"/>
              </a:lnSpc>
            </a:pPr>
            <a:r>
              <a:rPr lang="cs-CZ" dirty="0"/>
              <a:t>studuje-li student ve studijním programu déle, než je standardní doba studia zvětšená o 1 rok v bakalářském nebo magisterském studijním programu, stanoví mu vysoká škola poplatek za studium</a:t>
            </a:r>
          </a:p>
          <a:p>
            <a:pPr>
              <a:lnSpc>
                <a:spcPct val="120000"/>
              </a:lnSpc>
            </a:pPr>
            <a:r>
              <a:rPr lang="cs-CZ" dirty="0"/>
              <a:t>poplatek se hradí za každých započatých 6 měsíců studia</a:t>
            </a:r>
          </a:p>
          <a:p>
            <a:pPr>
              <a:lnSpc>
                <a:spcPct val="120000"/>
              </a:lnSpc>
            </a:pPr>
            <a:r>
              <a:rPr lang="cs-CZ" dirty="0"/>
              <a:t>aktuální výše poplatku činí </a:t>
            </a:r>
            <a:r>
              <a:rPr lang="cs-CZ" b="1" dirty="0"/>
              <a:t>24 000 Kč</a:t>
            </a:r>
          </a:p>
          <a:p>
            <a:pPr>
              <a:lnSpc>
                <a:spcPct val="120000"/>
              </a:lnSpc>
            </a:pPr>
            <a:r>
              <a:rPr lang="cs-CZ" dirty="0"/>
              <a:t>proti rozhodnutí o vyměření poplatku lze podat odvolání</a:t>
            </a:r>
          </a:p>
          <a:p>
            <a:pPr>
              <a:lnSpc>
                <a:spcPct val="120000"/>
              </a:lnSpc>
              <a:spcAft>
                <a:spcPts val="1800"/>
              </a:spcAft>
            </a:pPr>
            <a:r>
              <a:rPr lang="cs-CZ" dirty="0"/>
              <a:t>více informací:	Zákon o vysokých školách (</a:t>
            </a:r>
            <a:r>
              <a:rPr lang="cs-CZ" sz="2700" dirty="0"/>
              <a:t>§ 58 odst. 3) 			</a:t>
            </a:r>
            <a:r>
              <a:rPr lang="cs-CZ" sz="2700" u="dotted"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Statut UHK </a:t>
            </a:r>
            <a:r>
              <a:rPr lang="cs-CZ" sz="2700" dirty="0"/>
              <a:t>(příloha č. 7)</a:t>
            </a:r>
          </a:p>
          <a:p>
            <a:pPr>
              <a:lnSpc>
                <a:spcPct val="120000"/>
              </a:lnSpc>
              <a:spcBef>
                <a:spcPts val="0"/>
              </a:spcBef>
            </a:pPr>
            <a:r>
              <a:rPr lang="cs-CZ" dirty="0"/>
              <a:t>kontakt na SO:	Mgr. Lenka Česáková</a:t>
            </a:r>
          </a:p>
          <a:p>
            <a:pPr marL="0" indent="0">
              <a:lnSpc>
                <a:spcPct val="120000"/>
              </a:lnSpc>
              <a:spcBef>
                <a:spcPts val="0"/>
              </a:spcBef>
              <a:buNone/>
            </a:pPr>
            <a:r>
              <a:rPr lang="cs-CZ" dirty="0"/>
              <a:t>			</a:t>
            </a:r>
            <a:r>
              <a:rPr lang="cs-CZ" sz="2900" dirty="0"/>
              <a:t>e: </a:t>
            </a:r>
            <a:r>
              <a:rPr lang="cs-CZ" sz="2900" dirty="0">
                <a:uFill>
                  <a:solidFill>
                    <a:schemeClr val="bg1"/>
                  </a:solidFill>
                </a:uFill>
              </a:rPr>
              <a:t>lenka.cesakova@uhk.cz</a:t>
            </a:r>
            <a:r>
              <a:rPr lang="cs-CZ" sz="2900" dirty="0"/>
              <a:t>, t: 493332720</a:t>
            </a:r>
          </a:p>
          <a:p>
            <a:pPr lvl="2">
              <a:lnSpc>
                <a:spcPct val="170000"/>
              </a:lnSpc>
              <a:buFont typeface="Comenia Sans" panose="02000503080000020004" pitchFamily="50" charset="-18"/>
              <a:buChar char="−"/>
            </a:pPr>
            <a:endParaRPr lang="cs-CZ" dirty="0"/>
          </a:p>
        </p:txBody>
      </p:sp>
      <p:sp>
        <p:nvSpPr>
          <p:cNvPr id="3" name="Zástupný text 2">
            <a:extLst>
              <a:ext uri="{FF2B5EF4-FFF2-40B4-BE49-F238E27FC236}">
                <a16:creationId xmlns:a16="http://schemas.microsoft.com/office/drawing/2014/main" id="{3F347124-2045-6A08-2C58-74A60818FD4D}"/>
              </a:ext>
            </a:extLst>
          </p:cNvPr>
          <p:cNvSpPr>
            <a:spLocks noGrp="1"/>
          </p:cNvSpPr>
          <p:nvPr>
            <p:ph type="body" sz="quarter" idx="13"/>
          </p:nvPr>
        </p:nvSpPr>
        <p:spPr>
          <a:xfrm>
            <a:off x="1107281" y="1695110"/>
            <a:ext cx="6929438" cy="638473"/>
          </a:xfrm>
        </p:spPr>
        <p:txBody>
          <a:bodyPr/>
          <a:lstStyle/>
          <a:p>
            <a:r>
              <a:rPr lang="cs-CZ" sz="2800" dirty="0"/>
              <a:t>Poplatek za delší dobu studia</a:t>
            </a:r>
          </a:p>
        </p:txBody>
      </p:sp>
      <p:sp>
        <p:nvSpPr>
          <p:cNvPr id="4" name="Nadpis 3">
            <a:extLst>
              <a:ext uri="{FF2B5EF4-FFF2-40B4-BE49-F238E27FC236}">
                <a16:creationId xmlns:a16="http://schemas.microsoft.com/office/drawing/2014/main" id="{F9C7BA1E-65B1-2A46-F55F-C9EF27814E24}"/>
              </a:ext>
            </a:extLst>
          </p:cNvPr>
          <p:cNvSpPr>
            <a:spLocks noGrp="1"/>
          </p:cNvSpPr>
          <p:nvPr>
            <p:ph type="title"/>
          </p:nvPr>
        </p:nvSpPr>
        <p:spPr>
          <a:xfrm>
            <a:off x="3357563" y="501275"/>
            <a:ext cx="5786437" cy="625126"/>
          </a:xfrm>
        </p:spPr>
        <p:txBody>
          <a:bodyPr/>
          <a:lstStyle/>
          <a:p>
            <a:pPr algn="r"/>
            <a:r>
              <a:rPr lang="cs-CZ" dirty="0"/>
              <a:t>Organizace studia</a:t>
            </a:r>
          </a:p>
        </p:txBody>
      </p:sp>
    </p:spTree>
    <p:extLst>
      <p:ext uri="{BB962C8B-B14F-4D97-AF65-F5344CB8AC3E}">
        <p14:creationId xmlns:p14="http://schemas.microsoft.com/office/powerpoint/2010/main" val="378031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5E3A274-5BCA-FEA1-5A10-7AF61A1C40E2}"/>
              </a:ext>
            </a:extLst>
          </p:cNvPr>
          <p:cNvSpPr>
            <a:spLocks noGrp="1"/>
          </p:cNvSpPr>
          <p:nvPr>
            <p:ph idx="1"/>
          </p:nvPr>
        </p:nvSpPr>
        <p:spPr>
          <a:xfrm>
            <a:off x="1357447" y="2462979"/>
            <a:ext cx="7210067" cy="3389238"/>
          </a:xfrm>
        </p:spPr>
        <p:txBody>
          <a:bodyPr>
            <a:normAutofit/>
          </a:bodyPr>
          <a:lstStyle/>
          <a:p>
            <a:pPr>
              <a:lnSpc>
                <a:spcPct val="110000"/>
              </a:lnSpc>
              <a:spcBef>
                <a:spcPts val="600"/>
              </a:spcBef>
              <a:spcAft>
                <a:spcPts val="600"/>
              </a:spcAft>
            </a:pPr>
            <a:r>
              <a:rPr lang="cs-CZ" sz="2000" dirty="0"/>
              <a:t>uchazeč obdržel v e-mailu, heslo je nutné obratem změnit!</a:t>
            </a:r>
          </a:p>
          <a:p>
            <a:pPr>
              <a:lnSpc>
                <a:spcPct val="110000"/>
              </a:lnSpc>
              <a:spcBef>
                <a:spcPts val="600"/>
              </a:spcBef>
              <a:spcAft>
                <a:spcPts val="600"/>
              </a:spcAft>
            </a:pPr>
            <a:r>
              <a:rPr lang="cs-CZ" sz="2000" dirty="0"/>
              <a:t>pravidla pro změnu hesla naleznete </a:t>
            </a:r>
            <a:r>
              <a:rPr lang="cs-CZ" sz="2000" u="sng"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zde</a:t>
            </a:r>
            <a:endParaRPr lang="cs-CZ" sz="2000" u="sng" dirty="0">
              <a:solidFill>
                <a:srgbClr val="FFC000"/>
              </a:solidFill>
              <a:uFill>
                <a:solidFill>
                  <a:schemeClr val="bg1"/>
                </a:solidFill>
              </a:uFill>
            </a:endParaRPr>
          </a:p>
          <a:p>
            <a:pPr>
              <a:lnSpc>
                <a:spcPct val="110000"/>
              </a:lnSpc>
              <a:spcBef>
                <a:spcPts val="600"/>
              </a:spcBef>
              <a:spcAft>
                <a:spcPts val="600"/>
              </a:spcAft>
            </a:pPr>
            <a:r>
              <a:rPr lang="cs-CZ" sz="2000" dirty="0"/>
              <a:t>heslo exspiruje každých 6 měsíců</a:t>
            </a:r>
          </a:p>
          <a:p>
            <a:pPr>
              <a:lnSpc>
                <a:spcPct val="110000"/>
              </a:lnSpc>
              <a:spcBef>
                <a:spcPts val="600"/>
              </a:spcBef>
              <a:spcAft>
                <a:spcPts val="600"/>
              </a:spcAft>
            </a:pPr>
            <a:r>
              <a:rPr lang="cs-CZ" sz="2000" dirty="0"/>
              <a:t>změnu hesla provede na žádost studenta Centrum služeb</a:t>
            </a:r>
          </a:p>
          <a:p>
            <a:pPr>
              <a:lnSpc>
                <a:spcPct val="110000"/>
              </a:lnSpc>
              <a:spcBef>
                <a:spcPts val="600"/>
              </a:spcBef>
              <a:spcAft>
                <a:spcPts val="600"/>
              </a:spcAft>
            </a:pPr>
            <a:r>
              <a:rPr lang="cs-CZ" sz="2000" dirty="0"/>
              <a:t>doporučujeme nastavit kontrolní otázku a odpověď pro možnost změny hesla po telefonu</a:t>
            </a:r>
          </a:p>
        </p:txBody>
      </p:sp>
      <p:sp>
        <p:nvSpPr>
          <p:cNvPr id="4" name="Nadpis 3">
            <a:extLst>
              <a:ext uri="{FF2B5EF4-FFF2-40B4-BE49-F238E27FC236}">
                <a16:creationId xmlns:a16="http://schemas.microsoft.com/office/drawing/2014/main" id="{F9C7BA1E-65B1-2A46-F55F-C9EF27814E24}"/>
              </a:ext>
            </a:extLst>
          </p:cNvPr>
          <p:cNvSpPr>
            <a:spLocks noGrp="1"/>
          </p:cNvSpPr>
          <p:nvPr>
            <p:ph type="title"/>
          </p:nvPr>
        </p:nvSpPr>
        <p:spPr>
          <a:xfrm>
            <a:off x="3357563" y="501275"/>
            <a:ext cx="5786437" cy="625126"/>
          </a:xfrm>
        </p:spPr>
        <p:txBody>
          <a:bodyPr/>
          <a:lstStyle/>
          <a:p>
            <a:pPr algn="r"/>
            <a:r>
              <a:rPr lang="cs-CZ" dirty="0"/>
              <a:t>Přihlášení do sítě</a:t>
            </a:r>
          </a:p>
        </p:txBody>
      </p:sp>
      <p:sp>
        <p:nvSpPr>
          <p:cNvPr id="7" name="Zástupný text 2">
            <a:extLst>
              <a:ext uri="{FF2B5EF4-FFF2-40B4-BE49-F238E27FC236}">
                <a16:creationId xmlns:a16="http://schemas.microsoft.com/office/drawing/2014/main" id="{936F9241-877D-51F7-3676-0BF4AFC830BF}"/>
              </a:ext>
            </a:extLst>
          </p:cNvPr>
          <p:cNvSpPr>
            <a:spLocks noGrp="1"/>
          </p:cNvSpPr>
          <p:nvPr>
            <p:ph type="body" sz="quarter" idx="13"/>
          </p:nvPr>
        </p:nvSpPr>
        <p:spPr>
          <a:xfrm>
            <a:off x="1107281" y="1695110"/>
            <a:ext cx="6929438" cy="638473"/>
          </a:xfrm>
        </p:spPr>
        <p:txBody>
          <a:bodyPr/>
          <a:lstStyle/>
          <a:p>
            <a:r>
              <a:rPr lang="cs-CZ" sz="2800" dirty="0"/>
              <a:t>Přihlašovací jméno (login) a heslo</a:t>
            </a:r>
          </a:p>
        </p:txBody>
      </p:sp>
    </p:spTree>
    <p:extLst>
      <p:ext uri="{BB962C8B-B14F-4D97-AF65-F5344CB8AC3E}">
        <p14:creationId xmlns:p14="http://schemas.microsoft.com/office/powerpoint/2010/main" val="175305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F4C28CE-3066-FAF3-207C-1844C8573A43}"/>
              </a:ext>
            </a:extLst>
          </p:cNvPr>
          <p:cNvSpPr>
            <a:spLocks noGrp="1"/>
          </p:cNvSpPr>
          <p:nvPr>
            <p:ph idx="1"/>
          </p:nvPr>
        </p:nvSpPr>
        <p:spPr>
          <a:xfrm>
            <a:off x="1571624" y="2462979"/>
            <a:ext cx="6929438" cy="3631449"/>
          </a:xfrm>
        </p:spPr>
        <p:txBody>
          <a:bodyPr>
            <a:normAutofit fontScale="70000" lnSpcReduction="20000"/>
          </a:bodyPr>
          <a:lstStyle/>
          <a:p>
            <a:pPr>
              <a:lnSpc>
                <a:spcPct val="170000"/>
              </a:lnSpc>
              <a:spcBef>
                <a:spcPts val="0"/>
              </a:spcBef>
            </a:pPr>
            <a:r>
              <a:rPr lang="cs-CZ" b="1" dirty="0"/>
              <a:t>I</a:t>
            </a:r>
            <a:r>
              <a:rPr lang="cs-CZ" dirty="0"/>
              <a:t>nformační </a:t>
            </a:r>
            <a:r>
              <a:rPr lang="cs-CZ" b="1" dirty="0"/>
              <a:t>s</a:t>
            </a:r>
            <a:r>
              <a:rPr lang="cs-CZ" dirty="0"/>
              <a:t>ystém </a:t>
            </a:r>
            <a:r>
              <a:rPr lang="cs-CZ" b="1" dirty="0"/>
              <a:t>st</a:t>
            </a:r>
            <a:r>
              <a:rPr lang="cs-CZ" dirty="0"/>
              <a:t>udijní </a:t>
            </a:r>
            <a:r>
              <a:rPr lang="cs-CZ" b="1" dirty="0"/>
              <a:t>ag</a:t>
            </a:r>
            <a:r>
              <a:rPr lang="cs-CZ" dirty="0"/>
              <a:t>endy</a:t>
            </a:r>
          </a:p>
          <a:p>
            <a:pPr>
              <a:lnSpc>
                <a:spcPct val="170000"/>
              </a:lnSpc>
              <a:spcBef>
                <a:spcPts val="0"/>
              </a:spcBef>
            </a:pPr>
            <a:r>
              <a:rPr lang="cs-CZ" dirty="0"/>
              <a:t>veškeré informace o studiu (učební plán, sylaby, potvrzení o studiu, žádosti)</a:t>
            </a:r>
          </a:p>
          <a:p>
            <a:pPr>
              <a:lnSpc>
                <a:spcPct val="170000"/>
              </a:lnSpc>
              <a:spcBef>
                <a:spcPts val="0"/>
              </a:spcBef>
            </a:pPr>
            <a:r>
              <a:rPr lang="cs-CZ" dirty="0"/>
              <a:t>zápis předmětů, zápis do ročníku, tvorba rozvrhu, přihlášení na termíny zápočtů a zkoušek</a:t>
            </a:r>
          </a:p>
          <a:p>
            <a:pPr>
              <a:lnSpc>
                <a:spcPct val="170000"/>
              </a:lnSpc>
              <a:spcBef>
                <a:spcPts val="0"/>
              </a:spcBef>
            </a:pPr>
            <a:r>
              <a:rPr lang="cs-CZ" dirty="0"/>
              <a:t>vyplňte svůj bankovní účet!</a:t>
            </a:r>
          </a:p>
          <a:p>
            <a:pPr>
              <a:lnSpc>
                <a:spcPct val="170000"/>
              </a:lnSpc>
              <a:spcBef>
                <a:spcPts val="0"/>
              </a:spcBef>
            </a:pPr>
            <a:r>
              <a:rPr lang="cs-CZ" dirty="0"/>
              <a:t>návod a užitečné rady naleznete v </a:t>
            </a:r>
            <a:r>
              <a:rPr lang="cs-CZ" dirty="0">
                <a:solidFill>
                  <a:srgbClr val="FFC000"/>
                </a:solidFill>
                <a:hlinkClick r:id="rId2">
                  <a:extLst>
                    <a:ext uri="{A12FA001-AC4F-418D-AE19-62706E023703}">
                      <ahyp:hlinkClr xmlns:ahyp="http://schemas.microsoft.com/office/drawing/2018/hyperlinkcolor" val="tx"/>
                    </a:ext>
                  </a:extLst>
                </a:hlinkClick>
              </a:rPr>
              <a:t>Příručce pro prváka</a:t>
            </a:r>
            <a:endParaRPr lang="cs-CZ" dirty="0">
              <a:solidFill>
                <a:srgbClr val="FFC000"/>
              </a:solidFill>
            </a:endParaRPr>
          </a:p>
        </p:txBody>
      </p:sp>
      <p:sp>
        <p:nvSpPr>
          <p:cNvPr id="3" name="Zástupný text 2">
            <a:extLst>
              <a:ext uri="{FF2B5EF4-FFF2-40B4-BE49-F238E27FC236}">
                <a16:creationId xmlns:a16="http://schemas.microsoft.com/office/drawing/2014/main" id="{E37F2447-2223-39B2-F915-63D1C8042647}"/>
              </a:ext>
            </a:extLst>
          </p:cNvPr>
          <p:cNvSpPr>
            <a:spLocks noGrp="1"/>
          </p:cNvSpPr>
          <p:nvPr>
            <p:ph type="body" sz="quarter" idx="13"/>
          </p:nvPr>
        </p:nvSpPr>
        <p:spPr>
          <a:xfrm>
            <a:off x="1450854" y="1656429"/>
            <a:ext cx="6929438" cy="638473"/>
          </a:xfrm>
        </p:spPr>
        <p:txBody>
          <a:bodyPr/>
          <a:lstStyle/>
          <a:p>
            <a:r>
              <a:rPr lang="cs-CZ" dirty="0"/>
              <a:t>IS/STAG – </a:t>
            </a:r>
            <a:r>
              <a:rPr lang="cs-CZ" u="dotted" dirty="0">
                <a:solidFill>
                  <a:srgbClr val="FFC000"/>
                </a:solidFill>
                <a:uFill>
                  <a:solidFill>
                    <a:schemeClr val="bg1"/>
                  </a:solidFill>
                </a:uFill>
                <a:hlinkClick r:id="rId3">
                  <a:extLst>
                    <a:ext uri="{A12FA001-AC4F-418D-AE19-62706E023703}">
                      <ahyp:hlinkClr xmlns:ahyp="http://schemas.microsoft.com/office/drawing/2018/hyperlinkcolor" val="tx"/>
                    </a:ext>
                  </a:extLst>
                </a:hlinkClick>
              </a:rPr>
              <a:t>stag.uhk.cz</a:t>
            </a:r>
            <a:endParaRPr lang="cs-CZ" u="dotted" dirty="0">
              <a:solidFill>
                <a:srgbClr val="FFC000"/>
              </a:solidFill>
              <a:uFill>
                <a:solidFill>
                  <a:schemeClr val="bg1"/>
                </a:solidFill>
              </a:uFill>
            </a:endParaRPr>
          </a:p>
        </p:txBody>
      </p:sp>
      <p:sp>
        <p:nvSpPr>
          <p:cNvPr id="4" name="Nadpis 3">
            <a:extLst>
              <a:ext uri="{FF2B5EF4-FFF2-40B4-BE49-F238E27FC236}">
                <a16:creationId xmlns:a16="http://schemas.microsoft.com/office/drawing/2014/main" id="{79F7913B-298D-2D5E-F170-8BD914659473}"/>
              </a:ext>
            </a:extLst>
          </p:cNvPr>
          <p:cNvSpPr>
            <a:spLocks noGrp="1"/>
          </p:cNvSpPr>
          <p:nvPr>
            <p:ph type="title"/>
          </p:nvPr>
        </p:nvSpPr>
        <p:spPr>
          <a:xfrm>
            <a:off x="3357563" y="508140"/>
            <a:ext cx="5786437" cy="625126"/>
          </a:xfrm>
        </p:spPr>
        <p:txBody>
          <a:bodyPr/>
          <a:lstStyle/>
          <a:p>
            <a:pPr algn="r"/>
            <a:r>
              <a:rPr lang="cs-CZ" dirty="0"/>
              <a:t>Přihlášení do sítě</a:t>
            </a:r>
          </a:p>
        </p:txBody>
      </p:sp>
    </p:spTree>
    <p:extLst>
      <p:ext uri="{BB962C8B-B14F-4D97-AF65-F5344CB8AC3E}">
        <p14:creationId xmlns:p14="http://schemas.microsoft.com/office/powerpoint/2010/main" val="4248086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F4C28CE-3066-FAF3-207C-1844C8573A43}"/>
              </a:ext>
            </a:extLst>
          </p:cNvPr>
          <p:cNvSpPr>
            <a:spLocks noGrp="1"/>
          </p:cNvSpPr>
          <p:nvPr>
            <p:ph idx="1"/>
          </p:nvPr>
        </p:nvSpPr>
        <p:spPr>
          <a:xfrm>
            <a:off x="1571624" y="2462979"/>
            <a:ext cx="6929438" cy="3631449"/>
          </a:xfrm>
        </p:spPr>
        <p:txBody>
          <a:bodyPr>
            <a:normAutofit fontScale="85000" lnSpcReduction="10000"/>
          </a:bodyPr>
          <a:lstStyle/>
          <a:p>
            <a:pPr>
              <a:lnSpc>
                <a:spcPct val="150000"/>
              </a:lnSpc>
              <a:spcBef>
                <a:spcPts val="0"/>
              </a:spcBef>
            </a:pPr>
            <a:r>
              <a:rPr lang="cs-CZ" sz="2000" dirty="0"/>
              <a:t>ve formátu </a:t>
            </a:r>
            <a:r>
              <a:rPr lang="cs-CZ" sz="2000" b="1" dirty="0"/>
              <a:t>login@uhk.cz</a:t>
            </a:r>
          </a:p>
          <a:p>
            <a:pPr>
              <a:lnSpc>
                <a:spcPct val="150000"/>
              </a:lnSpc>
              <a:spcBef>
                <a:spcPts val="0"/>
              </a:spcBef>
            </a:pPr>
            <a:r>
              <a:rPr lang="cs-CZ" sz="2000" dirty="0"/>
              <a:t>přístup do schránky na </a:t>
            </a:r>
            <a:r>
              <a:rPr lang="cs-CZ" sz="2000" u="sng" dirty="0">
                <a:solidFill>
                  <a:srgbClr val="FFC000"/>
                </a:solidFill>
                <a:uFill>
                  <a:solidFill>
                    <a:schemeClr val="bg1"/>
                  </a:solidFill>
                </a:uFill>
                <a:hlinkClick r:id="rId3">
                  <a:extLst>
                    <a:ext uri="{A12FA001-AC4F-418D-AE19-62706E023703}">
                      <ahyp:hlinkClr xmlns:ahyp="http://schemas.microsoft.com/office/drawing/2018/hyperlinkcolor" val="tx"/>
                    </a:ext>
                  </a:extLst>
                </a:hlinkClick>
              </a:rPr>
              <a:t>posta.uhk.cz</a:t>
            </a:r>
            <a:endParaRPr lang="cs-CZ" sz="2000" u="sng" dirty="0">
              <a:solidFill>
                <a:srgbClr val="FFC000"/>
              </a:solidFill>
              <a:uFill>
                <a:solidFill>
                  <a:schemeClr val="bg1"/>
                </a:solidFill>
              </a:uFill>
            </a:endParaRPr>
          </a:p>
          <a:p>
            <a:pPr>
              <a:lnSpc>
                <a:spcPct val="150000"/>
              </a:lnSpc>
              <a:spcBef>
                <a:spcPts val="0"/>
              </a:spcBef>
            </a:pPr>
            <a:r>
              <a:rPr lang="cs-CZ" sz="2000" dirty="0"/>
              <a:t>student zadá login, heslo a doménu (v případě, že se objeví dotaz pouze na login a heslo, je třeba zadat login ve tvaru „</a:t>
            </a:r>
            <a:r>
              <a:rPr lang="cs-CZ" sz="2000" dirty="0" err="1"/>
              <a:t>uhk</a:t>
            </a:r>
            <a:r>
              <a:rPr lang="cs-CZ" sz="2000" dirty="0"/>
              <a:t>\login“)</a:t>
            </a:r>
          </a:p>
          <a:p>
            <a:pPr>
              <a:lnSpc>
                <a:spcPct val="150000"/>
              </a:lnSpc>
              <a:spcBef>
                <a:spcPts val="0"/>
              </a:spcBef>
            </a:pPr>
            <a:r>
              <a:rPr lang="cs-CZ" sz="2000" dirty="0"/>
              <a:t>student je povinen při komunikaci s univerzitou využívat výhradně školní e-mail </a:t>
            </a:r>
            <a:r>
              <a:rPr lang="cs-CZ" sz="2000" dirty="0">
                <a:solidFill>
                  <a:schemeClr val="tx1"/>
                </a:solidFill>
              </a:rPr>
              <a:t>(zakázáno automatické přeposílání e-mailových zpráv z univerzitních schránek na externí e-mailové adresy)</a:t>
            </a:r>
          </a:p>
          <a:p>
            <a:pPr>
              <a:lnSpc>
                <a:spcPct val="150000"/>
              </a:lnSpc>
              <a:spcBef>
                <a:spcPts val="0"/>
              </a:spcBef>
            </a:pPr>
            <a:r>
              <a:rPr lang="cs-CZ" sz="2000" dirty="0"/>
              <a:t>více informací na </a:t>
            </a:r>
            <a:r>
              <a:rPr lang="cs-CZ" sz="2000" u="sng" dirty="0">
                <a:solidFill>
                  <a:srgbClr val="FFC000"/>
                </a:solidFill>
                <a:uFill>
                  <a:solidFill>
                    <a:schemeClr val="bg1"/>
                  </a:solidFill>
                </a:uFill>
                <a:hlinkClick r:id="rId4">
                  <a:extLst>
                    <a:ext uri="{A12FA001-AC4F-418D-AE19-62706E023703}">
                      <ahyp:hlinkClr xmlns:ahyp="http://schemas.microsoft.com/office/drawing/2018/hyperlinkcolor" val="tx"/>
                    </a:ext>
                  </a:extLst>
                </a:hlinkClick>
              </a:rPr>
              <a:t>webových stránkách</a:t>
            </a:r>
            <a:endParaRPr lang="cs-CZ" sz="2000" u="sng" dirty="0">
              <a:solidFill>
                <a:srgbClr val="FFC000"/>
              </a:solidFill>
              <a:uFill>
                <a:solidFill>
                  <a:schemeClr val="bg1"/>
                </a:solidFill>
              </a:uFill>
            </a:endParaRPr>
          </a:p>
        </p:txBody>
      </p:sp>
      <p:sp>
        <p:nvSpPr>
          <p:cNvPr id="3" name="Zástupný text 2">
            <a:extLst>
              <a:ext uri="{FF2B5EF4-FFF2-40B4-BE49-F238E27FC236}">
                <a16:creationId xmlns:a16="http://schemas.microsoft.com/office/drawing/2014/main" id="{E37F2447-2223-39B2-F915-63D1C8042647}"/>
              </a:ext>
            </a:extLst>
          </p:cNvPr>
          <p:cNvSpPr>
            <a:spLocks noGrp="1"/>
          </p:cNvSpPr>
          <p:nvPr>
            <p:ph type="body" sz="quarter" idx="13"/>
          </p:nvPr>
        </p:nvSpPr>
        <p:spPr>
          <a:xfrm>
            <a:off x="1450854" y="1656429"/>
            <a:ext cx="6929438" cy="638473"/>
          </a:xfrm>
        </p:spPr>
        <p:txBody>
          <a:bodyPr/>
          <a:lstStyle/>
          <a:p>
            <a:r>
              <a:rPr lang="cs-CZ" dirty="0"/>
              <a:t>Školní e-mail</a:t>
            </a:r>
            <a:endParaRPr lang="cs-CZ" dirty="0">
              <a:solidFill>
                <a:srgbClr val="FFC000"/>
              </a:solidFill>
            </a:endParaRPr>
          </a:p>
        </p:txBody>
      </p:sp>
      <p:sp>
        <p:nvSpPr>
          <p:cNvPr id="4" name="Nadpis 3">
            <a:extLst>
              <a:ext uri="{FF2B5EF4-FFF2-40B4-BE49-F238E27FC236}">
                <a16:creationId xmlns:a16="http://schemas.microsoft.com/office/drawing/2014/main" id="{79F7913B-298D-2D5E-F170-8BD914659473}"/>
              </a:ext>
            </a:extLst>
          </p:cNvPr>
          <p:cNvSpPr>
            <a:spLocks noGrp="1"/>
          </p:cNvSpPr>
          <p:nvPr>
            <p:ph type="title"/>
          </p:nvPr>
        </p:nvSpPr>
        <p:spPr>
          <a:xfrm>
            <a:off x="3357563" y="508140"/>
            <a:ext cx="5786437" cy="625126"/>
          </a:xfrm>
        </p:spPr>
        <p:txBody>
          <a:bodyPr/>
          <a:lstStyle/>
          <a:p>
            <a:pPr algn="r"/>
            <a:r>
              <a:rPr lang="cs-CZ" dirty="0"/>
              <a:t>Přihlášení do sítě</a:t>
            </a:r>
          </a:p>
        </p:txBody>
      </p:sp>
    </p:spTree>
    <p:extLst>
      <p:ext uri="{BB962C8B-B14F-4D97-AF65-F5344CB8AC3E}">
        <p14:creationId xmlns:p14="http://schemas.microsoft.com/office/powerpoint/2010/main" val="272190400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F4C28CE-3066-FAF3-207C-1844C8573A43}"/>
              </a:ext>
            </a:extLst>
          </p:cNvPr>
          <p:cNvSpPr>
            <a:spLocks noGrp="1"/>
          </p:cNvSpPr>
          <p:nvPr>
            <p:ph idx="1"/>
          </p:nvPr>
        </p:nvSpPr>
        <p:spPr>
          <a:xfrm>
            <a:off x="1571624" y="2462979"/>
            <a:ext cx="6808668" cy="3631449"/>
          </a:xfrm>
        </p:spPr>
        <p:txBody>
          <a:bodyPr>
            <a:normAutofit fontScale="62500" lnSpcReduction="20000"/>
          </a:bodyPr>
          <a:lstStyle/>
          <a:p>
            <a:pPr>
              <a:lnSpc>
                <a:spcPct val="170000"/>
              </a:lnSpc>
              <a:spcBef>
                <a:spcPts val="0"/>
              </a:spcBef>
            </a:pPr>
            <a:r>
              <a:rPr lang="cs-CZ" dirty="0"/>
              <a:t>student je povinen mít platný průkaz studenta (ID kartu)</a:t>
            </a:r>
            <a:endParaRPr lang="cs-CZ" b="1" dirty="0"/>
          </a:p>
          <a:p>
            <a:pPr>
              <a:lnSpc>
                <a:spcPct val="170000"/>
              </a:lnSpc>
              <a:spcBef>
                <a:spcPts val="0"/>
              </a:spcBef>
            </a:pPr>
            <a:r>
              <a:rPr lang="cs-CZ" dirty="0"/>
              <a:t>ID karta je vystavena na základě podání žádosti a uhrazení příslušného poplatku</a:t>
            </a:r>
          </a:p>
          <a:p>
            <a:pPr>
              <a:lnSpc>
                <a:spcPct val="170000"/>
              </a:lnSpc>
              <a:spcBef>
                <a:spcPts val="0"/>
              </a:spcBef>
            </a:pPr>
            <a:r>
              <a:rPr lang="cs-CZ" dirty="0"/>
              <a:t>informace o způsobu podání uchazeč obdržel e-mailem</a:t>
            </a:r>
          </a:p>
          <a:p>
            <a:pPr>
              <a:lnSpc>
                <a:spcPct val="170000"/>
              </a:lnSpc>
              <a:spcBef>
                <a:spcPts val="0"/>
              </a:spcBef>
            </a:pPr>
            <a:r>
              <a:rPr lang="cs-CZ" dirty="0"/>
              <a:t>hotovou ID kartu si student vyzvedne na Centru služeb v budově A (při podání žádosti do 26. 7. bude karta připravena k vyzvednutí od 1. 9.)</a:t>
            </a:r>
          </a:p>
          <a:p>
            <a:pPr>
              <a:lnSpc>
                <a:spcPct val="170000"/>
              </a:lnSpc>
              <a:spcBef>
                <a:spcPts val="0"/>
              </a:spcBef>
            </a:pPr>
            <a:r>
              <a:rPr lang="cs-CZ" dirty="0"/>
              <a:t>podrobnější informace na </a:t>
            </a:r>
            <a:r>
              <a:rPr lang="cs-CZ" u="dashLong"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webových stránkách</a:t>
            </a:r>
            <a:endParaRPr lang="cs-CZ" u="dashLong" dirty="0">
              <a:solidFill>
                <a:srgbClr val="FFC000"/>
              </a:solidFill>
              <a:uFill>
                <a:solidFill>
                  <a:schemeClr val="bg1"/>
                </a:solidFill>
              </a:uFill>
            </a:endParaRPr>
          </a:p>
          <a:p>
            <a:pPr>
              <a:lnSpc>
                <a:spcPct val="150000"/>
              </a:lnSpc>
              <a:spcBef>
                <a:spcPts val="0"/>
              </a:spcBef>
            </a:pPr>
            <a:endParaRPr lang="cs-CZ" u="sng" dirty="0">
              <a:solidFill>
                <a:schemeClr val="tx1"/>
              </a:solidFill>
              <a:uFill>
                <a:solidFill>
                  <a:schemeClr val="bg1"/>
                </a:solidFill>
              </a:uFill>
            </a:endParaRPr>
          </a:p>
        </p:txBody>
      </p:sp>
      <p:sp>
        <p:nvSpPr>
          <p:cNvPr id="3" name="Zástupný text 2">
            <a:extLst>
              <a:ext uri="{FF2B5EF4-FFF2-40B4-BE49-F238E27FC236}">
                <a16:creationId xmlns:a16="http://schemas.microsoft.com/office/drawing/2014/main" id="{E37F2447-2223-39B2-F915-63D1C8042647}"/>
              </a:ext>
            </a:extLst>
          </p:cNvPr>
          <p:cNvSpPr>
            <a:spLocks noGrp="1"/>
          </p:cNvSpPr>
          <p:nvPr>
            <p:ph type="body" sz="quarter" idx="13"/>
          </p:nvPr>
        </p:nvSpPr>
        <p:spPr>
          <a:xfrm>
            <a:off x="1450854" y="1656429"/>
            <a:ext cx="6929438" cy="638473"/>
          </a:xfrm>
        </p:spPr>
        <p:txBody>
          <a:bodyPr/>
          <a:lstStyle/>
          <a:p>
            <a:r>
              <a:rPr lang="cs-CZ" dirty="0"/>
              <a:t>ID karta</a:t>
            </a:r>
            <a:endParaRPr lang="cs-CZ" dirty="0">
              <a:solidFill>
                <a:srgbClr val="FFC000"/>
              </a:solidFill>
            </a:endParaRPr>
          </a:p>
        </p:txBody>
      </p:sp>
      <p:sp>
        <p:nvSpPr>
          <p:cNvPr id="4" name="Nadpis 3">
            <a:extLst>
              <a:ext uri="{FF2B5EF4-FFF2-40B4-BE49-F238E27FC236}">
                <a16:creationId xmlns:a16="http://schemas.microsoft.com/office/drawing/2014/main" id="{79F7913B-298D-2D5E-F170-8BD914659473}"/>
              </a:ext>
            </a:extLst>
          </p:cNvPr>
          <p:cNvSpPr>
            <a:spLocks noGrp="1"/>
          </p:cNvSpPr>
          <p:nvPr>
            <p:ph type="title"/>
          </p:nvPr>
        </p:nvSpPr>
        <p:spPr>
          <a:xfrm>
            <a:off x="3357563" y="508140"/>
            <a:ext cx="5786437" cy="625126"/>
          </a:xfrm>
        </p:spPr>
        <p:txBody>
          <a:bodyPr/>
          <a:lstStyle/>
          <a:p>
            <a:pPr algn="r"/>
            <a:r>
              <a:rPr lang="cs-CZ" dirty="0"/>
              <a:t>Přihlášení do sítě</a:t>
            </a:r>
          </a:p>
        </p:txBody>
      </p:sp>
    </p:spTree>
    <p:extLst>
      <p:ext uri="{BB962C8B-B14F-4D97-AF65-F5344CB8AC3E}">
        <p14:creationId xmlns:p14="http://schemas.microsoft.com/office/powerpoint/2010/main" val="3745479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5E3A274-5BCA-FEA1-5A10-7AF61A1C40E2}"/>
              </a:ext>
            </a:extLst>
          </p:cNvPr>
          <p:cNvSpPr>
            <a:spLocks noGrp="1"/>
          </p:cNvSpPr>
          <p:nvPr>
            <p:ph idx="1"/>
          </p:nvPr>
        </p:nvSpPr>
        <p:spPr>
          <a:xfrm>
            <a:off x="2787947" y="1225917"/>
            <a:ext cx="7210067" cy="473375"/>
          </a:xfrm>
        </p:spPr>
        <p:txBody>
          <a:bodyPr>
            <a:normAutofit fontScale="25000" lnSpcReduction="20000"/>
          </a:bodyPr>
          <a:lstStyle/>
          <a:p>
            <a:pPr>
              <a:lnSpc>
                <a:spcPct val="170000"/>
              </a:lnSpc>
            </a:pPr>
            <a:endParaRPr lang="cs-CZ" dirty="0"/>
          </a:p>
          <a:p>
            <a:pPr marL="0" indent="0">
              <a:lnSpc>
                <a:spcPct val="170000"/>
              </a:lnSpc>
              <a:buNone/>
            </a:pPr>
            <a:r>
              <a:rPr lang="cs-CZ" sz="11200" dirty="0">
                <a:solidFill>
                  <a:srgbClr val="FFC000"/>
                </a:solidFill>
              </a:rPr>
              <a:t>prf.studijni@uhk.cz</a:t>
            </a:r>
          </a:p>
          <a:p>
            <a:pPr>
              <a:lnSpc>
                <a:spcPct val="170000"/>
              </a:lnSpc>
            </a:pPr>
            <a:endParaRPr lang="cs-CZ" dirty="0"/>
          </a:p>
          <a:p>
            <a:pPr>
              <a:lnSpc>
                <a:spcPct val="170000"/>
              </a:lnSpc>
            </a:pPr>
            <a:endParaRPr lang="cs-CZ" dirty="0"/>
          </a:p>
          <a:p>
            <a:pPr>
              <a:lnSpc>
                <a:spcPct val="170000"/>
              </a:lnSpc>
            </a:pPr>
            <a:endParaRPr lang="cs-CZ" dirty="0"/>
          </a:p>
          <a:p>
            <a:pPr>
              <a:lnSpc>
                <a:spcPct val="170000"/>
              </a:lnSpc>
            </a:pPr>
            <a:endParaRPr lang="cs-CZ" dirty="0"/>
          </a:p>
          <a:p>
            <a:pPr lvl="2">
              <a:lnSpc>
                <a:spcPct val="170000"/>
              </a:lnSpc>
              <a:buFont typeface="Comenia Sans" panose="02000503080000020004" pitchFamily="50" charset="-18"/>
              <a:buChar char="−"/>
            </a:pPr>
            <a:endParaRPr lang="cs-CZ" dirty="0"/>
          </a:p>
        </p:txBody>
      </p:sp>
      <p:sp>
        <p:nvSpPr>
          <p:cNvPr id="3" name="Zástupný text 2">
            <a:extLst>
              <a:ext uri="{FF2B5EF4-FFF2-40B4-BE49-F238E27FC236}">
                <a16:creationId xmlns:a16="http://schemas.microsoft.com/office/drawing/2014/main" id="{3F347124-2045-6A08-2C58-74A60818FD4D}"/>
              </a:ext>
            </a:extLst>
          </p:cNvPr>
          <p:cNvSpPr>
            <a:spLocks noGrp="1"/>
          </p:cNvSpPr>
          <p:nvPr>
            <p:ph type="body" sz="quarter" idx="13"/>
          </p:nvPr>
        </p:nvSpPr>
        <p:spPr>
          <a:xfrm>
            <a:off x="931653" y="4438309"/>
            <a:ext cx="7694762" cy="1815841"/>
          </a:xfrm>
        </p:spPr>
        <p:txBody>
          <a:bodyPr/>
          <a:lstStyle/>
          <a:p>
            <a:pPr>
              <a:lnSpc>
                <a:spcPct val="100000"/>
              </a:lnSpc>
              <a:spcBef>
                <a:spcPts val="0"/>
              </a:spcBef>
              <a:spcAft>
                <a:spcPts val="600"/>
              </a:spcAft>
            </a:pPr>
            <a:r>
              <a:rPr lang="cs-CZ" sz="1800" dirty="0">
                <a:latin typeface="+mn-lt"/>
              </a:rPr>
              <a:t>Ing. Miroslava Mourková</a:t>
            </a:r>
            <a:r>
              <a:rPr lang="cs-CZ" sz="2000" dirty="0"/>
              <a:t>		</a:t>
            </a:r>
            <a:r>
              <a:rPr lang="cs-CZ" sz="1800" b="0" dirty="0">
                <a:solidFill>
                  <a:schemeClr val="tx2"/>
                </a:solidFill>
                <a:latin typeface="+mn-lt"/>
              </a:rPr>
              <a:t>vedoucí studijního oddělení</a:t>
            </a:r>
          </a:p>
          <a:p>
            <a:pPr>
              <a:lnSpc>
                <a:spcPct val="100000"/>
              </a:lnSpc>
              <a:spcBef>
                <a:spcPts val="0"/>
              </a:spcBef>
              <a:spcAft>
                <a:spcPts val="600"/>
              </a:spcAft>
            </a:pPr>
            <a:r>
              <a:rPr lang="cs-CZ" sz="1800" dirty="0">
                <a:latin typeface="+mn-lt"/>
              </a:rPr>
              <a:t>Hana Čejková</a:t>
            </a:r>
            <a:r>
              <a:rPr lang="cs-CZ" sz="2000" dirty="0"/>
              <a:t>			</a:t>
            </a:r>
            <a:r>
              <a:rPr lang="cs-CZ" sz="1800" b="0" dirty="0">
                <a:solidFill>
                  <a:schemeClr val="tx2"/>
                </a:solidFill>
                <a:latin typeface="+mn-lt"/>
              </a:rPr>
              <a:t>referentka pro studenty KMA, KFY</a:t>
            </a:r>
          </a:p>
          <a:p>
            <a:pPr>
              <a:lnSpc>
                <a:spcPct val="100000"/>
              </a:lnSpc>
              <a:spcBef>
                <a:spcPts val="0"/>
              </a:spcBef>
              <a:spcAft>
                <a:spcPts val="600"/>
              </a:spcAft>
            </a:pPr>
            <a:r>
              <a:rPr lang="cs-CZ" sz="1800" dirty="0">
                <a:latin typeface="+mn-lt"/>
              </a:rPr>
              <a:t>Mgr. Kateřina Kavuláková		</a:t>
            </a:r>
            <a:r>
              <a:rPr lang="cs-CZ" sz="1800" b="0" dirty="0">
                <a:solidFill>
                  <a:schemeClr val="tx2"/>
                </a:solidFill>
                <a:latin typeface="+mn-lt"/>
              </a:rPr>
              <a:t>referentka pro studenty KBI, KCH</a:t>
            </a:r>
          </a:p>
          <a:p>
            <a:pPr>
              <a:lnSpc>
                <a:spcPct val="100000"/>
              </a:lnSpc>
              <a:spcBef>
                <a:spcPts val="0"/>
              </a:spcBef>
              <a:spcAft>
                <a:spcPts val="600"/>
              </a:spcAft>
            </a:pPr>
            <a:r>
              <a:rPr lang="cs-CZ" sz="1800" dirty="0">
                <a:latin typeface="+mn-lt"/>
              </a:rPr>
              <a:t>Mgr. Lenka Česáková</a:t>
            </a:r>
            <a:r>
              <a:rPr lang="cs-CZ" sz="2000" dirty="0"/>
              <a:t>		</a:t>
            </a:r>
            <a:r>
              <a:rPr lang="cs-CZ" sz="1800" b="0" dirty="0">
                <a:latin typeface="+mn-lt"/>
              </a:rPr>
              <a:t>referentka pro poplatky, CŽV, UHK+,</a:t>
            </a:r>
          </a:p>
          <a:p>
            <a:pPr>
              <a:lnSpc>
                <a:spcPct val="100000"/>
              </a:lnSpc>
              <a:spcBef>
                <a:spcPts val="0"/>
              </a:spcBef>
              <a:spcAft>
                <a:spcPts val="600"/>
              </a:spcAft>
            </a:pPr>
            <a:r>
              <a:rPr lang="cs-CZ" sz="1800" b="0" dirty="0">
                <a:latin typeface="+mn-lt"/>
              </a:rPr>
              <a:t>				studenty studující v AJ </a:t>
            </a:r>
          </a:p>
        </p:txBody>
      </p:sp>
      <p:sp>
        <p:nvSpPr>
          <p:cNvPr id="4" name="Nadpis 3">
            <a:extLst>
              <a:ext uri="{FF2B5EF4-FFF2-40B4-BE49-F238E27FC236}">
                <a16:creationId xmlns:a16="http://schemas.microsoft.com/office/drawing/2014/main" id="{F9C7BA1E-65B1-2A46-F55F-C9EF27814E24}"/>
              </a:ext>
            </a:extLst>
          </p:cNvPr>
          <p:cNvSpPr>
            <a:spLocks noGrp="1"/>
          </p:cNvSpPr>
          <p:nvPr>
            <p:ph type="title"/>
          </p:nvPr>
        </p:nvSpPr>
        <p:spPr>
          <a:xfrm>
            <a:off x="3357563" y="501275"/>
            <a:ext cx="5786437" cy="625126"/>
          </a:xfrm>
        </p:spPr>
        <p:txBody>
          <a:bodyPr/>
          <a:lstStyle/>
          <a:p>
            <a:pPr algn="r"/>
            <a:r>
              <a:rPr lang="cs-CZ" dirty="0"/>
              <a:t>Studijní oddělení</a:t>
            </a:r>
          </a:p>
        </p:txBody>
      </p:sp>
      <p:graphicFrame>
        <p:nvGraphicFramePr>
          <p:cNvPr id="5" name="Tabulka 4">
            <a:extLst>
              <a:ext uri="{FF2B5EF4-FFF2-40B4-BE49-F238E27FC236}">
                <a16:creationId xmlns:a16="http://schemas.microsoft.com/office/drawing/2014/main" id="{6B5D5CFB-53BB-D234-DD4A-9437D14FDFD7}"/>
              </a:ext>
            </a:extLst>
          </p:cNvPr>
          <p:cNvGraphicFramePr>
            <a:graphicFrameLocks noGrp="1"/>
          </p:cNvGraphicFramePr>
          <p:nvPr>
            <p:extLst>
              <p:ext uri="{D42A27DB-BD31-4B8C-83A1-F6EECF244321}">
                <p14:modId xmlns:p14="http://schemas.microsoft.com/office/powerpoint/2010/main" val="973466168"/>
              </p:ext>
            </p:extLst>
          </p:nvPr>
        </p:nvGraphicFramePr>
        <p:xfrm>
          <a:off x="1524000" y="2433818"/>
          <a:ext cx="6096000" cy="1483360"/>
        </p:xfrm>
        <a:graphic>
          <a:graphicData uri="http://schemas.openxmlformats.org/drawingml/2006/table">
            <a:tbl>
              <a:tblPr firstRow="1" bandRow="1">
                <a:tableStyleId>{00A15C55-8517-42AA-B614-E9B94910E393}</a:tableStyleId>
              </a:tblPr>
              <a:tblGrid>
                <a:gridCol w="3048000">
                  <a:extLst>
                    <a:ext uri="{9D8B030D-6E8A-4147-A177-3AD203B41FA5}">
                      <a16:colId xmlns:a16="http://schemas.microsoft.com/office/drawing/2014/main" val="2713664495"/>
                    </a:ext>
                  </a:extLst>
                </a:gridCol>
                <a:gridCol w="3048000">
                  <a:extLst>
                    <a:ext uri="{9D8B030D-6E8A-4147-A177-3AD203B41FA5}">
                      <a16:colId xmlns:a16="http://schemas.microsoft.com/office/drawing/2014/main" val="433568145"/>
                    </a:ext>
                  </a:extLst>
                </a:gridCol>
              </a:tblGrid>
              <a:tr h="370840">
                <a:tc gridSpan="2">
                  <a:txBody>
                    <a:bodyPr/>
                    <a:lstStyle/>
                    <a:p>
                      <a:r>
                        <a:rPr lang="cs-CZ" dirty="0"/>
                        <a:t>Úřední hodiny SO:</a:t>
                      </a:r>
                    </a:p>
                  </a:txBody>
                  <a:tcPr/>
                </a:tc>
                <a:tc hMerge="1">
                  <a:txBody>
                    <a:bodyPr/>
                    <a:lstStyle/>
                    <a:p>
                      <a:endParaRPr lang="cs-CZ" dirty="0"/>
                    </a:p>
                  </a:txBody>
                  <a:tcPr/>
                </a:tc>
                <a:extLst>
                  <a:ext uri="{0D108BD9-81ED-4DB2-BD59-A6C34878D82A}">
                    <a16:rowId xmlns:a16="http://schemas.microsoft.com/office/drawing/2014/main" val="295314095"/>
                  </a:ext>
                </a:extLst>
              </a:tr>
              <a:tr h="370840">
                <a:tc>
                  <a:txBody>
                    <a:bodyPr/>
                    <a:lstStyle/>
                    <a:p>
                      <a:r>
                        <a:rPr lang="cs-CZ" dirty="0"/>
                        <a:t>úterý</a:t>
                      </a:r>
                    </a:p>
                  </a:txBody>
                  <a:tcPr/>
                </a:tc>
                <a:tc>
                  <a:txBody>
                    <a:bodyPr/>
                    <a:lstStyle/>
                    <a:p>
                      <a:r>
                        <a:rPr lang="cs-CZ" dirty="0"/>
                        <a:t>8:00 – 11:00</a:t>
                      </a:r>
                    </a:p>
                  </a:txBody>
                  <a:tcPr/>
                </a:tc>
                <a:extLst>
                  <a:ext uri="{0D108BD9-81ED-4DB2-BD59-A6C34878D82A}">
                    <a16:rowId xmlns:a16="http://schemas.microsoft.com/office/drawing/2014/main" val="2126123255"/>
                  </a:ext>
                </a:extLst>
              </a:tr>
              <a:tr h="370840">
                <a:tc>
                  <a:txBody>
                    <a:bodyPr/>
                    <a:lstStyle/>
                    <a:p>
                      <a:r>
                        <a:rPr lang="cs-CZ" dirty="0"/>
                        <a:t>středa</a:t>
                      </a:r>
                    </a:p>
                  </a:txBody>
                  <a:tcPr/>
                </a:tc>
                <a:tc>
                  <a:txBody>
                    <a:bodyPr/>
                    <a:lstStyle/>
                    <a:p>
                      <a:r>
                        <a:rPr lang="cs-CZ" dirty="0"/>
                        <a:t>13:00 – 15:00</a:t>
                      </a:r>
                    </a:p>
                  </a:txBody>
                  <a:tcPr/>
                </a:tc>
                <a:extLst>
                  <a:ext uri="{0D108BD9-81ED-4DB2-BD59-A6C34878D82A}">
                    <a16:rowId xmlns:a16="http://schemas.microsoft.com/office/drawing/2014/main" val="14767966"/>
                  </a:ext>
                </a:extLst>
              </a:tr>
              <a:tr h="370840">
                <a:tc>
                  <a:txBody>
                    <a:bodyPr/>
                    <a:lstStyle/>
                    <a:p>
                      <a:r>
                        <a:rPr lang="cs-CZ" dirty="0"/>
                        <a:t>pátek</a:t>
                      </a:r>
                    </a:p>
                  </a:txBody>
                  <a:tcPr/>
                </a:tc>
                <a:tc>
                  <a:txBody>
                    <a:bodyPr/>
                    <a:lstStyle/>
                    <a:p>
                      <a:r>
                        <a:rPr lang="cs-CZ" dirty="0"/>
                        <a:t>8:00 – 11:00</a:t>
                      </a:r>
                    </a:p>
                  </a:txBody>
                  <a:tcPr/>
                </a:tc>
                <a:extLst>
                  <a:ext uri="{0D108BD9-81ED-4DB2-BD59-A6C34878D82A}">
                    <a16:rowId xmlns:a16="http://schemas.microsoft.com/office/drawing/2014/main" val="2690672109"/>
                  </a:ext>
                </a:extLst>
              </a:tr>
            </a:tbl>
          </a:graphicData>
        </a:graphic>
      </p:graphicFrame>
    </p:spTree>
    <p:extLst>
      <p:ext uri="{BB962C8B-B14F-4D97-AF65-F5344CB8AC3E}">
        <p14:creationId xmlns:p14="http://schemas.microsoft.com/office/powerpoint/2010/main" val="4210826444"/>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17DAD8CD-398E-C6FE-6DEB-4544A52A7F08}"/>
              </a:ext>
            </a:extLst>
          </p:cNvPr>
          <p:cNvSpPr>
            <a:spLocks noGrp="1"/>
          </p:cNvSpPr>
          <p:nvPr>
            <p:ph idx="1"/>
          </p:nvPr>
        </p:nvSpPr>
        <p:spPr>
          <a:xfrm>
            <a:off x="1107280" y="2458804"/>
            <a:ext cx="7415617" cy="3631449"/>
          </a:xfrm>
        </p:spPr>
        <p:txBody>
          <a:bodyPr>
            <a:normAutofit/>
          </a:bodyPr>
          <a:lstStyle/>
          <a:p>
            <a:pPr marL="0" indent="0">
              <a:lnSpc>
                <a:spcPct val="170000"/>
              </a:lnSpc>
              <a:spcBef>
                <a:spcPts val="0"/>
              </a:spcBef>
              <a:spcAft>
                <a:spcPts val="1200"/>
              </a:spcAft>
              <a:buNone/>
            </a:pPr>
            <a:r>
              <a:rPr lang="cs-CZ" sz="2000" dirty="0"/>
              <a:t>budova A, aktuální informace a kontakt na </a:t>
            </a:r>
            <a:r>
              <a:rPr lang="cs-CZ" sz="2000" u="dotted"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webových stránkách</a:t>
            </a:r>
            <a:endParaRPr lang="cs-CZ" sz="2000" u="dotted" dirty="0">
              <a:solidFill>
                <a:srgbClr val="A5238C"/>
              </a:solidFill>
              <a:uFill>
                <a:solidFill>
                  <a:schemeClr val="bg1"/>
                </a:solidFill>
              </a:uFill>
              <a:hlinkClick r:id="rId2">
                <a:extLst>
                  <a:ext uri="{A12FA001-AC4F-418D-AE19-62706E023703}">
                    <ahyp:hlinkClr xmlns:ahyp="http://schemas.microsoft.com/office/drawing/2018/hyperlinkcolor" val="tx"/>
                  </a:ext>
                </a:extLst>
              </a:hlinkClick>
            </a:endParaRPr>
          </a:p>
          <a:p>
            <a:pPr>
              <a:lnSpc>
                <a:spcPct val="170000"/>
              </a:lnSpc>
              <a:spcBef>
                <a:spcPts val="0"/>
              </a:spcBef>
              <a:buFont typeface="Wingdings" panose="05000000000000000000" pitchFamily="2" charset="2"/>
              <a:buChar char="v"/>
            </a:pPr>
            <a:r>
              <a:rPr lang="cs-CZ" sz="2000" u="dotted"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podpora studujících se specifickými potřebami Augustin</a:t>
            </a:r>
            <a:endParaRPr lang="cs-CZ" sz="2000" u="dotted" dirty="0">
              <a:solidFill>
                <a:srgbClr val="FFC000"/>
              </a:solidFill>
              <a:uFill>
                <a:solidFill>
                  <a:schemeClr val="bg1"/>
                </a:solidFill>
              </a:uFill>
            </a:endParaRPr>
          </a:p>
          <a:p>
            <a:pPr>
              <a:lnSpc>
                <a:spcPct val="170000"/>
              </a:lnSpc>
              <a:spcBef>
                <a:spcPts val="0"/>
              </a:spcBef>
              <a:buFont typeface="Wingdings" panose="05000000000000000000" pitchFamily="2" charset="2"/>
              <a:buChar char="v"/>
            </a:pPr>
            <a:r>
              <a:rPr lang="cs-CZ" sz="2000" u="dotted" dirty="0">
                <a:solidFill>
                  <a:srgbClr val="FFC000"/>
                </a:solidFill>
                <a:uFill>
                  <a:solidFill>
                    <a:schemeClr val="bg1"/>
                  </a:solidFill>
                </a:uFill>
                <a:hlinkClick r:id="rId3">
                  <a:extLst>
                    <a:ext uri="{A12FA001-AC4F-418D-AE19-62706E023703}">
                      <ahyp:hlinkClr xmlns:ahyp="http://schemas.microsoft.com/office/drawing/2018/hyperlinkcolor" val="tx"/>
                    </a:ext>
                  </a:extLst>
                </a:hlinkClick>
              </a:rPr>
              <a:t>psychologická a terapeutická podpora</a:t>
            </a:r>
            <a:endParaRPr lang="cs-CZ" sz="2000" u="dotted" dirty="0">
              <a:solidFill>
                <a:srgbClr val="FFC000"/>
              </a:solidFill>
              <a:uFill>
                <a:solidFill>
                  <a:schemeClr val="bg1"/>
                </a:solidFill>
              </a:uFill>
            </a:endParaRPr>
          </a:p>
          <a:p>
            <a:pPr>
              <a:lnSpc>
                <a:spcPct val="170000"/>
              </a:lnSpc>
              <a:spcBef>
                <a:spcPts val="0"/>
              </a:spcBef>
              <a:buFont typeface="Wingdings" panose="05000000000000000000" pitchFamily="2" charset="2"/>
              <a:buChar char="v"/>
            </a:pPr>
            <a:r>
              <a:rPr lang="cs-CZ" sz="2000" u="dotted" dirty="0">
                <a:solidFill>
                  <a:srgbClr val="FFC000"/>
                </a:solidFill>
                <a:uFill>
                  <a:solidFill>
                    <a:schemeClr val="bg1"/>
                  </a:solidFill>
                </a:uFill>
                <a:hlinkClick r:id="rId4">
                  <a:extLst>
                    <a:ext uri="{A12FA001-AC4F-418D-AE19-62706E023703}">
                      <ahyp:hlinkClr xmlns:ahyp="http://schemas.microsoft.com/office/drawing/2018/hyperlinkcolor" val="tx"/>
                    </a:ext>
                  </a:extLst>
                </a:hlinkClick>
              </a:rPr>
              <a:t>sociální poradenství</a:t>
            </a:r>
            <a:endParaRPr lang="cs-CZ" sz="2000" u="dotted" dirty="0">
              <a:solidFill>
                <a:srgbClr val="FFC000"/>
              </a:solidFill>
              <a:uFill>
                <a:solidFill>
                  <a:schemeClr val="bg1"/>
                </a:solidFill>
              </a:uFill>
            </a:endParaRPr>
          </a:p>
          <a:p>
            <a:pPr>
              <a:lnSpc>
                <a:spcPct val="170000"/>
              </a:lnSpc>
              <a:spcBef>
                <a:spcPts val="0"/>
              </a:spcBef>
              <a:buFont typeface="Wingdings" panose="05000000000000000000" pitchFamily="2" charset="2"/>
              <a:buChar char="v"/>
            </a:pPr>
            <a:r>
              <a:rPr lang="cs-CZ" sz="2000" u="dotted" dirty="0">
                <a:solidFill>
                  <a:srgbClr val="FFC000"/>
                </a:solidFill>
                <a:uFill>
                  <a:solidFill>
                    <a:schemeClr val="bg1"/>
                  </a:solidFill>
                </a:uFill>
                <a:hlinkClick r:id="rId5">
                  <a:extLst>
                    <a:ext uri="{A12FA001-AC4F-418D-AE19-62706E023703}">
                      <ahyp:hlinkClr xmlns:ahyp="http://schemas.microsoft.com/office/drawing/2018/hyperlinkcolor" val="tx"/>
                    </a:ext>
                  </a:extLst>
                </a:hlinkClick>
              </a:rPr>
              <a:t>kariérní centrum</a:t>
            </a:r>
            <a:endParaRPr lang="cs-CZ" sz="2400" u="dotted" dirty="0">
              <a:solidFill>
                <a:srgbClr val="FFC000"/>
              </a:solidFill>
              <a:uFill>
                <a:solidFill>
                  <a:schemeClr val="bg1"/>
                </a:solidFill>
              </a:uFill>
            </a:endParaRPr>
          </a:p>
        </p:txBody>
      </p:sp>
      <p:sp>
        <p:nvSpPr>
          <p:cNvPr id="3" name="Zástupný text 2">
            <a:extLst>
              <a:ext uri="{FF2B5EF4-FFF2-40B4-BE49-F238E27FC236}">
                <a16:creationId xmlns:a16="http://schemas.microsoft.com/office/drawing/2014/main" id="{133894A1-BFCD-D4B2-847D-0972FC004BF2}"/>
              </a:ext>
            </a:extLst>
          </p:cNvPr>
          <p:cNvSpPr>
            <a:spLocks noGrp="1"/>
          </p:cNvSpPr>
          <p:nvPr>
            <p:ph type="body" sz="quarter" idx="13"/>
          </p:nvPr>
        </p:nvSpPr>
        <p:spPr>
          <a:xfrm>
            <a:off x="1107281" y="1695110"/>
            <a:ext cx="6929438" cy="638473"/>
          </a:xfrm>
        </p:spPr>
        <p:txBody>
          <a:bodyPr/>
          <a:lstStyle/>
          <a:p>
            <a:r>
              <a:rPr lang="cs-CZ" dirty="0"/>
              <a:t>UHK Point</a:t>
            </a:r>
          </a:p>
        </p:txBody>
      </p:sp>
      <p:sp>
        <p:nvSpPr>
          <p:cNvPr id="4" name="Nadpis 3">
            <a:extLst>
              <a:ext uri="{FF2B5EF4-FFF2-40B4-BE49-F238E27FC236}">
                <a16:creationId xmlns:a16="http://schemas.microsoft.com/office/drawing/2014/main" id="{1D42C89E-03A1-F74C-A1D0-613215D8E50A}"/>
              </a:ext>
            </a:extLst>
          </p:cNvPr>
          <p:cNvSpPr>
            <a:spLocks noGrp="1"/>
          </p:cNvSpPr>
          <p:nvPr>
            <p:ph type="title"/>
          </p:nvPr>
        </p:nvSpPr>
        <p:spPr>
          <a:xfrm>
            <a:off x="3357563" y="518528"/>
            <a:ext cx="5786437" cy="625126"/>
          </a:xfrm>
        </p:spPr>
        <p:txBody>
          <a:bodyPr/>
          <a:lstStyle/>
          <a:p>
            <a:pPr algn="r"/>
            <a:r>
              <a:rPr lang="cs-CZ" dirty="0"/>
              <a:t>Informace pro studenty</a:t>
            </a:r>
          </a:p>
        </p:txBody>
      </p:sp>
    </p:spTree>
    <p:extLst>
      <p:ext uri="{BB962C8B-B14F-4D97-AF65-F5344CB8AC3E}">
        <p14:creationId xmlns:p14="http://schemas.microsoft.com/office/powerpoint/2010/main" val="330270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840EE91-C7C0-B371-D4B1-A2733AA0C3C7}"/>
              </a:ext>
            </a:extLst>
          </p:cNvPr>
          <p:cNvSpPr>
            <a:spLocks noGrp="1"/>
          </p:cNvSpPr>
          <p:nvPr>
            <p:ph idx="1"/>
          </p:nvPr>
        </p:nvSpPr>
        <p:spPr>
          <a:xfrm>
            <a:off x="881511" y="1781375"/>
            <a:ext cx="3276421" cy="4269922"/>
          </a:xfrm>
        </p:spPr>
        <p:txBody>
          <a:bodyPr/>
          <a:lstStyle/>
          <a:p>
            <a:pPr marL="0" indent="0">
              <a:lnSpc>
                <a:spcPct val="100000"/>
              </a:lnSpc>
              <a:spcBef>
                <a:spcPts val="0"/>
              </a:spcBef>
              <a:spcAft>
                <a:spcPts val="600"/>
              </a:spcAft>
              <a:buNone/>
            </a:pPr>
            <a:r>
              <a:rPr lang="cs-CZ" sz="1800" b="1" dirty="0"/>
              <a:t>budova S</a:t>
            </a:r>
            <a:r>
              <a:rPr lang="cs-CZ" sz="1800" dirty="0"/>
              <a:t> (Hradecká 1285)</a:t>
            </a:r>
          </a:p>
          <a:p>
            <a:pPr>
              <a:lnSpc>
                <a:spcPct val="100000"/>
              </a:lnSpc>
              <a:spcBef>
                <a:spcPts val="0"/>
              </a:spcBef>
              <a:buFont typeface="Wingdings" panose="05000000000000000000" pitchFamily="2" charset="2"/>
              <a:buChar char="§"/>
            </a:pPr>
            <a:r>
              <a:rPr lang="cs-CZ" sz="1800" dirty="0"/>
              <a:t>učebny S</a:t>
            </a:r>
          </a:p>
          <a:p>
            <a:pPr>
              <a:lnSpc>
                <a:spcPct val="100000"/>
              </a:lnSpc>
              <a:spcBef>
                <a:spcPts val="0"/>
              </a:spcBef>
              <a:buFont typeface="Wingdings" panose="05000000000000000000" pitchFamily="2" charset="2"/>
              <a:buChar char="§"/>
            </a:pPr>
            <a:r>
              <a:rPr lang="cs-CZ" sz="1800" dirty="0"/>
              <a:t>děkanát PřF</a:t>
            </a:r>
          </a:p>
          <a:p>
            <a:pPr>
              <a:lnSpc>
                <a:spcPct val="100000"/>
              </a:lnSpc>
              <a:spcBef>
                <a:spcPts val="0"/>
              </a:spcBef>
              <a:buFont typeface="Wingdings" panose="05000000000000000000" pitchFamily="2" charset="2"/>
              <a:buChar char="§"/>
            </a:pPr>
            <a:r>
              <a:rPr lang="cs-CZ" sz="1800" dirty="0"/>
              <a:t>studijní oddělení PřF</a:t>
            </a:r>
          </a:p>
          <a:p>
            <a:pPr marL="0" indent="0">
              <a:lnSpc>
                <a:spcPct val="100000"/>
              </a:lnSpc>
              <a:spcBef>
                <a:spcPts val="3000"/>
              </a:spcBef>
              <a:spcAft>
                <a:spcPts val="600"/>
              </a:spcAft>
              <a:buNone/>
            </a:pPr>
            <a:r>
              <a:rPr lang="cs-CZ" sz="1800" b="1" dirty="0"/>
              <a:t>budova A</a:t>
            </a:r>
            <a:r>
              <a:rPr lang="cs-CZ" sz="1800" dirty="0"/>
              <a:t> (Hradecká 1227)</a:t>
            </a:r>
          </a:p>
          <a:p>
            <a:pPr>
              <a:lnSpc>
                <a:spcPct val="100000"/>
              </a:lnSpc>
              <a:spcBef>
                <a:spcPts val="0"/>
              </a:spcBef>
              <a:buFont typeface="Wingdings" panose="05000000000000000000" pitchFamily="2" charset="2"/>
              <a:buChar char="§"/>
            </a:pPr>
            <a:r>
              <a:rPr lang="cs-CZ" sz="1800" dirty="0"/>
              <a:t>učebny A</a:t>
            </a:r>
          </a:p>
          <a:p>
            <a:pPr>
              <a:lnSpc>
                <a:spcPct val="100000"/>
              </a:lnSpc>
              <a:spcBef>
                <a:spcPts val="0"/>
              </a:spcBef>
              <a:buFont typeface="Wingdings" panose="05000000000000000000" pitchFamily="2" charset="2"/>
              <a:buChar char="§"/>
            </a:pPr>
            <a:r>
              <a:rPr lang="cs-CZ" sz="1800" dirty="0"/>
              <a:t>knihovna UHK</a:t>
            </a:r>
          </a:p>
          <a:p>
            <a:pPr>
              <a:lnSpc>
                <a:spcPct val="100000"/>
              </a:lnSpc>
              <a:spcBef>
                <a:spcPts val="0"/>
              </a:spcBef>
              <a:buFont typeface="Wingdings" panose="05000000000000000000" pitchFamily="2" charset="2"/>
              <a:buChar char="§"/>
            </a:pPr>
            <a:r>
              <a:rPr lang="cs-CZ" sz="1800" dirty="0"/>
              <a:t>centrum služeb (ID karty)</a:t>
            </a:r>
          </a:p>
          <a:p>
            <a:pPr marL="0" indent="0">
              <a:lnSpc>
                <a:spcPct val="100000"/>
              </a:lnSpc>
              <a:spcBef>
                <a:spcPts val="3000"/>
              </a:spcBef>
              <a:spcAft>
                <a:spcPts val="600"/>
              </a:spcAft>
              <a:buNone/>
            </a:pPr>
            <a:r>
              <a:rPr lang="cs-CZ" sz="1800" b="1" dirty="0"/>
              <a:t>budova B</a:t>
            </a:r>
            <a:r>
              <a:rPr lang="cs-CZ" sz="1800" dirty="0"/>
              <a:t> (nám. Svobody 331)</a:t>
            </a:r>
          </a:p>
          <a:p>
            <a:pPr>
              <a:lnSpc>
                <a:spcPct val="100000"/>
              </a:lnSpc>
              <a:spcBef>
                <a:spcPts val="0"/>
              </a:spcBef>
              <a:buFont typeface="Wingdings" panose="05000000000000000000" pitchFamily="2" charset="2"/>
              <a:buChar char="§"/>
            </a:pPr>
            <a:r>
              <a:rPr lang="cs-CZ" sz="1800" dirty="0"/>
              <a:t>učebny B</a:t>
            </a:r>
          </a:p>
          <a:p>
            <a:pPr>
              <a:lnSpc>
                <a:spcPct val="100000"/>
              </a:lnSpc>
              <a:spcBef>
                <a:spcPts val="0"/>
              </a:spcBef>
              <a:buFont typeface="Wingdings" panose="05000000000000000000" pitchFamily="2" charset="2"/>
              <a:buChar char="§"/>
            </a:pPr>
            <a:r>
              <a:rPr lang="cs-CZ" sz="1800" dirty="0"/>
              <a:t>děkanát FF</a:t>
            </a:r>
          </a:p>
          <a:p>
            <a:pPr>
              <a:lnSpc>
                <a:spcPct val="100000"/>
              </a:lnSpc>
              <a:spcBef>
                <a:spcPts val="0"/>
              </a:spcBef>
              <a:buFont typeface="Wingdings" panose="05000000000000000000" pitchFamily="2" charset="2"/>
              <a:buChar char="§"/>
            </a:pPr>
            <a:endParaRPr lang="cs-CZ" sz="1400" dirty="0"/>
          </a:p>
          <a:p>
            <a:pPr marL="0" indent="0">
              <a:buNone/>
            </a:pPr>
            <a:endParaRPr lang="cs-CZ" dirty="0"/>
          </a:p>
        </p:txBody>
      </p:sp>
      <p:sp>
        <p:nvSpPr>
          <p:cNvPr id="3" name="Nadpis 2">
            <a:extLst>
              <a:ext uri="{FF2B5EF4-FFF2-40B4-BE49-F238E27FC236}">
                <a16:creationId xmlns:a16="http://schemas.microsoft.com/office/drawing/2014/main" id="{C982A4CF-0316-0228-240F-369CC52B3913}"/>
              </a:ext>
            </a:extLst>
          </p:cNvPr>
          <p:cNvSpPr>
            <a:spLocks noGrp="1"/>
          </p:cNvSpPr>
          <p:nvPr>
            <p:ph type="title"/>
          </p:nvPr>
        </p:nvSpPr>
        <p:spPr>
          <a:xfrm>
            <a:off x="3357563" y="518007"/>
            <a:ext cx="5786437" cy="625126"/>
          </a:xfrm>
        </p:spPr>
        <p:txBody>
          <a:bodyPr/>
          <a:lstStyle/>
          <a:p>
            <a:pPr algn="r"/>
            <a:r>
              <a:rPr lang="cs-CZ" dirty="0"/>
              <a:t>Rozmístění budov</a:t>
            </a:r>
          </a:p>
        </p:txBody>
      </p:sp>
      <p:pic>
        <p:nvPicPr>
          <p:cNvPr id="7" name="Picture 4">
            <a:extLst>
              <a:ext uri="{FF2B5EF4-FFF2-40B4-BE49-F238E27FC236}">
                <a16:creationId xmlns:a16="http://schemas.microsoft.com/office/drawing/2014/main" id="{7972CF25-DCB6-35D0-FFC1-EBF9A3B24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503" y="1384082"/>
            <a:ext cx="2267264" cy="1509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FD755C5-CF36-B9BC-F1F9-3EB9A157D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929" y="3099065"/>
            <a:ext cx="2225615" cy="1481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A2C86FF-6FF8-148B-9F9F-F1AD497F2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517" y="4786326"/>
            <a:ext cx="2414342" cy="160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34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17DAD8CD-398E-C6FE-6DEB-4544A52A7F08}"/>
              </a:ext>
            </a:extLst>
          </p:cNvPr>
          <p:cNvSpPr>
            <a:spLocks noGrp="1"/>
          </p:cNvSpPr>
          <p:nvPr>
            <p:ph idx="1"/>
          </p:nvPr>
        </p:nvSpPr>
        <p:spPr>
          <a:xfrm>
            <a:off x="1504095" y="2458804"/>
            <a:ext cx="7415617" cy="3631449"/>
          </a:xfrm>
        </p:spPr>
        <p:txBody>
          <a:bodyPr>
            <a:normAutofit/>
          </a:bodyPr>
          <a:lstStyle/>
          <a:p>
            <a:pPr marL="0" indent="0">
              <a:lnSpc>
                <a:spcPct val="150000"/>
              </a:lnSpc>
              <a:spcBef>
                <a:spcPts val="0"/>
              </a:spcBef>
              <a:spcAft>
                <a:spcPts val="600"/>
              </a:spcAft>
              <a:buNone/>
            </a:pPr>
            <a:r>
              <a:rPr lang="cs-CZ" sz="2000" b="1" dirty="0"/>
              <a:t>školní jídelna / menza</a:t>
            </a:r>
          </a:p>
          <a:p>
            <a:pPr>
              <a:lnSpc>
                <a:spcPct val="150000"/>
              </a:lnSpc>
              <a:spcBef>
                <a:spcPts val="0"/>
              </a:spcBef>
            </a:pPr>
            <a:r>
              <a:rPr lang="cs-CZ" sz="1800" dirty="0"/>
              <a:t>naproti budově A</a:t>
            </a:r>
          </a:p>
          <a:p>
            <a:pPr>
              <a:lnSpc>
                <a:spcPct val="150000"/>
              </a:lnSpc>
              <a:spcBef>
                <a:spcPts val="0"/>
              </a:spcBef>
            </a:pPr>
            <a:r>
              <a:rPr lang="cs-CZ" sz="1800" dirty="0"/>
              <a:t>nutná registrace a objednávání stravy předem, příp. volné obědy</a:t>
            </a:r>
          </a:p>
          <a:p>
            <a:pPr>
              <a:lnSpc>
                <a:spcPct val="150000"/>
              </a:lnSpc>
              <a:spcBef>
                <a:spcPts val="0"/>
              </a:spcBef>
            </a:pPr>
            <a:r>
              <a:rPr lang="cs-CZ" sz="1800" dirty="0">
                <a:solidFill>
                  <a:schemeClr val="tx1"/>
                </a:solidFill>
              </a:rPr>
              <a:t>informace na </a:t>
            </a:r>
            <a:r>
              <a:rPr lang="cs-CZ" sz="1800" u="dottedHeavy"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www.jidelnahradecka.cz</a:t>
            </a:r>
            <a:endParaRPr lang="cs-CZ" sz="1800" u="dottedHeavy" dirty="0">
              <a:solidFill>
                <a:srgbClr val="FFC000"/>
              </a:solidFill>
              <a:uFill>
                <a:solidFill>
                  <a:schemeClr val="bg1"/>
                </a:solidFill>
              </a:uFill>
            </a:endParaRPr>
          </a:p>
          <a:p>
            <a:pPr marL="0" indent="0">
              <a:lnSpc>
                <a:spcPct val="150000"/>
              </a:lnSpc>
              <a:spcBef>
                <a:spcPts val="1200"/>
              </a:spcBef>
              <a:spcAft>
                <a:spcPts val="600"/>
              </a:spcAft>
              <a:buNone/>
            </a:pPr>
            <a:r>
              <a:rPr lang="cs-CZ" sz="2000" b="1" dirty="0"/>
              <a:t>Kampus bufet UHK</a:t>
            </a:r>
          </a:p>
          <a:p>
            <a:pPr>
              <a:lnSpc>
                <a:spcPct val="150000"/>
              </a:lnSpc>
              <a:spcBef>
                <a:spcPts val="0"/>
              </a:spcBef>
            </a:pPr>
            <a:r>
              <a:rPr lang="cs-CZ" sz="1800" dirty="0"/>
              <a:t>budova A</a:t>
            </a:r>
          </a:p>
          <a:p>
            <a:pPr>
              <a:lnSpc>
                <a:spcPct val="150000"/>
              </a:lnSpc>
              <a:spcBef>
                <a:spcPts val="0"/>
              </a:spcBef>
            </a:pPr>
            <a:r>
              <a:rPr lang="cs-CZ" sz="1800" dirty="0">
                <a:solidFill>
                  <a:schemeClr val="tx1"/>
                </a:solidFill>
              </a:rPr>
              <a:t>informace na </a:t>
            </a:r>
            <a:r>
              <a:rPr lang="cs-CZ" sz="1800" u="dottedHeavy" dirty="0">
                <a:solidFill>
                  <a:srgbClr val="FFC000"/>
                </a:solidFill>
                <a:uFill>
                  <a:solidFill>
                    <a:schemeClr val="bg1"/>
                  </a:solidFill>
                </a:uFill>
                <a:hlinkClick r:id="rId3">
                  <a:extLst>
                    <a:ext uri="{A12FA001-AC4F-418D-AE19-62706E023703}">
                      <ahyp:hlinkClr xmlns:ahyp="http://schemas.microsoft.com/office/drawing/2018/hyperlinkcolor" val="tx"/>
                    </a:ext>
                  </a:extLst>
                </a:hlinkClick>
              </a:rPr>
              <a:t>www.kampusbufetuhk.cz</a:t>
            </a:r>
            <a:endParaRPr lang="cs-CZ" sz="1800" u="dottedHeavy" dirty="0">
              <a:solidFill>
                <a:srgbClr val="FFC000"/>
              </a:solidFill>
              <a:uFill>
                <a:solidFill>
                  <a:schemeClr val="bg1"/>
                </a:solidFill>
              </a:uFill>
            </a:endParaRPr>
          </a:p>
        </p:txBody>
      </p:sp>
      <p:sp>
        <p:nvSpPr>
          <p:cNvPr id="3" name="Zástupný text 2">
            <a:extLst>
              <a:ext uri="{FF2B5EF4-FFF2-40B4-BE49-F238E27FC236}">
                <a16:creationId xmlns:a16="http://schemas.microsoft.com/office/drawing/2014/main" id="{133894A1-BFCD-D4B2-847D-0972FC004BF2}"/>
              </a:ext>
            </a:extLst>
          </p:cNvPr>
          <p:cNvSpPr>
            <a:spLocks noGrp="1"/>
          </p:cNvSpPr>
          <p:nvPr>
            <p:ph type="body" sz="quarter" idx="13"/>
          </p:nvPr>
        </p:nvSpPr>
        <p:spPr>
          <a:xfrm>
            <a:off x="1107281" y="1695110"/>
            <a:ext cx="6929438" cy="638473"/>
          </a:xfrm>
        </p:spPr>
        <p:txBody>
          <a:bodyPr/>
          <a:lstStyle/>
          <a:p>
            <a:r>
              <a:rPr lang="cs-CZ" dirty="0"/>
              <a:t>Stravování</a:t>
            </a:r>
          </a:p>
        </p:txBody>
      </p:sp>
      <p:sp>
        <p:nvSpPr>
          <p:cNvPr id="4" name="Nadpis 3">
            <a:extLst>
              <a:ext uri="{FF2B5EF4-FFF2-40B4-BE49-F238E27FC236}">
                <a16:creationId xmlns:a16="http://schemas.microsoft.com/office/drawing/2014/main" id="{1D42C89E-03A1-F74C-A1D0-613215D8E50A}"/>
              </a:ext>
            </a:extLst>
          </p:cNvPr>
          <p:cNvSpPr>
            <a:spLocks noGrp="1"/>
          </p:cNvSpPr>
          <p:nvPr>
            <p:ph type="title"/>
          </p:nvPr>
        </p:nvSpPr>
        <p:spPr>
          <a:xfrm>
            <a:off x="3357563" y="518528"/>
            <a:ext cx="5786437" cy="625126"/>
          </a:xfrm>
        </p:spPr>
        <p:txBody>
          <a:bodyPr/>
          <a:lstStyle/>
          <a:p>
            <a:pPr algn="r"/>
            <a:r>
              <a:rPr lang="cs-CZ" dirty="0"/>
              <a:t>Informace pro studenty</a:t>
            </a:r>
          </a:p>
        </p:txBody>
      </p:sp>
    </p:spTree>
    <p:extLst>
      <p:ext uri="{BB962C8B-B14F-4D97-AF65-F5344CB8AC3E}">
        <p14:creationId xmlns:p14="http://schemas.microsoft.com/office/powerpoint/2010/main" val="138315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8D097AB7-6280-6FEB-F79C-6ADF07C16DE0}"/>
              </a:ext>
            </a:extLst>
          </p:cNvPr>
          <p:cNvSpPr>
            <a:spLocks noGrp="1"/>
          </p:cNvSpPr>
          <p:nvPr>
            <p:ph type="body" sz="quarter" idx="13"/>
          </p:nvPr>
        </p:nvSpPr>
        <p:spPr>
          <a:xfrm>
            <a:off x="756058" y="1941522"/>
            <a:ext cx="7396544" cy="625126"/>
          </a:xfrm>
        </p:spPr>
        <p:txBody>
          <a:bodyPr/>
          <a:lstStyle/>
          <a:p>
            <a:pPr algn="ctr">
              <a:spcBef>
                <a:spcPts val="0"/>
              </a:spcBef>
              <a:spcAft>
                <a:spcPts val="1200"/>
              </a:spcAft>
            </a:pPr>
            <a:r>
              <a:rPr lang="cs-CZ" sz="3600" dirty="0">
                <a:solidFill>
                  <a:schemeClr val="tx1"/>
                </a:solidFill>
              </a:rPr>
              <a:t>Imatrikulace studentů 1. ročníku</a:t>
            </a:r>
            <a:endParaRPr lang="cs-CZ" dirty="0">
              <a:solidFill>
                <a:schemeClr val="tx1"/>
              </a:solidFill>
            </a:endParaRPr>
          </a:p>
        </p:txBody>
      </p:sp>
      <p:sp>
        <p:nvSpPr>
          <p:cNvPr id="3" name="Nadpis 2">
            <a:extLst>
              <a:ext uri="{FF2B5EF4-FFF2-40B4-BE49-F238E27FC236}">
                <a16:creationId xmlns:a16="http://schemas.microsoft.com/office/drawing/2014/main" id="{3F5D8A52-9E2E-DA98-6140-55EF162C45D3}"/>
              </a:ext>
            </a:extLst>
          </p:cNvPr>
          <p:cNvSpPr>
            <a:spLocks noGrp="1"/>
          </p:cNvSpPr>
          <p:nvPr>
            <p:ph type="title"/>
          </p:nvPr>
        </p:nvSpPr>
        <p:spPr>
          <a:xfrm>
            <a:off x="3357563" y="545815"/>
            <a:ext cx="5786437" cy="625126"/>
          </a:xfrm>
        </p:spPr>
        <p:txBody>
          <a:bodyPr/>
          <a:lstStyle/>
          <a:p>
            <a:pPr algn="r"/>
            <a:r>
              <a:rPr lang="cs-CZ" dirty="0"/>
              <a:t>Informace pro studenty</a:t>
            </a:r>
          </a:p>
        </p:txBody>
      </p:sp>
      <p:pic>
        <p:nvPicPr>
          <p:cNvPr id="6" name="Zástupný symbol obrázku 5" descr="Obsah obrázku oblečení, muž, osoba, Lidská tvář&#10;&#10;AI-generated content may be incorrect.">
            <a:extLst>
              <a:ext uri="{FF2B5EF4-FFF2-40B4-BE49-F238E27FC236}">
                <a16:creationId xmlns:a16="http://schemas.microsoft.com/office/drawing/2014/main" id="{C1E35941-DC59-36AF-F7CD-48A6B1481B8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0971" b="10971"/>
          <a:stretch>
            <a:fillRect/>
          </a:stretch>
        </p:blipFill>
        <p:spPr>
          <a:xfrm>
            <a:off x="4572000" y="4199170"/>
            <a:ext cx="4067085" cy="2113015"/>
          </a:xfrm>
        </p:spPr>
      </p:pic>
      <p:sp>
        <p:nvSpPr>
          <p:cNvPr id="7" name="Zástupný text 1">
            <a:extLst>
              <a:ext uri="{FF2B5EF4-FFF2-40B4-BE49-F238E27FC236}">
                <a16:creationId xmlns:a16="http://schemas.microsoft.com/office/drawing/2014/main" id="{BACF4A44-FDD3-6E16-789D-E9028678E8C4}"/>
              </a:ext>
            </a:extLst>
          </p:cNvPr>
          <p:cNvSpPr txBox="1">
            <a:spLocks/>
          </p:cNvSpPr>
          <p:nvPr/>
        </p:nvSpPr>
        <p:spPr>
          <a:xfrm>
            <a:off x="2454551" y="2812729"/>
            <a:ext cx="3999557" cy="967050"/>
          </a:xfrm>
          <a:prstGeom prst="rect">
            <a:avLst/>
          </a:prstGeom>
        </p:spPr>
        <p:txBody>
          <a:bodyPr vert="horz" lIns="0" tIns="0" rIns="0" bIns="0" rtlCol="0" anchor="b" anchorCtr="0">
            <a:noAutofit/>
          </a:bodyPr>
          <a:lstStyle>
            <a:lvl1pPr marL="0" indent="0" algn="l" defTabSz="914428" rtl="0" eaLnBrk="1" latinLnBrk="0" hangingPunct="1">
              <a:lnSpc>
                <a:spcPct val="90000"/>
              </a:lnSpc>
              <a:spcBef>
                <a:spcPts val="1000"/>
              </a:spcBef>
              <a:buFont typeface="Arial" panose="020B0604020202020204" pitchFamily="34" charset="0"/>
              <a:buNone/>
              <a:defRPr sz="2800" b="1" kern="1200">
                <a:solidFill>
                  <a:schemeClr val="tx2"/>
                </a:solidFill>
                <a:latin typeface="+mj-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cs-CZ" sz="5400" dirty="0">
                <a:solidFill>
                  <a:srgbClr val="FFC000"/>
                </a:solidFill>
              </a:rPr>
              <a:t>21. 10. 2026</a:t>
            </a:r>
            <a:endParaRPr lang="cs-CZ" sz="4400" dirty="0">
              <a:solidFill>
                <a:srgbClr val="FFC000"/>
              </a:solidFill>
            </a:endParaRPr>
          </a:p>
        </p:txBody>
      </p:sp>
    </p:spTree>
    <p:extLst>
      <p:ext uri="{BB962C8B-B14F-4D97-AF65-F5344CB8AC3E}">
        <p14:creationId xmlns:p14="http://schemas.microsoft.com/office/powerpoint/2010/main" val="1082992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2ED176-AA83-A48D-59C5-95955C82631B}"/>
              </a:ext>
            </a:extLst>
          </p:cNvPr>
          <p:cNvSpPr>
            <a:spLocks noGrp="1"/>
          </p:cNvSpPr>
          <p:nvPr>
            <p:ph type="ctrTitle"/>
          </p:nvPr>
        </p:nvSpPr>
        <p:spPr/>
        <p:txBody>
          <a:bodyPr/>
          <a:lstStyle/>
          <a:p>
            <a:r>
              <a:rPr lang="cs-CZ" dirty="0"/>
              <a:t>Úspěšné studium přeje SO PřF :)</a:t>
            </a:r>
          </a:p>
        </p:txBody>
      </p:sp>
    </p:spTree>
    <p:extLst>
      <p:ext uri="{BB962C8B-B14F-4D97-AF65-F5344CB8AC3E}">
        <p14:creationId xmlns:p14="http://schemas.microsoft.com/office/powerpoint/2010/main" val="1497139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840EE91-C7C0-B371-D4B1-A2733AA0C3C7}"/>
              </a:ext>
            </a:extLst>
          </p:cNvPr>
          <p:cNvSpPr>
            <a:spLocks noGrp="1"/>
          </p:cNvSpPr>
          <p:nvPr>
            <p:ph idx="1"/>
          </p:nvPr>
        </p:nvSpPr>
        <p:spPr>
          <a:xfrm>
            <a:off x="892400" y="1776637"/>
            <a:ext cx="3578346" cy="4666873"/>
          </a:xfrm>
        </p:spPr>
        <p:txBody>
          <a:bodyPr>
            <a:normAutofit/>
          </a:bodyPr>
          <a:lstStyle/>
          <a:p>
            <a:pPr marL="0" indent="0">
              <a:lnSpc>
                <a:spcPct val="100000"/>
              </a:lnSpc>
              <a:spcBef>
                <a:spcPts val="0"/>
              </a:spcBef>
              <a:spcAft>
                <a:spcPts val="600"/>
              </a:spcAft>
              <a:buNone/>
            </a:pPr>
            <a:r>
              <a:rPr lang="cs-CZ" sz="1800" b="1" dirty="0"/>
              <a:t>budova C</a:t>
            </a:r>
            <a:r>
              <a:rPr lang="cs-CZ" sz="1800" dirty="0"/>
              <a:t> (nám. Svobody 301)</a:t>
            </a:r>
          </a:p>
          <a:p>
            <a:pPr>
              <a:lnSpc>
                <a:spcPct val="100000"/>
              </a:lnSpc>
              <a:spcBef>
                <a:spcPts val="0"/>
              </a:spcBef>
              <a:buFont typeface="Wingdings" panose="05000000000000000000" pitchFamily="2" charset="2"/>
              <a:buChar char="§"/>
            </a:pPr>
            <a:r>
              <a:rPr lang="cs-CZ" sz="1800" dirty="0"/>
              <a:t>učebny C</a:t>
            </a:r>
          </a:p>
          <a:p>
            <a:pPr>
              <a:lnSpc>
                <a:spcPct val="100000"/>
              </a:lnSpc>
              <a:spcBef>
                <a:spcPts val="0"/>
              </a:spcBef>
              <a:buFont typeface="Wingdings" panose="05000000000000000000" pitchFamily="2" charset="2"/>
              <a:buChar char="§"/>
            </a:pPr>
            <a:r>
              <a:rPr lang="cs-CZ" sz="1800" dirty="0"/>
              <a:t>děkanát PdF</a:t>
            </a:r>
          </a:p>
          <a:p>
            <a:pPr>
              <a:lnSpc>
                <a:spcPct val="100000"/>
              </a:lnSpc>
              <a:spcBef>
                <a:spcPts val="0"/>
              </a:spcBef>
              <a:buFont typeface="Wingdings" panose="05000000000000000000" pitchFamily="2" charset="2"/>
              <a:buChar char="§"/>
            </a:pPr>
            <a:r>
              <a:rPr lang="cs-CZ" sz="1800" dirty="0"/>
              <a:t>nově KVKTT, </a:t>
            </a:r>
            <a:r>
              <a:rPr lang="cs-CZ" sz="1800" dirty="0" err="1"/>
              <a:t>HudK</a:t>
            </a:r>
            <a:endParaRPr lang="cs-CZ" sz="1800" dirty="0"/>
          </a:p>
          <a:p>
            <a:pPr marL="0" indent="0">
              <a:lnSpc>
                <a:spcPct val="100000"/>
              </a:lnSpc>
              <a:spcBef>
                <a:spcPts val="3000"/>
              </a:spcBef>
              <a:spcAft>
                <a:spcPts val="600"/>
              </a:spcAft>
              <a:buNone/>
            </a:pPr>
            <a:r>
              <a:rPr lang="cs-CZ" sz="1800" b="1" dirty="0"/>
              <a:t>budova H</a:t>
            </a:r>
            <a:r>
              <a:rPr lang="cs-CZ" sz="1800" dirty="0"/>
              <a:t> (U Pivovarské </a:t>
            </a:r>
            <a:r>
              <a:rPr lang="cs-CZ" sz="1800" dirty="0" err="1"/>
              <a:t>flošny</a:t>
            </a:r>
            <a:r>
              <a:rPr lang="cs-CZ" sz="1800" dirty="0"/>
              <a:t> 296)</a:t>
            </a:r>
          </a:p>
          <a:p>
            <a:pPr>
              <a:lnSpc>
                <a:spcPct val="100000"/>
              </a:lnSpc>
              <a:spcBef>
                <a:spcPts val="0"/>
              </a:spcBef>
              <a:buFont typeface="Wingdings" panose="05000000000000000000" pitchFamily="2" charset="2"/>
              <a:buChar char="§"/>
            </a:pPr>
            <a:r>
              <a:rPr lang="cs-CZ" sz="1800" dirty="0"/>
              <a:t>učebny FLOU, FLOT</a:t>
            </a:r>
          </a:p>
          <a:p>
            <a:pPr>
              <a:lnSpc>
                <a:spcPct val="100000"/>
              </a:lnSpc>
              <a:spcBef>
                <a:spcPts val="0"/>
              </a:spcBef>
              <a:buFont typeface="Wingdings" panose="05000000000000000000" pitchFamily="2" charset="2"/>
              <a:buChar char="§"/>
            </a:pPr>
            <a:r>
              <a:rPr lang="cs-CZ" sz="1800" dirty="0"/>
              <a:t>KTVS</a:t>
            </a:r>
          </a:p>
          <a:p>
            <a:pPr marL="0" indent="0">
              <a:lnSpc>
                <a:spcPct val="100000"/>
              </a:lnSpc>
              <a:spcBef>
                <a:spcPts val="3000"/>
              </a:spcBef>
              <a:spcAft>
                <a:spcPts val="600"/>
              </a:spcAft>
              <a:buNone/>
            </a:pPr>
            <a:r>
              <a:rPr lang="cs-CZ" sz="1800" b="1" dirty="0"/>
              <a:t>budova R </a:t>
            </a:r>
            <a:r>
              <a:rPr lang="cs-CZ" sz="1800" dirty="0"/>
              <a:t>(</a:t>
            </a:r>
            <a:r>
              <a:rPr lang="cs-CZ" sz="1800" dirty="0" err="1"/>
              <a:t>Rokitanského</a:t>
            </a:r>
            <a:r>
              <a:rPr lang="cs-CZ" sz="1800" dirty="0"/>
              <a:t> 62)</a:t>
            </a:r>
            <a:endParaRPr lang="cs-CZ" sz="1800" b="1" dirty="0"/>
          </a:p>
          <a:p>
            <a:pPr>
              <a:lnSpc>
                <a:spcPct val="100000"/>
              </a:lnSpc>
              <a:spcBef>
                <a:spcPts val="0"/>
              </a:spcBef>
              <a:buFont typeface="Wingdings" panose="05000000000000000000" pitchFamily="2" charset="2"/>
              <a:buChar char="§"/>
            </a:pPr>
            <a:r>
              <a:rPr lang="cs-CZ" sz="1800" dirty="0"/>
              <a:t>rektorát</a:t>
            </a:r>
          </a:p>
          <a:p>
            <a:pPr>
              <a:lnSpc>
                <a:spcPct val="100000"/>
              </a:lnSpc>
              <a:spcBef>
                <a:spcPts val="0"/>
              </a:spcBef>
              <a:buFont typeface="Wingdings" panose="05000000000000000000" pitchFamily="2" charset="2"/>
              <a:buChar char="§"/>
            </a:pPr>
            <a:r>
              <a:rPr lang="cs-CZ" sz="1800" dirty="0"/>
              <a:t>podatelna, pokladna</a:t>
            </a:r>
          </a:p>
          <a:p>
            <a:pPr>
              <a:lnSpc>
                <a:spcPct val="100000"/>
              </a:lnSpc>
              <a:spcBef>
                <a:spcPts val="0"/>
              </a:spcBef>
              <a:buFont typeface="Wingdings" panose="05000000000000000000" pitchFamily="2" charset="2"/>
              <a:buChar char="§"/>
            </a:pPr>
            <a:r>
              <a:rPr lang="cs-CZ" sz="1800" dirty="0"/>
              <a:t>korespondenční adresa</a:t>
            </a:r>
          </a:p>
          <a:p>
            <a:pPr>
              <a:lnSpc>
                <a:spcPct val="100000"/>
              </a:lnSpc>
              <a:spcBef>
                <a:spcPts val="0"/>
              </a:spcBef>
              <a:buFont typeface="Wingdings" panose="05000000000000000000" pitchFamily="2" charset="2"/>
              <a:buChar char="§"/>
            </a:pPr>
            <a:endParaRPr lang="cs-CZ" sz="1800" dirty="0"/>
          </a:p>
          <a:p>
            <a:pPr>
              <a:lnSpc>
                <a:spcPct val="100000"/>
              </a:lnSpc>
              <a:spcBef>
                <a:spcPts val="0"/>
              </a:spcBef>
              <a:buFont typeface="Wingdings" panose="05000000000000000000" pitchFamily="2" charset="2"/>
              <a:buChar char="§"/>
            </a:pPr>
            <a:endParaRPr lang="cs-CZ" sz="1400" dirty="0"/>
          </a:p>
          <a:p>
            <a:pPr marL="0" indent="0">
              <a:buNone/>
            </a:pPr>
            <a:endParaRPr lang="cs-CZ" dirty="0"/>
          </a:p>
        </p:txBody>
      </p:sp>
      <p:sp>
        <p:nvSpPr>
          <p:cNvPr id="3" name="Nadpis 2">
            <a:extLst>
              <a:ext uri="{FF2B5EF4-FFF2-40B4-BE49-F238E27FC236}">
                <a16:creationId xmlns:a16="http://schemas.microsoft.com/office/drawing/2014/main" id="{C982A4CF-0316-0228-240F-369CC52B3913}"/>
              </a:ext>
            </a:extLst>
          </p:cNvPr>
          <p:cNvSpPr>
            <a:spLocks noGrp="1"/>
          </p:cNvSpPr>
          <p:nvPr>
            <p:ph type="title"/>
          </p:nvPr>
        </p:nvSpPr>
        <p:spPr>
          <a:xfrm>
            <a:off x="3357563" y="518007"/>
            <a:ext cx="5786437" cy="625126"/>
          </a:xfrm>
        </p:spPr>
        <p:txBody>
          <a:bodyPr/>
          <a:lstStyle/>
          <a:p>
            <a:pPr algn="r"/>
            <a:r>
              <a:rPr lang="cs-CZ" dirty="0"/>
              <a:t>Rozmístění budov</a:t>
            </a:r>
          </a:p>
        </p:txBody>
      </p:sp>
      <p:pic>
        <p:nvPicPr>
          <p:cNvPr id="10" name="Picture 2">
            <a:extLst>
              <a:ext uri="{FF2B5EF4-FFF2-40B4-BE49-F238E27FC236}">
                <a16:creationId xmlns:a16="http://schemas.microsoft.com/office/drawing/2014/main" id="{3BBC7FB5-6E49-9FA0-15CF-5BBCD3291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256" y="1446643"/>
            <a:ext cx="2268747" cy="1510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672AD73-89C0-E19C-A222-4777DA12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049" y="3107501"/>
            <a:ext cx="2372264" cy="1579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605FEDAE-929F-929C-C767-387471329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098" y="4852719"/>
            <a:ext cx="2102129" cy="139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165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8EC3789A-6587-93A1-2740-CE057304D6E2}"/>
              </a:ext>
            </a:extLst>
          </p:cNvPr>
          <p:cNvSpPr>
            <a:spLocks noGrp="1"/>
          </p:cNvSpPr>
          <p:nvPr>
            <p:ph idx="1"/>
          </p:nvPr>
        </p:nvSpPr>
        <p:spPr>
          <a:xfrm>
            <a:off x="1571624" y="2333583"/>
            <a:ext cx="6929438" cy="4023141"/>
          </a:xfrm>
        </p:spPr>
        <p:txBody>
          <a:bodyPr>
            <a:normAutofit fontScale="92500" lnSpcReduction="10000"/>
          </a:bodyPr>
          <a:lstStyle/>
          <a:p>
            <a:pPr marL="0" indent="0">
              <a:spcAft>
                <a:spcPts val="600"/>
              </a:spcAft>
              <a:buNone/>
            </a:pPr>
            <a:r>
              <a:rPr lang="cs-CZ" sz="2400" u="sng" dirty="0"/>
              <a:t>zimní semestr</a:t>
            </a:r>
          </a:p>
          <a:p>
            <a:pPr marL="0" indent="0">
              <a:lnSpc>
                <a:spcPct val="130000"/>
              </a:lnSpc>
              <a:spcBef>
                <a:spcPts val="0"/>
              </a:spcBef>
              <a:buNone/>
            </a:pPr>
            <a:r>
              <a:rPr lang="cs-CZ" sz="1700" dirty="0"/>
              <a:t>21. 9. 2026 – 20. 12. 2026		výuka v ZS</a:t>
            </a:r>
          </a:p>
          <a:p>
            <a:pPr marL="0" indent="0">
              <a:lnSpc>
                <a:spcPct val="130000"/>
              </a:lnSpc>
              <a:spcBef>
                <a:spcPts val="0"/>
              </a:spcBef>
              <a:buNone/>
            </a:pPr>
            <a:r>
              <a:rPr lang="cs-CZ" sz="1700" dirty="0"/>
              <a:t>21. 12. 2026 – 3. 1. 2027		zimní prázdniny</a:t>
            </a:r>
          </a:p>
          <a:p>
            <a:pPr marL="0" indent="0">
              <a:lnSpc>
                <a:spcPct val="130000"/>
              </a:lnSpc>
              <a:spcBef>
                <a:spcPts val="0"/>
              </a:spcBef>
              <a:buNone/>
            </a:pPr>
            <a:r>
              <a:rPr lang="cs-CZ" sz="1700" dirty="0"/>
              <a:t>4. 1. 2027 – 7. 2. 2027		zkouškové období</a:t>
            </a:r>
          </a:p>
          <a:p>
            <a:pPr marL="0" indent="0">
              <a:lnSpc>
                <a:spcPct val="130000"/>
              </a:lnSpc>
              <a:spcBef>
                <a:spcPts val="0"/>
              </a:spcBef>
              <a:buNone/>
            </a:pPr>
            <a:r>
              <a:rPr lang="cs-CZ" sz="1700" dirty="0"/>
              <a:t>7. 2. 2027				kontrola studia po ZS</a:t>
            </a:r>
          </a:p>
          <a:p>
            <a:pPr marL="0" indent="0">
              <a:spcAft>
                <a:spcPts val="600"/>
              </a:spcAft>
              <a:buNone/>
            </a:pPr>
            <a:r>
              <a:rPr lang="cs-CZ" sz="2400" u="sng" dirty="0"/>
              <a:t>letní semestr</a:t>
            </a:r>
          </a:p>
          <a:p>
            <a:pPr marL="0" indent="0">
              <a:lnSpc>
                <a:spcPct val="130000"/>
              </a:lnSpc>
              <a:spcBef>
                <a:spcPts val="0"/>
              </a:spcBef>
              <a:buNone/>
            </a:pPr>
            <a:r>
              <a:rPr lang="cs-CZ" sz="1700" dirty="0"/>
              <a:t>8. 2. 2027 – 9. 5. 2027		výuka v LS</a:t>
            </a:r>
          </a:p>
          <a:p>
            <a:pPr marL="0" indent="0">
              <a:lnSpc>
                <a:spcPct val="130000"/>
              </a:lnSpc>
              <a:spcBef>
                <a:spcPts val="0"/>
              </a:spcBef>
              <a:buNone/>
            </a:pPr>
            <a:r>
              <a:rPr lang="cs-CZ" sz="1700" dirty="0"/>
              <a:t>10. 5. 2027 – 30. 6. 2027		zkouškové období (1. část)</a:t>
            </a:r>
          </a:p>
          <a:p>
            <a:pPr marL="0" indent="0">
              <a:lnSpc>
                <a:spcPct val="130000"/>
              </a:lnSpc>
              <a:spcBef>
                <a:spcPts val="0"/>
              </a:spcBef>
              <a:buNone/>
            </a:pPr>
            <a:r>
              <a:rPr lang="cs-CZ" sz="1700" dirty="0"/>
              <a:t>1. 7. 2027 – </a:t>
            </a:r>
            <a:r>
              <a:rPr lang="cs-CZ" sz="1700" dirty="0">
                <a:solidFill>
                  <a:schemeClr val="tx1"/>
                </a:solidFill>
              </a:rPr>
              <a:t>15. 8. 2027		letní prázdniny</a:t>
            </a:r>
          </a:p>
          <a:p>
            <a:pPr marL="0" indent="0">
              <a:lnSpc>
                <a:spcPct val="130000"/>
              </a:lnSpc>
              <a:spcBef>
                <a:spcPts val="0"/>
              </a:spcBef>
              <a:buNone/>
            </a:pPr>
            <a:r>
              <a:rPr lang="cs-CZ" sz="1700" dirty="0">
                <a:solidFill>
                  <a:schemeClr val="tx1"/>
                </a:solidFill>
              </a:rPr>
              <a:t>16. 8. 2027 –</a:t>
            </a:r>
            <a:r>
              <a:rPr lang="cs-CZ" sz="1700" dirty="0"/>
              <a:t> 31. 8. 2027		zkouškové období (2. část)</a:t>
            </a:r>
          </a:p>
          <a:p>
            <a:pPr marL="0" indent="0">
              <a:lnSpc>
                <a:spcPct val="130000"/>
              </a:lnSpc>
              <a:spcBef>
                <a:spcPts val="0"/>
              </a:spcBef>
              <a:buNone/>
            </a:pPr>
            <a:r>
              <a:rPr lang="cs-CZ" sz="1700" dirty="0"/>
              <a:t>31. 8. 2027				kontrola studia po LS</a:t>
            </a:r>
          </a:p>
        </p:txBody>
      </p:sp>
      <p:sp>
        <p:nvSpPr>
          <p:cNvPr id="3" name="Zástupný text 2">
            <a:extLst>
              <a:ext uri="{FF2B5EF4-FFF2-40B4-BE49-F238E27FC236}">
                <a16:creationId xmlns:a16="http://schemas.microsoft.com/office/drawing/2014/main" id="{9C3578BC-1BD1-ACC4-8905-35BBDB73DFC4}"/>
              </a:ext>
            </a:extLst>
          </p:cNvPr>
          <p:cNvSpPr>
            <a:spLocks noGrp="1"/>
          </p:cNvSpPr>
          <p:nvPr>
            <p:ph type="body" sz="quarter" idx="13"/>
          </p:nvPr>
        </p:nvSpPr>
        <p:spPr>
          <a:xfrm>
            <a:off x="1107281" y="1695110"/>
            <a:ext cx="6929438" cy="638473"/>
          </a:xfrm>
        </p:spPr>
        <p:txBody>
          <a:bodyPr/>
          <a:lstStyle/>
          <a:p>
            <a:r>
              <a:rPr lang="cs-CZ" sz="3200" dirty="0"/>
              <a:t>Základní členění </a:t>
            </a:r>
            <a:r>
              <a:rPr lang="cs-CZ" sz="3200" dirty="0" err="1"/>
              <a:t>ak</a:t>
            </a:r>
            <a:r>
              <a:rPr lang="cs-CZ" sz="3200" dirty="0"/>
              <a:t>. roku 2026/2027</a:t>
            </a:r>
          </a:p>
        </p:txBody>
      </p:sp>
      <p:sp>
        <p:nvSpPr>
          <p:cNvPr id="4" name="Nadpis 3">
            <a:extLst>
              <a:ext uri="{FF2B5EF4-FFF2-40B4-BE49-F238E27FC236}">
                <a16:creationId xmlns:a16="http://schemas.microsoft.com/office/drawing/2014/main" id="{B59F0628-DE61-C71F-204D-3636CEB75AA8}"/>
              </a:ext>
            </a:extLst>
          </p:cNvPr>
          <p:cNvSpPr>
            <a:spLocks noGrp="1"/>
          </p:cNvSpPr>
          <p:nvPr>
            <p:ph type="title"/>
          </p:nvPr>
        </p:nvSpPr>
        <p:spPr>
          <a:xfrm>
            <a:off x="3357563" y="501276"/>
            <a:ext cx="5786437" cy="625126"/>
          </a:xfrm>
        </p:spPr>
        <p:txBody>
          <a:bodyPr/>
          <a:lstStyle/>
          <a:p>
            <a:pPr algn="r"/>
            <a:r>
              <a:rPr lang="cs-CZ" dirty="0"/>
              <a:t>Organizace výuky</a:t>
            </a:r>
          </a:p>
        </p:txBody>
      </p:sp>
    </p:spTree>
    <p:extLst>
      <p:ext uri="{BB962C8B-B14F-4D97-AF65-F5344CB8AC3E}">
        <p14:creationId xmlns:p14="http://schemas.microsoft.com/office/powerpoint/2010/main" val="39812718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0B60029-644E-0014-5CB7-0626E2376276}"/>
              </a:ext>
            </a:extLst>
          </p:cNvPr>
          <p:cNvSpPr>
            <a:spLocks noGrp="1"/>
          </p:cNvSpPr>
          <p:nvPr>
            <p:ph idx="1"/>
          </p:nvPr>
        </p:nvSpPr>
        <p:spPr>
          <a:xfrm>
            <a:off x="948906" y="1803752"/>
            <a:ext cx="7334872" cy="4269922"/>
          </a:xfrm>
        </p:spPr>
        <p:txBody>
          <a:bodyPr>
            <a:normAutofit fontScale="92500"/>
          </a:bodyPr>
          <a:lstStyle/>
          <a:p>
            <a:pPr marL="0" indent="0">
              <a:spcBef>
                <a:spcPts val="0"/>
              </a:spcBef>
              <a:spcAft>
                <a:spcPts val="1200"/>
              </a:spcAft>
              <a:buNone/>
            </a:pPr>
            <a:r>
              <a:rPr lang="cs-CZ" sz="2400" dirty="0"/>
              <a:t>k dispozici na </a:t>
            </a:r>
            <a:r>
              <a:rPr lang="cs-CZ" sz="2400" u="sng" dirty="0">
                <a:solidFill>
                  <a:srgbClr val="FFC000"/>
                </a:solidFill>
                <a:uFill>
                  <a:solidFill>
                    <a:schemeClr val="bg1"/>
                  </a:solidFill>
                </a:uFill>
                <a:hlinkClick r:id="rId2">
                  <a:extLst>
                    <a:ext uri="{A12FA001-AC4F-418D-AE19-62706E023703}">
                      <ahyp:hlinkClr xmlns:ahyp="http://schemas.microsoft.com/office/drawing/2018/hyperlinkcolor" val="tx"/>
                    </a:ext>
                  </a:extLst>
                </a:hlinkClick>
              </a:rPr>
              <a:t>www.uhk.cz</a:t>
            </a:r>
            <a:r>
              <a:rPr lang="cs-CZ" sz="2400" u="sng" dirty="0">
                <a:solidFill>
                  <a:srgbClr val="FFC000"/>
                </a:solidFill>
                <a:uFill>
                  <a:solidFill>
                    <a:schemeClr val="bg1"/>
                  </a:solidFill>
                </a:uFill>
              </a:rPr>
              <a:t> </a:t>
            </a:r>
            <a:r>
              <a:rPr lang="cs-CZ" sz="2400" dirty="0"/>
              <a:t>– úřední deska UHK / PřF</a:t>
            </a:r>
          </a:p>
          <a:p>
            <a:pPr>
              <a:buFont typeface="Wingdings" panose="05000000000000000000" pitchFamily="2" charset="2"/>
              <a:buChar char="v"/>
            </a:pPr>
            <a:r>
              <a:rPr lang="cs-CZ" sz="2600" u="sng" dirty="0">
                <a:solidFill>
                  <a:srgbClr val="FFC000"/>
                </a:solidFill>
                <a:uFill>
                  <a:solidFill>
                    <a:schemeClr val="bg1"/>
                  </a:solidFill>
                </a:uFill>
                <a:hlinkClick r:id="rId3">
                  <a:extLst>
                    <a:ext uri="{A12FA001-AC4F-418D-AE19-62706E023703}">
                      <ahyp:hlinkClr xmlns:ahyp="http://schemas.microsoft.com/office/drawing/2018/hyperlinkcolor" val="tx"/>
                    </a:ext>
                  </a:extLst>
                </a:hlinkClick>
              </a:rPr>
              <a:t>Statut UHK</a:t>
            </a:r>
            <a:endParaRPr lang="cs-CZ" sz="2600" u="sng" dirty="0">
              <a:solidFill>
                <a:srgbClr val="FFC000"/>
              </a:solidFill>
              <a:uFill>
                <a:solidFill>
                  <a:schemeClr val="bg1"/>
                </a:solidFill>
              </a:uFill>
            </a:endParaRPr>
          </a:p>
          <a:p>
            <a:pPr>
              <a:buFont typeface="Wingdings" panose="05000000000000000000" pitchFamily="2" charset="2"/>
              <a:buChar char="v"/>
            </a:pPr>
            <a:r>
              <a:rPr lang="cs-CZ" sz="2600" u="sng" dirty="0">
                <a:solidFill>
                  <a:srgbClr val="FFC000"/>
                </a:solidFill>
                <a:uFill>
                  <a:solidFill>
                    <a:schemeClr val="bg1"/>
                  </a:solidFill>
                </a:uFill>
                <a:hlinkClick r:id="rId4">
                  <a:extLst>
                    <a:ext uri="{A12FA001-AC4F-418D-AE19-62706E023703}">
                      <ahyp:hlinkClr xmlns:ahyp="http://schemas.microsoft.com/office/drawing/2018/hyperlinkcolor" val="tx"/>
                    </a:ext>
                  </a:extLst>
                </a:hlinkClick>
              </a:rPr>
              <a:t>Studijní a zkušební řád</a:t>
            </a:r>
            <a:endParaRPr lang="cs-CZ" sz="2600" u="sng" dirty="0">
              <a:solidFill>
                <a:srgbClr val="FFC000"/>
              </a:solidFill>
              <a:uFill>
                <a:solidFill>
                  <a:schemeClr val="bg1"/>
                </a:solidFill>
              </a:uFill>
            </a:endParaRPr>
          </a:p>
          <a:p>
            <a:pPr>
              <a:buFont typeface="Wingdings" panose="05000000000000000000" pitchFamily="2" charset="2"/>
              <a:buChar char="v"/>
            </a:pPr>
            <a:r>
              <a:rPr lang="cs-CZ" sz="2600" u="sng" dirty="0">
                <a:solidFill>
                  <a:srgbClr val="FFC000"/>
                </a:solidFill>
                <a:uFill>
                  <a:solidFill>
                    <a:schemeClr val="bg1"/>
                  </a:solidFill>
                </a:uFill>
                <a:hlinkClick r:id="rId5">
                  <a:extLst>
                    <a:ext uri="{A12FA001-AC4F-418D-AE19-62706E023703}">
                      <ahyp:hlinkClr xmlns:ahyp="http://schemas.microsoft.com/office/drawing/2018/hyperlinkcolor" val="tx"/>
                    </a:ext>
                  </a:extLst>
                </a:hlinkClick>
              </a:rPr>
              <a:t>Stipendijní řád</a:t>
            </a:r>
            <a:endParaRPr lang="cs-CZ" sz="2600" u="sng" dirty="0">
              <a:solidFill>
                <a:srgbClr val="FFC000"/>
              </a:solidFill>
              <a:uFill>
                <a:solidFill>
                  <a:schemeClr val="bg1"/>
                </a:solidFill>
              </a:uFill>
            </a:endParaRPr>
          </a:p>
          <a:p>
            <a:pPr>
              <a:spcAft>
                <a:spcPts val="3000"/>
              </a:spcAft>
              <a:buFont typeface="Wingdings" panose="05000000000000000000" pitchFamily="2" charset="2"/>
              <a:buChar char="v"/>
            </a:pPr>
            <a:r>
              <a:rPr lang="cs-CZ" sz="2600" u="sng" dirty="0">
                <a:solidFill>
                  <a:srgbClr val="FFC000"/>
                </a:solidFill>
                <a:uFill>
                  <a:solidFill>
                    <a:schemeClr val="bg1"/>
                  </a:solidFill>
                </a:uFill>
                <a:hlinkClick r:id="rId6">
                  <a:extLst>
                    <a:ext uri="{A12FA001-AC4F-418D-AE19-62706E023703}">
                      <ahyp:hlinkClr xmlns:ahyp="http://schemas.microsoft.com/office/drawing/2018/hyperlinkcolor" val="tx"/>
                    </a:ext>
                  </a:extLst>
                </a:hlinkClick>
              </a:rPr>
              <a:t>Rozhodnutí a směrnice děkanky</a:t>
            </a:r>
            <a:endParaRPr lang="cs-CZ" sz="2600" u="sng" dirty="0">
              <a:solidFill>
                <a:srgbClr val="FFC000"/>
              </a:solidFill>
              <a:uFill>
                <a:solidFill>
                  <a:schemeClr val="bg1"/>
                </a:solidFill>
              </a:uFill>
            </a:endParaRPr>
          </a:p>
          <a:p>
            <a:pPr>
              <a:buFont typeface="Wingdings" panose="05000000000000000000" pitchFamily="2" charset="2"/>
              <a:buChar char="G"/>
            </a:pPr>
            <a:r>
              <a:rPr lang="cs-CZ" sz="2400" dirty="0"/>
              <a:t>další užitečné informace a návody v </a:t>
            </a:r>
            <a:r>
              <a:rPr lang="cs-CZ" sz="2400" dirty="0">
                <a:solidFill>
                  <a:srgbClr val="FFC000"/>
                </a:solidFill>
                <a:hlinkClick r:id="rId7">
                  <a:extLst>
                    <a:ext uri="{A12FA001-AC4F-418D-AE19-62706E023703}">
                      <ahyp:hlinkClr xmlns:ahyp="http://schemas.microsoft.com/office/drawing/2018/hyperlinkcolor" val="tx"/>
                    </a:ext>
                  </a:extLst>
                </a:hlinkClick>
              </a:rPr>
              <a:t>Příručce pro prváka</a:t>
            </a:r>
            <a:endParaRPr lang="cs-CZ" sz="2400" dirty="0"/>
          </a:p>
          <a:p>
            <a:pPr marL="0" indent="0">
              <a:buNone/>
            </a:pPr>
            <a:endParaRPr lang="cs-CZ" dirty="0"/>
          </a:p>
        </p:txBody>
      </p:sp>
      <p:sp>
        <p:nvSpPr>
          <p:cNvPr id="3" name="Nadpis 2">
            <a:extLst>
              <a:ext uri="{FF2B5EF4-FFF2-40B4-BE49-F238E27FC236}">
                <a16:creationId xmlns:a16="http://schemas.microsoft.com/office/drawing/2014/main" id="{8D7BAA47-C0E6-7969-D941-B6059FD234EE}"/>
              </a:ext>
            </a:extLst>
          </p:cNvPr>
          <p:cNvSpPr>
            <a:spLocks noGrp="1"/>
          </p:cNvSpPr>
          <p:nvPr>
            <p:ph type="title"/>
          </p:nvPr>
        </p:nvSpPr>
        <p:spPr>
          <a:xfrm>
            <a:off x="3357563" y="484023"/>
            <a:ext cx="5786437" cy="625126"/>
          </a:xfrm>
        </p:spPr>
        <p:txBody>
          <a:bodyPr/>
          <a:lstStyle/>
          <a:p>
            <a:pPr algn="r"/>
            <a:r>
              <a:rPr lang="cs-CZ" dirty="0"/>
              <a:t>Vnitřní předpisy UHK</a:t>
            </a:r>
          </a:p>
        </p:txBody>
      </p:sp>
    </p:spTree>
    <p:extLst>
      <p:ext uri="{BB962C8B-B14F-4D97-AF65-F5344CB8AC3E}">
        <p14:creationId xmlns:p14="http://schemas.microsoft.com/office/powerpoint/2010/main" val="118077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0B60029-644E-0014-5CB7-0626E2376276}"/>
              </a:ext>
            </a:extLst>
          </p:cNvPr>
          <p:cNvSpPr>
            <a:spLocks noGrp="1"/>
          </p:cNvSpPr>
          <p:nvPr>
            <p:ph idx="1"/>
          </p:nvPr>
        </p:nvSpPr>
        <p:spPr>
          <a:xfrm>
            <a:off x="897148" y="1772749"/>
            <a:ext cx="7668882" cy="4269922"/>
          </a:xfrm>
        </p:spPr>
        <p:txBody>
          <a:bodyPr>
            <a:normAutofit/>
          </a:bodyPr>
          <a:lstStyle/>
          <a:p>
            <a:pPr marL="0" indent="0">
              <a:spcAft>
                <a:spcPts val="3000"/>
              </a:spcAft>
              <a:buNone/>
            </a:pPr>
            <a:r>
              <a:rPr lang="cs-CZ" dirty="0"/>
              <a:t>Organizační směrnice děkanky č. 3/2026</a:t>
            </a:r>
          </a:p>
          <a:p>
            <a:pPr>
              <a:lnSpc>
                <a:spcPct val="150000"/>
              </a:lnSpc>
              <a:spcBef>
                <a:spcPts val="0"/>
              </a:spcBef>
              <a:buFont typeface="Wingdings" panose="05000000000000000000" pitchFamily="2" charset="2"/>
              <a:buChar char="§"/>
            </a:pPr>
            <a:r>
              <a:rPr lang="cs-CZ" sz="2000" dirty="0"/>
              <a:t>tzv. „zápisová vyhláška“</a:t>
            </a:r>
          </a:p>
          <a:p>
            <a:pPr>
              <a:lnSpc>
                <a:spcPct val="150000"/>
              </a:lnSpc>
              <a:spcBef>
                <a:spcPts val="0"/>
              </a:spcBef>
              <a:spcAft>
                <a:spcPts val="1200"/>
              </a:spcAft>
              <a:buFont typeface="Wingdings" panose="05000000000000000000" pitchFamily="2" charset="2"/>
              <a:buChar char="§"/>
            </a:pPr>
            <a:r>
              <a:rPr lang="cs-CZ" sz="2000" dirty="0"/>
              <a:t>zápis předmětů a registraci na rozvrhové akce, elektronický zápis do vyššího ročníku provádí student samostatně ve stanovených termínech</a:t>
            </a:r>
          </a:p>
          <a:p>
            <a:pPr>
              <a:lnSpc>
                <a:spcPct val="150000"/>
              </a:lnSpc>
              <a:spcBef>
                <a:spcPts val="0"/>
              </a:spcBef>
              <a:buFont typeface="Wingdings" panose="05000000000000000000" pitchFamily="2" charset="2"/>
              <a:buChar char=""/>
            </a:pPr>
            <a:r>
              <a:rPr lang="cs-CZ" sz="2000" b="1" dirty="0"/>
              <a:t>zápis předmětů </a:t>
            </a:r>
            <a:r>
              <a:rPr lang="cs-CZ" sz="2000" dirty="0"/>
              <a:t>do </a:t>
            </a:r>
            <a:r>
              <a:rPr lang="cs-CZ" sz="2000" dirty="0" err="1"/>
              <a:t>ak</a:t>
            </a:r>
            <a:r>
              <a:rPr lang="cs-CZ" sz="2000" dirty="0"/>
              <a:t>. roku 2026/2027 (ZS i LS): </a:t>
            </a:r>
            <a:r>
              <a:rPr lang="cs-CZ" sz="2000" b="1" dirty="0">
                <a:solidFill>
                  <a:srgbClr val="FFC000"/>
                </a:solidFill>
              </a:rPr>
              <a:t>1. – 10. 9. 2026</a:t>
            </a:r>
          </a:p>
          <a:p>
            <a:pPr>
              <a:lnSpc>
                <a:spcPct val="150000"/>
              </a:lnSpc>
              <a:spcBef>
                <a:spcPts val="0"/>
              </a:spcBef>
              <a:buFont typeface="Wingdings" panose="05000000000000000000" pitchFamily="2" charset="2"/>
              <a:buChar char="G"/>
            </a:pPr>
            <a:r>
              <a:rPr lang="cs-CZ" sz="2000" dirty="0"/>
              <a:t>registrace předmětů na </a:t>
            </a:r>
            <a:r>
              <a:rPr lang="cs-CZ" sz="2000" b="1" dirty="0"/>
              <a:t>rozvrhové akce </a:t>
            </a:r>
            <a:r>
              <a:rPr lang="cs-CZ" sz="2000" dirty="0"/>
              <a:t>(ZS): </a:t>
            </a:r>
            <a:r>
              <a:rPr lang="cs-CZ" sz="2000" b="1" dirty="0">
                <a:solidFill>
                  <a:srgbClr val="FFC000"/>
                </a:solidFill>
              </a:rPr>
              <a:t>14. – 20. 9. 2026</a:t>
            </a:r>
          </a:p>
          <a:p>
            <a:pPr>
              <a:lnSpc>
                <a:spcPct val="150000"/>
              </a:lnSpc>
              <a:spcBef>
                <a:spcPts val="0"/>
              </a:spcBef>
              <a:buFont typeface="Wingdings" panose="05000000000000000000" pitchFamily="2" charset="2"/>
              <a:buChar char="G"/>
            </a:pPr>
            <a:r>
              <a:rPr lang="cs-CZ" sz="2000" dirty="0"/>
              <a:t>registrace na volné kapacity (ZS</a:t>
            </a:r>
            <a:r>
              <a:rPr lang="cs-CZ" sz="2100" dirty="0"/>
              <a:t>): </a:t>
            </a:r>
            <a:r>
              <a:rPr lang="cs-CZ" sz="2000" b="1" dirty="0">
                <a:solidFill>
                  <a:srgbClr val="FFC000"/>
                </a:solidFill>
              </a:rPr>
              <a:t>24. – 27. 9. 2026</a:t>
            </a:r>
            <a:endParaRPr lang="cs-CZ" sz="2100" b="1" dirty="0">
              <a:solidFill>
                <a:srgbClr val="FFC000"/>
              </a:solidFill>
            </a:endParaRPr>
          </a:p>
        </p:txBody>
      </p:sp>
      <p:sp>
        <p:nvSpPr>
          <p:cNvPr id="3" name="Nadpis 2">
            <a:extLst>
              <a:ext uri="{FF2B5EF4-FFF2-40B4-BE49-F238E27FC236}">
                <a16:creationId xmlns:a16="http://schemas.microsoft.com/office/drawing/2014/main" id="{8D7BAA47-C0E6-7969-D941-B6059FD234EE}"/>
              </a:ext>
            </a:extLst>
          </p:cNvPr>
          <p:cNvSpPr>
            <a:spLocks noGrp="1"/>
          </p:cNvSpPr>
          <p:nvPr>
            <p:ph type="title"/>
          </p:nvPr>
        </p:nvSpPr>
        <p:spPr>
          <a:xfrm>
            <a:off x="3357563" y="484023"/>
            <a:ext cx="5786437" cy="625126"/>
          </a:xfrm>
        </p:spPr>
        <p:txBody>
          <a:bodyPr/>
          <a:lstStyle/>
          <a:p>
            <a:pPr algn="r"/>
            <a:r>
              <a:rPr lang="cs-CZ" dirty="0"/>
              <a:t>Vnitřní předpisy UHK</a:t>
            </a:r>
          </a:p>
        </p:txBody>
      </p:sp>
    </p:spTree>
    <p:extLst>
      <p:ext uri="{BB962C8B-B14F-4D97-AF65-F5344CB8AC3E}">
        <p14:creationId xmlns:p14="http://schemas.microsoft.com/office/powerpoint/2010/main" val="305183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AEFE383B-E6FB-14D3-C616-7DF26416960F}"/>
              </a:ext>
            </a:extLst>
          </p:cNvPr>
          <p:cNvSpPr>
            <a:spLocks noGrp="1"/>
          </p:cNvSpPr>
          <p:nvPr>
            <p:ph idx="1"/>
          </p:nvPr>
        </p:nvSpPr>
        <p:spPr>
          <a:xfrm>
            <a:off x="1107281" y="2531990"/>
            <a:ext cx="7210067" cy="3631449"/>
          </a:xfrm>
        </p:spPr>
        <p:txBody>
          <a:bodyPr>
            <a:normAutofit fontScale="55000" lnSpcReduction="20000"/>
          </a:bodyPr>
          <a:lstStyle/>
          <a:p>
            <a:pPr>
              <a:lnSpc>
                <a:spcPct val="170000"/>
              </a:lnSpc>
            </a:pPr>
            <a:r>
              <a:rPr lang="cs-CZ" dirty="0"/>
              <a:t>každému předmětu je přiřazen počet kreditů</a:t>
            </a:r>
          </a:p>
          <a:p>
            <a:pPr>
              <a:lnSpc>
                <a:spcPct val="170000"/>
              </a:lnSpc>
            </a:pPr>
            <a:r>
              <a:rPr lang="cs-CZ" sz="2700" dirty="0"/>
              <a:t>kontrola studia je prováděna vždy k 31. 8. daného akademického roku s výjimkou </a:t>
            </a:r>
            <a:r>
              <a:rPr lang="cs-CZ" dirty="0">
                <a:solidFill>
                  <a:srgbClr val="FF0000"/>
                </a:solidFill>
              </a:rPr>
              <a:t>1. ročníku, kdy je kontrola prováděna navíc na konci zkouškového období ZS – konkrétně k </a:t>
            </a:r>
            <a:r>
              <a:rPr lang="cs-CZ" b="1" dirty="0">
                <a:solidFill>
                  <a:srgbClr val="FF0000"/>
                </a:solidFill>
              </a:rPr>
              <a:t>7. 2. 2027 </a:t>
            </a:r>
            <a:r>
              <a:rPr lang="cs-CZ" dirty="0">
                <a:solidFill>
                  <a:srgbClr val="FF0000"/>
                </a:solidFill>
              </a:rPr>
              <a:t>(povinnost získat min. </a:t>
            </a:r>
            <a:r>
              <a:rPr lang="cs-CZ" b="1" u="sng" dirty="0">
                <a:solidFill>
                  <a:srgbClr val="FF0000"/>
                </a:solidFill>
              </a:rPr>
              <a:t>15 kreditů</a:t>
            </a:r>
            <a:r>
              <a:rPr lang="cs-CZ" dirty="0">
                <a:solidFill>
                  <a:srgbClr val="FF0000"/>
                </a:solidFill>
              </a:rPr>
              <a:t>) </a:t>
            </a:r>
          </a:p>
          <a:p>
            <a:pPr>
              <a:lnSpc>
                <a:spcPct val="170000"/>
              </a:lnSpc>
            </a:pPr>
            <a:r>
              <a:rPr lang="cs-CZ" dirty="0"/>
              <a:t>pro ukončení každého </a:t>
            </a:r>
            <a:r>
              <a:rPr lang="cs-CZ" dirty="0" err="1"/>
              <a:t>ak</a:t>
            </a:r>
            <a:r>
              <a:rPr lang="cs-CZ" dirty="0"/>
              <a:t>. roku musí student získat v součtu min. 40 kreditů </a:t>
            </a:r>
            <a:r>
              <a:rPr lang="cs-CZ" sz="2700" dirty="0"/>
              <a:t>(doporučená zátěž je </a:t>
            </a:r>
            <a:r>
              <a:rPr lang="cs-CZ" b="1" dirty="0"/>
              <a:t>60 kreditů</a:t>
            </a:r>
            <a:r>
              <a:rPr lang="cs-CZ" dirty="0"/>
              <a:t>)</a:t>
            </a:r>
          </a:p>
          <a:p>
            <a:pPr>
              <a:lnSpc>
                <a:spcPct val="170000"/>
              </a:lnSpc>
            </a:pPr>
            <a:r>
              <a:rPr lang="cs-CZ" sz="2700" dirty="0"/>
              <a:t>ve vyšších ročnících se kreditový zisk počítá jako součet všech kreditů získaných od začátku studia (tj. pro ukončení 1. ročníku 40 kreditů, pro ukončení 2. ročníku 80 kreditů, pro ukončení 3. ročníku 120 kreditů od začátku studia)</a:t>
            </a:r>
          </a:p>
        </p:txBody>
      </p:sp>
      <p:sp>
        <p:nvSpPr>
          <p:cNvPr id="3" name="Zástupný text 2">
            <a:extLst>
              <a:ext uri="{FF2B5EF4-FFF2-40B4-BE49-F238E27FC236}">
                <a16:creationId xmlns:a16="http://schemas.microsoft.com/office/drawing/2014/main" id="{AFA15682-EB44-EBA9-6D26-E9CD755885FF}"/>
              </a:ext>
            </a:extLst>
          </p:cNvPr>
          <p:cNvSpPr>
            <a:spLocks noGrp="1"/>
          </p:cNvSpPr>
          <p:nvPr>
            <p:ph type="body" sz="quarter" idx="13"/>
          </p:nvPr>
        </p:nvSpPr>
        <p:spPr>
          <a:xfrm>
            <a:off x="1107281" y="1677857"/>
            <a:ext cx="6929438" cy="638473"/>
          </a:xfrm>
        </p:spPr>
        <p:txBody>
          <a:bodyPr/>
          <a:lstStyle/>
          <a:p>
            <a:r>
              <a:rPr lang="cs-CZ" dirty="0"/>
              <a:t>Kreditový systém</a:t>
            </a:r>
          </a:p>
        </p:txBody>
      </p:sp>
      <p:sp>
        <p:nvSpPr>
          <p:cNvPr id="4" name="Nadpis 3">
            <a:extLst>
              <a:ext uri="{FF2B5EF4-FFF2-40B4-BE49-F238E27FC236}">
                <a16:creationId xmlns:a16="http://schemas.microsoft.com/office/drawing/2014/main" id="{953D4119-DCD9-5887-2AF5-383BCCDC8863}"/>
              </a:ext>
            </a:extLst>
          </p:cNvPr>
          <p:cNvSpPr>
            <a:spLocks noGrp="1"/>
          </p:cNvSpPr>
          <p:nvPr>
            <p:ph type="title"/>
          </p:nvPr>
        </p:nvSpPr>
        <p:spPr>
          <a:xfrm>
            <a:off x="3357563" y="518528"/>
            <a:ext cx="5786437" cy="625126"/>
          </a:xfrm>
        </p:spPr>
        <p:txBody>
          <a:bodyPr/>
          <a:lstStyle/>
          <a:p>
            <a:pPr algn="r"/>
            <a:r>
              <a:rPr lang="cs-CZ" dirty="0"/>
              <a:t>Organizace studia</a:t>
            </a:r>
          </a:p>
        </p:txBody>
      </p:sp>
    </p:spTree>
    <p:extLst>
      <p:ext uri="{BB962C8B-B14F-4D97-AF65-F5344CB8AC3E}">
        <p14:creationId xmlns:p14="http://schemas.microsoft.com/office/powerpoint/2010/main" val="3338581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AEFE383B-E6FB-14D3-C616-7DF26416960F}"/>
              </a:ext>
            </a:extLst>
          </p:cNvPr>
          <p:cNvSpPr>
            <a:spLocks noGrp="1"/>
          </p:cNvSpPr>
          <p:nvPr>
            <p:ph idx="1"/>
          </p:nvPr>
        </p:nvSpPr>
        <p:spPr>
          <a:xfrm>
            <a:off x="966966" y="1918569"/>
            <a:ext cx="7210067" cy="4420903"/>
          </a:xfrm>
        </p:spPr>
        <p:txBody>
          <a:bodyPr>
            <a:normAutofit fontScale="55000" lnSpcReduction="20000"/>
          </a:bodyPr>
          <a:lstStyle/>
          <a:p>
            <a:pPr>
              <a:lnSpc>
                <a:spcPct val="170000"/>
              </a:lnSpc>
            </a:pPr>
            <a:r>
              <a:rPr lang="cs-CZ" dirty="0"/>
              <a:t>pro ukončení bakalářského studia je nezbytné získat 180 kreditů (3 x 60 kreditů), u navazujícího magisterského 120 kreditů (2 x 60 kreditů) a dále splnit všechny povinné předměty a alespoň minimální požadovaný počet kreditů v povinně volitelných blocích</a:t>
            </a:r>
          </a:p>
          <a:p>
            <a:pPr>
              <a:lnSpc>
                <a:spcPct val="170000"/>
              </a:lnSpc>
            </a:pPr>
            <a:r>
              <a:rPr lang="cs-CZ" dirty="0"/>
              <a:t>student má právo zapsat si každý předmět 2x</a:t>
            </a:r>
          </a:p>
          <a:p>
            <a:pPr>
              <a:lnSpc>
                <a:spcPct val="170000"/>
              </a:lnSpc>
            </a:pPr>
            <a:r>
              <a:rPr lang="cs-CZ" dirty="0"/>
              <a:t>student může plnit pouze předměty, které má v daném akademickém roce zapsané v IS/STAG</a:t>
            </a:r>
          </a:p>
          <a:p>
            <a:pPr>
              <a:lnSpc>
                <a:spcPct val="170000"/>
              </a:lnSpc>
            </a:pPr>
            <a:r>
              <a:rPr lang="cs-CZ" dirty="0"/>
              <a:t>při zápisu předmětů student vybírá předměty pro </a:t>
            </a:r>
            <a:r>
              <a:rPr lang="cs-CZ" u="sng" dirty="0"/>
              <a:t>celý akademický rok </a:t>
            </a:r>
            <a:r>
              <a:rPr lang="cs-CZ" dirty="0"/>
              <a:t>(ZS i LS), dodatečný zápis předmětů je možný ve stanoveném termínu (dle Rozhodnutí děkanky č. 10/2024)</a:t>
            </a:r>
          </a:p>
        </p:txBody>
      </p:sp>
      <p:sp>
        <p:nvSpPr>
          <p:cNvPr id="4" name="Nadpis 3">
            <a:extLst>
              <a:ext uri="{FF2B5EF4-FFF2-40B4-BE49-F238E27FC236}">
                <a16:creationId xmlns:a16="http://schemas.microsoft.com/office/drawing/2014/main" id="{953D4119-DCD9-5887-2AF5-383BCCDC8863}"/>
              </a:ext>
            </a:extLst>
          </p:cNvPr>
          <p:cNvSpPr>
            <a:spLocks noGrp="1"/>
          </p:cNvSpPr>
          <p:nvPr>
            <p:ph type="title"/>
          </p:nvPr>
        </p:nvSpPr>
        <p:spPr>
          <a:xfrm>
            <a:off x="3357563" y="518528"/>
            <a:ext cx="5786437" cy="625126"/>
          </a:xfrm>
        </p:spPr>
        <p:txBody>
          <a:bodyPr/>
          <a:lstStyle/>
          <a:p>
            <a:pPr algn="r"/>
            <a:r>
              <a:rPr lang="cs-CZ" dirty="0"/>
              <a:t>Organizace studia</a:t>
            </a:r>
          </a:p>
        </p:txBody>
      </p:sp>
    </p:spTree>
    <p:extLst>
      <p:ext uri="{BB962C8B-B14F-4D97-AF65-F5344CB8AC3E}">
        <p14:creationId xmlns:p14="http://schemas.microsoft.com/office/powerpoint/2010/main" val="263843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36718F5-1CF4-13FA-8648-F2CDE1BF7E39}"/>
              </a:ext>
            </a:extLst>
          </p:cNvPr>
          <p:cNvSpPr>
            <a:spLocks noGrp="1"/>
          </p:cNvSpPr>
          <p:nvPr>
            <p:ph idx="1"/>
          </p:nvPr>
        </p:nvSpPr>
        <p:spPr>
          <a:xfrm>
            <a:off x="1435085" y="2708023"/>
            <a:ext cx="6929438" cy="3631449"/>
          </a:xfrm>
        </p:spPr>
        <p:txBody>
          <a:bodyPr/>
          <a:lstStyle/>
          <a:p>
            <a:pPr marL="0" indent="0">
              <a:spcAft>
                <a:spcPts val="1800"/>
              </a:spcAft>
              <a:buNone/>
            </a:pPr>
            <a:r>
              <a:rPr lang="cs-CZ" b="1" dirty="0">
                <a:solidFill>
                  <a:srgbClr val="FF0000"/>
                </a:solidFill>
              </a:rPr>
              <a:t>povinné</a:t>
            </a:r>
            <a:r>
              <a:rPr lang="cs-CZ" dirty="0"/>
              <a:t> </a:t>
            </a:r>
            <a:r>
              <a:rPr lang="cs-CZ" sz="2000" dirty="0"/>
              <a:t>–</a:t>
            </a:r>
            <a:r>
              <a:rPr lang="cs-CZ" sz="3200" dirty="0"/>
              <a:t> </a:t>
            </a:r>
            <a:r>
              <a:rPr lang="cs-CZ" sz="2000" dirty="0"/>
              <a:t>student musí předměty splnit</a:t>
            </a:r>
            <a:endParaRPr lang="cs-CZ" sz="1800" dirty="0"/>
          </a:p>
          <a:p>
            <a:pPr marL="0" indent="0">
              <a:spcAft>
                <a:spcPts val="1800"/>
              </a:spcAft>
              <a:buNone/>
            </a:pPr>
            <a:r>
              <a:rPr lang="cs-CZ" b="1" dirty="0">
                <a:solidFill>
                  <a:srgbClr val="00B0F0"/>
                </a:solidFill>
              </a:rPr>
              <a:t>povinně volitelné </a:t>
            </a:r>
            <a:r>
              <a:rPr lang="cs-CZ" sz="2000" dirty="0"/>
              <a:t>– student musí získat z daného bloku stanovený počet kreditů</a:t>
            </a:r>
            <a:endParaRPr lang="cs-CZ" sz="1800" dirty="0"/>
          </a:p>
          <a:p>
            <a:pPr marL="0" indent="0">
              <a:buNone/>
            </a:pPr>
            <a:r>
              <a:rPr lang="cs-CZ" b="1" dirty="0">
                <a:solidFill>
                  <a:srgbClr val="92D050"/>
                </a:solidFill>
              </a:rPr>
              <a:t>volitelné </a:t>
            </a:r>
            <a:r>
              <a:rPr lang="cs-CZ" sz="2000" dirty="0"/>
              <a:t>– student může předměty plnit (např. ze zájmu nebo pro doplnění kreditů)</a:t>
            </a:r>
            <a:endParaRPr lang="cs-CZ" sz="1800" dirty="0"/>
          </a:p>
        </p:txBody>
      </p:sp>
      <p:sp>
        <p:nvSpPr>
          <p:cNvPr id="3" name="Zástupný text 2">
            <a:extLst>
              <a:ext uri="{FF2B5EF4-FFF2-40B4-BE49-F238E27FC236}">
                <a16:creationId xmlns:a16="http://schemas.microsoft.com/office/drawing/2014/main" id="{2EF644AD-3822-03AD-0028-1A9FCF684960}"/>
              </a:ext>
            </a:extLst>
          </p:cNvPr>
          <p:cNvSpPr>
            <a:spLocks noGrp="1"/>
          </p:cNvSpPr>
          <p:nvPr>
            <p:ph type="body" sz="quarter" idx="13"/>
          </p:nvPr>
        </p:nvSpPr>
        <p:spPr>
          <a:xfrm>
            <a:off x="1107281" y="1695110"/>
            <a:ext cx="6929438" cy="638473"/>
          </a:xfrm>
        </p:spPr>
        <p:txBody>
          <a:bodyPr/>
          <a:lstStyle/>
          <a:p>
            <a:r>
              <a:rPr lang="cs-CZ" dirty="0"/>
              <a:t>Bloky předmětů</a:t>
            </a:r>
          </a:p>
        </p:txBody>
      </p:sp>
      <p:sp>
        <p:nvSpPr>
          <p:cNvPr id="4" name="Nadpis 3">
            <a:extLst>
              <a:ext uri="{FF2B5EF4-FFF2-40B4-BE49-F238E27FC236}">
                <a16:creationId xmlns:a16="http://schemas.microsoft.com/office/drawing/2014/main" id="{46264561-E305-BE8A-4AE7-9E5BEA006AF2}"/>
              </a:ext>
            </a:extLst>
          </p:cNvPr>
          <p:cNvSpPr>
            <a:spLocks noGrp="1"/>
          </p:cNvSpPr>
          <p:nvPr>
            <p:ph type="title"/>
          </p:nvPr>
        </p:nvSpPr>
        <p:spPr>
          <a:xfrm>
            <a:off x="3357563" y="518528"/>
            <a:ext cx="5786437" cy="625126"/>
          </a:xfrm>
        </p:spPr>
        <p:txBody>
          <a:bodyPr/>
          <a:lstStyle/>
          <a:p>
            <a:pPr algn="r"/>
            <a:r>
              <a:rPr lang="cs-CZ" dirty="0"/>
              <a:t>Organizace studia</a:t>
            </a:r>
          </a:p>
        </p:txBody>
      </p:sp>
    </p:spTree>
    <p:extLst>
      <p:ext uri="{BB962C8B-B14F-4D97-AF65-F5344CB8AC3E}">
        <p14:creationId xmlns:p14="http://schemas.microsoft.com/office/powerpoint/2010/main" val="2786448279"/>
      </p:ext>
    </p:extLst>
  </p:cSld>
  <p:clrMapOvr>
    <a:masterClrMapping/>
  </p:clrMapOvr>
</p:sld>
</file>

<file path=ppt/theme/theme1.xml><?xml version="1.0" encoding="utf-8"?>
<a:theme xmlns:a="http://schemas.openxmlformats.org/drawingml/2006/main" name="UHK-PrF">
  <a:themeElements>
    <a:clrScheme name="UHK">
      <a:dk1>
        <a:srgbClr val="000000"/>
      </a:dk1>
      <a:lt1>
        <a:sysClr val="window" lastClr="FFFFFF"/>
      </a:lt1>
      <a:dk2>
        <a:srgbClr val="404040"/>
      </a:dk2>
      <a:lt2>
        <a:srgbClr val="BFBFBF"/>
      </a:lt2>
      <a:accent1>
        <a:srgbClr val="009FDF"/>
      </a:accent1>
      <a:accent2>
        <a:srgbClr val="CE0058"/>
      </a:accent2>
      <a:accent3>
        <a:srgbClr val="84BD00"/>
      </a:accent3>
      <a:accent4>
        <a:srgbClr val="FFA300"/>
      </a:accent4>
      <a:accent5>
        <a:srgbClr val="000000"/>
      </a:accent5>
      <a:accent6>
        <a:srgbClr val="FFFFFF"/>
      </a:accent6>
      <a:hlink>
        <a:srgbClr val="008CF0"/>
      </a:hlink>
      <a:folHlink>
        <a:srgbClr val="A5238C"/>
      </a:folHlink>
    </a:clrScheme>
    <a:fontScheme name="UHK">
      <a:majorFont>
        <a:latin typeface="Comenia Sans"/>
        <a:ea typeface=""/>
        <a:cs typeface=""/>
      </a:majorFont>
      <a:minorFont>
        <a:latin typeface="Comenia Sans"/>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2">
            <a:lumMod val="20000"/>
            <a:lumOff val="80000"/>
          </a:schemeClr>
        </a:solidFill>
        <a:ln>
          <a:noFill/>
        </a:ln>
      </a:spPr>
      <a:bodyPr vert="horz" wrap="square" lIns="892969" tIns="223266" rIns="642938" bIns="223266" numCol="1" anchor="ctr" anchorCtr="0" compatLnSpc="1">
        <a:prstTxWarp prst="textNoShape">
          <a:avLst/>
        </a:prstTxWarp>
      </a:bodyPr>
      <a:lstStyle>
        <a:defPPr>
          <a:defRPr sz="3750" b="1" dirty="0" smtClean="0"/>
        </a:defPPr>
      </a:lstStyle>
    </a:spDef>
  </a:objectDefaults>
  <a:extraClrSchemeLst/>
  <a:extLst>
    <a:ext uri="{05A4C25C-085E-4340-85A3-A5531E510DB2}">
      <thm15:themeFamily xmlns:thm15="http://schemas.microsoft.com/office/thememl/2012/main" name="UHK-PrF" id="{B25802D5-C024-4BA0-B434-7C670E02F0DE}" vid="{1C83C0DE-7131-43AF-A5D2-3479BDD9B606}"/>
    </a:ext>
  </a:extLst>
</a:theme>
</file>

<file path=docProps/app.xml><?xml version="1.0" encoding="utf-8"?>
<Properties xmlns="http://schemas.openxmlformats.org/officeDocument/2006/extended-properties" xmlns:vt="http://schemas.openxmlformats.org/officeDocument/2006/docPropsVTypes">
  <Template>uhk-prf</Template>
  <TotalTime>20414</TotalTime>
  <Words>1391</Words>
  <Application>Microsoft Office PowerPoint</Application>
  <PresentationFormat>Předvádění na obrazovce (4:3)</PresentationFormat>
  <Paragraphs>170</Paragraphs>
  <Slides>22</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22</vt:i4>
      </vt:variant>
    </vt:vector>
  </HeadingPairs>
  <TitlesOfParts>
    <vt:vector size="27" baseType="lpstr">
      <vt:lpstr>Arial</vt:lpstr>
      <vt:lpstr>Comenia Sans</vt:lpstr>
      <vt:lpstr>Courier New</vt:lpstr>
      <vt:lpstr>Wingdings</vt:lpstr>
      <vt:lpstr>UHK-PrF</vt:lpstr>
      <vt:lpstr>ZÁPIS DO STUDIA</vt:lpstr>
      <vt:lpstr>Rozmístění budov</vt:lpstr>
      <vt:lpstr>Rozmístění budov</vt:lpstr>
      <vt:lpstr>Organizace výuky</vt:lpstr>
      <vt:lpstr>Vnitřní předpisy UHK</vt:lpstr>
      <vt:lpstr>Vnitřní předpisy UHK</vt:lpstr>
      <vt:lpstr>Organizace studia</vt:lpstr>
      <vt:lpstr>Organizace studia</vt:lpstr>
      <vt:lpstr>Organizace studia</vt:lpstr>
      <vt:lpstr>Organizace studia</vt:lpstr>
      <vt:lpstr>Organizace studia</vt:lpstr>
      <vt:lpstr>Organizace studia</vt:lpstr>
      <vt:lpstr>Organizace studia</vt:lpstr>
      <vt:lpstr>Přihlášení do sítě</vt:lpstr>
      <vt:lpstr>Přihlášení do sítě</vt:lpstr>
      <vt:lpstr>Přihlášení do sítě</vt:lpstr>
      <vt:lpstr>Přihlášení do sítě</vt:lpstr>
      <vt:lpstr>Studijní oddělení</vt:lpstr>
      <vt:lpstr>Informace pro studenty</vt:lpstr>
      <vt:lpstr>Informace pro studenty</vt:lpstr>
      <vt:lpstr>Informace pro studenty</vt:lpstr>
      <vt:lpstr>Úspěšné studium přeje SO PřF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Kavuláková Kateřina</dc:creator>
  <cp:lastModifiedBy>Kavuláková Kateřina</cp:lastModifiedBy>
  <cp:revision>41</cp:revision>
  <dcterms:created xsi:type="dcterms:W3CDTF">2026-05-28T13:02:04Z</dcterms:created>
  <dcterms:modified xsi:type="dcterms:W3CDTF">2026-06-17T11:51:51Z</dcterms:modified>
</cp:coreProperties>
</file>