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79" r:id="rId3"/>
    <p:sldId id="286" r:id="rId4"/>
    <p:sldId id="281" r:id="rId5"/>
    <p:sldId id="289" r:id="rId6"/>
    <p:sldId id="291" r:id="rId7"/>
    <p:sldId id="271" r:id="rId8"/>
    <p:sldId id="287" r:id="rId9"/>
    <p:sldId id="288" r:id="rId10"/>
    <p:sldId id="278" r:id="rId11"/>
    <p:sldId id="29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kup Martin" initials="SM" lastIdx="2" clrIdx="0">
    <p:extLst>
      <p:ext uri="{19B8F6BF-5375-455C-9EA6-DF929625EA0E}">
        <p15:presenceInfo xmlns:p15="http://schemas.microsoft.com/office/powerpoint/2012/main" userId="Soukup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40720-2BB1-4B69-B812-3E7583D1217D}" v="2" dt="2025-09-04T08:58:5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0773" autoAdjust="0"/>
  </p:normalViewPr>
  <p:slideViewPr>
    <p:cSldViewPr snapToGrid="0">
      <p:cViewPr varScale="1">
        <p:scale>
          <a:sx n="56" d="100"/>
          <a:sy n="56" d="100"/>
        </p:scale>
        <p:origin x="1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DC0B-020A-4842-A4DD-FCD395EB1999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DFAA-1BA7-4CCD-B591-BA4A4F74A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8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14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0627-6D87-DD90-7B0C-77576535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119C39-806B-9897-5D6E-186A87307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81FDCD-650B-7718-9487-110DF139B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4AA2C3-14B1-F001-3D31-C7DF99E04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D3447-A982-F64B-4778-D2AA03539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9BF6A9-8D73-EA77-5D00-2D4F7572B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C44302-30A2-E8E9-F34C-07E5C10B1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310D87-396A-D688-434A-72E06F582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2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AA28-1121-B972-5F08-83031F5E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5E36EF-91CB-942E-95F7-3DB80BEF6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080B7F-6F8C-8905-DD50-2E3725F54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F85C2-6B05-BD44-57DC-32746C7AF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6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824E-F4DF-5C85-1889-3DE04F45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D5112F-752F-55F1-EA08-8933A88F5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FF63439-6264-0F0F-ED54-DBD8A08DF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17DF66-F232-1102-4A2B-18E987EE4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2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7D3D-0B64-C039-BDFF-C8F353FE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D607D6-1CB4-4084-F78A-338F2429E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17605C-0290-3685-478F-762202FB9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2091CD-A16E-22E0-F22F-6BDFED117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64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9E1B-7F6E-D99C-4FD3-15920158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36187B5-CC2D-B0CC-DB45-DE7E9A07E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34301D-1389-E8E4-33A6-1F13A40E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4BFCD-BC0A-F298-C587-024FFC44C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8410-FF41-DCAE-B0F4-943F88B3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BFC65B-8338-4682-3D9A-AFF628376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5B6C24-012B-C6E3-6613-B31F634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7AEDD1-4102-DEDC-332F-933AD2AD5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5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83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8ECC-293C-3AE6-E0A6-62119C2F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12B9DF5-7F02-6392-4C8C-EB885A991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AB6FF3-8799-FDBA-D389-4C467F982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BD7C-987B-9AB1-B797-70807FE9D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E3B3-35D6-2AF0-25DE-BA14F99C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6D5598-EA26-CBBB-1F87-D0E81DD18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6D4CC3-385F-BD8D-B000-F5D80F900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15900D-277F-ED96-2CD0-7B61CF668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9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09/05/2025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08ADE1DA-F776-4210-A83E-8200A95AB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09/05/2025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09/05/2025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cs-CZ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09/05/2025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768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09/05/2025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405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4" r:id="rId4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ka.hruzova@uhk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Martina.janeckova@uhk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1drv.ms/b/c/eed91e74b6e9dd2f/EQakw0K0wutGpDCaotigycYBp4wP6vDpas2dzlCIg2BOzQ?e=g1Wvl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ihk-my.sharepoint.com/:b:/g/personal/hruzove1_uhk_cz/EWWKI5gm9_VLguYvp0GTGi8BZ2cBvAdl2TRCeCfP0poxfA?e=Rh6m9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92" y="1716590"/>
            <a:ext cx="5564981" cy="2117375"/>
          </a:xfrm>
        </p:spPr>
        <p:txBody>
          <a:bodyPr/>
          <a:lstStyle/>
          <a:p>
            <a:r>
              <a:rPr lang="cs-CZ" sz="7200" dirty="0"/>
              <a:t>Doktorská škola UHK</a:t>
            </a:r>
            <a:endParaRPr lang="en-150" sz="7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41E81C-90EB-54FF-75C4-39C3B79D96F9}"/>
              </a:ext>
            </a:extLst>
          </p:cNvPr>
          <p:cNvSpPr txBox="1"/>
          <p:nvPr/>
        </p:nvSpPr>
        <p:spPr>
          <a:xfrm>
            <a:off x="1919079" y="4536376"/>
            <a:ext cx="439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highlight>
                <a:srgbClr val="FFFF00"/>
              </a:highlight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A716A4F-3E6F-D781-1DFE-9C2436A7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90" y="4844153"/>
            <a:ext cx="5564983" cy="139597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Veronika Hrůzová	</a:t>
            </a:r>
            <a:r>
              <a:rPr lang="cs-CZ" sz="1800" dirty="0">
                <a:sym typeface="Wingdings" panose="05000000000000000000" pitchFamily="2" charset="2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sym typeface="Wingdings" panose="05000000000000000000" pitchFamily="2" charset="2"/>
                <a:hlinkClick r:id="rId3"/>
              </a:rPr>
              <a:t>veronika.hruzova@uhk.cz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, +420 777 147 670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Martina Janečková</a:t>
            </a:r>
            <a:endParaRPr lang="cs-CZ" sz="1800" dirty="0">
              <a:solidFill>
                <a:schemeClr val="tx1"/>
              </a:solidFill>
              <a:sym typeface="Wingdings" panose="05000000000000000000" pitchFamily="2" charset="2"/>
              <a:hlinkClick r:id="rId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ym typeface="Wingdings" panose="05000000000000000000" pitchFamily="2" charset="2"/>
                <a:hlinkClick r:id="rId4"/>
              </a:rPr>
              <a:t>martina.janeckova@uhk.cz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, +420 773 227 919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3" name="Obrázek 2" descr="Obsah obrázku Grafika, symbol, Písmo, logo&#10;&#10;Obsah vygenerovaný umělou inteligencí může být nesprávný.">
            <a:extLst>
              <a:ext uri="{FF2B5EF4-FFF2-40B4-BE49-F238E27FC236}">
                <a16:creationId xmlns:a16="http://schemas.microsoft.com/office/drawing/2014/main" id="{CEF2833A-D030-49F6-85A0-91CDCAD45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5"/>
          <a:stretch/>
        </p:blipFill>
        <p:spPr>
          <a:xfrm>
            <a:off x="6778833" y="6240125"/>
            <a:ext cx="2095792" cy="383502"/>
          </a:xfrm>
          <a:prstGeom prst="rect">
            <a:avLst/>
          </a:prstGeom>
        </p:spPr>
      </p:pic>
      <p:sp>
        <p:nvSpPr>
          <p:cNvPr id="7" name="Podnadpis 5">
            <a:extLst>
              <a:ext uri="{FF2B5EF4-FFF2-40B4-BE49-F238E27FC236}">
                <a16:creationId xmlns:a16="http://schemas.microsoft.com/office/drawing/2014/main" id="{1A4D572F-B3DB-4824-B2D2-97CE02F530A4}"/>
              </a:ext>
            </a:extLst>
          </p:cNvPr>
          <p:cNvSpPr txBox="1">
            <a:spLocks/>
          </p:cNvSpPr>
          <p:nvPr/>
        </p:nvSpPr>
        <p:spPr>
          <a:xfrm>
            <a:off x="654040" y="3843590"/>
            <a:ext cx="5564983" cy="40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5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8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43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57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71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85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00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A proč je dobré o ní vědět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pPr algn="l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824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BED8-DEF7-121F-65A6-115B97F1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text, dopis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9237F146-84CA-B8BC-B42D-D72214489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979" r="1832" b="1026"/>
          <a:stretch/>
        </p:blipFill>
        <p:spPr>
          <a:xfrm>
            <a:off x="703326" y="1567179"/>
            <a:ext cx="2118360" cy="300228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05436F0-0154-301E-24D1-6B1C137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59" y="535781"/>
            <a:ext cx="6717945" cy="625126"/>
          </a:xfrm>
        </p:spPr>
        <p:txBody>
          <a:bodyPr/>
          <a:lstStyle/>
          <a:p>
            <a:pPr algn="l"/>
            <a:r>
              <a:rPr lang="cs-CZ" dirty="0"/>
              <a:t>Doktorská škola UHK – PhD Summit 2025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7766F98-0420-4BCB-E63D-CC710799F4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572000" y="1695110"/>
            <a:ext cx="3929062" cy="462710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cs-CZ" dirty="0"/>
              <a:t>Kurz, kde se dozvíte </a:t>
            </a:r>
            <a:br>
              <a:rPr lang="cs-CZ" dirty="0"/>
            </a:br>
            <a:r>
              <a:rPr lang="cs-CZ" dirty="0"/>
              <a:t>to nejdůležitější, co je třeba znát pro studium doktorátu.</a:t>
            </a:r>
          </a:p>
          <a:p>
            <a:pPr algn="ctr"/>
            <a:r>
              <a:rPr lang="cs-CZ" sz="2800" b="0" dirty="0">
                <a:hlinkClick r:id="rId4"/>
              </a:rPr>
              <a:t>Program</a:t>
            </a:r>
            <a:endParaRPr lang="cs-CZ" sz="2800" b="0" dirty="0"/>
          </a:p>
        </p:txBody>
      </p:sp>
      <p:pic>
        <p:nvPicPr>
          <p:cNvPr id="12" name="Obrázek 11" descr="Obsah obrázku text, snímek obrazovky, dokument, Písmo&#10;&#10;Obsah generovaný pomocí AI může být nesprávný.">
            <a:extLst>
              <a:ext uri="{FF2B5EF4-FFF2-40B4-BE49-F238E27FC236}">
                <a16:creationId xmlns:a16="http://schemas.microsoft.com/office/drawing/2014/main" id="{3DFF3237-8BF6-C787-7D35-F882F687CD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1022" r="-1" b="907"/>
          <a:stretch/>
        </p:blipFill>
        <p:spPr>
          <a:xfrm>
            <a:off x="1154719" y="2551390"/>
            <a:ext cx="2195703" cy="31001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E3CFC9-5AC2-DE67-07E3-90BD619318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0" t="906" r="1401" b="1"/>
          <a:stretch/>
        </p:blipFill>
        <p:spPr>
          <a:xfrm>
            <a:off x="1762506" y="3429000"/>
            <a:ext cx="2195703" cy="31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9D9A6-6DCB-4879-9C9C-F36C0082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609A05-AB46-3080-E65F-2A88634E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88" y="2419761"/>
            <a:ext cx="6929438" cy="345907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b="1" dirty="0"/>
          </a:p>
          <a:p>
            <a:pPr marL="0" indent="0">
              <a:spcBef>
                <a:spcPts val="1800"/>
              </a:spcBef>
              <a:buNone/>
            </a:pPr>
            <a:endParaRPr lang="sv-SE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97522D8-552E-BBF7-1D79-9955D6638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788" y="1459103"/>
            <a:ext cx="6929438" cy="730455"/>
          </a:xfrm>
        </p:spPr>
        <p:txBody>
          <a:bodyPr/>
          <a:lstStyle/>
          <a:p>
            <a:r>
              <a:rPr lang="cs-CZ" sz="3200" b="1" dirty="0"/>
              <a:t>Hodnocení PhD Summitu </a:t>
            </a:r>
            <a:br>
              <a:rPr lang="cs-CZ" sz="3200" b="1" dirty="0"/>
            </a:br>
            <a:r>
              <a:rPr lang="cs-CZ" sz="3200" b="1" dirty="0"/>
              <a:t>studujícími z předchozích let</a:t>
            </a:r>
            <a:endParaRPr lang="cs-CZ" sz="3200" dirty="0"/>
          </a:p>
        </p:txBody>
      </p:sp>
      <p:pic>
        <p:nvPicPr>
          <p:cNvPr id="9" name="Obrázek 8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9992CE4F-DB36-4179-D76E-6E016DF32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8" y="4242756"/>
            <a:ext cx="2898613" cy="25073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CD58ED-38F2-71CF-9075-D7C366C03F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999" b="3594"/>
          <a:stretch>
            <a:fillRect/>
          </a:stretch>
        </p:blipFill>
        <p:spPr>
          <a:xfrm>
            <a:off x="514713" y="2570331"/>
            <a:ext cx="5062714" cy="28591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538446-F0B0-E093-4CB7-396858B801D9}"/>
              </a:ext>
            </a:extLst>
          </p:cNvPr>
          <p:cNvSpPr txBox="1"/>
          <p:nvPr/>
        </p:nvSpPr>
        <p:spPr>
          <a:xfrm>
            <a:off x="514713" y="5611749"/>
            <a:ext cx="5220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„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spokojený</a:t>
            </a:r>
            <a:r>
              <a:rPr lang="en-US" sz="1400" i="1" dirty="0"/>
              <a:t> s </a:t>
            </a:r>
            <a:r>
              <a:rPr lang="en-US" sz="1400" i="1" dirty="0" err="1"/>
              <a:t>množstvím</a:t>
            </a:r>
            <a:r>
              <a:rPr lang="en-US" sz="1400" i="1" dirty="0"/>
              <a:t> </a:t>
            </a:r>
            <a:r>
              <a:rPr lang="en-US" sz="1400" i="1" dirty="0" err="1"/>
              <a:t>informací</a:t>
            </a:r>
            <a:r>
              <a:rPr lang="en-US" sz="1400" i="1" dirty="0"/>
              <a:t>, </a:t>
            </a:r>
            <a:r>
              <a:rPr lang="en-US" sz="1400" i="1" dirty="0" err="1"/>
              <a:t>které</a:t>
            </a:r>
            <a:r>
              <a:rPr lang="cs-CZ" sz="1400" i="1" dirty="0"/>
              <a:t> zde</a:t>
            </a:r>
            <a:r>
              <a:rPr lang="en-US" sz="1400" i="1" dirty="0"/>
              <a:t> </a:t>
            </a:r>
            <a:r>
              <a:rPr lang="en-US" sz="1400" i="1" dirty="0" err="1"/>
              <a:t>byly</a:t>
            </a:r>
            <a:r>
              <a:rPr lang="en-US" sz="1400" i="1" dirty="0"/>
              <a:t> </a:t>
            </a:r>
            <a:r>
              <a:rPr lang="en-US" sz="1400" i="1" dirty="0" err="1"/>
              <a:t>předneseny</a:t>
            </a:r>
            <a:r>
              <a:rPr lang="en-US" sz="1400" i="1" dirty="0"/>
              <a:t>. 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rád</a:t>
            </a:r>
            <a:r>
              <a:rPr lang="en-US" sz="1400" i="1" dirty="0"/>
              <a:t>, </a:t>
            </a:r>
            <a:r>
              <a:rPr lang="en-US" sz="1400" i="1" dirty="0" err="1"/>
              <a:t>že</a:t>
            </a:r>
            <a:r>
              <a:rPr lang="en-US" sz="1400" i="1" dirty="0"/>
              <a:t> 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si</a:t>
            </a:r>
            <a:r>
              <a:rPr lang="en-US" sz="1400" i="1" dirty="0"/>
              <a:t> </a:t>
            </a:r>
            <a:r>
              <a:rPr lang="en-US" sz="1400" i="1" dirty="0" err="1"/>
              <a:t>udělal</a:t>
            </a:r>
            <a:r>
              <a:rPr lang="en-US" sz="1400" i="1" dirty="0"/>
              <a:t> </a:t>
            </a:r>
            <a:r>
              <a:rPr lang="en-US" sz="1400" i="1" dirty="0" err="1"/>
              <a:t>úplnější</a:t>
            </a:r>
            <a:r>
              <a:rPr lang="en-US" sz="1400" i="1" dirty="0"/>
              <a:t> </a:t>
            </a:r>
            <a:r>
              <a:rPr lang="en-US" sz="1400" i="1" dirty="0" err="1"/>
              <a:t>obrázek</a:t>
            </a:r>
            <a:r>
              <a:rPr lang="en-US" sz="1400" i="1" dirty="0"/>
              <a:t> </a:t>
            </a:r>
            <a:br>
              <a:rPr lang="cs-CZ" sz="1400" i="1" dirty="0"/>
            </a:br>
            <a:r>
              <a:rPr lang="en-US" sz="1400" i="1" dirty="0"/>
              <a:t>o </a:t>
            </a:r>
            <a:r>
              <a:rPr lang="en-US" sz="1400" i="1" dirty="0" err="1"/>
              <a:t>doktorském</a:t>
            </a:r>
            <a:r>
              <a:rPr lang="en-US" sz="1400" i="1" dirty="0"/>
              <a:t> </a:t>
            </a:r>
            <a:r>
              <a:rPr lang="en-US" sz="1400" i="1" dirty="0" err="1"/>
              <a:t>studiu</a:t>
            </a:r>
            <a:r>
              <a:rPr lang="en-US" sz="1400" i="1" dirty="0"/>
              <a:t>, </a:t>
            </a:r>
            <a:r>
              <a:rPr lang="en-US" sz="1400" i="1" dirty="0" err="1"/>
              <a:t>který</a:t>
            </a:r>
            <a:r>
              <a:rPr lang="en-US" sz="1400" i="1" dirty="0"/>
              <a:t> mi </a:t>
            </a:r>
            <a:r>
              <a:rPr lang="en-US" sz="1400" i="1" dirty="0" err="1"/>
              <a:t>pomohl</a:t>
            </a:r>
            <a:r>
              <a:rPr lang="en-US" sz="1400" i="1" dirty="0"/>
              <a:t> </a:t>
            </a:r>
            <a:r>
              <a:rPr lang="en-US" sz="1400" i="1" dirty="0" err="1"/>
              <a:t>zbavit</a:t>
            </a:r>
            <a:r>
              <a:rPr lang="en-US" sz="1400" i="1" dirty="0"/>
              <a:t> se </a:t>
            </a:r>
            <a:r>
              <a:rPr lang="en-US" sz="1400" i="1" dirty="0" err="1"/>
              <a:t>obav</a:t>
            </a:r>
            <a:r>
              <a:rPr lang="en-US" sz="1400" i="1" dirty="0"/>
              <a:t> </a:t>
            </a:r>
            <a:br>
              <a:rPr lang="cs-CZ" sz="1400" i="1" dirty="0"/>
            </a:br>
            <a:r>
              <a:rPr lang="en-US" sz="1400" i="1" dirty="0"/>
              <a:t>a </a:t>
            </a:r>
            <a:r>
              <a:rPr lang="en-US" sz="1400" i="1" dirty="0" err="1"/>
              <a:t>ukázal</a:t>
            </a:r>
            <a:r>
              <a:rPr lang="en-US" sz="1400" i="1" dirty="0"/>
              <a:t> mi </a:t>
            </a:r>
            <a:r>
              <a:rPr lang="en-US" sz="1400" i="1" dirty="0" err="1"/>
              <a:t>možnosti</a:t>
            </a:r>
            <a:r>
              <a:rPr lang="en-US" sz="1400" i="1" dirty="0"/>
              <a:t>, </a:t>
            </a:r>
            <a:r>
              <a:rPr lang="en-US" sz="1400" i="1" dirty="0" err="1"/>
              <a:t>které</a:t>
            </a:r>
            <a:r>
              <a:rPr lang="en-US" sz="1400" i="1" dirty="0"/>
              <a:t> </a:t>
            </a:r>
            <a:r>
              <a:rPr lang="en-US" sz="1400" i="1" dirty="0" err="1"/>
              <a:t>mohu</a:t>
            </a:r>
            <a:r>
              <a:rPr lang="en-US" sz="1400" i="1" dirty="0"/>
              <a:t> </a:t>
            </a:r>
            <a:r>
              <a:rPr lang="en-US" sz="1400" i="1" dirty="0" err="1"/>
              <a:t>při</a:t>
            </a:r>
            <a:r>
              <a:rPr lang="en-US" sz="1400" i="1" dirty="0"/>
              <a:t> </a:t>
            </a:r>
            <a:r>
              <a:rPr lang="en-US" sz="1400" i="1" dirty="0" err="1"/>
              <a:t>studiu</a:t>
            </a:r>
            <a:r>
              <a:rPr lang="en-US" sz="1400" i="1" dirty="0"/>
              <a:t> </a:t>
            </a:r>
            <a:r>
              <a:rPr lang="en-US" sz="1400" i="1" dirty="0" err="1"/>
              <a:t>uplatnit</a:t>
            </a:r>
            <a:r>
              <a:rPr lang="en-US" sz="1400" i="1" dirty="0"/>
              <a:t>.</a:t>
            </a:r>
            <a:r>
              <a:rPr lang="cs-CZ" sz="1400" i="1" dirty="0"/>
              <a:t>“</a:t>
            </a:r>
            <a:endParaRPr lang="en-US" sz="1400" i="1" dirty="0"/>
          </a:p>
        </p:txBody>
      </p:sp>
      <p:sp>
        <p:nvSpPr>
          <p:cNvPr id="12" name="Nadpis 3">
            <a:extLst>
              <a:ext uri="{FF2B5EF4-FFF2-40B4-BE49-F238E27FC236}">
                <a16:creationId xmlns:a16="http://schemas.microsoft.com/office/drawing/2014/main" id="{FC7624D8-50B1-4DD7-A345-10CF1C0E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59" y="535781"/>
            <a:ext cx="6717945" cy="625126"/>
          </a:xfrm>
        </p:spPr>
        <p:txBody>
          <a:bodyPr/>
          <a:lstStyle/>
          <a:p>
            <a:pPr algn="l"/>
            <a:r>
              <a:rPr lang="cs-CZ" dirty="0"/>
              <a:t>Doktorská škola UHK – PhD Summit 2025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F352E2B-963D-A399-875A-592835B64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459" y="2487754"/>
            <a:ext cx="2473988" cy="19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6A0D6C-63F4-49A6-96F5-78B1FD166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A6BEA6-0D22-47BE-B26A-C4970F5FCD46}"/>
              </a:ext>
            </a:extLst>
          </p:cNvPr>
          <p:cNvSpPr txBox="1">
            <a:spLocks/>
          </p:cNvSpPr>
          <p:nvPr/>
        </p:nvSpPr>
        <p:spPr>
          <a:xfrm>
            <a:off x="2633396" y="3999432"/>
            <a:ext cx="6991867" cy="1965599"/>
          </a:xfrm>
          <a:custGeom>
            <a:avLst/>
            <a:gdLst>
              <a:gd name="connsiteX0" fmla="*/ 542981 w 6991867"/>
              <a:gd name="connsiteY0" fmla="*/ 0 h 1965599"/>
              <a:gd name="connsiteX1" fmla="*/ 646881 w 6991867"/>
              <a:gd name="connsiteY1" fmla="*/ 0 h 1965599"/>
              <a:gd name="connsiteX2" fmla="*/ 724959 w 6991867"/>
              <a:gd name="connsiteY2" fmla="*/ 0 h 1965599"/>
              <a:gd name="connsiteX3" fmla="*/ 818407 w 6991867"/>
              <a:gd name="connsiteY3" fmla="*/ 0 h 1965599"/>
              <a:gd name="connsiteX4" fmla="*/ 852835 w 6991867"/>
              <a:gd name="connsiteY4" fmla="*/ 0 h 1965599"/>
              <a:gd name="connsiteX5" fmla="*/ 857753 w 6991867"/>
              <a:gd name="connsiteY5" fmla="*/ 0 h 1965599"/>
              <a:gd name="connsiteX6" fmla="*/ 1415043 w 6991867"/>
              <a:gd name="connsiteY6" fmla="*/ 0 h 1965599"/>
              <a:gd name="connsiteX7" fmla="*/ 1937513 w 6991867"/>
              <a:gd name="connsiteY7" fmla="*/ 0 h 1965599"/>
              <a:gd name="connsiteX8" fmla="*/ 2426288 w 6991867"/>
              <a:gd name="connsiteY8" fmla="*/ 0 h 1965599"/>
              <a:gd name="connsiteX9" fmla="*/ 2882490 w 6991867"/>
              <a:gd name="connsiteY9" fmla="*/ 0 h 1965599"/>
              <a:gd name="connsiteX10" fmla="*/ 3307243 w 6991867"/>
              <a:gd name="connsiteY10" fmla="*/ 0 h 1965599"/>
              <a:gd name="connsiteX11" fmla="*/ 3701670 w 6991867"/>
              <a:gd name="connsiteY11" fmla="*/ 0 h 1965599"/>
              <a:gd name="connsiteX12" fmla="*/ 4066894 w 6991867"/>
              <a:gd name="connsiteY12" fmla="*/ 0 h 1965599"/>
              <a:gd name="connsiteX13" fmla="*/ 4404038 w 6991867"/>
              <a:gd name="connsiteY13" fmla="*/ 0 h 1965599"/>
              <a:gd name="connsiteX14" fmla="*/ 4714226 w 6991867"/>
              <a:gd name="connsiteY14" fmla="*/ 0 h 1965599"/>
              <a:gd name="connsiteX15" fmla="*/ 4998580 w 6991867"/>
              <a:gd name="connsiteY15" fmla="*/ 0 h 1965599"/>
              <a:gd name="connsiteX16" fmla="*/ 5494281 w 6991867"/>
              <a:gd name="connsiteY16" fmla="*/ 0 h 1965599"/>
              <a:gd name="connsiteX17" fmla="*/ 5900127 w 6991867"/>
              <a:gd name="connsiteY17" fmla="*/ 0 h 1965599"/>
              <a:gd name="connsiteX18" fmla="*/ 6225103 w 6991867"/>
              <a:gd name="connsiteY18" fmla="*/ 0 h 1965599"/>
              <a:gd name="connsiteX19" fmla="*/ 6478195 w 6991867"/>
              <a:gd name="connsiteY19" fmla="*/ 0 h 1965599"/>
              <a:gd name="connsiteX20" fmla="*/ 6668388 w 6991867"/>
              <a:gd name="connsiteY20" fmla="*/ 0 h 1965599"/>
              <a:gd name="connsiteX21" fmla="*/ 6804669 w 6991867"/>
              <a:gd name="connsiteY21" fmla="*/ 0 h 1965599"/>
              <a:gd name="connsiteX22" fmla="*/ 6896021 w 6991867"/>
              <a:gd name="connsiteY22" fmla="*/ 0 h 1965599"/>
              <a:gd name="connsiteX23" fmla="*/ 6951432 w 6991867"/>
              <a:gd name="connsiteY23" fmla="*/ 0 h 1965599"/>
              <a:gd name="connsiteX24" fmla="*/ 6979886 w 6991867"/>
              <a:gd name="connsiteY24" fmla="*/ 0 h 1965599"/>
              <a:gd name="connsiteX25" fmla="*/ 6991867 w 6991867"/>
              <a:gd name="connsiteY25" fmla="*/ 0 h 1965599"/>
              <a:gd name="connsiteX26" fmla="*/ 6991867 w 6991867"/>
              <a:gd name="connsiteY26" fmla="*/ 178577 h 1965599"/>
              <a:gd name="connsiteX27" fmla="*/ 6991867 w 6991867"/>
              <a:gd name="connsiteY27" fmla="*/ 345996 h 1965599"/>
              <a:gd name="connsiteX28" fmla="*/ 6991867 w 6991867"/>
              <a:gd name="connsiteY28" fmla="*/ 502618 h 1965599"/>
              <a:gd name="connsiteX29" fmla="*/ 6991867 w 6991867"/>
              <a:gd name="connsiteY29" fmla="*/ 648802 h 1965599"/>
              <a:gd name="connsiteX30" fmla="*/ 6991867 w 6991867"/>
              <a:gd name="connsiteY30" fmla="*/ 784909 h 1965599"/>
              <a:gd name="connsiteX31" fmla="*/ 6991867 w 6991867"/>
              <a:gd name="connsiteY31" fmla="*/ 911298 h 1965599"/>
              <a:gd name="connsiteX32" fmla="*/ 6991867 w 6991867"/>
              <a:gd name="connsiteY32" fmla="*/ 1028329 h 1965599"/>
              <a:gd name="connsiteX33" fmla="*/ 6991867 w 6991867"/>
              <a:gd name="connsiteY33" fmla="*/ 1136363 h 1965599"/>
              <a:gd name="connsiteX34" fmla="*/ 6991867 w 6991867"/>
              <a:gd name="connsiteY34" fmla="*/ 1235758 h 1965599"/>
              <a:gd name="connsiteX35" fmla="*/ 6991867 w 6991867"/>
              <a:gd name="connsiteY35" fmla="*/ 1326876 h 1965599"/>
              <a:gd name="connsiteX36" fmla="*/ 6991867 w 6991867"/>
              <a:gd name="connsiteY36" fmla="*/ 1410076 h 1965599"/>
              <a:gd name="connsiteX37" fmla="*/ 6991867 w 6991867"/>
              <a:gd name="connsiteY37" fmla="*/ 1485717 h 1965599"/>
              <a:gd name="connsiteX38" fmla="*/ 6991867 w 6991867"/>
              <a:gd name="connsiteY38" fmla="*/ 1615766 h 1965599"/>
              <a:gd name="connsiteX39" fmla="*/ 6991867 w 6991867"/>
              <a:gd name="connsiteY39" fmla="*/ 1719900 h 1965599"/>
              <a:gd name="connsiteX40" fmla="*/ 6991867 w 6991867"/>
              <a:gd name="connsiteY40" fmla="*/ 1801000 h 1965599"/>
              <a:gd name="connsiteX41" fmla="*/ 6991867 w 6991867"/>
              <a:gd name="connsiteY41" fmla="*/ 1861946 h 1965599"/>
              <a:gd name="connsiteX42" fmla="*/ 6991867 w 6991867"/>
              <a:gd name="connsiteY42" fmla="*/ 1905615 h 1965599"/>
              <a:gd name="connsiteX43" fmla="*/ 6991867 w 6991867"/>
              <a:gd name="connsiteY43" fmla="*/ 1934888 h 1965599"/>
              <a:gd name="connsiteX44" fmla="*/ 6991867 w 6991867"/>
              <a:gd name="connsiteY44" fmla="*/ 1952643 h 1965599"/>
              <a:gd name="connsiteX45" fmla="*/ 6991867 w 6991867"/>
              <a:gd name="connsiteY45" fmla="*/ 1961761 h 1965599"/>
              <a:gd name="connsiteX46" fmla="*/ 6991867 w 6991867"/>
              <a:gd name="connsiteY46" fmla="*/ 1965599 h 1965599"/>
              <a:gd name="connsiteX47" fmla="*/ 542980 w 6991867"/>
              <a:gd name="connsiteY47" fmla="*/ 1965599 h 1965599"/>
              <a:gd name="connsiteX48" fmla="*/ 263622 w 6991867"/>
              <a:gd name="connsiteY48" fmla="*/ 1688700 h 1965599"/>
              <a:gd name="connsiteX49" fmla="*/ 263622 w 6991867"/>
              <a:gd name="connsiteY49" fmla="*/ 1251900 h 1965599"/>
              <a:gd name="connsiteX50" fmla="*/ 0 w 6991867"/>
              <a:gd name="connsiteY50" fmla="*/ 982800 h 1965599"/>
              <a:gd name="connsiteX51" fmla="*/ 263622 w 6991867"/>
              <a:gd name="connsiteY51" fmla="*/ 717600 h 1965599"/>
              <a:gd name="connsiteX52" fmla="*/ 263622 w 6991867"/>
              <a:gd name="connsiteY52" fmla="*/ 280800 h 1965599"/>
              <a:gd name="connsiteX53" fmla="*/ 542981 w 6991867"/>
              <a:gd name="connsiteY53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91867" h="1965599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3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8" y="0"/>
                </a:lnTo>
                <a:lnTo>
                  <a:pt x="6804669" y="0"/>
                </a:lnTo>
                <a:lnTo>
                  <a:pt x="6896021" y="0"/>
                </a:lnTo>
                <a:lnTo>
                  <a:pt x="6951432" y="0"/>
                </a:lnTo>
                <a:lnTo>
                  <a:pt x="6979886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8"/>
                </a:lnTo>
                <a:lnTo>
                  <a:pt x="6991867" y="648802"/>
                </a:lnTo>
                <a:lnTo>
                  <a:pt x="6991867" y="784909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6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599"/>
                </a:lnTo>
                <a:lnTo>
                  <a:pt x="542980" y="1965599"/>
                </a:lnTo>
                <a:lnTo>
                  <a:pt x="263622" y="1688700"/>
                </a:lnTo>
                <a:cubicBezTo>
                  <a:pt x="263622" y="1251900"/>
                  <a:pt x="263622" y="1251900"/>
                  <a:pt x="263622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2" y="717600"/>
                </a:cubicBezTo>
                <a:cubicBezTo>
                  <a:pt x="263622" y="280800"/>
                  <a:pt x="263622" y="280800"/>
                  <a:pt x="263622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800" dirty="0"/>
              <a:t>Děkuji za pozornost a těším se </a:t>
            </a:r>
            <a:r>
              <a:rPr lang="cs-CZ" sz="2800" dirty="0" err="1"/>
              <a:t>naviděnou</a:t>
            </a:r>
            <a:r>
              <a:rPr lang="cs-CZ" sz="2800" dirty="0"/>
              <a:t> na PhD Summitu</a:t>
            </a:r>
            <a:r>
              <a:rPr lang="cs-CZ" dirty="0"/>
              <a:t></a:t>
            </a:r>
            <a:r>
              <a:rPr lang="cs-CZ" sz="4000" dirty="0">
                <a:sym typeface="Wingdings" panose="05000000000000000000" pitchFamily="2" charset="2"/>
              </a:rPr>
              <a:t>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0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EA45-E162-33A9-FE25-1240EFA7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6A93B8-7007-9143-C205-CCE01D74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r>
              <a:rPr lang="cs-CZ" sz="3200" dirty="0"/>
              <a:t>Doktorská škola UHK</a:t>
            </a:r>
          </a:p>
          <a:p>
            <a:r>
              <a:rPr lang="cs-CZ" sz="3200" dirty="0"/>
              <a:t>Průvodce nových doktorandů </a:t>
            </a:r>
            <a:br>
              <a:rPr lang="cs-CZ" sz="3200" dirty="0"/>
            </a:br>
            <a:r>
              <a:rPr lang="cs-CZ" sz="3200" dirty="0"/>
              <a:t>a doktorandek na UHK</a:t>
            </a:r>
          </a:p>
          <a:p>
            <a:r>
              <a:rPr lang="cs-CZ" sz="3200" dirty="0"/>
              <a:t>PhD Summit 2025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63BDF46-7915-FDF9-878A-7F220D5B1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Obsah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C8780-593A-1936-D949-679B7693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469" y="535781"/>
            <a:ext cx="6530531" cy="625126"/>
          </a:xfrm>
        </p:spPr>
        <p:txBody>
          <a:bodyPr/>
          <a:lstStyle/>
          <a:p>
            <a:pPr algn="l"/>
            <a:r>
              <a:rPr lang="cs-CZ" dirty="0"/>
              <a:t>Představení aktivit Doktorské školy UHK</a:t>
            </a:r>
          </a:p>
        </p:txBody>
      </p:sp>
    </p:spTree>
    <p:extLst>
      <p:ext uri="{BB962C8B-B14F-4D97-AF65-F5344CB8AC3E}">
        <p14:creationId xmlns:p14="http://schemas.microsoft.com/office/powerpoint/2010/main" val="165326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35B2-62B4-A2A0-17D1-65FB01B7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8B206F-E72B-7916-126A-AB1DA8C6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Hlavní cíl: </a:t>
            </a:r>
            <a:r>
              <a:rPr lang="cs-CZ" sz="2400" dirty="0"/>
              <a:t>Rozvoj podpory doktorandů a školitelů </a:t>
            </a:r>
            <a:br>
              <a:rPr lang="cs-CZ" sz="2400" dirty="0"/>
            </a:br>
            <a:r>
              <a:rPr lang="cs-CZ" sz="2400" dirty="0"/>
              <a:t>na centrální úrovni UHK.</a:t>
            </a:r>
          </a:p>
          <a:p>
            <a:pPr marL="0" indent="0">
              <a:buNone/>
            </a:pPr>
            <a:r>
              <a:rPr lang="cs-CZ" sz="2000" b="1" dirty="0"/>
              <a:t>Aktivity:</a:t>
            </a:r>
          </a:p>
          <a:p>
            <a:pPr lvl="1"/>
            <a:r>
              <a:rPr lang="cs-CZ" sz="1800" dirty="0"/>
              <a:t>Kurzy pro doktorandy a školitele</a:t>
            </a:r>
          </a:p>
          <a:p>
            <a:pPr lvl="1"/>
            <a:r>
              <a:rPr lang="cs-CZ" sz="1800" dirty="0"/>
              <a:t>Neformální setkání doktorandů</a:t>
            </a:r>
          </a:p>
          <a:p>
            <a:pPr lvl="1"/>
            <a:r>
              <a:rPr lang="cs-CZ" sz="1800" dirty="0"/>
              <a:t>PhD Open Office (individuální konzultace k doktorandské problematice) </a:t>
            </a:r>
          </a:p>
          <a:p>
            <a:pPr lvl="1"/>
            <a:r>
              <a:rPr lang="cs-CZ" sz="1800" dirty="0"/>
              <a:t>Komunikační platforma doktorandů</a:t>
            </a:r>
          </a:p>
          <a:p>
            <a:pPr lvl="1"/>
            <a:r>
              <a:rPr lang="cs-CZ" sz="1800" dirty="0" err="1"/>
              <a:t>Onboarding</a:t>
            </a:r>
            <a:r>
              <a:rPr lang="cs-CZ" sz="1800" dirty="0"/>
              <a:t> </a:t>
            </a:r>
          </a:p>
          <a:p>
            <a:pPr lvl="2"/>
            <a:r>
              <a:rPr lang="cs-CZ" sz="1800" dirty="0"/>
              <a:t>Průvodce pro nové doktorandy a doktorandky na UHK</a:t>
            </a:r>
          </a:p>
          <a:p>
            <a:pPr lvl="2"/>
            <a:r>
              <a:rPr lang="cs-CZ" sz="1800" dirty="0"/>
              <a:t>PhD Summit</a:t>
            </a:r>
          </a:p>
          <a:p>
            <a:pPr lvl="1"/>
            <a:endParaRPr lang="cs-CZ" sz="18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4E26D30-CD5A-7721-C8BD-3FEF21F6C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Cíle a aktivity DŠ UHK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EADD5D-33D4-6DD0-DE0C-828DBE66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89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Doktorská škola UHK</a:t>
            </a:r>
          </a:p>
        </p:txBody>
      </p:sp>
    </p:spTree>
    <p:extLst>
      <p:ext uri="{BB962C8B-B14F-4D97-AF65-F5344CB8AC3E}">
        <p14:creationId xmlns:p14="http://schemas.microsoft.com/office/powerpoint/2010/main" val="197606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8507-D23F-6CAF-D304-46956AA4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522F5F-7F19-E2E4-418B-A36BE20F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600" dirty="0">
              <a:highlight>
                <a:srgbClr val="FFFF00"/>
              </a:highlight>
            </a:endParaRPr>
          </a:p>
          <a:p>
            <a:pPr lvl="1">
              <a:buFontTx/>
              <a:buChar char="-"/>
            </a:pPr>
            <a:endParaRPr lang="cs-CZ" sz="2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FE65A44-8BFF-FDB7-6A46-DB1F51C24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0375" y="1461758"/>
            <a:ext cx="2718452" cy="486939"/>
          </a:xfrm>
        </p:spPr>
        <p:txBody>
          <a:bodyPr/>
          <a:lstStyle/>
          <a:p>
            <a:pPr marL="457214" lvl="1" indent="0" algn="ctr">
              <a:buNone/>
            </a:pPr>
            <a:r>
              <a:rPr lang="cs-CZ" sz="2000" dirty="0"/>
              <a:t>Doktorandské </a:t>
            </a:r>
            <a:r>
              <a:rPr lang="cs-CZ" sz="2000" i="1" dirty="0"/>
              <a:t>„</a:t>
            </a:r>
            <a:r>
              <a:rPr lang="cs-CZ" sz="2000" i="1" dirty="0" err="1"/>
              <a:t>Coffee</a:t>
            </a:r>
            <a:r>
              <a:rPr lang="cs-CZ" sz="2000" i="1" dirty="0"/>
              <a:t> </a:t>
            </a:r>
            <a:r>
              <a:rPr lang="cs-CZ" sz="2000" i="1" dirty="0" err="1"/>
              <a:t>Breaky</a:t>
            </a:r>
            <a:r>
              <a:rPr lang="cs-CZ" sz="2000" i="1" dirty="0"/>
              <a:t>“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8FDCE3-F3F7-76AF-102D-DA967DE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829" y="535781"/>
            <a:ext cx="6561550" cy="625126"/>
          </a:xfrm>
        </p:spPr>
        <p:txBody>
          <a:bodyPr/>
          <a:lstStyle/>
          <a:p>
            <a:pPr algn="l"/>
            <a:r>
              <a:rPr lang="cs-CZ" dirty="0"/>
              <a:t>Doktorská škola UHK – Co už proběhlo...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17787F-8312-9A01-8709-44806361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9" y="2125893"/>
            <a:ext cx="2718451" cy="39195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583DA2-D28D-A7AB-B6ED-9E88D1178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6" t="50912"/>
          <a:stretch/>
        </p:blipFill>
        <p:spPr>
          <a:xfrm>
            <a:off x="5465774" y="3552813"/>
            <a:ext cx="3729194" cy="3332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text 1">
            <a:extLst>
              <a:ext uri="{FF2B5EF4-FFF2-40B4-BE49-F238E27FC236}">
                <a16:creationId xmlns:a16="http://schemas.microsoft.com/office/drawing/2014/main" id="{B740FB94-0A38-0A45-1AE1-5E13C1CF9E4E}"/>
              </a:ext>
            </a:extLst>
          </p:cNvPr>
          <p:cNvSpPr txBox="1">
            <a:spLocks/>
          </p:cNvSpPr>
          <p:nvPr/>
        </p:nvSpPr>
        <p:spPr>
          <a:xfrm>
            <a:off x="3146035" y="5429806"/>
            <a:ext cx="2183048" cy="742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cs-CZ" sz="2000" dirty="0"/>
              <a:t>Vzdělávací kurzy pro doktorandy </a:t>
            </a:r>
            <a:br>
              <a:rPr lang="cs-CZ" sz="2000" dirty="0"/>
            </a:br>
            <a:r>
              <a:rPr lang="cs-CZ" sz="2000" dirty="0"/>
              <a:t>a školitele</a:t>
            </a:r>
          </a:p>
        </p:txBody>
      </p: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E0DEC326-85DC-D6C3-9E9D-D9B8CAAEC005}"/>
              </a:ext>
            </a:extLst>
          </p:cNvPr>
          <p:cNvSpPr txBox="1">
            <a:spLocks/>
          </p:cNvSpPr>
          <p:nvPr/>
        </p:nvSpPr>
        <p:spPr>
          <a:xfrm>
            <a:off x="6072531" y="3136967"/>
            <a:ext cx="2357515" cy="319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14" lvl="1" indent="0">
              <a:buFont typeface="Arial" panose="020B0604020202020204" pitchFamily="34" charset="0"/>
              <a:buNone/>
            </a:pPr>
            <a:r>
              <a:rPr lang="cs-CZ" sz="2000" dirty="0"/>
              <a:t>PhD Open Office</a:t>
            </a:r>
          </a:p>
        </p:txBody>
      </p:sp>
      <p:sp>
        <p:nvSpPr>
          <p:cNvPr id="9" name="Zástupný text 1">
            <a:extLst>
              <a:ext uri="{FF2B5EF4-FFF2-40B4-BE49-F238E27FC236}">
                <a16:creationId xmlns:a16="http://schemas.microsoft.com/office/drawing/2014/main" id="{70F6E90A-9AC8-14B7-E89A-3EAD94B9DB00}"/>
              </a:ext>
            </a:extLst>
          </p:cNvPr>
          <p:cNvSpPr txBox="1">
            <a:spLocks/>
          </p:cNvSpPr>
          <p:nvPr/>
        </p:nvSpPr>
        <p:spPr>
          <a:xfrm>
            <a:off x="3056776" y="1461420"/>
            <a:ext cx="1897625" cy="319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14" lvl="1" indent="0" algn="ctr">
              <a:buNone/>
            </a:pPr>
            <a:r>
              <a:rPr lang="cs-CZ" sz="2000" dirty="0"/>
              <a:t>PhD Summity</a:t>
            </a:r>
          </a:p>
        </p:txBody>
      </p:sp>
      <p:pic>
        <p:nvPicPr>
          <p:cNvPr id="13" name="Obrázek 1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9551F260-839D-A1B2-7812-706DCD713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"/>
          <a:stretch/>
        </p:blipFill>
        <p:spPr>
          <a:xfrm>
            <a:off x="6312054" y="1326342"/>
            <a:ext cx="2189008" cy="1673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 descr="Obsah obrázku text, počítač, Lidská tvář, snímek obrazovky&#10;&#10;Obsah generovaný pomocí AI může být nesprávný.">
            <a:extLst>
              <a:ext uri="{FF2B5EF4-FFF2-40B4-BE49-F238E27FC236}">
                <a16:creationId xmlns:a16="http://schemas.microsoft.com/office/drawing/2014/main" id="{52769C8D-0BA2-0E65-FEEC-545E8CD74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7727" r="2125" b="7523"/>
          <a:stretch>
            <a:fillRect/>
          </a:stretch>
        </p:blipFill>
        <p:spPr>
          <a:xfrm>
            <a:off x="2939898" y="2125893"/>
            <a:ext cx="2635469" cy="2635536"/>
          </a:xfrm>
          <a:prstGeom prst="rect">
            <a:avLst/>
          </a:prstGeom>
        </p:spPr>
      </p:pic>
      <p:sp>
        <p:nvSpPr>
          <p:cNvPr id="16" name="Zástupný text 1">
            <a:extLst>
              <a:ext uri="{FF2B5EF4-FFF2-40B4-BE49-F238E27FC236}">
                <a16:creationId xmlns:a16="http://schemas.microsoft.com/office/drawing/2014/main" id="{7D71995F-172C-8AFF-9BF7-AC28A6BABECD}"/>
              </a:ext>
            </a:extLst>
          </p:cNvPr>
          <p:cNvSpPr txBox="1">
            <a:spLocks/>
          </p:cNvSpPr>
          <p:nvPr/>
        </p:nvSpPr>
        <p:spPr>
          <a:xfrm>
            <a:off x="628780" y="6172722"/>
            <a:ext cx="1763708" cy="604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000" i="1" dirty="0"/>
              <a:t>„Na </a:t>
            </a:r>
            <a:r>
              <a:rPr lang="cs-CZ" sz="2000" i="1" dirty="0" err="1"/>
              <a:t>kafe</a:t>
            </a:r>
            <a:r>
              <a:rPr lang="cs-CZ" sz="2000" i="1" dirty="0"/>
              <a:t> </a:t>
            </a:r>
            <a:br>
              <a:rPr lang="cs-CZ" sz="2000" i="1" dirty="0"/>
            </a:br>
            <a:r>
              <a:rPr lang="cs-CZ" sz="2000" i="1" dirty="0"/>
              <a:t>s prorektorkou“</a:t>
            </a:r>
          </a:p>
        </p:txBody>
      </p:sp>
    </p:spTree>
    <p:extLst>
      <p:ext uri="{BB962C8B-B14F-4D97-AF65-F5344CB8AC3E}">
        <p14:creationId xmlns:p14="http://schemas.microsoft.com/office/powerpoint/2010/main" val="8103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7DA-BB04-96A7-FE9C-E3EC415C3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84F648-66CE-388A-D073-904BA900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88" y="2260357"/>
            <a:ext cx="6929438" cy="416694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PhD Summit 2025</a:t>
            </a:r>
          </a:p>
          <a:p>
            <a:r>
              <a:rPr lang="cs-CZ" sz="2400" dirty="0"/>
              <a:t>Kurzy pro doktorandy:</a:t>
            </a:r>
          </a:p>
          <a:p>
            <a:pPr lvl="1"/>
            <a:r>
              <a:rPr lang="cs-CZ" sz="1600" dirty="0"/>
              <a:t>Etika ve výzkumu</a:t>
            </a:r>
          </a:p>
          <a:p>
            <a:pPr lvl="1"/>
            <a:r>
              <a:rPr lang="cs-CZ" sz="1600" dirty="0"/>
              <a:t>Využití AI ve výzkumu </a:t>
            </a:r>
          </a:p>
          <a:p>
            <a:pPr lvl="1"/>
            <a:r>
              <a:rPr lang="cs-CZ" sz="1600" dirty="0"/>
              <a:t>Projektový management</a:t>
            </a:r>
          </a:p>
          <a:p>
            <a:pPr lvl="1"/>
            <a:r>
              <a:rPr lang="cs-CZ" sz="1600" dirty="0"/>
              <a:t>Open Science</a:t>
            </a:r>
          </a:p>
          <a:p>
            <a:pPr lvl="1"/>
            <a:r>
              <a:rPr lang="cs-CZ" sz="1600" dirty="0"/>
              <a:t>Bezpečnost na síti</a:t>
            </a:r>
          </a:p>
          <a:p>
            <a:r>
              <a:rPr lang="cs-CZ" sz="2400" dirty="0"/>
              <a:t>Neformální setkávání doktorandů </a:t>
            </a:r>
            <a:br>
              <a:rPr lang="cs-CZ" sz="2400" dirty="0"/>
            </a:br>
            <a:r>
              <a:rPr lang="cs-CZ" sz="2400" dirty="0"/>
              <a:t>– Doktorandské </a:t>
            </a:r>
            <a:r>
              <a:rPr lang="cs-CZ" sz="2400" i="1" dirty="0"/>
              <a:t>„</a:t>
            </a:r>
            <a:r>
              <a:rPr lang="cs-CZ" sz="2400" i="1" dirty="0" err="1"/>
              <a:t>Coffee</a:t>
            </a:r>
            <a:r>
              <a:rPr lang="cs-CZ" sz="2400" i="1" dirty="0"/>
              <a:t> </a:t>
            </a:r>
            <a:r>
              <a:rPr lang="cs-CZ" sz="2400" i="1" dirty="0" err="1"/>
              <a:t>Breaky</a:t>
            </a:r>
            <a:r>
              <a:rPr lang="cs-CZ" sz="2400" i="1" dirty="0"/>
              <a:t>“</a:t>
            </a:r>
          </a:p>
          <a:p>
            <a:r>
              <a:rPr lang="cs-CZ" sz="2400" dirty="0"/>
              <a:t>PhD Open Office</a:t>
            </a:r>
          </a:p>
          <a:p>
            <a:r>
              <a:rPr lang="cs-CZ" sz="2400" dirty="0"/>
              <a:t>Vzdělávací kurzy pro školitele</a:t>
            </a:r>
          </a:p>
          <a:p>
            <a:r>
              <a:rPr lang="cs-CZ" sz="2400" dirty="0"/>
              <a:t>Spuštění webových stránek Doktorské školy UHK</a:t>
            </a: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spcBef>
                <a:spcPts val="1200"/>
              </a:spcBef>
              <a:buNone/>
            </a:pPr>
            <a:endParaRPr lang="cs-CZ" b="1" dirty="0"/>
          </a:p>
          <a:p>
            <a:pPr marL="0" indent="0">
              <a:spcBef>
                <a:spcPts val="1800"/>
              </a:spcBef>
              <a:buNone/>
            </a:pPr>
            <a:endParaRPr lang="sv-SE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C83F366-FC63-7F1F-1EAF-0AD5D080A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788" y="1459104"/>
            <a:ext cx="6929438" cy="503056"/>
          </a:xfrm>
        </p:spPr>
        <p:txBody>
          <a:bodyPr/>
          <a:lstStyle/>
          <a:p>
            <a:r>
              <a:rPr lang="cs-CZ" sz="3200" b="1" dirty="0"/>
              <a:t>Program na podzim 2025</a:t>
            </a:r>
            <a:endParaRPr lang="cs-CZ" sz="3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84A316-9CAD-85F2-3ABE-C8D61966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82" y="535781"/>
            <a:ext cx="7087653" cy="625126"/>
          </a:xfrm>
        </p:spPr>
        <p:txBody>
          <a:bodyPr/>
          <a:lstStyle/>
          <a:p>
            <a:pPr algn="l"/>
            <a:r>
              <a:rPr lang="cs-CZ" sz="2200" dirty="0"/>
              <a:t>Doktorská škola UHK – Program na podzim 2025</a:t>
            </a:r>
          </a:p>
        </p:txBody>
      </p:sp>
    </p:spTree>
    <p:extLst>
      <p:ext uri="{BB962C8B-B14F-4D97-AF65-F5344CB8AC3E}">
        <p14:creationId xmlns:p14="http://schemas.microsoft.com/office/powerpoint/2010/main" val="214200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F0E31-1FBF-4EE9-E4D6-FBE0273F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903405-297D-F63E-E9E2-FC82A222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408784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3. patro v kanceláři č. 93380 </a:t>
            </a:r>
            <a:br>
              <a:rPr lang="cs-CZ" dirty="0"/>
            </a:br>
            <a:r>
              <a:rPr lang="cs-CZ" dirty="0"/>
              <a:t>na Fakultě informatiky a managementu UHK </a:t>
            </a:r>
            <a:br>
              <a:rPr lang="cs-CZ" dirty="0"/>
            </a:br>
            <a:r>
              <a:rPr lang="cs-CZ" dirty="0"/>
              <a:t>(budova J)</a:t>
            </a:r>
          </a:p>
          <a:p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15.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29.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12. 11.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3. 12.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17. 12. 2025, 13:00–15:00</a:t>
            </a:r>
            <a:endParaRPr lang="cs-CZ" dirty="0"/>
          </a:p>
          <a:p>
            <a:endParaRPr lang="cs-CZ" dirty="0"/>
          </a:p>
          <a:p>
            <a:endParaRPr lang="sv-SE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C3EE3BF-CECC-1889-34D1-B75D832C9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1624" y="1695110"/>
            <a:ext cx="6929438" cy="638473"/>
          </a:xfrm>
        </p:spPr>
        <p:txBody>
          <a:bodyPr/>
          <a:lstStyle/>
          <a:p>
            <a:r>
              <a:rPr lang="cs-CZ" dirty="0"/>
              <a:t>Termíny PhD Open Office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AF510D0-DE79-43BE-AA62-0CA5669C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82" y="535781"/>
            <a:ext cx="7087653" cy="625126"/>
          </a:xfrm>
        </p:spPr>
        <p:txBody>
          <a:bodyPr/>
          <a:lstStyle/>
          <a:p>
            <a:pPr algn="l"/>
            <a:r>
              <a:rPr lang="cs-CZ" sz="2200" dirty="0"/>
              <a:t>Doktorská škola UHK – Program na podzim 2025</a:t>
            </a:r>
          </a:p>
        </p:txBody>
      </p:sp>
    </p:spTree>
    <p:extLst>
      <p:ext uri="{BB962C8B-B14F-4D97-AF65-F5344CB8AC3E}">
        <p14:creationId xmlns:p14="http://schemas.microsoft.com/office/powerpoint/2010/main" val="152415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16B55E-69C5-4D45-B6E0-2F09A1E0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r>
              <a:rPr lang="cs-CZ" sz="2800" dirty="0"/>
              <a:t>Program Mentoring UHK</a:t>
            </a:r>
          </a:p>
          <a:p>
            <a:r>
              <a:rPr lang="cs-CZ" sz="2800" dirty="0"/>
              <a:t>Podpora se stážemi a zahraniční spoluprací</a:t>
            </a:r>
          </a:p>
          <a:p>
            <a:r>
              <a:rPr lang="cs-CZ" sz="2800" dirty="0"/>
              <a:t>Další vzdělávací kurzy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6F31C6-9200-47CA-9444-31F155F07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Co pro vás dále chystáme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625F0B-EFAF-4AFF-89FC-7AC37E8F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63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Doktorská škola UHK</a:t>
            </a:r>
          </a:p>
        </p:txBody>
      </p:sp>
    </p:spTree>
    <p:extLst>
      <p:ext uri="{BB962C8B-B14F-4D97-AF65-F5344CB8AC3E}">
        <p14:creationId xmlns:p14="http://schemas.microsoft.com/office/powerpoint/2010/main" val="4013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5D8D-5B74-64C4-6F6A-D9EBDB20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A807222-FFB7-DB8F-10FA-F5C8382CB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9071" y="2567231"/>
            <a:ext cx="3776389" cy="2466885"/>
          </a:xfrm>
        </p:spPr>
        <p:txBody>
          <a:bodyPr/>
          <a:lstStyle/>
          <a:p>
            <a:pPr algn="ctr"/>
            <a:r>
              <a:rPr lang="cs-CZ" dirty="0"/>
              <a:t>Průvodce nových doktorandů </a:t>
            </a:r>
            <a:br>
              <a:rPr lang="cs-CZ" dirty="0"/>
            </a:br>
            <a:r>
              <a:rPr lang="cs-CZ" dirty="0"/>
              <a:t>a doktorandek na UHK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385C96-0FFF-26F0-0A54-A5CA2A48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072" y="535781"/>
            <a:ext cx="6130196" cy="625126"/>
          </a:xfrm>
        </p:spPr>
        <p:txBody>
          <a:bodyPr/>
          <a:lstStyle/>
          <a:p>
            <a:pPr algn="l"/>
            <a:r>
              <a:rPr lang="cs-CZ" dirty="0"/>
              <a:t>Doktorská škola UHK – Průvodce</a:t>
            </a:r>
          </a:p>
        </p:txBody>
      </p:sp>
      <p:pic>
        <p:nvPicPr>
          <p:cNvPr id="6" name="Obrázek 5" descr="Obsah obrázku text, oblečení, úsměv, osoba&#10;&#10;Obsah generovaný pomocí AI může být nesprávný.">
            <a:extLst>
              <a:ext uri="{FF2B5EF4-FFF2-40B4-BE49-F238E27FC236}">
                <a16:creationId xmlns:a16="http://schemas.microsoft.com/office/drawing/2014/main" id="{0C49C0F1-1370-F9D1-5371-4FA5F5FD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" y="1475624"/>
            <a:ext cx="3839111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D3EEF-3C18-A63F-F5B2-7BBD0CE88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36C00E-7939-A61C-5059-4FBE9B2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94" y="535781"/>
            <a:ext cx="6130196" cy="625126"/>
          </a:xfrm>
        </p:spPr>
        <p:txBody>
          <a:bodyPr/>
          <a:lstStyle/>
          <a:p>
            <a:pPr algn="l"/>
            <a:r>
              <a:rPr lang="cs-CZ" dirty="0"/>
              <a:t>Doktorská škola UHK – Průvodce</a:t>
            </a:r>
          </a:p>
        </p:txBody>
      </p:sp>
      <p:pic>
        <p:nvPicPr>
          <p:cNvPr id="5" name="Obrázek 4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798999F2-02DC-0A68-4C81-B35CE451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" y="1475625"/>
            <a:ext cx="3839111" cy="5382376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372A8195-D5FD-3180-1EBF-C40270E0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9" y="2333582"/>
            <a:ext cx="4093546" cy="4127507"/>
          </a:xfrm>
        </p:spPr>
        <p:txBody>
          <a:bodyPr>
            <a:normAutofit/>
          </a:bodyPr>
          <a:lstStyle/>
          <a:p>
            <a:r>
              <a:rPr lang="cs-CZ" sz="2800" dirty="0"/>
              <a:t>Pomůže vám zorientovat se </a:t>
            </a:r>
            <a:br>
              <a:rPr lang="cs-CZ" sz="2800" dirty="0"/>
            </a:br>
            <a:r>
              <a:rPr lang="cs-CZ" sz="2800" dirty="0"/>
              <a:t>ve všem, co je třeba vědět při nástupu </a:t>
            </a:r>
            <a:br>
              <a:rPr lang="cs-CZ" sz="2800" dirty="0"/>
            </a:br>
            <a:r>
              <a:rPr lang="cs-CZ" sz="2800" dirty="0"/>
              <a:t>a v začátcích doktorátu</a:t>
            </a:r>
          </a:p>
          <a:p>
            <a:r>
              <a:rPr lang="cs-CZ" sz="2800" dirty="0"/>
              <a:t>Ve formě PDF </a:t>
            </a:r>
            <a:br>
              <a:rPr lang="cs-CZ" sz="2800" dirty="0"/>
            </a:br>
            <a:r>
              <a:rPr lang="cs-CZ" sz="2800" dirty="0"/>
              <a:t>+ odkazy na web</a:t>
            </a:r>
          </a:p>
          <a:p>
            <a:r>
              <a:rPr lang="cs-CZ" sz="2800" dirty="0">
                <a:hlinkClick r:id="rId4"/>
              </a:rPr>
              <a:t>Odkaz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6167099"/>
      </p:ext>
    </p:extLst>
  </p:cSld>
  <p:clrMapOvr>
    <a:masterClrMapping/>
  </p:clrMapOvr>
</p:sld>
</file>

<file path=ppt/theme/theme1.xml><?xml version="1.0" encoding="utf-8"?>
<a:theme xmlns:a="http://schemas.openxmlformats.org/drawingml/2006/main" name="EN_UHK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0000"/>
      </a:accent1>
      <a:accent2>
        <a:srgbClr val="CE0058"/>
      </a:accent2>
      <a:accent3>
        <a:srgbClr val="009FDF"/>
      </a:accent3>
      <a:accent4>
        <a:srgbClr val="84BD00"/>
      </a:accent4>
      <a:accent5>
        <a:srgbClr val="FFA3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EN_UHK" id="{D3522E80-AF1A-4FDE-81E4-FB4F0477E5AD}" vid="{7BB87C6D-9F99-4645-A34D-C9832875061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EN_UHK</Template>
  <TotalTime>1405</TotalTime>
  <Words>461</Words>
  <Application>Microsoft Office PowerPoint</Application>
  <PresentationFormat>Předvádění na obrazovce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Arial</vt:lpstr>
      <vt:lpstr>Comenia Sans</vt:lpstr>
      <vt:lpstr>Wingdings</vt:lpstr>
      <vt:lpstr>EN_UHK</vt:lpstr>
      <vt:lpstr>Doktorská škola UHK</vt:lpstr>
      <vt:lpstr>Představení aktivit Doktorské školy UHK</vt:lpstr>
      <vt:lpstr>Doktorská škola UHK</vt:lpstr>
      <vt:lpstr>Doktorská škola UHK – Co už proběhlo...</vt:lpstr>
      <vt:lpstr>Doktorská škola UHK – Program na podzim 2025</vt:lpstr>
      <vt:lpstr>Doktorská škola UHK – Program na podzim 2025</vt:lpstr>
      <vt:lpstr>Doktorská škola UHK</vt:lpstr>
      <vt:lpstr>Doktorská škola UHK – Průvodce</vt:lpstr>
      <vt:lpstr>Doktorská škola UHK – Průvodce</vt:lpstr>
      <vt:lpstr>Doktorská škola UHK – PhD Summit 2025</vt:lpstr>
      <vt:lpstr>Doktorská škola UHK – PhD Summit 2025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properly use UHK PowerPoint template</dc:title>
  <dc:creator>Soukup Martin</dc:creator>
  <cp:keywords>UHK</cp:keywords>
  <cp:lastModifiedBy>Hrůzová Veronika</cp:lastModifiedBy>
  <cp:revision>24</cp:revision>
  <dcterms:created xsi:type="dcterms:W3CDTF">2021-02-15T10:10:21Z</dcterms:created>
  <dcterms:modified xsi:type="dcterms:W3CDTF">2025-09-05T09:13:22Z</dcterms:modified>
</cp:coreProperties>
</file>