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4CB59-F347-4CE7-B9BD-558984E24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A8EF5B-7B71-4D13-A304-26D12AE7C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89219-E870-4766-A2A2-C6CA62EF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349324-A3EC-4D44-B2BC-C13F0976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83A68-03A9-4546-9EFE-81CC3E47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29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E4C87-9E20-43AB-9DC8-087B3D69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7511B3-323F-4D74-9305-EFE27D8E7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0ED40-31AD-4052-98EE-66D35CD5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025AEE-0669-4132-9EAD-1D86BB3E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F06C8C-83EA-4158-BB4B-B45118EB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85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8CA8C4D-006C-4B4D-9EF1-B859AF66B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B5EE96-1F80-470F-9543-1F70835A9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20608D-561A-4422-BC19-574CA6D1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340C39-2115-4520-B3E8-B8D79939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60A5FC-0307-4F81-AC6C-574AA2C6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7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28FBF-BE7E-44D0-9D2F-A2D45596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A3EFF4-C64F-4F86-81CE-02049240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10B5FF-F0FB-4F15-9CE9-D9399B3B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5B89A1-5714-4F2E-B166-975F6CAA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9C4E6A-3827-4B62-B891-1F2441D2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39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77750-F5B0-47F7-B5C1-1736B2EC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33413D-8DA6-4729-B2A7-37A2E26A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91F34F-9AA6-4FE9-A271-CD14A2F0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BDB8A8-B857-4E6B-A4AB-06F84AE1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1E4615-93B2-4FA8-BE9E-629BE459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20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DCD81-90B6-44E2-978B-DE183267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84A5C6-F1A2-4787-A1C0-A0D21D8C7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3D61B89-7353-41C6-B94C-481A490A0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B9FD38-FCF8-4065-BC26-D226C598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756405-24BF-4C4F-9C9F-50CB184F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A8F144-BFC8-46CC-95E6-0B8A7FD1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3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C55F4-A0B2-45D8-A66D-00C695099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EC4EB5-D231-4A35-8433-2CF3B863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738DB1E-41D9-49B3-B346-A562F9B93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BA19B95-03A2-4735-BE86-23DA229D0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23C70C3-5276-4619-9F3D-FF67AD30D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0C3282-6DEB-4FD7-B674-CF485E5D1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D93CCC-120C-4612-83A0-F495A5C2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D3C80-91B8-4BC1-B917-FB4B5083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1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5765-2585-4D0D-A2FA-CEF1B713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B56B1F-71C8-45BB-BFC3-E6E4C7B5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4475A5-41A8-4C2D-A523-80EC7C07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604991-4146-4AEE-A532-06A81B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56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53B369-92D3-47C6-AE7B-C5CF4D11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7CF391-8218-46E1-BF4E-30501CC8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CC0FCC-0BDF-4BFD-9A7E-56061CF6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10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CBB50-5D8C-47DD-9391-A163F66D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07DDB0-79E2-4B87-9223-836B9C0F4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BDF90C-2A3D-4608-8B01-F6F230F16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03C0BD-C78E-400F-B990-7494BBC0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247040-5C21-4927-B53F-5C85D916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D425BE-35B6-4D10-87A1-6BAD27B5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1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94995-D822-4542-BFAE-4ABE0D32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822207-A1EE-413D-BEC3-F8AF8B8F9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48045F5-CECD-40C8-A791-76F09B087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7CC1AD-15D4-45DB-9BC1-C39DDA5B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BD3BDC-631B-4464-96A9-F5416849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AD5902-4C1F-4466-93D0-D7853358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1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47296C-4944-4296-9447-7A516238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E982408-4160-4842-9D91-1BFFB072F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20936B-FDE5-413E-A7EA-420EE3C9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126E-580A-42AC-B6BC-FFF2145F91CF}" type="datetimeFigureOut">
              <a:rPr lang="cs-CZ" smtClean="0"/>
              <a:t>16.06.2025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7D7734-4073-4747-ABC4-7EF172FF2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242B6-9363-43F1-B42B-67B99749E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376C-2B87-4F83-81DA-50CB557723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06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lirske-platno.cz/vytvarne-potreby-guma-kombinovana-koh-i-noor-LCH6521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s://www.papirnictvipavlik.cz/tuzka-skolni-grafitova-c-2-trojhranna-triograph-1802-2/?gclid=CjwKCAjw87SHBhBiEiwAukSeUXG74jrqJ5QY0RcKix6hphtmx_J12oqNnUOwXDWkJSb-E6CL-lmgFhoCsUQQAvD_B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uxusni-pera.cz/detail/filofax/zapisniky/filofax-zapisnik-a4-black/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s://www.officedepot.cz/kancelarsky-papir-a6-80-g-500-listu/?pr=QG2&amp;&amp;gclid=CjwKCAjw87SHBhBiEiwAukSeUdjczgXvrUWoeWb0tFL8sCtQNgoLo9KMEQeK5DAoDDW-iVv8g2wqFBoCQcwQAvD_BwE" TargetMode="External"/><Relationship Id="rId4" Type="http://schemas.openxmlformats.org/officeDocument/2006/relationships/hyperlink" Target="https://www.stejkr.cz/orezavatko-kovove-na-2-tuzky-ean13046-skup974.php" TargetMode="Externa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www.bdl.cz/laboratorni-pristroje-3k/manipulace-s-kapalinami-18k/pipety-119k/pipetovaci-balonky-390k/llg-bezpecnostni-pipetovaci-balonky-guma-red-1375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97C61-75BD-4FB5-B097-52B75BA3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plášť a laboratorní brýle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F0B3DE4-7BB6-43FB-A749-15143327D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920"/>
            <a:ext cx="4888886" cy="365595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BEF874D-289B-438C-BEF7-9E97C5E70651}"/>
              </a:ext>
            </a:extLst>
          </p:cNvPr>
          <p:cNvSpPr txBox="1"/>
          <p:nvPr/>
        </p:nvSpPr>
        <p:spPr>
          <a:xfrm>
            <a:off x="8738152" y="1690688"/>
            <a:ext cx="27286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Laboratorní plášť – čistý, bílý, dlouhý; případně lze plášť nahradit laboratorní košilí, ale v tom případě doporučuji pořídit i laboratorní kalhoty;</a:t>
            </a:r>
          </a:p>
          <a:p>
            <a:endParaRPr lang="cs-CZ" dirty="0"/>
          </a:p>
          <a:p>
            <a:r>
              <a:rPr lang="cs-CZ" dirty="0"/>
              <a:t>Laboratorní brýle – ve cvičení předmětu Biologická technika nebudou potřeba, nicméně v některých dalších předmětech vyučovaných v laboratoři budou vyžadovány, laboratorních brýlí existuje celá řada, záleží na vašem výběru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9FF9C5C-8EBA-45B9-822E-8138C462C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51" y="2081145"/>
            <a:ext cx="2610549" cy="183260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18CC923-9BEF-4043-98A0-FA84B24C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8" y="2247900"/>
            <a:ext cx="1955800" cy="11811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F3C7206-1DD7-4BB4-88AF-D4AC88236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86" y="4304208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0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90F12-4404-44E9-ADF1-A7D25F0B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Popisovač – tenký, nůžky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5C27EE-6E5C-457D-8596-47067D0F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60" y="3813583"/>
            <a:ext cx="4560924" cy="3044417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C6BEF67-E91C-49FF-A128-DDF3E1942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9" y="1285875"/>
            <a:ext cx="4286250" cy="428625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E80F44B-8CC5-446F-A558-2F2A231CA69E}"/>
              </a:ext>
            </a:extLst>
          </p:cNvPr>
          <p:cNvSpPr txBox="1"/>
          <p:nvPr/>
        </p:nvSpPr>
        <p:spPr>
          <a:xfrm>
            <a:off x="8249160" y="2667072"/>
            <a:ext cx="3340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Popisovač – tenký lihový, k popisování sklíček a dalšího laboratorního skla;</a:t>
            </a:r>
          </a:p>
          <a:p>
            <a:endParaRPr lang="cs-CZ" dirty="0"/>
          </a:p>
          <a:p>
            <a:r>
              <a:rPr lang="cs-CZ" dirty="0"/>
              <a:t>Nůžky – ke stříhání papíru, buničiny …. </a:t>
            </a:r>
          </a:p>
        </p:txBody>
      </p:sp>
    </p:spTree>
    <p:extLst>
      <p:ext uri="{BB962C8B-B14F-4D97-AF65-F5344CB8AC3E}">
        <p14:creationId xmlns:p14="http://schemas.microsoft.com/office/powerpoint/2010/main" val="24380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EE2CC-32B0-4CDE-9A33-3E762975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Izolepa, bezová duše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7A5C6C-482B-4399-84F9-58DC652D1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81" y="1478509"/>
            <a:ext cx="2600047" cy="2575671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DF8BD73-03D6-4FA3-896D-3CB1C7AA7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67"/>
          <a:stretch/>
        </p:blipFill>
        <p:spPr>
          <a:xfrm>
            <a:off x="1378126" y="3842001"/>
            <a:ext cx="4896840" cy="2726375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A83800-3308-421B-8FCA-50EA9C7D4786}"/>
              </a:ext>
            </a:extLst>
          </p:cNvPr>
          <p:cNvSpPr txBox="1"/>
          <p:nvPr/>
        </p:nvSpPr>
        <p:spPr>
          <a:xfrm>
            <a:off x="7599201" y="1995341"/>
            <a:ext cx="30342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Izolepa – bezbarvá, průhledná, šířka do 15 mm;</a:t>
            </a:r>
          </a:p>
          <a:p>
            <a:endParaRPr lang="cs-CZ" dirty="0"/>
          </a:p>
          <a:p>
            <a:r>
              <a:rPr lang="cs-CZ" dirty="0"/>
              <a:t>Bezová duše –  porézní středová část větvičky bezu černého. Používá se jako základní medium pro řezové preparáty. Uřízněte větvičku bezu černého silnou cca 2 cm, nechte trochu proschnout a oloupejte kůru a dřevo - zůstane křehká středová část – bezová duše</a:t>
            </a:r>
          </a:p>
        </p:txBody>
      </p:sp>
    </p:spTree>
    <p:extLst>
      <p:ext uri="{BB962C8B-B14F-4D97-AF65-F5344CB8AC3E}">
        <p14:creationId xmlns:p14="http://schemas.microsoft.com/office/powerpoint/2010/main" val="334554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EDC54-BBF4-42DC-8083-CF1C948E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 elegantně zabaleno v krabičce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FCDB6B3-0704-4D96-A2FE-F94D93FCF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5" y="1884348"/>
            <a:ext cx="5035119" cy="435133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7A29F18-EC90-42A7-8401-911C42282A94}"/>
              </a:ext>
            </a:extLst>
          </p:cNvPr>
          <p:cNvSpPr txBox="1"/>
          <p:nvPr/>
        </p:nvSpPr>
        <p:spPr>
          <a:xfrm>
            <a:off x="7118647" y="2582689"/>
            <a:ext cx="4614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Krabička – je jedno z jakého materiálu, ale musí být pevně uzavíratelná a dostatečně pevná, aby nedošlo k jejímu poškození zevnitř ostrými nástroji a zároveň aby se nepoškodilo vaše vybavení vnějšími vlivy</a:t>
            </a:r>
          </a:p>
        </p:txBody>
      </p:sp>
    </p:spTree>
    <p:extLst>
      <p:ext uri="{BB962C8B-B14F-4D97-AF65-F5344CB8AC3E}">
        <p14:creationId xmlns:p14="http://schemas.microsoft.com/office/powerpoint/2010/main" val="325438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C9EA4-F4EC-43A2-A0EC-FD24627D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pomůcky</a:t>
            </a:r>
          </a:p>
        </p:txBody>
      </p:sp>
      <p:pic>
        <p:nvPicPr>
          <p:cNvPr id="1026" name="Picture 2" descr="https://www.papirnictvipavlik.cz/content/images/product/default/28146.jpg">
            <a:hlinkClick r:id="rId2"/>
            <a:extLst>
              <a:ext uri="{FF2B5EF4-FFF2-40B4-BE49-F238E27FC236}">
                <a16:creationId xmlns:a16="http://schemas.microsoft.com/office/drawing/2014/main" id="{C6EA821F-B7FD-42EB-BD97-F09D825B2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" y="1856887"/>
            <a:ext cx="24678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řezávátko kovové na 2 tužky - ořezávátka | STEJKR, s.r.o.">
            <a:hlinkClick r:id="rId4"/>
            <a:extLst>
              <a:ext uri="{FF2B5EF4-FFF2-40B4-BE49-F238E27FC236}">
                <a16:creationId xmlns:a16="http://schemas.microsoft.com/office/drawing/2014/main" id="{2D83332F-C90E-4764-B6C5-2BB4B8D4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25" y="3720019"/>
            <a:ext cx="2875450" cy="24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ofax Classic Black A4 zápisník - Luxusní pera">
            <a:hlinkClick r:id="rId6"/>
            <a:extLst>
              <a:ext uri="{FF2B5EF4-FFF2-40B4-BE49-F238E27FC236}">
                <a16:creationId xmlns:a16="http://schemas.microsoft.com/office/drawing/2014/main" id="{2E68317C-541B-41C9-8AA5-BFDD00E4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92" y="203200"/>
            <a:ext cx="3400375" cy="22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uma kombinovaná KOH-I-NOOR">
            <a:hlinkClick r:id="rId8"/>
            <a:extLst>
              <a:ext uri="{FF2B5EF4-FFF2-40B4-BE49-F238E27FC236}">
                <a16:creationId xmlns:a16="http://schemas.microsoft.com/office/drawing/2014/main" id="{34DB2EA4-701C-44E5-8C0D-005E7637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11" y="1671533"/>
            <a:ext cx="3524277" cy="20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fficedepot.cz/galerie/1_62366/kancelarsky-papir-a6-80-g-m2-500-listu-original.jpg">
            <a:hlinkClick r:id="rId10"/>
            <a:extLst>
              <a:ext uri="{FF2B5EF4-FFF2-40B4-BE49-F238E27FC236}">
                <a16:creationId xmlns:a16="http://schemas.microsoft.com/office/drawing/2014/main" id="{E4C2B078-8BBA-40BD-8B77-4C0FB7B2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77" y="2938584"/>
            <a:ext cx="3034112" cy="34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7A8DA82-70CA-45CC-8245-39F218286450}"/>
              </a:ext>
            </a:extLst>
          </p:cNvPr>
          <p:cNvSpPr txBox="1"/>
          <p:nvPr/>
        </p:nvSpPr>
        <p:spPr>
          <a:xfrm>
            <a:off x="9026105" y="2061421"/>
            <a:ext cx="2907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 další pomůcky bude patřit několik obyčejných tužek č. 2; guma, ořezávátko, zápisník či sešit na poznámky a několik volných bílých listů papíru A4 na nákresy.</a:t>
            </a:r>
          </a:p>
        </p:txBody>
      </p:sp>
    </p:spTree>
    <p:extLst>
      <p:ext uri="{BB962C8B-B14F-4D97-AF65-F5344CB8AC3E}">
        <p14:creationId xmlns:p14="http://schemas.microsoft.com/office/powerpoint/2010/main" val="163665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AF5E9-2A6F-4B9A-BCCD-8B345880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Vhodná obuv do biologické laboratoře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B9D8B80-03B4-48CD-AA87-81D1B25ED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9" y="1267619"/>
            <a:ext cx="2341441" cy="1977878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D98FBC-E9D2-42A7-8A80-C2A7F00CD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6" y="3303513"/>
            <a:ext cx="1912538" cy="158740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648165-95EF-4DE7-868A-61B06BFB2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04" y="1784073"/>
            <a:ext cx="1858611" cy="12383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797ED31-34B9-42D0-AA3C-D11012340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94" y="3206361"/>
            <a:ext cx="2851279" cy="213845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B2F3787-78E4-4603-AD18-714B2AA12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42" y="3338882"/>
            <a:ext cx="2019158" cy="1514369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03BA88E4-04BA-42AD-83AE-E369180B4BC8}"/>
              </a:ext>
            </a:extLst>
          </p:cNvPr>
          <p:cNvSpPr/>
          <p:nvPr/>
        </p:nvSpPr>
        <p:spPr>
          <a:xfrm>
            <a:off x="694611" y="1444251"/>
            <a:ext cx="3408854" cy="340988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AAFB06A-93EB-479B-B0F5-CB4BE89C87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81" y="1690688"/>
            <a:ext cx="1631717" cy="163171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A15A7A79-5FBD-4813-888A-CD5692BFB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6" y="3196057"/>
            <a:ext cx="1971255" cy="1971255"/>
          </a:xfrm>
          <a:prstGeom prst="rect">
            <a:avLst/>
          </a:prstGeom>
        </p:spPr>
      </p:pic>
      <p:sp>
        <p:nvSpPr>
          <p:cNvPr id="25" name="Znak minus 24">
            <a:extLst>
              <a:ext uri="{FF2B5EF4-FFF2-40B4-BE49-F238E27FC236}">
                <a16:creationId xmlns:a16="http://schemas.microsoft.com/office/drawing/2014/main" id="{630FF9DD-6C2F-427D-8CB2-47F2DA1DCFB8}"/>
              </a:ext>
            </a:extLst>
          </p:cNvPr>
          <p:cNvSpPr/>
          <p:nvPr/>
        </p:nvSpPr>
        <p:spPr>
          <a:xfrm rot="2156763">
            <a:off x="2614643" y="-2346073"/>
            <a:ext cx="255200" cy="11183143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nak minus 25">
            <a:extLst>
              <a:ext uri="{FF2B5EF4-FFF2-40B4-BE49-F238E27FC236}">
                <a16:creationId xmlns:a16="http://schemas.microsoft.com/office/drawing/2014/main" id="{182B8758-5B58-417A-8361-2485A33AC140}"/>
              </a:ext>
            </a:extLst>
          </p:cNvPr>
          <p:cNvSpPr/>
          <p:nvPr/>
        </p:nvSpPr>
        <p:spPr>
          <a:xfrm rot="18905887">
            <a:off x="1422155" y="556163"/>
            <a:ext cx="255200" cy="6436158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61A74175-A3BB-4B59-8880-DA12F59E1D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60" y="1592677"/>
            <a:ext cx="2312043" cy="1386323"/>
          </a:xfrm>
          <a:prstGeom prst="rect">
            <a:avLst/>
          </a:prstGeom>
        </p:spPr>
      </p:pic>
      <p:sp>
        <p:nvSpPr>
          <p:cNvPr id="24" name="Znak násobení 23">
            <a:extLst>
              <a:ext uri="{FF2B5EF4-FFF2-40B4-BE49-F238E27FC236}">
                <a16:creationId xmlns:a16="http://schemas.microsoft.com/office/drawing/2014/main" id="{E0C6C606-1420-46CA-B744-5D9666C80D11}"/>
              </a:ext>
            </a:extLst>
          </p:cNvPr>
          <p:cNvSpPr/>
          <p:nvPr/>
        </p:nvSpPr>
        <p:spPr>
          <a:xfrm>
            <a:off x="5385226" y="593734"/>
            <a:ext cx="5121220" cy="5636508"/>
          </a:xfrm>
          <a:prstGeom prst="mathMultiply">
            <a:avLst>
              <a:gd name="adj1" fmla="val 18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55A7F483-6195-43CC-AC79-A4EB120450DD}"/>
              </a:ext>
            </a:extLst>
          </p:cNvPr>
          <p:cNvSpPr/>
          <p:nvPr/>
        </p:nvSpPr>
        <p:spPr>
          <a:xfrm>
            <a:off x="5910441" y="1592677"/>
            <a:ext cx="3785463" cy="37224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90DEE6-49B5-436D-B087-BA4A6A91B343}"/>
              </a:ext>
            </a:extLst>
          </p:cNvPr>
          <p:cNvSpPr txBox="1"/>
          <p:nvPr/>
        </p:nvSpPr>
        <p:spPr>
          <a:xfrm>
            <a:off x="1066068" y="5598738"/>
            <a:ext cx="874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Obuv do laboratoře by měla mít neklouzavou, ideálně bílou podrážku. Osobně doporučuji laboratorní obuv s plnou špičkou a s možností uchycení paty, nicméně výběr je na vás </a:t>
            </a:r>
          </a:p>
        </p:txBody>
      </p:sp>
    </p:spTree>
    <p:extLst>
      <p:ext uri="{BB962C8B-B14F-4D97-AF65-F5344CB8AC3E}">
        <p14:creationId xmlns:p14="http://schemas.microsoft.com/office/powerpoint/2010/main" val="427390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06212-C86B-40EB-8883-724F227C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Kalkulačka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97F1247-898D-4BC8-9E7A-CA94A533E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0" y="1775292"/>
            <a:ext cx="4351338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4D6E92-5A68-4D81-8C5C-63416F1EB38C}"/>
              </a:ext>
            </a:extLst>
          </p:cNvPr>
          <p:cNvSpPr txBox="1"/>
          <p:nvPr/>
        </p:nvSpPr>
        <p:spPr>
          <a:xfrm>
            <a:off x="7885417" y="1690688"/>
            <a:ext cx="32839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Kalkulačka – stačí obyčejná, vědecká není nutná, bude se hodit při výpočtech koncentrací, přípravě a ředění roztoků, stejně tak při písemných zkouškách – mobilní telefony jako kalkulačky nejsou povoleny;</a:t>
            </a:r>
          </a:p>
          <a:p>
            <a:endParaRPr lang="cs-CZ" dirty="0"/>
          </a:p>
          <a:p>
            <a:r>
              <a:rPr lang="cs-CZ" dirty="0"/>
              <a:t>Navíc nedoporučuji počítat na mobilním telefonu pokud jste v laboratoři a pracujete s látkami, které mohou mobilní telefon poškodit </a:t>
            </a:r>
          </a:p>
        </p:txBody>
      </p:sp>
    </p:spTree>
    <p:extLst>
      <p:ext uri="{BB962C8B-B14F-4D97-AF65-F5344CB8AC3E}">
        <p14:creationId xmlns:p14="http://schemas.microsoft.com/office/powerpoint/2010/main" val="268061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6331D-F808-4183-9612-F4736518D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Biologická krabička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F89952-CB16-4188-B70A-47B4CC1D8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1862"/>
            <a:ext cx="9144000" cy="1655762"/>
          </a:xfrm>
        </p:spPr>
        <p:txBody>
          <a:bodyPr/>
          <a:lstStyle/>
          <a:p>
            <a:r>
              <a:rPr lang="cs-CZ" dirty="0"/>
              <a:t>Nutné vybavení každého studenta pro laboratorní práci po celou dobu studia, na cvičení je nutné ji mít kompletní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39CAB239-B52E-462A-B4C1-C4E171307B99}"/>
              </a:ext>
            </a:extLst>
          </p:cNvPr>
          <p:cNvSpPr/>
          <p:nvPr/>
        </p:nvSpPr>
        <p:spPr>
          <a:xfrm>
            <a:off x="5064154" y="4035105"/>
            <a:ext cx="2063692" cy="1996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35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C6B58-F408-4935-88DF-4351C7C2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Podložní a krycí skla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D865D09-278E-42EC-92EB-28163AEC7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7" y="1714726"/>
            <a:ext cx="4513836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BCB0D7-5B61-4A5F-9832-CB6667847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24" y="2366395"/>
            <a:ext cx="3048000" cy="304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F998C02-AB91-41FF-8E0D-3BA44A1E8683}"/>
              </a:ext>
            </a:extLst>
          </p:cNvPr>
          <p:cNvSpPr txBox="1"/>
          <p:nvPr/>
        </p:nvSpPr>
        <p:spPr>
          <a:xfrm>
            <a:off x="9269835" y="1828800"/>
            <a:ext cx="2447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Podložní skla – se zábrusem či bez – záleží na vašem výběru;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Krycí skla – doporučuji čtvercová – prodávají se v různých rozměrech, doporučuji rozměr nejméně 16x16 a zároveň ne větší než 20x20, není třeba mít různé rozměry, stačí jeden typ</a:t>
            </a:r>
          </a:p>
        </p:txBody>
      </p:sp>
    </p:spTree>
    <p:extLst>
      <p:ext uri="{BB962C8B-B14F-4D97-AF65-F5344CB8AC3E}">
        <p14:creationId xmlns:p14="http://schemas.microsoft.com/office/powerpoint/2010/main" val="121586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F2330-B193-4C5C-904F-4FC10397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30" y="390292"/>
            <a:ext cx="11149668" cy="1325563"/>
          </a:xfrm>
        </p:spPr>
        <p:txBody>
          <a:bodyPr/>
          <a:lstStyle/>
          <a:p>
            <a:r>
              <a:rPr lang="cs-CZ" dirty="0"/>
              <a:t>Pinzeta (anatomická) a preparační jehla, štěteček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96BF8F4-414B-4ECD-90B2-F5B74D882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2" y="1527593"/>
            <a:ext cx="3813095" cy="3099732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E416555-3170-41F0-BD2F-8AF918426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69" y="2054468"/>
            <a:ext cx="2689377" cy="40340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7C3571-482A-423F-947D-8CC374474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99" y="3863391"/>
            <a:ext cx="3452885" cy="23853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4B41A72-D8C0-4199-B1A6-D86889B57397}"/>
              </a:ext>
            </a:extLst>
          </p:cNvPr>
          <p:cNvSpPr txBox="1"/>
          <p:nvPr/>
        </p:nvSpPr>
        <p:spPr>
          <a:xfrm>
            <a:off x="7923105" y="2045230"/>
            <a:ext cx="286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Pinzeta anatomická – úzká s  tenkými rovnými či zahnutými čelistmi – záleží na vašem výběru;</a:t>
            </a:r>
          </a:p>
          <a:p>
            <a:endParaRPr lang="cs-CZ" dirty="0"/>
          </a:p>
          <a:p>
            <a:r>
              <a:rPr lang="cs-CZ" dirty="0"/>
              <a:t>Preparační jehla – s kovovou či plastovou rukojetí – záleží na vašem výběru</a:t>
            </a:r>
          </a:p>
          <a:p>
            <a:endParaRPr lang="cs-CZ" dirty="0"/>
          </a:p>
          <a:p>
            <a:r>
              <a:rPr lang="cs-CZ" dirty="0"/>
              <a:t>Štěteček – jemný, kulatý, velikosti 1 nebo 2, bude sloužit k přenášení vzorku na podložní sklo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46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97F45-8B96-443F-A64A-EC83EB0B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Kapátko (2), podkladová destička na řezání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BE987AB-06EF-4EC9-A848-ACFE0A297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3" y="1333143"/>
            <a:ext cx="4036282" cy="403628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0E60D1-ABAD-478A-9F9D-0B302F761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39" y="2794475"/>
            <a:ext cx="4842315" cy="363173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5D5DAEE-2BFE-4E85-83AA-1DEFFFB56F3F}"/>
              </a:ext>
            </a:extLst>
          </p:cNvPr>
          <p:cNvSpPr txBox="1"/>
          <p:nvPr/>
        </p:nvSpPr>
        <p:spPr>
          <a:xfrm>
            <a:off x="9279256" y="1690688"/>
            <a:ext cx="2623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Kapátko – postačí 2 jednorázová plastová kapátka – na pipetování destilované vody;</a:t>
            </a:r>
          </a:p>
          <a:p>
            <a:endParaRPr lang="cs-CZ" dirty="0"/>
          </a:p>
          <a:p>
            <a:r>
              <a:rPr lang="cs-CZ" dirty="0"/>
              <a:t>Destička na řezání – postačí velmi malé plastové kuchyňské prkénko, nebo jako zde - plastová cukrářská stěrka – jedná se o dostatečně pevný materiál, který zabrání řezům do pracovního stolu a zároveň netupí řezné nástroje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7D596C1-0F3D-4E4C-947F-A46D0B883F0A}"/>
              </a:ext>
            </a:extLst>
          </p:cNvPr>
          <p:cNvSpPr/>
          <p:nvPr/>
        </p:nvSpPr>
        <p:spPr>
          <a:xfrm>
            <a:off x="4282831" y="5478585"/>
            <a:ext cx="2086707" cy="94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94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18858-C07A-43E9-B3B3-59DA4901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Skalpel, žiletky, řezák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13B1F83-8EC6-45E8-9741-CA0F8CCBD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9" y="1553462"/>
            <a:ext cx="3923809" cy="279047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D4F59FB-C48F-4CC1-958C-1212189C1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9" y="3909300"/>
            <a:ext cx="2790476" cy="27904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EB3F05-72CA-4793-B316-76477955A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95" y="2110002"/>
            <a:ext cx="3971139" cy="397113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43B025B-6957-47BF-BE71-96F0C632D5E4}"/>
              </a:ext>
            </a:extLst>
          </p:cNvPr>
          <p:cNvSpPr txBox="1"/>
          <p:nvPr/>
        </p:nvSpPr>
        <p:spPr>
          <a:xfrm>
            <a:off x="8719794" y="1553462"/>
            <a:ext cx="30337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Skalpel – doporučuji s kovovou rukojetí, je možnost vybrat skalpel s pevnou čepelí, nebo výměnnou, doporučuji s výměnou čepelí – samotná čepelka pak stojí v řádech korun a není nutné přebrušovat pevnou čepel;</a:t>
            </a:r>
          </a:p>
          <a:p>
            <a:endParaRPr lang="cs-CZ" dirty="0"/>
          </a:p>
          <a:p>
            <a:r>
              <a:rPr lang="cs-CZ" dirty="0"/>
              <a:t>Žiletky – stačí jedno balení klasických žiletek</a:t>
            </a:r>
          </a:p>
          <a:p>
            <a:endParaRPr lang="cs-CZ" dirty="0"/>
          </a:p>
          <a:p>
            <a:r>
              <a:rPr lang="cs-CZ" dirty="0"/>
              <a:t>Řezák – obyčejný menší odlamovací řezák</a:t>
            </a:r>
          </a:p>
        </p:txBody>
      </p:sp>
    </p:spTree>
    <p:extLst>
      <p:ext uri="{BB962C8B-B14F-4D97-AF65-F5344CB8AC3E}">
        <p14:creationId xmlns:p14="http://schemas.microsoft.com/office/powerpoint/2010/main" val="309847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867F1-387D-41A4-A2E0-9F2709D3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Bezbarvý lak na nehty, hadřík (2x), </a:t>
            </a:r>
            <a:r>
              <a:rPr lang="cs-CZ" dirty="0" err="1"/>
              <a:t>pipetovací</a:t>
            </a:r>
            <a:r>
              <a:rPr lang="cs-CZ"/>
              <a:t> balónek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C303EFB-F0E5-4408-983A-2F0B1ED08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7" y="1822939"/>
            <a:ext cx="2839793" cy="283979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272332A-40F2-4935-BBBD-DE81AFD0D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22" y="3093071"/>
            <a:ext cx="3139321" cy="313932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BC13F25-CDC4-4095-BD77-9F5D29A8287E}"/>
              </a:ext>
            </a:extLst>
          </p:cNvPr>
          <p:cNvSpPr txBox="1"/>
          <p:nvPr/>
        </p:nvSpPr>
        <p:spPr>
          <a:xfrm>
            <a:off x="8572658" y="1321177"/>
            <a:ext cx="30147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Bezbarvý lak na nehty – bude sloužit k fixaci některých preparátů;</a:t>
            </a:r>
          </a:p>
          <a:p>
            <a:endParaRPr lang="cs-CZ" dirty="0"/>
          </a:p>
          <a:p>
            <a:r>
              <a:rPr lang="cs-CZ" dirty="0"/>
              <a:t>Hadřík – doporučuji 2 hadříky, první z mikrovlákna na čištění optiky pozn. nesmí pouštět vlákna, druhý sloužící jako utěrka – ideálně bavlněný</a:t>
            </a:r>
          </a:p>
          <a:p>
            <a:endParaRPr lang="cs-CZ" dirty="0"/>
          </a:p>
          <a:p>
            <a:r>
              <a:rPr lang="cs-CZ" dirty="0" err="1"/>
              <a:t>Pipetovací</a:t>
            </a:r>
            <a:r>
              <a:rPr lang="cs-CZ" dirty="0"/>
              <a:t> </a:t>
            </a:r>
            <a:r>
              <a:rPr lang="cs-CZ"/>
              <a:t>balónek - slouží </a:t>
            </a:r>
            <a:r>
              <a:rPr lang="cs-CZ" dirty="0"/>
              <a:t>k pipetování pomocí skleněných pipet</a:t>
            </a:r>
          </a:p>
        </p:txBody>
      </p:sp>
      <p:pic>
        <p:nvPicPr>
          <p:cNvPr id="1026" name="Picture 2" descr="https://www.bdl.cz/obrazky/15657.jpg">
            <a:hlinkClick r:id="rId4"/>
            <a:extLst>
              <a:ext uri="{FF2B5EF4-FFF2-40B4-BE49-F238E27FC236}">
                <a16:creationId xmlns:a16="http://schemas.microsoft.com/office/drawing/2014/main" id="{585085ED-7519-449C-ACD8-79847193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82" y="1321177"/>
            <a:ext cx="1573442" cy="35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308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608</Words>
  <Application>Microsoft Office PowerPoint</Application>
  <PresentationFormat>Širokoúhlá obrazovka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Laboratorní plášť a laboratorní brýle</vt:lpstr>
      <vt:lpstr>Vhodná obuv do biologické laboratoře</vt:lpstr>
      <vt:lpstr>Kalkulačka</vt:lpstr>
      <vt:lpstr>Biologická krabička </vt:lpstr>
      <vt:lpstr>Podložní a krycí skla</vt:lpstr>
      <vt:lpstr>Pinzeta (anatomická) a preparační jehla, štěteček</vt:lpstr>
      <vt:lpstr>Kapátko (2), podkladová destička na řezání</vt:lpstr>
      <vt:lpstr>Skalpel, žiletky, řezák</vt:lpstr>
      <vt:lpstr>Bezbarvý lak na nehty, hadřík (2x), pipetovací balónek</vt:lpstr>
      <vt:lpstr>Popisovač – tenký, nůžky</vt:lpstr>
      <vt:lpstr>Izolepa, bezová duše</vt:lpstr>
      <vt:lpstr>Vše elegantně zabaleno v krabičce</vt:lpstr>
      <vt:lpstr>Další pomůcky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Biologická krabička</dc:title>
  <dc:creator>Toman Jakub</dc:creator>
  <cp:lastModifiedBy>Toman Jakub</cp:lastModifiedBy>
  <cp:revision>23</cp:revision>
  <dcterms:created xsi:type="dcterms:W3CDTF">2019-09-19T10:01:10Z</dcterms:created>
  <dcterms:modified xsi:type="dcterms:W3CDTF">2025-06-16T12:03:32Z</dcterms:modified>
</cp:coreProperties>
</file>