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307" r:id="rId3"/>
    <p:sldId id="315" r:id="rId4"/>
    <p:sldId id="290" r:id="rId5"/>
    <p:sldId id="318" r:id="rId6"/>
    <p:sldId id="316" r:id="rId7"/>
    <p:sldId id="317" r:id="rId8"/>
    <p:sldId id="323" r:id="rId9"/>
    <p:sldId id="325" r:id="rId10"/>
    <p:sldId id="324" r:id="rId11"/>
    <p:sldId id="322" r:id="rId12"/>
    <p:sldId id="321" r:id="rId13"/>
    <p:sldId id="326" r:id="rId14"/>
    <p:sldId id="320" r:id="rId15"/>
    <p:sldId id="319" r:id="rId16"/>
    <p:sldId id="327" r:id="rId17"/>
    <p:sldId id="329" r:id="rId18"/>
    <p:sldId id="330" r:id="rId19"/>
    <p:sldId id="328" r:id="rId20"/>
    <p:sldId id="331" r:id="rId21"/>
    <p:sldId id="332" r:id="rId22"/>
    <p:sldId id="333" r:id="rId23"/>
    <p:sldId id="334" r:id="rId24"/>
    <p:sldId id="335" r:id="rId25"/>
    <p:sldId id="336" r:id="rId26"/>
    <p:sldId id="338" r:id="rId27"/>
    <p:sldId id="339" r:id="rId28"/>
    <p:sldId id="340" r:id="rId29"/>
    <p:sldId id="343" r:id="rId30"/>
    <p:sldId id="342" r:id="rId31"/>
    <p:sldId id="344" r:id="rId32"/>
    <p:sldId id="345" r:id="rId33"/>
    <p:sldId id="346" r:id="rId34"/>
    <p:sldId id="371" r:id="rId35"/>
    <p:sldId id="347" r:id="rId36"/>
    <p:sldId id="349" r:id="rId37"/>
    <p:sldId id="356" r:id="rId38"/>
    <p:sldId id="370" r:id="rId39"/>
    <p:sldId id="372" r:id="rId40"/>
    <p:sldId id="348" r:id="rId41"/>
    <p:sldId id="350" r:id="rId42"/>
    <p:sldId id="352" r:id="rId43"/>
    <p:sldId id="353" r:id="rId44"/>
    <p:sldId id="354" r:id="rId45"/>
    <p:sldId id="355" r:id="rId46"/>
    <p:sldId id="357" r:id="rId47"/>
    <p:sldId id="361" r:id="rId48"/>
    <p:sldId id="362" r:id="rId49"/>
    <p:sldId id="364" r:id="rId50"/>
    <p:sldId id="365" r:id="rId51"/>
    <p:sldId id="363" r:id="rId52"/>
    <p:sldId id="366" r:id="rId53"/>
    <p:sldId id="264" r:id="rId54"/>
    <p:sldId id="367" r:id="rId55"/>
    <p:sldId id="368" r:id="rId56"/>
    <p:sldId id="369" r:id="rId57"/>
    <p:sldId id="358" r:id="rId58"/>
    <p:sldId id="359" r:id="rId59"/>
    <p:sldId id="360" r:id="rId60"/>
    <p:sldId id="289" r:id="rId6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ří Hotový" initials="JH" lastIdx="1" clrIdx="0">
    <p:extLst>
      <p:ext uri="{19B8F6BF-5375-455C-9EA6-DF929625EA0E}">
        <p15:presenceInfo xmlns:p15="http://schemas.microsoft.com/office/powerpoint/2012/main" userId="af7defce02d8a67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9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1BF200-D29C-4C09-9006-88995E174D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F7FF9A-53CF-4D8C-8BA1-B922B99613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2413C8-1672-496E-A264-6BB3B0021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AFD6F-BEF3-462B-B382-D3385755B8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849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44D4AC-57CD-4D5C-9E27-C029B892EB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3766B9-721E-4E7C-80C4-8186A1EE41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D5F331-2F11-48BA-B5B5-7160A9066C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16636-0CC4-41EA-B606-4025157803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038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6433EE-9D8E-4934-97A3-00219424B1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C7A009-E691-4BAB-83B0-9E5576BAD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282FF6-2E3D-4ADD-8497-AD07CB6B1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7EBD-3FA8-4083-8501-43E6AE946F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373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0077F8F-AAE9-4E1F-A0E3-09D1082A81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95F4D3E-136A-469E-9AD2-67C8A810A7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E3D8DC8-F7F0-4543-90D1-CCF2F32BB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51AE9-5E26-4237-9958-B908414804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092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D40D2-F6DB-417D-9D7D-CC4139F104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B797FE-83C9-4501-8D9F-1D98B3E17F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EA8F4F-46D7-4928-888D-64A2E7C165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3520C-D61D-4687-9725-0B2972ABDE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300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90B5AB-CDFF-4044-8B6D-9FBD8F0A74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A81667-3CC6-49C8-BB9D-06DD9FF523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D1D311-A062-4BC5-9347-56AE102C0F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078F6-4506-4F83-BA50-61B08E2B4F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792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1A9E65-7699-4FFC-96F6-D6D596535C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283EC1-2B21-4D58-9EAA-F21EB21E8D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7BB3B0-67E1-4988-818E-A04315339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86F38-5702-4AC9-9201-35A3391211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8307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BD7A78-B5EF-439B-9704-394A1638C1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F2AEECE-FE2C-43E8-AA37-1E23516D39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881FBE9-0E67-469B-8B8E-534B2B5BA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09653-9562-4BE1-A734-780E26D133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550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02EAC37-67CD-4B11-9015-22AC08505B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71B9D92-7EC7-464F-9B54-34D536A21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2CAD38-5260-4CE8-B53C-775C36DF64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6C3BF-F501-4A6B-82C1-C956DD73B3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1384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0DD054-5E69-44E5-B976-3B4D2349C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8168FDC-4147-4824-9061-F9AF01E21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D2DFAA9-A010-480D-B88E-64060BCBE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67FCB-62C7-4A91-8107-E0C02F4084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583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43902-2D16-4196-904D-63ECA906AC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E283F-A759-44FF-B24E-B97435AA1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CC968-5254-4F9A-A53B-B06E43F6F0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7EC07-2FB1-4B3A-A00F-4814333EFD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919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1E308E-5CFD-4F7D-AD3D-26DA874C47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6EECEF-67F1-42E5-A4E4-169F923F2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342D73-64F3-4FD0-A77B-ED8DAA430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09028-F58E-4F8C-9653-4B4A4B28C2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803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E">
                <a:lumMod val="70000"/>
                <a:lumOff val="30000"/>
              </a:srgbClr>
            </a:gs>
            <a:gs pos="100000">
              <a:srgbClr val="C5C5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1EC57E1-B096-47AD-B957-B90CE16EB7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0E9F74-23ED-4245-BD84-858080483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60FCFFF-0FB9-42FF-8B82-FCE22AB5C1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7F3D9F2-427B-498B-8747-CF1219E57E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2543E-A86F-4705-B496-FA756C5715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18F4287-2EEA-4769-AF2E-EE61ECE2FD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073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ebiomedia.com/feat/images/oct0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wmf"/><Relationship Id="rId11" Type="http://schemas.openxmlformats.org/officeDocument/2006/relationships/image" Target="../media/image63.wmf"/><Relationship Id="rId5" Type="http://schemas.openxmlformats.org/officeDocument/2006/relationships/image" Target="../media/image57.jpeg"/><Relationship Id="rId10" Type="http://schemas.openxmlformats.org/officeDocument/2006/relationships/image" Target="../media/image62.wmf"/><Relationship Id="rId4" Type="http://schemas.openxmlformats.org/officeDocument/2006/relationships/image" Target="../media/image56.jpeg"/><Relationship Id="rId9" Type="http://schemas.openxmlformats.org/officeDocument/2006/relationships/image" Target="../media/image61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3FAAE70-136D-4884-9D14-AC7B60D37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68415"/>
            <a:ext cx="8229600" cy="17287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Jak přežít zimu</a:t>
            </a:r>
            <a:br>
              <a:rPr lang="cs-CZ" altLang="cs-CZ" b="1" dirty="0"/>
            </a:br>
            <a:r>
              <a:rPr lang="cs-CZ" altLang="cs-CZ" b="1" dirty="0"/>
              <a:t>-</a:t>
            </a:r>
            <a:br>
              <a:rPr lang="cs-CZ" altLang="cs-CZ" b="1" dirty="0"/>
            </a:br>
            <a:r>
              <a:rPr lang="cs-CZ" altLang="cs-CZ" b="1" dirty="0"/>
              <a:t>buňka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129E5F5-4A11-4697-9A56-B10B27E519E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4678878"/>
            <a:ext cx="9143999" cy="1171061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400" b="1" dirty="0"/>
              <a:t>Mgr. Jiří Hotový</a:t>
            </a:r>
            <a:endParaRPr lang="cs-CZ" alt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4404392-D3F8-46BF-AC1A-CC7FE393F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25" y="5264408"/>
            <a:ext cx="1524347" cy="11432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47EEE97-F423-49CA-95F3-B7E97AEA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7138"/>
            <a:ext cx="9143999" cy="770391"/>
          </a:xfrm>
        </p:spPr>
        <p:txBody>
          <a:bodyPr/>
          <a:lstStyle/>
          <a:p>
            <a:r>
              <a:rPr lang="cs-CZ" dirty="0"/>
              <a:t>CYTOPLAZMATICKÁ MEMBRÁNA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22C360-1C7F-4894-8D7F-0AB1D7995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16"/>
            <a:ext cx="6198826" cy="3812278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8A1CC498-E93C-4D37-8BF0-8372BB9E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9" y="4334494"/>
            <a:ext cx="8894618" cy="2486369"/>
          </a:xfrm>
        </p:spPr>
        <p:txBody>
          <a:bodyPr/>
          <a:lstStyle/>
          <a:p>
            <a:r>
              <a:rPr lang="cs-CZ" sz="2800" dirty="0"/>
              <a:t>transport – ven, dovnitř, v rámci buňky</a:t>
            </a:r>
          </a:p>
          <a:p>
            <a:r>
              <a:rPr lang="cs-CZ" dirty="0"/>
              <a:t>udržování chemické rovnováhy</a:t>
            </a:r>
            <a:endParaRPr lang="cs-CZ" sz="2800" dirty="0"/>
          </a:p>
          <a:p>
            <a:r>
              <a:rPr lang="cs-CZ" dirty="0"/>
              <a:t>komunikace mezi buňkami – čidla, receptory, imunitní odpověď</a:t>
            </a:r>
            <a:endParaRPr lang="cs-CZ" sz="2800" dirty="0"/>
          </a:p>
          <a:p>
            <a:r>
              <a:rPr lang="cs-CZ" sz="2800" dirty="0"/>
              <a:t>přeměna látek, přesun energie</a:t>
            </a:r>
          </a:p>
        </p:txBody>
      </p:sp>
    </p:spTree>
    <p:extLst>
      <p:ext uri="{BB962C8B-B14F-4D97-AF65-F5344CB8AC3E}">
        <p14:creationId xmlns:p14="http://schemas.microsoft.com/office/powerpoint/2010/main" val="246929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47EEE97-F423-49CA-95F3-B7E97AEA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7138"/>
            <a:ext cx="9143999" cy="770391"/>
          </a:xfrm>
        </p:spPr>
        <p:txBody>
          <a:bodyPr/>
          <a:lstStyle/>
          <a:p>
            <a:r>
              <a:rPr lang="cs-CZ" dirty="0"/>
              <a:t>CYTOPLAZMATICKÁ MEMBRÁNA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26E23DD-EA52-411F-8EA4-273922303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5" t="39735" r="26507" b="24271"/>
          <a:stretch/>
        </p:blipFill>
        <p:spPr>
          <a:xfrm>
            <a:off x="5041618" y="4096987"/>
            <a:ext cx="4102380" cy="2761013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66C2ACC2-AFB4-455B-B293-F6867882A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09" y="4096988"/>
            <a:ext cx="5029202" cy="1436914"/>
          </a:xfrm>
        </p:spPr>
        <p:txBody>
          <a:bodyPr/>
          <a:lstStyle/>
          <a:p>
            <a:r>
              <a:rPr lang="cs-CZ" sz="2800" dirty="0"/>
              <a:t>fluidní – tekutá</a:t>
            </a:r>
          </a:p>
          <a:p>
            <a:r>
              <a:rPr lang="cs-CZ" dirty="0"/>
              <a:t>pohybuje se, látky v ní mění svou pozici</a:t>
            </a:r>
            <a:endParaRPr lang="cs-CZ" sz="2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989BFF8-CC9A-4C33-B70C-606E31C3C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16"/>
            <a:ext cx="6198826" cy="3812278"/>
          </a:xfrm>
          <a:prstGeom prst="rect">
            <a:avLst/>
          </a:prstGeom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E3737991-928D-40BE-BC2C-0E3DA7880A8C}"/>
              </a:ext>
            </a:extLst>
          </p:cNvPr>
          <p:cNvSpPr txBox="1">
            <a:spLocks/>
          </p:cNvSpPr>
          <p:nvPr/>
        </p:nvSpPr>
        <p:spPr bwMode="auto">
          <a:xfrm>
            <a:off x="127609" y="5533902"/>
            <a:ext cx="5029202" cy="128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„tekutost“ závisí na obsahu přidaných látek (cholesterol) a na TEPLOTĚ</a:t>
            </a:r>
          </a:p>
        </p:txBody>
      </p:sp>
    </p:spTree>
    <p:extLst>
      <p:ext uri="{BB962C8B-B14F-4D97-AF65-F5344CB8AC3E}">
        <p14:creationId xmlns:p14="http://schemas.microsoft.com/office/powerpoint/2010/main" val="345034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803751-3F3E-4AD1-8725-8465AB11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" r="14675" b="9791"/>
          <a:stretch/>
        </p:blipFill>
        <p:spPr>
          <a:xfrm>
            <a:off x="0" y="0"/>
            <a:ext cx="9144000" cy="617510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DE57536-ADCE-463F-B66A-306DA07B4FE8}"/>
              </a:ext>
            </a:extLst>
          </p:cNvPr>
          <p:cNvSpPr/>
          <p:nvPr/>
        </p:nvSpPr>
        <p:spPr>
          <a:xfrm>
            <a:off x="2861955" y="3635966"/>
            <a:ext cx="1947552" cy="6272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E2651BE-092F-4AE3-97C1-9ECF16032B64}"/>
              </a:ext>
            </a:extLst>
          </p:cNvPr>
          <p:cNvSpPr/>
          <p:nvPr/>
        </p:nvSpPr>
        <p:spPr>
          <a:xfrm>
            <a:off x="3366656" y="3246197"/>
            <a:ext cx="1787236" cy="304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E31030E-DA5E-432D-BFB4-9F41127F525A}"/>
              </a:ext>
            </a:extLst>
          </p:cNvPr>
          <p:cNvSpPr/>
          <p:nvPr/>
        </p:nvSpPr>
        <p:spPr>
          <a:xfrm>
            <a:off x="4096988" y="1684604"/>
            <a:ext cx="2018804" cy="6090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0C968FA-16D1-4215-9E13-13CFECBDA161}"/>
              </a:ext>
            </a:extLst>
          </p:cNvPr>
          <p:cNvSpPr/>
          <p:nvPr/>
        </p:nvSpPr>
        <p:spPr>
          <a:xfrm>
            <a:off x="3203370" y="2755501"/>
            <a:ext cx="1285503" cy="304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172E8BD-2E0A-41A0-8906-305EF5864430}"/>
              </a:ext>
            </a:extLst>
          </p:cNvPr>
          <p:cNvSpPr/>
          <p:nvPr/>
        </p:nvSpPr>
        <p:spPr>
          <a:xfrm>
            <a:off x="7585365" y="2522652"/>
            <a:ext cx="1558635" cy="304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C39BAC4-8C32-4A95-8FE8-FF8999007089}"/>
              </a:ext>
            </a:extLst>
          </p:cNvPr>
          <p:cNvSpPr/>
          <p:nvPr/>
        </p:nvSpPr>
        <p:spPr>
          <a:xfrm>
            <a:off x="958934" y="800730"/>
            <a:ext cx="1558635" cy="304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2DE43D6-AB4B-46EC-A8F3-201D7B4BBD64}"/>
              </a:ext>
            </a:extLst>
          </p:cNvPr>
          <p:cNvSpPr/>
          <p:nvPr/>
        </p:nvSpPr>
        <p:spPr>
          <a:xfrm>
            <a:off x="163286" y="1282949"/>
            <a:ext cx="1059873" cy="304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14692A6-E6CF-4DDE-9ABA-CBD1DB5A4D37}"/>
              </a:ext>
            </a:extLst>
          </p:cNvPr>
          <p:cNvSpPr/>
          <p:nvPr/>
        </p:nvSpPr>
        <p:spPr>
          <a:xfrm>
            <a:off x="6207827" y="5356185"/>
            <a:ext cx="1059873" cy="304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44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EEFDE9-5F56-47AD-8D78-390DE7F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7138"/>
            <a:ext cx="4572001" cy="770391"/>
          </a:xfrm>
        </p:spPr>
        <p:txBody>
          <a:bodyPr/>
          <a:lstStyle/>
          <a:p>
            <a:r>
              <a:rPr lang="cs-CZ" dirty="0"/>
              <a:t>MRZNUTÍ VODY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3C4E12-C7FA-4157-AA1D-D48DA9FAC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2" y="37138"/>
            <a:ext cx="2270900" cy="141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839DB14-A740-4011-8FC2-711D3909E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54007"/>
            <a:ext cx="9142629" cy="395745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6EEFDE9-5F56-47AD-8D78-390DE7F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7138"/>
            <a:ext cx="4572001" cy="770391"/>
          </a:xfrm>
        </p:spPr>
        <p:txBody>
          <a:bodyPr/>
          <a:lstStyle/>
          <a:p>
            <a:r>
              <a:rPr lang="cs-CZ" dirty="0"/>
              <a:t>MRZNUTÍ VODY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3C4E12-C7FA-4157-AA1D-D48DA9FAC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2" y="37138"/>
            <a:ext cx="2270900" cy="1414659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DCE4B81-D316-4F8F-B7B8-25F5BACB109F}"/>
              </a:ext>
            </a:extLst>
          </p:cNvPr>
          <p:cNvSpPr/>
          <p:nvPr/>
        </p:nvSpPr>
        <p:spPr>
          <a:xfrm>
            <a:off x="2945082" y="1983179"/>
            <a:ext cx="2731324" cy="3693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DE4A6F5-FE36-4350-BE86-27E87A6B0A83}"/>
              </a:ext>
            </a:extLst>
          </p:cNvPr>
          <p:cNvSpPr/>
          <p:nvPr/>
        </p:nvSpPr>
        <p:spPr>
          <a:xfrm>
            <a:off x="6008911" y="1854007"/>
            <a:ext cx="2980709" cy="3822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26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28F599A4-9FD7-4469-A759-BF5D6057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7138"/>
            <a:ext cx="4572001" cy="770391"/>
          </a:xfrm>
        </p:spPr>
        <p:txBody>
          <a:bodyPr/>
          <a:lstStyle/>
          <a:p>
            <a:r>
              <a:rPr lang="cs-CZ" dirty="0"/>
              <a:t>MRZNUTÍ VODY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8FB88445-6B0A-4C16-8062-22506255EBDA}"/>
              </a:ext>
            </a:extLst>
          </p:cNvPr>
          <p:cNvGrpSpPr/>
          <p:nvPr/>
        </p:nvGrpSpPr>
        <p:grpSpPr>
          <a:xfrm>
            <a:off x="2942668" y="241284"/>
            <a:ext cx="6201332" cy="5852926"/>
            <a:chOff x="1512433" y="815060"/>
            <a:chExt cx="6201332" cy="585292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D5A8B0C4-4A88-4850-8E19-09DF41E2E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2433" y="2896333"/>
              <a:ext cx="2200275" cy="23241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E1BC4D0F-76CE-4A9E-AD02-323EB367A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34578" y="2575700"/>
              <a:ext cx="2200275" cy="23241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0DBBD8C4-9489-44B4-9EDE-28AFE1B5E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9971" y="4343886"/>
              <a:ext cx="2200275" cy="23241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7396C09C-1B60-405B-B3BF-02C55151D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6900" y="4023253"/>
              <a:ext cx="2200275" cy="23241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C4A0C9E3-BBD1-427D-9D25-E90631A41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3490" y="2217585"/>
              <a:ext cx="2200275" cy="23241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117A70ED-6246-493F-835E-E9863FBD1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0113" y="815060"/>
              <a:ext cx="2200275" cy="23241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AEFD4AE6-AA67-4294-BF05-8D7C7FC3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3752" y="1123191"/>
              <a:ext cx="2200275" cy="2324100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7DFAD6D0-DB9B-4301-8746-158F4FC7E97C}"/>
              </a:ext>
            </a:extLst>
          </p:cNvPr>
          <p:cNvSpPr txBox="1">
            <a:spLocks/>
          </p:cNvSpPr>
          <p:nvPr/>
        </p:nvSpPr>
        <p:spPr bwMode="auto">
          <a:xfrm>
            <a:off x="113741" y="4929008"/>
            <a:ext cx="5029202" cy="189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STARTÉR – urychluje vznik a růst krystalů</a:t>
            </a:r>
          </a:p>
          <a:p>
            <a:r>
              <a:rPr lang="cs-CZ" kern="0" dirty="0"/>
              <a:t>velké molekuly, prach, krystal ledu</a:t>
            </a:r>
          </a:p>
        </p:txBody>
      </p:sp>
    </p:spTree>
    <p:extLst>
      <p:ext uri="{BB962C8B-B14F-4D97-AF65-F5344CB8AC3E}">
        <p14:creationId xmlns:p14="http://schemas.microsoft.com/office/powerpoint/2010/main" val="420837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28F599A4-9FD7-4469-A759-BF5D6057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7138"/>
            <a:ext cx="4572001" cy="770391"/>
          </a:xfrm>
        </p:spPr>
        <p:txBody>
          <a:bodyPr/>
          <a:lstStyle/>
          <a:p>
            <a:r>
              <a:rPr lang="cs-CZ" dirty="0"/>
              <a:t>MRZNUTÍ VODY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8A87AA-A3BB-41EE-97B9-94E75FCC6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07529"/>
            <a:ext cx="9144000" cy="4368612"/>
          </a:xfrm>
          <a:prstGeom prst="rect">
            <a:avLst/>
          </a:prstGeom>
        </p:spPr>
      </p:pic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54AB1CA6-61BE-4115-B520-D560D1AC3449}"/>
              </a:ext>
            </a:extLst>
          </p:cNvPr>
          <p:cNvSpPr txBox="1">
            <a:spLocks/>
          </p:cNvSpPr>
          <p:nvPr/>
        </p:nvSpPr>
        <p:spPr bwMode="auto">
          <a:xfrm>
            <a:off x="113740" y="5176140"/>
            <a:ext cx="8923381" cy="164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PŘÍMĚSI – způsobí pokles bodu tuhnutí a tání</a:t>
            </a:r>
          </a:p>
          <a:p>
            <a:r>
              <a:rPr lang="cs-CZ" kern="0" dirty="0"/>
              <a:t>čím více příměsí, tím nižší bod tuhnutí</a:t>
            </a:r>
          </a:p>
          <a:p>
            <a:r>
              <a:rPr lang="cs-CZ" kern="0" dirty="0"/>
              <a:t>mořská voda: - 2 °C</a:t>
            </a:r>
          </a:p>
        </p:txBody>
      </p:sp>
    </p:spTree>
    <p:extLst>
      <p:ext uri="{BB962C8B-B14F-4D97-AF65-F5344CB8AC3E}">
        <p14:creationId xmlns:p14="http://schemas.microsoft.com/office/powerpoint/2010/main" val="418415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28F599A4-9FD7-4469-A759-BF5D6057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7138"/>
            <a:ext cx="4572001" cy="770391"/>
          </a:xfrm>
        </p:spPr>
        <p:txBody>
          <a:bodyPr/>
          <a:lstStyle/>
          <a:p>
            <a:r>
              <a:rPr lang="cs-CZ" dirty="0"/>
              <a:t>MRZNUTÍ VODY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C08B856-81F7-4CAC-BEE1-678BDEAC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7529"/>
            <a:ext cx="7754588" cy="4361956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BD093F57-2D66-4C9B-B8AD-E1EC0F193EF4}"/>
              </a:ext>
            </a:extLst>
          </p:cNvPr>
          <p:cNvSpPr txBox="1">
            <a:spLocks/>
          </p:cNvSpPr>
          <p:nvPr/>
        </p:nvSpPr>
        <p:spPr bwMode="auto">
          <a:xfrm>
            <a:off x="113740" y="5176140"/>
            <a:ext cx="8923381" cy="164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KRYSTALY – pomalé tuhnutí vody</a:t>
            </a:r>
          </a:p>
          <a:p>
            <a:r>
              <a:rPr lang="cs-CZ" kern="0" dirty="0"/>
              <a:t>přítomnost startérů</a:t>
            </a:r>
          </a:p>
          <a:p>
            <a:r>
              <a:rPr lang="cs-CZ" kern="0" dirty="0"/>
              <a:t>ostré hrany</a:t>
            </a:r>
          </a:p>
        </p:txBody>
      </p:sp>
    </p:spTree>
    <p:extLst>
      <p:ext uri="{BB962C8B-B14F-4D97-AF65-F5344CB8AC3E}">
        <p14:creationId xmlns:p14="http://schemas.microsoft.com/office/powerpoint/2010/main" val="192716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EE77A79-1364-447E-814D-3916AD1E0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4" t="10686"/>
          <a:stretch/>
        </p:blipFill>
        <p:spPr>
          <a:xfrm>
            <a:off x="1258784" y="42335"/>
            <a:ext cx="7885216" cy="5170934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28F599A4-9FD7-4469-A759-BF5D6057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7138"/>
            <a:ext cx="4572001" cy="770391"/>
          </a:xfrm>
        </p:spPr>
        <p:txBody>
          <a:bodyPr/>
          <a:lstStyle/>
          <a:p>
            <a:r>
              <a:rPr lang="cs-CZ" dirty="0"/>
              <a:t>MRZNUTÍ VODY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BD093F57-2D66-4C9B-B8AD-E1EC0F193EF4}"/>
              </a:ext>
            </a:extLst>
          </p:cNvPr>
          <p:cNvSpPr txBox="1">
            <a:spLocks/>
          </p:cNvSpPr>
          <p:nvPr/>
        </p:nvSpPr>
        <p:spPr bwMode="auto">
          <a:xfrm>
            <a:off x="113740" y="5213268"/>
            <a:ext cx="8923381" cy="160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BEZTVARÝ LED (SKELNÝ)</a:t>
            </a:r>
          </a:p>
          <a:p>
            <a:r>
              <a:rPr lang="cs-CZ" kern="0" dirty="0"/>
              <a:t>rychlé tuhnutí vody</a:t>
            </a:r>
          </a:p>
          <a:p>
            <a:r>
              <a:rPr lang="cs-CZ" kern="0" dirty="0"/>
              <a:t>nemá ostré hrany</a:t>
            </a:r>
          </a:p>
        </p:txBody>
      </p:sp>
    </p:spTree>
    <p:extLst>
      <p:ext uri="{BB962C8B-B14F-4D97-AF65-F5344CB8AC3E}">
        <p14:creationId xmlns:p14="http://schemas.microsoft.com/office/powerpoint/2010/main" val="4123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EEFDE9-5F56-47AD-8D78-390DE7F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/>
          <a:lstStyle/>
          <a:p>
            <a:r>
              <a:rPr lang="cs-CZ" dirty="0"/>
              <a:t>MRZNUTÍ VODY - HROZBY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A8CBC7E-BA65-4C93-9D64-891E903D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64426"/>
            <a:ext cx="9143999" cy="4346369"/>
          </a:xfrm>
        </p:spPr>
        <p:txBody>
          <a:bodyPr/>
          <a:lstStyle/>
          <a:p>
            <a:r>
              <a:rPr lang="cs-CZ" dirty="0"/>
              <a:t>MIMO BUŇKU:</a:t>
            </a:r>
          </a:p>
          <a:p>
            <a:r>
              <a:rPr lang="cs-CZ" dirty="0"/>
              <a:t>obalení buňky ledem, nedochází k výměně látek, buňka se „udusí“</a:t>
            </a:r>
          </a:p>
          <a:p>
            <a:endParaRPr lang="cs-CZ" sz="2800" dirty="0"/>
          </a:p>
          <a:p>
            <a:r>
              <a:rPr lang="cs-CZ" dirty="0"/>
              <a:t>UVNITŘ BUŇKY:</a:t>
            </a:r>
          </a:p>
          <a:p>
            <a:r>
              <a:rPr lang="cs-CZ" sz="2800" dirty="0"/>
              <a:t>led uvnitř buňky</a:t>
            </a:r>
          </a:p>
          <a:p>
            <a:r>
              <a:rPr lang="cs-CZ" dirty="0"/>
              <a:t>ostré krystaly: poškození membránových struktur</a:t>
            </a:r>
          </a:p>
          <a:p>
            <a:r>
              <a:rPr lang="cs-CZ" sz="2800" dirty="0"/>
              <a:t>beztvarý led: zvětšení objemu, prasknutí buňky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7644460-8671-4CE6-9CAD-99A9358E83B7}"/>
              </a:ext>
            </a:extLst>
          </p:cNvPr>
          <p:cNvSpPr txBox="1">
            <a:spLocks/>
          </p:cNvSpPr>
          <p:nvPr/>
        </p:nvSpPr>
        <p:spPr bwMode="auto">
          <a:xfrm>
            <a:off x="-2" y="807529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TVORBA LEDU</a:t>
            </a:r>
          </a:p>
        </p:txBody>
      </p:sp>
    </p:spTree>
    <p:extLst>
      <p:ext uri="{BB962C8B-B14F-4D97-AF65-F5344CB8AC3E}">
        <p14:creationId xmlns:p14="http://schemas.microsoft.com/office/powerpoint/2010/main" val="131667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138"/>
            <a:ext cx="8229600" cy="770391"/>
          </a:xfrm>
        </p:spPr>
        <p:txBody>
          <a:bodyPr/>
          <a:lstStyle/>
          <a:p>
            <a:r>
              <a:rPr lang="cs-CZ" dirty="0"/>
              <a:t>ZIMA – HROZBY A OBTÍŽE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042062"/>
            <a:ext cx="8763990" cy="5778800"/>
          </a:xfrm>
        </p:spPr>
        <p:txBody>
          <a:bodyPr/>
          <a:lstStyle/>
          <a:p>
            <a:r>
              <a:rPr lang="cs-CZ" sz="2800" dirty="0"/>
              <a:t>nízké teploty - vyšší tepelné ztráty</a:t>
            </a:r>
            <a:br>
              <a:rPr lang="cs-CZ" sz="2800" dirty="0"/>
            </a:br>
            <a:r>
              <a:rPr lang="cs-CZ" sz="2800" dirty="0"/>
              <a:t>- nutno „vyrobit“ více tepla = vyšší spotřeba energie</a:t>
            </a:r>
            <a:br>
              <a:rPr lang="cs-CZ" sz="2800" dirty="0"/>
            </a:br>
            <a:r>
              <a:rPr lang="cs-CZ" sz="2800" dirty="0"/>
              <a:t>- zpomalení životních pochodů, ztrnulost</a:t>
            </a:r>
          </a:p>
          <a:p>
            <a:r>
              <a:rPr lang="cs-CZ" sz="2800" dirty="0"/>
              <a:t>potrava – nedostatek, špatně dostupná</a:t>
            </a:r>
          </a:p>
          <a:p>
            <a:r>
              <a:rPr lang="cs-CZ" sz="2800" dirty="0"/>
              <a:t>sníh – brání průniku světla k rostlinám, ztěžuje pohyb živočichům</a:t>
            </a:r>
          </a:p>
          <a:p>
            <a:r>
              <a:rPr lang="cs-CZ" sz="2800" dirty="0"/>
              <a:t>zmrzlá voda  (i v půdě) – organismy ji takto nemůžou přijímat, rostliny usychají, živočichové se nemohou napít</a:t>
            </a:r>
          </a:p>
          <a:p>
            <a:r>
              <a:rPr lang="cs-CZ" sz="2800" dirty="0"/>
              <a:t>zmrznutí vody v buňkách, tkáních a pletivech</a:t>
            </a:r>
            <a:br>
              <a:rPr lang="cs-CZ" sz="2800" dirty="0"/>
            </a:br>
            <a:r>
              <a:rPr lang="cs-CZ" sz="2800" dirty="0"/>
              <a:t>- při poklesu pod 0 °C, nevratné, fatální změny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59329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EEFDE9-5F56-47AD-8D78-390DE7F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/>
          <a:lstStyle/>
          <a:p>
            <a:r>
              <a:rPr lang="cs-CZ" dirty="0"/>
              <a:t>MRZNUTÍ VODY - HROZBY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7644460-8671-4CE6-9CAD-99A9358E83B7}"/>
              </a:ext>
            </a:extLst>
          </p:cNvPr>
          <p:cNvSpPr txBox="1">
            <a:spLocks/>
          </p:cNvSpPr>
          <p:nvPr/>
        </p:nvSpPr>
        <p:spPr bwMode="auto">
          <a:xfrm>
            <a:off x="-2" y="58190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OSMOTICKÉ JEVY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E09F0C-D6D0-420E-B895-5CB8CFFBC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91" y="1276788"/>
            <a:ext cx="2676525" cy="19431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A434D45-8F76-40B5-887C-2DE61E588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436" y="1286313"/>
            <a:ext cx="2686050" cy="19240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4FDCB9B-EC90-42EC-8089-AD9C31A8F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72" y="1276788"/>
            <a:ext cx="2667000" cy="19240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6B980D1-003C-4A12-8E20-8C8877DD3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804" y="3289437"/>
            <a:ext cx="2628900" cy="35528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0476CD4-5454-42FF-9E6F-F8F268623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59" y="3279912"/>
            <a:ext cx="2562225" cy="35528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BBFA51F-BD1E-4D37-BA8D-F9687E3ED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7299" y="3279912"/>
            <a:ext cx="336232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EEFDE9-5F56-47AD-8D78-390DE7F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/>
          <a:lstStyle/>
          <a:p>
            <a:r>
              <a:rPr lang="cs-CZ" dirty="0"/>
              <a:t>MRZNUTÍ VODY - HROZBY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A8CBC7E-BA65-4C93-9D64-891E903D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64426"/>
            <a:ext cx="9143999" cy="4346369"/>
          </a:xfrm>
        </p:spPr>
        <p:txBody>
          <a:bodyPr/>
          <a:lstStyle/>
          <a:p>
            <a:r>
              <a:rPr lang="cs-CZ" dirty="0"/>
              <a:t>MIMO BUŇKU:</a:t>
            </a:r>
          </a:p>
          <a:p>
            <a:r>
              <a:rPr lang="cs-CZ" dirty="0"/>
              <a:t>mrznutím vody v led stoupá koncentrace látek ve zbylém vodném roztoku</a:t>
            </a:r>
          </a:p>
          <a:p>
            <a:r>
              <a:rPr lang="cs-CZ" sz="2800" dirty="0"/>
              <a:t>voda proudí z buňky do mimobuněčného prostoru</a:t>
            </a:r>
          </a:p>
          <a:p>
            <a:r>
              <a:rPr lang="cs-CZ" dirty="0"/>
              <a:t>buňka vysychá</a:t>
            </a:r>
            <a:endParaRPr lang="cs-CZ" sz="28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7644460-8671-4CE6-9CAD-99A9358E83B7}"/>
              </a:ext>
            </a:extLst>
          </p:cNvPr>
          <p:cNvSpPr txBox="1">
            <a:spLocks/>
          </p:cNvSpPr>
          <p:nvPr/>
        </p:nvSpPr>
        <p:spPr bwMode="auto">
          <a:xfrm>
            <a:off x="-2" y="807529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OSMOTICKÉ JEVY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06FA56-E878-4E27-901E-79F26166D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1" y="4332204"/>
            <a:ext cx="3449625" cy="248865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5C5A196-EA12-42B9-852C-1805ED449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75"/>
          <a:stretch/>
        </p:blipFill>
        <p:spPr>
          <a:xfrm>
            <a:off x="3882336" y="3922159"/>
            <a:ext cx="2850973" cy="28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EEFDE9-5F56-47AD-8D78-390DE7F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/>
          <a:lstStyle/>
          <a:p>
            <a:r>
              <a:rPr lang="cs-CZ" dirty="0"/>
              <a:t>MRZNUTÍ VODY - HROZBY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A8CBC7E-BA65-4C93-9D64-891E903D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64426"/>
            <a:ext cx="9143999" cy="3538847"/>
          </a:xfrm>
        </p:spPr>
        <p:txBody>
          <a:bodyPr/>
          <a:lstStyle/>
          <a:p>
            <a:r>
              <a:rPr lang="cs-CZ" dirty="0"/>
              <a:t>UVNITŘ BUŇKY:</a:t>
            </a:r>
          </a:p>
          <a:p>
            <a:r>
              <a:rPr lang="cs-CZ" dirty="0"/>
              <a:t>zpomalení veškerých pochodů při ochlazování, včetně transportu odpadních látek – hromadí se v buňce</a:t>
            </a:r>
          </a:p>
          <a:p>
            <a:r>
              <a:rPr lang="cs-CZ" sz="2800" dirty="0"/>
              <a:t>koncentrace odpadních látek může dosáhnout toxické úrovně</a:t>
            </a:r>
          </a:p>
          <a:p>
            <a:r>
              <a:rPr lang="cs-CZ" dirty="0"/>
              <a:t>mrznutím vody v led dále stoupá koncentrace látek ve zbylém vodném roztoku (stoupá osmotický tlak)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7644460-8671-4CE6-9CAD-99A9358E83B7}"/>
              </a:ext>
            </a:extLst>
          </p:cNvPr>
          <p:cNvSpPr txBox="1">
            <a:spLocks/>
          </p:cNvSpPr>
          <p:nvPr/>
        </p:nvSpPr>
        <p:spPr bwMode="auto">
          <a:xfrm>
            <a:off x="-2" y="807529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OSMOTICKÉ JEVY</a:t>
            </a:r>
          </a:p>
        </p:txBody>
      </p:sp>
    </p:spTree>
    <p:extLst>
      <p:ext uri="{BB962C8B-B14F-4D97-AF65-F5344CB8AC3E}">
        <p14:creationId xmlns:p14="http://schemas.microsoft.com/office/powerpoint/2010/main" val="256053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EEFDE9-5F56-47AD-8D78-390DE7F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/>
          <a:lstStyle/>
          <a:p>
            <a:r>
              <a:rPr lang="cs-CZ" dirty="0"/>
              <a:t>MRZNUTÍ VODY - OCHRANA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A8CBC7E-BA65-4C93-9D64-891E903D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64426"/>
            <a:ext cx="9143999" cy="4500748"/>
          </a:xfrm>
        </p:spPr>
        <p:txBody>
          <a:bodyPr/>
          <a:lstStyle/>
          <a:p>
            <a:r>
              <a:rPr lang="cs-CZ" dirty="0"/>
              <a:t>základ: zbavit se všech startérů</a:t>
            </a:r>
          </a:p>
          <a:p>
            <a:r>
              <a:rPr lang="cs-CZ" dirty="0"/>
              <a:t>bez startérů se omezí vznik ledu, voda zůstává kapalná i při teplotách pod bodem tuhnutí</a:t>
            </a:r>
          </a:p>
          <a:p>
            <a:r>
              <a:rPr lang="cs-CZ" dirty="0"/>
              <a:t>musí probíhat pomalu, je potřeba s připravit </a:t>
            </a:r>
          </a:p>
          <a:p>
            <a:r>
              <a:rPr lang="cs-CZ" dirty="0"/>
              <a:t>členovci</a:t>
            </a:r>
          </a:p>
          <a:p>
            <a:r>
              <a:rPr lang="cs-CZ" dirty="0"/>
              <a:t>vyprázdnění trávicího traktu, snížení obsahu vody v těle, uzavření dýchacích průduchů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7644460-8671-4CE6-9CAD-99A9358E83B7}"/>
              </a:ext>
            </a:extLst>
          </p:cNvPr>
          <p:cNvSpPr txBox="1">
            <a:spLocks/>
          </p:cNvSpPr>
          <p:nvPr/>
        </p:nvSpPr>
        <p:spPr bwMode="auto">
          <a:xfrm>
            <a:off x="-2" y="807529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PODCHLAZENÍ</a:t>
            </a:r>
          </a:p>
        </p:txBody>
      </p:sp>
    </p:spTree>
    <p:extLst>
      <p:ext uri="{BB962C8B-B14F-4D97-AF65-F5344CB8AC3E}">
        <p14:creationId xmlns:p14="http://schemas.microsoft.com/office/powerpoint/2010/main" val="359851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EEFDE9-5F56-47AD-8D78-390DE7F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/>
          <a:lstStyle/>
          <a:p>
            <a:r>
              <a:rPr lang="cs-CZ" dirty="0"/>
              <a:t>MRZNUTÍ VODY - OCHRANA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A8CBC7E-BA65-4C93-9D64-891E903D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64426"/>
            <a:ext cx="9143999" cy="4500748"/>
          </a:xfrm>
        </p:spPr>
        <p:txBody>
          <a:bodyPr/>
          <a:lstStyle/>
          <a:p>
            <a:r>
              <a:rPr lang="cs-CZ" dirty="0"/>
              <a:t>základ: snížení bodu tuhnutí tekutiny v buňce</a:t>
            </a:r>
          </a:p>
          <a:p>
            <a:r>
              <a:rPr lang="cs-CZ" dirty="0"/>
              <a:t>malé molekuly, dobře rozpustné ve vodě</a:t>
            </a:r>
          </a:p>
          <a:p>
            <a:r>
              <a:rPr lang="cs-CZ" dirty="0"/>
              <a:t>nejedovaté i při vyšší koncentraci</a:t>
            </a:r>
          </a:p>
          <a:p>
            <a:r>
              <a:rPr lang="cs-CZ" dirty="0"/>
              <a:t>vysoké koncentrace látky sníží bod tuhnutí, zároveň pomáhá vyrovnat osmotický tlak</a:t>
            </a:r>
          </a:p>
          <a:p>
            <a:r>
              <a:rPr lang="cs-CZ" dirty="0"/>
              <a:t>glukóza, sorbitol, glycerol</a:t>
            </a:r>
          </a:p>
          <a:p>
            <a:endParaRPr lang="cs-CZ" dirty="0"/>
          </a:p>
          <a:p>
            <a:r>
              <a:rPr lang="cs-CZ" dirty="0"/>
              <a:t>přezimování ve stavu ztrnulosti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7644460-8671-4CE6-9CAD-99A9358E83B7}"/>
              </a:ext>
            </a:extLst>
          </p:cNvPr>
          <p:cNvSpPr txBox="1">
            <a:spLocks/>
          </p:cNvSpPr>
          <p:nvPr/>
        </p:nvSpPr>
        <p:spPr bwMode="auto">
          <a:xfrm>
            <a:off x="-2" y="807529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KRYOPROTEKTANTY</a:t>
            </a:r>
          </a:p>
        </p:txBody>
      </p:sp>
    </p:spTree>
    <p:extLst>
      <p:ext uri="{BB962C8B-B14F-4D97-AF65-F5344CB8AC3E}">
        <p14:creationId xmlns:p14="http://schemas.microsoft.com/office/powerpoint/2010/main" val="121436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EEFDE9-5F56-47AD-8D78-390DE7F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/>
          <a:lstStyle/>
          <a:p>
            <a:r>
              <a:rPr lang="cs-CZ" dirty="0"/>
              <a:t>MRZNUTÍ VODY - OCHRANA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A8CBC7E-BA65-4C93-9D64-891E903D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32415"/>
            <a:ext cx="9143999" cy="586390"/>
          </a:xfrm>
        </p:spPr>
        <p:txBody>
          <a:bodyPr/>
          <a:lstStyle/>
          <a:p>
            <a:r>
              <a:rPr lang="cs-CZ" dirty="0"/>
              <a:t>KRYOPROTEINY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7644460-8671-4CE6-9CAD-99A9358E83B7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KRYOPROTEKTANTY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D72F0C2-0187-4858-AE75-9ECD8E0A9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2107801"/>
            <a:ext cx="9144000" cy="32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3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26F4C15-A9A4-45B1-8A71-5A7D32C7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1" y="3699161"/>
            <a:ext cx="3158839" cy="315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6EEFDE9-5F56-47AD-8D78-390DE7F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/>
          <a:lstStyle/>
          <a:p>
            <a:r>
              <a:rPr lang="cs-CZ" dirty="0"/>
              <a:t>MRZNUTÍ VODY - OCHRANA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A8CBC7E-BA65-4C93-9D64-891E903D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32415"/>
            <a:ext cx="9143999" cy="586390"/>
          </a:xfrm>
        </p:spPr>
        <p:txBody>
          <a:bodyPr/>
          <a:lstStyle/>
          <a:p>
            <a:r>
              <a:rPr lang="cs-CZ" dirty="0"/>
              <a:t>KRYOPROTEINY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7644460-8671-4CE6-9CAD-99A9358E83B7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KRYOPROTEKTANTY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D72F0C2-0187-4858-AE75-9ECD8E0A9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1" y="1364165"/>
            <a:ext cx="5486397" cy="1972415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15EAA7A1-A4F7-4778-A1F3-DDDC5394DBAC}"/>
              </a:ext>
            </a:extLst>
          </p:cNvPr>
          <p:cNvSpPr txBox="1">
            <a:spLocks/>
          </p:cNvSpPr>
          <p:nvPr/>
        </p:nvSpPr>
        <p:spPr bwMode="auto">
          <a:xfrm>
            <a:off x="-2" y="3315017"/>
            <a:ext cx="9143999" cy="58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aktivní život ve velmi chladném prostředí</a:t>
            </a:r>
          </a:p>
          <a:p>
            <a:endParaRPr lang="cs-CZ" kern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9CB8ABC-D3AB-4950-BCBF-1AF4190A36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27" b="4023"/>
          <a:stretch/>
        </p:blipFill>
        <p:spPr>
          <a:xfrm>
            <a:off x="0" y="4131770"/>
            <a:ext cx="5985161" cy="272323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E263F0D-90CB-4C75-BFAC-F112417EA6CD}"/>
              </a:ext>
            </a:extLst>
          </p:cNvPr>
          <p:cNvSpPr txBox="1"/>
          <p:nvPr/>
        </p:nvSpPr>
        <p:spPr>
          <a:xfrm>
            <a:off x="166256" y="6124670"/>
            <a:ext cx="3099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ledovka antarktická (</a:t>
            </a:r>
            <a:r>
              <a:rPr lang="cs-CZ" i="1" dirty="0" err="1">
                <a:solidFill>
                  <a:schemeClr val="bg1"/>
                </a:solidFill>
              </a:rPr>
              <a:t>Pleuragramma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antarctica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AFF622D-96F0-47E1-87DB-9B2C70142E3A}"/>
              </a:ext>
            </a:extLst>
          </p:cNvPr>
          <p:cNvSpPr txBox="1"/>
          <p:nvPr/>
        </p:nvSpPr>
        <p:spPr>
          <a:xfrm>
            <a:off x="6044540" y="6401669"/>
            <a:ext cx="309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(</a:t>
            </a:r>
            <a:r>
              <a:rPr lang="cs-CZ" i="1" dirty="0" err="1"/>
              <a:t>Hypogastrura</a:t>
            </a:r>
            <a:r>
              <a:rPr lang="cs-CZ" i="1" dirty="0"/>
              <a:t> </a:t>
            </a:r>
            <a:r>
              <a:rPr lang="cs-CZ" i="1" dirty="0" err="1"/>
              <a:t>nivicola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54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EEFDE9-5F56-47AD-8D78-390DE7F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/>
          <a:lstStyle/>
          <a:p>
            <a:r>
              <a:rPr lang="cs-CZ" dirty="0"/>
              <a:t>MRZNUTÍ VODY - OCHRANA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A8CBC7E-BA65-4C93-9D64-891E903D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32415"/>
            <a:ext cx="9143999" cy="586390"/>
          </a:xfrm>
        </p:spPr>
        <p:txBody>
          <a:bodyPr/>
          <a:lstStyle/>
          <a:p>
            <a:r>
              <a:rPr lang="cs-CZ" dirty="0"/>
              <a:t>KRYOPROTEINY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7644460-8671-4CE6-9CAD-99A9358E83B7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KRYOPROTEKTANTY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D72F0C2-0187-4858-AE75-9ECD8E0A9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1364165"/>
            <a:ext cx="5486397" cy="1972415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15EAA7A1-A4F7-4778-A1F3-DDDC5394DBAC}"/>
              </a:ext>
            </a:extLst>
          </p:cNvPr>
          <p:cNvSpPr txBox="1">
            <a:spLocks/>
          </p:cNvSpPr>
          <p:nvPr/>
        </p:nvSpPr>
        <p:spPr bwMode="auto">
          <a:xfrm>
            <a:off x="-2" y="3600021"/>
            <a:ext cx="9143999" cy="58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aktivní život ve velmi chladném prostředí</a:t>
            </a:r>
          </a:p>
          <a:p>
            <a:endParaRPr lang="cs-CZ" kern="0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534F889B-FFE7-4724-936E-A9174887D1D5}"/>
              </a:ext>
            </a:extLst>
          </p:cNvPr>
          <p:cNvSpPr txBox="1">
            <a:spLocks/>
          </p:cNvSpPr>
          <p:nvPr/>
        </p:nvSpPr>
        <p:spPr bwMode="auto">
          <a:xfrm>
            <a:off x="-3" y="4254661"/>
            <a:ext cx="9143999" cy="58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dirty="0"/>
              <a:t>přezimování ve stavu ztrnulosti</a:t>
            </a:r>
          </a:p>
          <a:p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395986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EEFDE9-5F56-47AD-8D78-390DE7F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/>
          <a:lstStyle/>
          <a:p>
            <a:r>
              <a:rPr lang="cs-CZ" dirty="0"/>
              <a:t>MRZNUTÍ VODY - OCHRANA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A8CBC7E-BA65-4C93-9D64-891E903D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390" y="1256521"/>
            <a:ext cx="4037610" cy="5476788"/>
          </a:xfrm>
        </p:spPr>
        <p:txBody>
          <a:bodyPr/>
          <a:lstStyle/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Nemrznoucí bílkoviny (1) obalí krystalky ledu a zabrání jim, aby se zvětšovaly (2). 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Kryoprotektanty (4), například glukóza, zvyšují koncentraci uvnitř buňky, čímž brání nežádoucímu pronikání vody z buňky do okolí. </a:t>
            </a:r>
          </a:p>
          <a:p>
            <a:r>
              <a:rPr lang="cs-CZ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Akvaporinovou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pumpou (5) proudí voda (3) z buňky do mezibuněčného prostoru, kde se tvoří led. </a:t>
            </a:r>
            <a:endParaRPr lang="cs-CZ" sz="24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7644460-8671-4CE6-9CAD-99A9358E83B7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KRYOPROTEKTANTY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7C6F39C-93E5-45AA-96CB-551D1DCDB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" y="1256521"/>
            <a:ext cx="4868883" cy="501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8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3FAAE70-136D-4884-9D14-AC7B60D37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68415"/>
            <a:ext cx="8229600" cy="17287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Jak přežít zimu</a:t>
            </a:r>
            <a:br>
              <a:rPr lang="cs-CZ" altLang="cs-CZ" b="1" dirty="0"/>
            </a:br>
            <a:r>
              <a:rPr lang="cs-CZ" altLang="cs-CZ" b="1" dirty="0"/>
              <a:t>-</a:t>
            </a:r>
            <a:br>
              <a:rPr lang="cs-CZ" altLang="cs-CZ" b="1" dirty="0"/>
            </a:br>
            <a:r>
              <a:rPr lang="cs-CZ" altLang="cs-CZ" b="1" dirty="0"/>
              <a:t>bezobratlí</a:t>
            </a:r>
          </a:p>
        </p:txBody>
      </p:sp>
    </p:spTree>
    <p:extLst>
      <p:ext uri="{BB962C8B-B14F-4D97-AF65-F5344CB8AC3E}">
        <p14:creationId xmlns:p14="http://schemas.microsoft.com/office/powerpoint/2010/main" val="3999253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138"/>
            <a:ext cx="8229600" cy="770391"/>
          </a:xfrm>
        </p:spPr>
        <p:txBody>
          <a:bodyPr/>
          <a:lstStyle/>
          <a:p>
            <a:r>
              <a:rPr lang="cs-CZ" dirty="0"/>
              <a:t>ZIMA – HROZBY A OBTÍŽE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B2D81E-2883-48BA-A913-16239E820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76946"/>
            <a:ext cx="9143999" cy="327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2400" b="1" kern="0" dirty="0"/>
              <a:t>při poklesu pod 0 °C</a:t>
            </a:r>
          </a:p>
          <a:p>
            <a:pPr algn="ctr" eaLnBrk="1" hangingPunct="1">
              <a:buFontTx/>
              <a:buNone/>
            </a:pPr>
            <a:endParaRPr lang="cs-CZ" altLang="cs-CZ" sz="2400" kern="0" dirty="0"/>
          </a:p>
          <a:p>
            <a:pPr algn="ctr" eaLnBrk="1" hangingPunct="1">
              <a:buFontTx/>
              <a:buNone/>
            </a:pPr>
            <a:r>
              <a:rPr lang="cs-CZ" altLang="cs-CZ" sz="2400" b="1" kern="0" dirty="0"/>
              <a:t>zmrznutí vody v buňkách, tkáních, pletivech</a:t>
            </a:r>
          </a:p>
          <a:p>
            <a:pPr algn="ctr" eaLnBrk="1" hangingPunct="1">
              <a:buFontTx/>
              <a:buNone/>
            </a:pPr>
            <a:endParaRPr lang="cs-CZ" altLang="cs-CZ" sz="2400" b="1" kern="0" dirty="0"/>
          </a:p>
          <a:p>
            <a:pPr algn="ctr" eaLnBrk="1" hangingPunct="1">
              <a:buFontTx/>
              <a:buNone/>
            </a:pPr>
            <a:r>
              <a:rPr lang="cs-CZ" altLang="cs-CZ" sz="2400" b="1" kern="0" dirty="0"/>
              <a:t>nevratné, fatální změny</a:t>
            </a:r>
          </a:p>
        </p:txBody>
      </p:sp>
    </p:spTree>
    <p:extLst>
      <p:ext uri="{BB962C8B-B14F-4D97-AF65-F5344CB8AC3E}">
        <p14:creationId xmlns:p14="http://schemas.microsoft.com/office/powerpoint/2010/main" val="3154595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KDY SE BLÍŽÍ ZIMA?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863937"/>
            <a:ext cx="8894618" cy="857990"/>
          </a:xfrm>
        </p:spPr>
        <p:txBody>
          <a:bodyPr/>
          <a:lstStyle/>
          <a:p>
            <a:r>
              <a:rPr lang="cs-CZ" sz="2800" dirty="0"/>
              <a:t>zkracující se délka dne (fotoperioda) – vnitřní hodiny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E334A3D-23E8-4C3B-A931-1BAC6E9CA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0" y="1323311"/>
            <a:ext cx="7718961" cy="553468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06DAA4B-57A8-4918-9602-491E8DE776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0" b="15139"/>
          <a:stretch/>
        </p:blipFill>
        <p:spPr>
          <a:xfrm>
            <a:off x="0" y="3333959"/>
            <a:ext cx="5937662" cy="35240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BB1275C-10D9-4A0E-B89B-ED5043C3FA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5"/>
          <a:stretch/>
        </p:blipFill>
        <p:spPr>
          <a:xfrm>
            <a:off x="3550750" y="1836123"/>
            <a:ext cx="5593250" cy="417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6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KDY SE BLÍŽÍ ZIMA?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" y="807529"/>
            <a:ext cx="8894618" cy="5778800"/>
          </a:xfrm>
        </p:spPr>
        <p:txBody>
          <a:bodyPr/>
          <a:lstStyle/>
          <a:p>
            <a:r>
              <a:rPr lang="cs-CZ" sz="2800" dirty="0"/>
              <a:t>zkracující se délka dne (fotoperioda) – vnitřní hodiny</a:t>
            </a:r>
          </a:p>
          <a:p>
            <a:r>
              <a:rPr lang="cs-CZ" sz="2800" dirty="0"/>
              <a:t>postupný pokles teplot</a:t>
            </a:r>
          </a:p>
        </p:txBody>
      </p:sp>
      <p:pic>
        <p:nvPicPr>
          <p:cNvPr id="1026" name="Picture 2" descr="prům.teplota 91-98">
            <a:extLst>
              <a:ext uri="{FF2B5EF4-FFF2-40B4-BE49-F238E27FC236}">
                <a16:creationId xmlns:a16="http://schemas.microsoft.com/office/drawing/2014/main" id="{98C458E5-443A-4FCE-8DD2-507E59F64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9"/>
          <a:stretch/>
        </p:blipFill>
        <p:spPr bwMode="auto">
          <a:xfrm>
            <a:off x="0" y="1816925"/>
            <a:ext cx="9146874" cy="504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98F5DE5-6325-4B59-96F6-281C08592488}"/>
              </a:ext>
            </a:extLst>
          </p:cNvPr>
          <p:cNvCxnSpPr/>
          <p:nvPr/>
        </p:nvCxnSpPr>
        <p:spPr>
          <a:xfrm flipV="1">
            <a:off x="6804561" y="2529444"/>
            <a:ext cx="0" cy="328946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7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KDY SE BLÍŽÍ ZIMA?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042062"/>
            <a:ext cx="8894618" cy="5778800"/>
          </a:xfrm>
        </p:spPr>
        <p:txBody>
          <a:bodyPr/>
          <a:lstStyle/>
          <a:p>
            <a:r>
              <a:rPr lang="cs-CZ" sz="2800" dirty="0"/>
              <a:t>zkracující se délka dne (fotoperioda) – vnitřní hodiny</a:t>
            </a:r>
          </a:p>
          <a:p>
            <a:r>
              <a:rPr lang="cs-CZ" sz="2800" dirty="0"/>
              <a:t>postupný pokles teplot</a:t>
            </a:r>
          </a:p>
          <a:p>
            <a:r>
              <a:rPr lang="cs-CZ" sz="2800" dirty="0"/>
              <a:t>nedostatek potravy – živné rostliny, kořist</a:t>
            </a:r>
          </a:p>
        </p:txBody>
      </p:sp>
      <p:pic>
        <p:nvPicPr>
          <p:cNvPr id="27650" name="Picture 2" descr="pavouk, pavoučí síť, Příroda, past, pavučina, rosa | Pikist">
            <a:extLst>
              <a:ext uri="{FF2B5EF4-FFF2-40B4-BE49-F238E27FC236}">
                <a16:creationId xmlns:a16="http://schemas.microsoft.com/office/drawing/2014/main" id="{875C3996-6564-474C-A6CA-BB6AB9F82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98" y="2564018"/>
            <a:ext cx="6448301" cy="429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2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5456696"/>
          </a:xfrm>
        </p:spPr>
        <p:txBody>
          <a:bodyPr/>
          <a:lstStyle/>
          <a:p>
            <a:r>
              <a:rPr lang="cs-CZ" sz="2800" dirty="0"/>
              <a:t>VHODNÝ ÚKRYT</a:t>
            </a:r>
          </a:p>
          <a:p>
            <a:r>
              <a:rPr lang="cs-CZ" sz="2800" dirty="0"/>
              <a:t>stabilní teplota, relativně vysoká vlhkost</a:t>
            </a:r>
          </a:p>
          <a:p>
            <a:r>
              <a:rPr lang="cs-CZ" sz="2800" dirty="0"/>
              <a:t>jeskyně, hluboké pukliny ve skalách, dutiny stromů</a:t>
            </a:r>
          </a:p>
          <a:p>
            <a:r>
              <a:rPr lang="cs-CZ" sz="2800" dirty="0"/>
              <a:t>podobné úkryty v lidských objektech (sklepy, štoly)</a:t>
            </a:r>
          </a:p>
          <a:p>
            <a:r>
              <a:rPr lang="cs-CZ" sz="2800" dirty="0"/>
              <a:t>měkkýši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ÚNIK V PROSTORU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B6BE262-2AD0-4292-AD2D-C7FB2284A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7" t="38710" r="24650" b="30260"/>
          <a:stretch/>
        </p:blipFill>
        <p:spPr>
          <a:xfrm>
            <a:off x="1891516" y="3740727"/>
            <a:ext cx="7264362" cy="31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5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1355283"/>
          </a:xfrm>
        </p:spPr>
        <p:txBody>
          <a:bodyPr/>
          <a:lstStyle/>
          <a:p>
            <a:r>
              <a:rPr lang="cs-CZ" sz="2800" dirty="0"/>
              <a:t>VHODNÝ ÚKRYT</a:t>
            </a:r>
          </a:p>
          <a:p>
            <a:r>
              <a:rPr lang="cs-CZ" sz="2800" dirty="0"/>
              <a:t>hmyz, pavouci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ÚNIK V PROSTORU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5DA43A-9128-4672-9096-999249A8A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" y="2418086"/>
            <a:ext cx="3314719" cy="4423558"/>
          </a:xfrm>
          <a:prstGeom prst="rect">
            <a:avLst/>
          </a:prstGeom>
        </p:spPr>
      </p:pic>
      <p:pic>
        <p:nvPicPr>
          <p:cNvPr id="17410" name="Picture 2" descr="Seznamte se s ruměnicí pospolnou – Príma receptář.cz">
            <a:extLst>
              <a:ext uri="{FF2B5EF4-FFF2-40B4-BE49-F238E27FC236}">
                <a16:creationId xmlns:a16="http://schemas.microsoft.com/office/drawing/2014/main" id="{F248F807-472B-4066-B482-2F45FB6E9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07" y="2280062"/>
            <a:ext cx="6103918" cy="45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C42E577-ADD8-482B-A3A4-F067F5651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067" y="1140218"/>
            <a:ext cx="5719811" cy="419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5456696"/>
          </a:xfrm>
        </p:spPr>
        <p:txBody>
          <a:bodyPr/>
          <a:lstStyle/>
          <a:p>
            <a:r>
              <a:rPr lang="cs-CZ" sz="2800" dirty="0"/>
              <a:t>VHODNÝ ÚKRYT</a:t>
            </a:r>
          </a:p>
          <a:p>
            <a:r>
              <a:rPr lang="cs-CZ" sz="2800" dirty="0"/>
              <a:t>stabilní teplota, relativně vysoká vlhkost</a:t>
            </a:r>
          </a:p>
          <a:p>
            <a:r>
              <a:rPr lang="cs-CZ" sz="2800" dirty="0"/>
              <a:t>tlející rostlinný materiál</a:t>
            </a:r>
          </a:p>
          <a:p>
            <a:r>
              <a:rPr lang="cs-CZ" sz="2800" dirty="0"/>
              <a:t>listový opad, kompost</a:t>
            </a:r>
          </a:p>
          <a:p>
            <a:r>
              <a:rPr lang="cs-CZ" sz="2800" dirty="0"/>
              <a:t>měkkýši, pavouci, roztoči, korýši, stonožky, mnohonožky, hmyz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ÚNIK V PROSTORU</a:t>
            </a:r>
          </a:p>
        </p:txBody>
      </p:sp>
    </p:spTree>
    <p:extLst>
      <p:ext uri="{BB962C8B-B14F-4D97-AF65-F5344CB8AC3E}">
        <p14:creationId xmlns:p14="http://schemas.microsoft.com/office/powerpoint/2010/main" val="248573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5456696"/>
          </a:xfrm>
        </p:spPr>
        <p:txBody>
          <a:bodyPr/>
          <a:lstStyle/>
          <a:p>
            <a:r>
              <a:rPr lang="cs-CZ" sz="2800" dirty="0"/>
              <a:t>VODA</a:t>
            </a:r>
          </a:p>
          <a:p>
            <a:r>
              <a:rPr lang="cs-CZ" sz="2800" dirty="0"/>
              <a:t>larvální vývoj mnoha skupin hmyzu</a:t>
            </a:r>
          </a:p>
          <a:p>
            <a:r>
              <a:rPr lang="cs-CZ" sz="2800" dirty="0"/>
              <a:t>stabilní teplota, vývoj (pomalu) pokračuje celou dobu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ÚNIK V PROSTORU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D5F66F8-9DC0-40A9-93C8-56897A1B5C7A}"/>
              </a:ext>
            </a:extLst>
          </p:cNvPr>
          <p:cNvGrpSpPr/>
          <p:nvPr/>
        </p:nvGrpSpPr>
        <p:grpSpPr>
          <a:xfrm>
            <a:off x="997523" y="1249275"/>
            <a:ext cx="8146477" cy="5608725"/>
            <a:chOff x="997523" y="1249275"/>
            <a:chExt cx="8146477" cy="5608725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90AE3259-9718-4A19-B02E-018FFBE7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523" y="1249275"/>
              <a:ext cx="8146475" cy="5608725"/>
            </a:xfrm>
            <a:prstGeom prst="rect">
              <a:avLst/>
            </a:prstGeom>
          </p:spPr>
        </p:pic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1D680906-1366-4395-A6EF-32B64136D7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7553" y="4181571"/>
              <a:ext cx="7196447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0A1671F3-10E0-4396-8A45-96831244A5CB}"/>
                </a:ext>
              </a:extLst>
            </p:cNvPr>
            <p:cNvSpPr txBox="1"/>
            <p:nvPr/>
          </p:nvSpPr>
          <p:spPr>
            <a:xfrm>
              <a:off x="1596630" y="3996905"/>
              <a:ext cx="285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9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B8FEDE69-F8E4-43C7-AB11-AD84E541B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1" t="5459"/>
          <a:stretch/>
        </p:blipFill>
        <p:spPr bwMode="auto">
          <a:xfrm>
            <a:off x="4572000" y="2790701"/>
            <a:ext cx="4572000" cy="406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">
            <a:extLst>
              <a:ext uri="{FF2B5EF4-FFF2-40B4-BE49-F238E27FC236}">
                <a16:creationId xmlns:a16="http://schemas.microsoft.com/office/drawing/2014/main" id="{6C20E3FE-17E4-4954-B2B7-8F14D81D0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/>
          <a:stretch/>
        </p:blipFill>
        <p:spPr bwMode="auto">
          <a:xfrm>
            <a:off x="0" y="2790701"/>
            <a:ext cx="4572000" cy="406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209791"/>
            <a:ext cx="8894618" cy="5456696"/>
          </a:xfrm>
        </p:spPr>
        <p:txBody>
          <a:bodyPr/>
          <a:lstStyle/>
          <a:p>
            <a:r>
              <a:rPr lang="cs-CZ" sz="2800" dirty="0"/>
              <a:t>VODA</a:t>
            </a:r>
          </a:p>
          <a:p>
            <a:r>
              <a:rPr lang="cs-CZ" sz="2800" dirty="0"/>
              <a:t>larvální vývoj mnoha skupin hmyzu</a:t>
            </a:r>
          </a:p>
          <a:p>
            <a:r>
              <a:rPr lang="cs-CZ" sz="2800" dirty="0"/>
              <a:t>stabilní teplota, vývoj (pomalu) pokračuje celou dobu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ÚNIK V PROSTORU</a:t>
            </a:r>
          </a:p>
        </p:txBody>
      </p:sp>
    </p:spTree>
    <p:extLst>
      <p:ext uri="{BB962C8B-B14F-4D97-AF65-F5344CB8AC3E}">
        <p14:creationId xmlns:p14="http://schemas.microsoft.com/office/powerpoint/2010/main" val="1585366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150413"/>
            <a:ext cx="8894618" cy="1212779"/>
          </a:xfrm>
        </p:spPr>
        <p:txBody>
          <a:bodyPr/>
          <a:lstStyle/>
          <a:p>
            <a:r>
              <a:rPr lang="cs-CZ" sz="2800" dirty="0"/>
              <a:t>VODA</a:t>
            </a:r>
          </a:p>
          <a:p>
            <a:r>
              <a:rPr lang="cs-CZ" sz="2800" dirty="0"/>
              <a:t>jepice, vážky, pošvatky, chrostíci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ÚNIK V PROSTORU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F5A9F6-EFD2-428C-B345-B18C291CD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t="14399" r="3766" b="19757"/>
          <a:stretch/>
        </p:blipFill>
        <p:spPr>
          <a:xfrm>
            <a:off x="11878" y="2143717"/>
            <a:ext cx="6127668" cy="30413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A774A4F-7A1A-40EE-85A1-30A74D3FC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22" y="30480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150413"/>
            <a:ext cx="8894618" cy="1212779"/>
          </a:xfrm>
        </p:spPr>
        <p:txBody>
          <a:bodyPr/>
          <a:lstStyle/>
          <a:p>
            <a:r>
              <a:rPr lang="cs-CZ" sz="2800" dirty="0"/>
              <a:t>VODA</a:t>
            </a:r>
          </a:p>
          <a:p>
            <a:r>
              <a:rPr lang="cs-CZ" sz="2800" dirty="0"/>
              <a:t>jepice, vážky, pošvatky, chrostíci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ÚNIK V PROSTORU</a:t>
            </a:r>
          </a:p>
        </p:txBody>
      </p:sp>
      <p:pic>
        <p:nvPicPr>
          <p:cNvPr id="25604" name="Picture 4" descr="Perla Marginata | Aquatique, La vie aquatique, Ecologie">
            <a:extLst>
              <a:ext uri="{FF2B5EF4-FFF2-40B4-BE49-F238E27FC236}">
                <a16:creationId xmlns:a16="http://schemas.microsoft.com/office/drawing/2014/main" id="{00D1DC0B-EF9F-4757-8961-FCC0B4409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" y="2158774"/>
            <a:ext cx="5541051" cy="271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Larva chrostíka rodu Rhyacophila - Mokré mušky - Chytej.cz">
            <a:extLst>
              <a:ext uri="{FF2B5EF4-FFF2-40B4-BE49-F238E27FC236}">
                <a16:creationId xmlns:a16="http://schemas.microsoft.com/office/drawing/2014/main" id="{E208D95A-F79D-4882-A3E5-A62442DCF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5" b="14624"/>
          <a:stretch/>
        </p:blipFill>
        <p:spPr bwMode="auto">
          <a:xfrm>
            <a:off x="2992582" y="4049516"/>
            <a:ext cx="6151416" cy="28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4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803751-3F3E-4AD1-8725-8465AB11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" r="14675" b="9791"/>
          <a:stretch/>
        </p:blipFill>
        <p:spPr>
          <a:xfrm>
            <a:off x="0" y="0"/>
            <a:ext cx="9144000" cy="617510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DE57536-ADCE-463F-B66A-306DA07B4FE8}"/>
              </a:ext>
            </a:extLst>
          </p:cNvPr>
          <p:cNvSpPr/>
          <p:nvPr/>
        </p:nvSpPr>
        <p:spPr>
          <a:xfrm>
            <a:off x="1" y="3550722"/>
            <a:ext cx="1223158" cy="7532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02C45F2B-9AD2-4951-819C-3237FBE24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4690752"/>
            <a:ext cx="8894618" cy="2130109"/>
          </a:xfrm>
        </p:spPr>
        <p:txBody>
          <a:bodyPr/>
          <a:lstStyle/>
          <a:p>
            <a:r>
              <a:rPr lang="cs-CZ" sz="2800" dirty="0"/>
              <a:t>BUNĚČNÁ STĚNA</a:t>
            </a:r>
          </a:p>
          <a:p>
            <a:r>
              <a:rPr lang="cs-CZ" dirty="0"/>
              <a:t>pevná struktura (celulóza)</a:t>
            </a:r>
          </a:p>
          <a:p>
            <a:r>
              <a:rPr lang="cs-CZ" sz="2800" dirty="0"/>
              <a:t>mechanická opora</a:t>
            </a:r>
          </a:p>
          <a:p>
            <a:r>
              <a:rPr lang="cs-CZ" dirty="0"/>
              <a:t>± propustná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9067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5456696"/>
          </a:xfrm>
        </p:spPr>
        <p:txBody>
          <a:bodyPr/>
          <a:lstStyle/>
          <a:p>
            <a:r>
              <a:rPr lang="cs-CZ" sz="2800" dirty="0"/>
              <a:t>VODA</a:t>
            </a:r>
          </a:p>
          <a:p>
            <a:r>
              <a:rPr lang="cs-CZ" sz="2800" dirty="0"/>
              <a:t>ploštice, brouci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ÚNIK V PROSTORU</a:t>
            </a:r>
          </a:p>
        </p:txBody>
      </p:sp>
      <p:pic>
        <p:nvPicPr>
          <p:cNvPr id="9218" name="Picture 2" descr="Potapnik vroubeny - Dytiscus marginalis - Great Diving Beetle - larvae  5616a | PHOTOTRIP.CZ">
            <a:extLst>
              <a:ext uri="{FF2B5EF4-FFF2-40B4-BE49-F238E27FC236}">
                <a16:creationId xmlns:a16="http://schemas.microsoft.com/office/drawing/2014/main" id="{B5FA7F4F-2C73-43C4-AEAE-6921F25DB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9" b="13170"/>
          <a:stretch/>
        </p:blipFill>
        <p:spPr bwMode="auto">
          <a:xfrm>
            <a:off x="5165766" y="1228809"/>
            <a:ext cx="3990112" cy="562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FD1CC8-BAB4-4136-99A1-FFDA53B32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" y="3319154"/>
            <a:ext cx="5308267" cy="35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9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5456696"/>
          </a:xfrm>
        </p:spPr>
        <p:txBody>
          <a:bodyPr/>
          <a:lstStyle/>
          <a:p>
            <a:r>
              <a:rPr lang="cs-CZ" sz="2800" dirty="0"/>
              <a:t>MIGRACE</a:t>
            </a:r>
          </a:p>
          <a:p>
            <a:r>
              <a:rPr lang="cs-CZ" sz="2800" dirty="0"/>
              <a:t>motýli</a:t>
            </a:r>
          </a:p>
          <a:p>
            <a:r>
              <a:rPr lang="cs-CZ" sz="2800" dirty="0"/>
              <a:t>generační záležitost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ÚNIK V PROSTORU</a:t>
            </a:r>
          </a:p>
        </p:txBody>
      </p:sp>
    </p:spTree>
    <p:extLst>
      <p:ext uri="{BB962C8B-B14F-4D97-AF65-F5344CB8AC3E}">
        <p14:creationId xmlns:p14="http://schemas.microsoft.com/office/powerpoint/2010/main" val="198068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babočka bodláková (</a:t>
            </a:r>
            <a:r>
              <a:rPr lang="cs-CZ" sz="3600" i="1" dirty="0"/>
              <a:t>Vanessa </a:t>
            </a:r>
            <a:r>
              <a:rPr lang="cs-CZ" sz="3600" i="1" dirty="0" err="1"/>
              <a:t>cardui</a:t>
            </a:r>
            <a:r>
              <a:rPr lang="cs-CZ" sz="3600" dirty="0"/>
              <a:t>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20E7367-5C81-401D-BF13-729F1A0B6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8009" r="10260" b="7186"/>
          <a:stretch/>
        </p:blipFill>
        <p:spPr bwMode="auto">
          <a:xfrm>
            <a:off x="676891" y="1466603"/>
            <a:ext cx="7790213" cy="513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818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babočka bodláková (</a:t>
            </a:r>
            <a:r>
              <a:rPr lang="cs-CZ" sz="3600" i="1" dirty="0"/>
              <a:t>Vanessa </a:t>
            </a:r>
            <a:r>
              <a:rPr lang="cs-CZ" sz="3600" i="1" dirty="0" err="1"/>
              <a:t>cardui</a:t>
            </a:r>
            <a:r>
              <a:rPr lang="cs-CZ" sz="3600" dirty="0"/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45587B-F8EB-4B9D-9C6C-FA188940CD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7"/>
          <a:stretch/>
        </p:blipFill>
        <p:spPr>
          <a:xfrm>
            <a:off x="35809" y="1230022"/>
            <a:ext cx="9072382" cy="562797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DAE23966-B8AC-4ACD-8734-BD732A414859}"/>
              </a:ext>
            </a:extLst>
          </p:cNvPr>
          <p:cNvSpPr/>
          <p:nvPr/>
        </p:nvSpPr>
        <p:spPr>
          <a:xfrm>
            <a:off x="4105343" y="5142016"/>
            <a:ext cx="2915394" cy="1715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1848184F-8E7F-4ABA-AC59-8C59C98DF662}"/>
              </a:ext>
            </a:extLst>
          </p:cNvPr>
          <p:cNvSpPr/>
          <p:nvPr/>
        </p:nvSpPr>
        <p:spPr>
          <a:xfrm>
            <a:off x="4874818" y="2185060"/>
            <a:ext cx="2915394" cy="1715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9C0B8BF9-63F7-43DD-A150-0CF51DAB6A87}"/>
              </a:ext>
            </a:extLst>
          </p:cNvPr>
          <p:cNvSpPr/>
          <p:nvPr/>
        </p:nvSpPr>
        <p:spPr>
          <a:xfrm>
            <a:off x="1353788" y="2395098"/>
            <a:ext cx="2915394" cy="1715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7BFA71F4-DE83-4363-A2F1-11BE0FE52A87}"/>
              </a:ext>
            </a:extLst>
          </p:cNvPr>
          <p:cNvCxnSpPr>
            <a:cxnSpLocks/>
          </p:cNvCxnSpPr>
          <p:nvPr/>
        </p:nvCxnSpPr>
        <p:spPr>
          <a:xfrm flipV="1">
            <a:off x="5830784" y="3148072"/>
            <a:ext cx="501731" cy="2641898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979E0FF5-A014-4603-912A-C7D713B83459}"/>
              </a:ext>
            </a:extLst>
          </p:cNvPr>
          <p:cNvCxnSpPr>
            <a:cxnSpLocks/>
          </p:cNvCxnSpPr>
          <p:nvPr/>
        </p:nvCxnSpPr>
        <p:spPr>
          <a:xfrm flipH="1">
            <a:off x="2731508" y="3043053"/>
            <a:ext cx="3613066" cy="210037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30430FFB-FEB5-4AD2-9064-109E28029A6F}"/>
              </a:ext>
            </a:extLst>
          </p:cNvPr>
          <p:cNvCxnSpPr>
            <a:cxnSpLocks/>
          </p:cNvCxnSpPr>
          <p:nvPr/>
        </p:nvCxnSpPr>
        <p:spPr>
          <a:xfrm>
            <a:off x="2897579" y="3516477"/>
            <a:ext cx="2627050" cy="2898238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C80F6E8-2162-48E1-BC61-63ADB4BA9D9C}"/>
              </a:ext>
            </a:extLst>
          </p:cNvPr>
          <p:cNvSpPr txBox="1"/>
          <p:nvPr/>
        </p:nvSpPr>
        <p:spPr>
          <a:xfrm>
            <a:off x="6115794" y="4599646"/>
            <a:ext cx="173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květen, červen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DDE8F67-A6DD-40D2-8F36-8B2FFC254ADD}"/>
              </a:ext>
            </a:extLst>
          </p:cNvPr>
          <p:cNvSpPr txBox="1"/>
          <p:nvPr/>
        </p:nvSpPr>
        <p:spPr>
          <a:xfrm>
            <a:off x="4975944" y="2587202"/>
            <a:ext cx="1282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srpen, září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888792E-76BC-4BF5-8C47-53224B4CFD3A}"/>
              </a:ext>
            </a:extLst>
          </p:cNvPr>
          <p:cNvSpPr txBox="1"/>
          <p:nvPr/>
        </p:nvSpPr>
        <p:spPr>
          <a:xfrm>
            <a:off x="2802579" y="4358758"/>
            <a:ext cx="104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listopad</a:t>
            </a:r>
          </a:p>
        </p:txBody>
      </p:sp>
    </p:spTree>
    <p:extLst>
      <p:ext uri="{BB962C8B-B14F-4D97-AF65-F5344CB8AC3E}">
        <p14:creationId xmlns:p14="http://schemas.microsoft.com/office/powerpoint/2010/main" val="162491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20" grpId="0"/>
      <p:bldP spid="21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babočka bodláková (</a:t>
            </a:r>
            <a:r>
              <a:rPr lang="cs-CZ" sz="3600" i="1" dirty="0"/>
              <a:t>Vanessa </a:t>
            </a:r>
            <a:r>
              <a:rPr lang="cs-CZ" sz="3600" i="1" dirty="0" err="1"/>
              <a:t>cardui</a:t>
            </a:r>
            <a:r>
              <a:rPr lang="cs-CZ" sz="3600" dirty="0"/>
              <a:t>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20E7367-5C81-401D-BF13-729F1A0B6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8009" r="10260" b="7186"/>
          <a:stretch/>
        </p:blipFill>
        <p:spPr bwMode="auto">
          <a:xfrm>
            <a:off x="5807034" y="1364165"/>
            <a:ext cx="3241961" cy="21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CB36052E-DBC4-4BFA-ADFC-65808EC4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" y="3499115"/>
            <a:ext cx="8894618" cy="3321747"/>
          </a:xfrm>
        </p:spPr>
        <p:txBody>
          <a:bodyPr/>
          <a:lstStyle/>
          <a:p>
            <a:r>
              <a:rPr lang="cs-CZ" sz="2800" dirty="0"/>
              <a:t>migrace sleduje sezónní výskyt živných rostlin</a:t>
            </a:r>
          </a:p>
          <a:p>
            <a:r>
              <a:rPr lang="cs-CZ" sz="2800" dirty="0"/>
              <a:t>často v hejnech</a:t>
            </a:r>
          </a:p>
          <a:p>
            <a:r>
              <a:rPr lang="cs-CZ" sz="2800" dirty="0"/>
              <a:t>migrace ve větších výškách (500 – 2000 m)</a:t>
            </a:r>
          </a:p>
          <a:p>
            <a:r>
              <a:rPr lang="cs-CZ" sz="2800" dirty="0"/>
              <a:t>využívá vzdušné proudy</a:t>
            </a:r>
          </a:p>
          <a:p>
            <a:r>
              <a:rPr lang="cs-CZ" sz="2800" dirty="0"/>
              <a:t>dosáhne tak značné rychlosti (100 km/h)</a:t>
            </a:r>
          </a:p>
        </p:txBody>
      </p:sp>
    </p:spTree>
    <p:extLst>
      <p:ext uri="{BB962C8B-B14F-4D97-AF65-F5344CB8AC3E}">
        <p14:creationId xmlns:p14="http://schemas.microsoft.com/office/powerpoint/2010/main" val="394266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5DF42A2-83C0-43AC-8383-C46E6BF8D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8601" r="8053" b="8088"/>
          <a:stretch/>
        </p:blipFill>
        <p:spPr bwMode="auto">
          <a:xfrm>
            <a:off x="2885703" y="1364165"/>
            <a:ext cx="6157357" cy="40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babočka admirál (</a:t>
            </a:r>
            <a:r>
              <a:rPr lang="cs-CZ" sz="3600" i="1" dirty="0"/>
              <a:t>Vanessa </a:t>
            </a:r>
            <a:r>
              <a:rPr lang="cs-CZ" sz="3600" i="1" dirty="0" err="1"/>
              <a:t>atalanta</a:t>
            </a:r>
            <a:r>
              <a:rPr lang="cs-CZ" sz="3600" dirty="0"/>
              <a:t>)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FBB4788C-2746-4908-AF78-55AE39179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" y="4239491"/>
            <a:ext cx="8894618" cy="2581371"/>
          </a:xfrm>
        </p:spPr>
        <p:txBody>
          <a:bodyPr/>
          <a:lstStyle/>
          <a:p>
            <a:r>
              <a:rPr lang="cs-CZ" sz="2800" dirty="0"/>
              <a:t>migrace sever – jih</a:t>
            </a:r>
          </a:p>
          <a:p>
            <a:r>
              <a:rPr lang="cs-CZ" sz="2800" dirty="0"/>
              <a:t>dvě generace</a:t>
            </a:r>
          </a:p>
          <a:p>
            <a:r>
              <a:rPr lang="cs-CZ" sz="2800" dirty="0"/>
              <a:t>relativně rychlý vývoj (kukla 10 dnů)</a:t>
            </a:r>
          </a:p>
          <a:p>
            <a:r>
              <a:rPr lang="cs-CZ" sz="2800" dirty="0"/>
              <a:t>u nás květen – říjen, přezimování ve Středomoří</a:t>
            </a:r>
          </a:p>
          <a:p>
            <a:r>
              <a:rPr lang="cs-CZ" sz="2800" dirty="0"/>
              <a:t>u nás vzácně přezimuje ve sklepích</a:t>
            </a:r>
          </a:p>
        </p:txBody>
      </p:sp>
    </p:spTree>
    <p:extLst>
      <p:ext uri="{BB962C8B-B14F-4D97-AF65-F5344CB8AC3E}">
        <p14:creationId xmlns:p14="http://schemas.microsoft.com/office/powerpoint/2010/main" val="28336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5456696"/>
          </a:xfrm>
        </p:spPr>
        <p:txBody>
          <a:bodyPr/>
          <a:lstStyle/>
          <a:p>
            <a:r>
              <a:rPr lang="cs-CZ" sz="2800" dirty="0"/>
              <a:t>MIGRACE</a:t>
            </a:r>
          </a:p>
          <a:p>
            <a:r>
              <a:rPr lang="cs-CZ" sz="2800" dirty="0"/>
              <a:t>vertikální (shora dolů)</a:t>
            </a:r>
          </a:p>
          <a:p>
            <a:r>
              <a:rPr lang="cs-CZ" sz="2800" dirty="0"/>
              <a:t>stojaté vody</a:t>
            </a:r>
          </a:p>
          <a:p>
            <a:r>
              <a:rPr lang="cs-CZ" sz="2800" dirty="0"/>
              <a:t>půda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ÚNIK V PROSTORU</a:t>
            </a:r>
          </a:p>
        </p:txBody>
      </p:sp>
      <p:pic>
        <p:nvPicPr>
          <p:cNvPr id="5" name="Picture 6" descr="Přejete si úrodnou a provzdušněnou půdu? Nechte pracovat… | iReceptář.cz">
            <a:extLst>
              <a:ext uri="{FF2B5EF4-FFF2-40B4-BE49-F238E27FC236}">
                <a16:creationId xmlns:a16="http://schemas.microsoft.com/office/drawing/2014/main" id="{D3C53555-2E33-46B1-8420-E37E7DD53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4956" r="11559"/>
          <a:stretch/>
        </p:blipFill>
        <p:spPr bwMode="auto">
          <a:xfrm>
            <a:off x="3843646" y="2573496"/>
            <a:ext cx="5300354" cy="428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4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7532"/>
            <a:ext cx="9025247" cy="5670467"/>
          </a:xfrm>
        </p:spPr>
        <p:txBody>
          <a:bodyPr/>
          <a:lstStyle/>
          <a:p>
            <a:r>
              <a:rPr lang="cs-CZ" sz="2800" dirty="0"/>
              <a:t>podobný účel jako hibernace</a:t>
            </a:r>
          </a:p>
          <a:p>
            <a:r>
              <a:rPr lang="cs-CZ" sz="2800" dirty="0"/>
              <a:t>rozdíl: dočasné pozastavení vývinu až anabióza</a:t>
            </a:r>
          </a:p>
          <a:p>
            <a:r>
              <a:rPr lang="cs-CZ" sz="2800" dirty="0"/>
              <a:t>veškeré životní děje jsou silně omezeny až zastaveny</a:t>
            </a:r>
          </a:p>
          <a:p>
            <a:r>
              <a:rPr lang="cs-CZ" sz="2800" dirty="0"/>
              <a:t>začátek:</a:t>
            </a:r>
          </a:p>
          <a:p>
            <a:pPr marL="712788"/>
            <a:r>
              <a:rPr lang="cs-CZ" sz="2800" dirty="0"/>
              <a:t>fotoperioda</a:t>
            </a:r>
          </a:p>
          <a:p>
            <a:pPr marL="712788"/>
            <a:r>
              <a:rPr lang="cs-CZ" sz="2800" dirty="0"/>
              <a:t>zhoršené podmínky – teplota, sucho</a:t>
            </a:r>
          </a:p>
          <a:p>
            <a:r>
              <a:rPr lang="cs-CZ" sz="2800" dirty="0"/>
              <a:t>konec:</a:t>
            </a:r>
          </a:p>
          <a:p>
            <a:pPr marL="712788"/>
            <a:r>
              <a:rPr lang="cs-CZ" sz="2800" dirty="0"/>
              <a:t>vnitřní nastavení</a:t>
            </a:r>
          </a:p>
          <a:p>
            <a:pPr marL="712788"/>
            <a:r>
              <a:rPr lang="cs-CZ" sz="2800" dirty="0"/>
              <a:t>zvýšení teplot</a:t>
            </a:r>
          </a:p>
          <a:p>
            <a:pPr marL="712788"/>
            <a:r>
              <a:rPr lang="cs-CZ" sz="2800" dirty="0"/>
              <a:t>dostupnost vody</a:t>
            </a:r>
          </a:p>
          <a:p>
            <a:pPr marL="355600"/>
            <a:r>
              <a:rPr lang="cs-CZ" sz="2800" dirty="0"/>
              <a:t>délka trvání: měsíce až roky, v extrému až staletí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DIAPAUZA - ÚNIK V ČASE</a:t>
            </a:r>
          </a:p>
        </p:txBody>
      </p:sp>
    </p:spTree>
    <p:extLst>
      <p:ext uri="{BB962C8B-B14F-4D97-AF65-F5344CB8AC3E}">
        <p14:creationId xmlns:p14="http://schemas.microsoft.com/office/powerpoint/2010/main" val="27586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770391"/>
          </a:xfrm>
        </p:spPr>
        <p:txBody>
          <a:bodyPr/>
          <a:lstStyle/>
          <a:p>
            <a:r>
              <a:rPr lang="cs-CZ" sz="2800" dirty="0"/>
              <a:t>měkkýši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DIAPAUZA - ÚNIK V ČASE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9B5171-70C7-4E8B-93AB-290B07A2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17663" r="6364" b="9957"/>
          <a:stretch/>
        </p:blipFill>
        <p:spPr>
          <a:xfrm>
            <a:off x="1686295" y="1856976"/>
            <a:ext cx="7398327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9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2064834"/>
          </a:xfrm>
        </p:spPr>
        <p:txBody>
          <a:bodyPr/>
          <a:lstStyle/>
          <a:p>
            <a:r>
              <a:rPr lang="cs-CZ" sz="2800" dirty="0" err="1"/>
              <a:t>želvušky</a:t>
            </a:r>
            <a:endParaRPr lang="cs-CZ" sz="2800" dirty="0"/>
          </a:p>
          <a:p>
            <a:r>
              <a:rPr lang="cs-CZ" sz="2800" dirty="0"/>
              <a:t>dospělci</a:t>
            </a:r>
          </a:p>
          <a:p>
            <a:r>
              <a:rPr lang="cs-CZ" sz="2800" dirty="0"/>
              <a:t>anabióza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DIAPAUZA - ÚNIK V ČASE</a:t>
            </a:r>
          </a:p>
        </p:txBody>
      </p:sp>
      <p:pic>
        <p:nvPicPr>
          <p:cNvPr id="12290" name="Picture 2" descr="Želvušky pod ochranou – 21stoleti.cz">
            <a:extLst>
              <a:ext uri="{FF2B5EF4-FFF2-40B4-BE49-F238E27FC236}">
                <a16:creationId xmlns:a16="http://schemas.microsoft.com/office/drawing/2014/main" id="{6A69EB34-2DEB-48EA-BC0B-922606E17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975" r="14156"/>
          <a:stretch/>
        </p:blipFill>
        <p:spPr bwMode="auto">
          <a:xfrm>
            <a:off x="2375064" y="1190116"/>
            <a:ext cx="6768935" cy="56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zelvuska – Seznam.cz">
            <a:extLst>
              <a:ext uri="{FF2B5EF4-FFF2-40B4-BE49-F238E27FC236}">
                <a16:creationId xmlns:a16="http://schemas.microsoft.com/office/drawing/2014/main" id="{27168653-2771-46DC-AAAC-53B85A9B7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0334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7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803751-3F3E-4AD1-8725-8465AB11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" r="14675" b="9791"/>
          <a:stretch/>
        </p:blipFill>
        <p:spPr>
          <a:xfrm>
            <a:off x="0" y="0"/>
            <a:ext cx="9144000" cy="617510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DE57536-ADCE-463F-B66A-306DA07B4FE8}"/>
              </a:ext>
            </a:extLst>
          </p:cNvPr>
          <p:cNvSpPr/>
          <p:nvPr/>
        </p:nvSpPr>
        <p:spPr>
          <a:xfrm>
            <a:off x="2885704" y="4337898"/>
            <a:ext cx="1413163" cy="3528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02C45F2B-9AD2-4951-819C-3237FBE24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4690752"/>
            <a:ext cx="8894618" cy="2130109"/>
          </a:xfrm>
        </p:spPr>
        <p:txBody>
          <a:bodyPr/>
          <a:lstStyle/>
          <a:p>
            <a:r>
              <a:rPr lang="cs-CZ" sz="2800" dirty="0"/>
              <a:t>CYTOPLAZMA</a:t>
            </a:r>
          </a:p>
          <a:p>
            <a:r>
              <a:rPr lang="cs-CZ" dirty="0"/>
              <a:t>základní vnitřní prostředí buňky</a:t>
            </a:r>
          </a:p>
          <a:p>
            <a:r>
              <a:rPr lang="cs-CZ" sz="2800" dirty="0"/>
              <a:t>voda (až 90 %)</a:t>
            </a:r>
          </a:p>
          <a:p>
            <a:r>
              <a:rPr lang="cs-CZ" dirty="0"/>
              <a:t>+ rozpuštěné látky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72656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770391"/>
          </a:xfrm>
        </p:spPr>
        <p:txBody>
          <a:bodyPr/>
          <a:lstStyle/>
          <a:p>
            <a:r>
              <a:rPr lang="cs-CZ" sz="2800" dirty="0"/>
              <a:t>vířníci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DIAPAUZA - ÚNIK V ČASE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3C36C-81A8-43FF-B37C-5F907EB11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9867" y="3013869"/>
            <a:ext cx="4787900" cy="29003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0185BE8A-21E1-4A1C-84C9-5B29FD4C6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6311" y="2057360"/>
            <a:ext cx="1506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i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Keratella</a:t>
            </a:r>
            <a:endParaRPr lang="cs-CZ" altLang="cs-CZ" b="1" i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52DFA2-D442-4D78-8E71-3C5E77C01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9059"/>
            <a:ext cx="6638306" cy="414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1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770391"/>
          </a:xfrm>
        </p:spPr>
        <p:txBody>
          <a:bodyPr/>
          <a:lstStyle/>
          <a:p>
            <a:r>
              <a:rPr lang="cs-CZ" sz="2800" dirty="0"/>
              <a:t>korýši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DIAPAUZA - ÚNIK V ČASE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E03D85C-CE78-470B-8205-A049CD38F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503" y="1441327"/>
            <a:ext cx="46434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2000" kern="0" dirty="0">
                <a:solidFill>
                  <a:schemeClr val="tx1"/>
                </a:solidFill>
              </a:rPr>
              <a:t>tř. </a:t>
            </a:r>
            <a:r>
              <a:rPr lang="cs-CZ" altLang="cs-CZ" sz="2000" kern="0" dirty="0" err="1">
                <a:solidFill>
                  <a:schemeClr val="tx1"/>
                </a:solidFill>
              </a:rPr>
              <a:t>Branchiopoda</a:t>
            </a:r>
            <a:r>
              <a:rPr lang="cs-CZ" altLang="cs-CZ" sz="2000" kern="0" dirty="0">
                <a:solidFill>
                  <a:schemeClr val="tx1"/>
                </a:solidFill>
              </a:rPr>
              <a:t> (lupenonožci)</a:t>
            </a:r>
            <a:endParaRPr lang="cs-CZ" altLang="cs-CZ" sz="2000" u="sng" kern="0" dirty="0">
              <a:solidFill>
                <a:schemeClr val="tx1"/>
              </a:solidFill>
            </a:endParaRPr>
          </a:p>
        </p:txBody>
      </p:sp>
      <p:pic>
        <p:nvPicPr>
          <p:cNvPr id="8" name="Picture 31">
            <a:hlinkClick r:id="rId2"/>
            <a:extLst>
              <a:ext uri="{FF2B5EF4-FFF2-40B4-BE49-F238E27FC236}">
                <a16:creationId xmlns:a16="http://schemas.microsoft.com/office/drawing/2014/main" id="{05909EB2-CB92-47D4-914D-6156E4E5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082" y="3777807"/>
            <a:ext cx="4871918" cy="304602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822465C1-8B00-437D-8C69-DCE83B1D6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7" b="31045"/>
          <a:stretch/>
        </p:blipFill>
        <p:spPr bwMode="auto">
          <a:xfrm>
            <a:off x="3281840" y="1884860"/>
            <a:ext cx="5874038" cy="18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>
            <a:extLst>
              <a:ext uri="{FF2B5EF4-FFF2-40B4-BE49-F238E27FC236}">
                <a16:creationId xmlns:a16="http://schemas.microsoft.com/office/drawing/2014/main" id="{22850A8D-4C40-4F1B-B5E5-42216D4A5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b="-636"/>
          <a:stretch/>
        </p:blipFill>
        <p:spPr bwMode="auto">
          <a:xfrm>
            <a:off x="-2" y="3444589"/>
            <a:ext cx="4528718" cy="341341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70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770391"/>
          </a:xfrm>
        </p:spPr>
        <p:txBody>
          <a:bodyPr/>
          <a:lstStyle/>
          <a:p>
            <a:r>
              <a:rPr lang="cs-CZ" sz="2800" dirty="0"/>
              <a:t>korýši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DIAPAUZA - ÚNIK V ČASE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E03D85C-CE78-470B-8205-A049CD38F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9" y="1896432"/>
            <a:ext cx="369163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2000" kern="0" dirty="0">
                <a:solidFill>
                  <a:schemeClr val="tx1"/>
                </a:solidFill>
              </a:rPr>
              <a:t>tř. </a:t>
            </a:r>
            <a:r>
              <a:rPr lang="cs-CZ" altLang="cs-CZ" sz="2000" kern="0" dirty="0" err="1">
                <a:solidFill>
                  <a:schemeClr val="tx1"/>
                </a:solidFill>
              </a:rPr>
              <a:t>Branchiopoda</a:t>
            </a:r>
            <a:r>
              <a:rPr lang="cs-CZ" altLang="cs-CZ" sz="2000" kern="0" dirty="0">
                <a:solidFill>
                  <a:schemeClr val="tx1"/>
                </a:solidFill>
              </a:rPr>
              <a:t> (lupenonožci)</a:t>
            </a:r>
            <a:endParaRPr lang="cs-CZ" altLang="cs-CZ" sz="2000" u="sng" kern="0" dirty="0">
              <a:solidFill>
                <a:schemeClr val="tx1"/>
              </a:solidFill>
            </a:endParaRPr>
          </a:p>
        </p:txBody>
      </p:sp>
      <p:pic>
        <p:nvPicPr>
          <p:cNvPr id="11" name="Picture 2" descr="Evolutionary Biology | Universität Basel">
            <a:extLst>
              <a:ext uri="{FF2B5EF4-FFF2-40B4-BE49-F238E27FC236}">
                <a16:creationId xmlns:a16="http://schemas.microsoft.com/office/drawing/2014/main" id="{40AC03B7-3F51-4B33-9CBD-DD66B633B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r="8847" b="5356"/>
          <a:stretch/>
        </p:blipFill>
        <p:spPr bwMode="auto">
          <a:xfrm>
            <a:off x="3822259" y="1235034"/>
            <a:ext cx="5321739" cy="558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60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>
            <a:extLst>
              <a:ext uri="{FF2B5EF4-FFF2-40B4-BE49-F238E27FC236}">
                <a16:creationId xmlns:a16="http://schemas.microsoft.com/office/drawing/2014/main" id="{AC93AF3B-72EB-40B3-A87C-81E25FE2B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013325"/>
            <a:ext cx="1800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7CB752CF-7ABC-4B74-8FD1-827A6124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205038"/>
            <a:ext cx="1636713" cy="11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F36534F2-B960-4A8A-98F3-64BF135B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3429000"/>
            <a:ext cx="1362075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5E9277FA-9475-4EC8-87BF-600268B74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013325"/>
            <a:ext cx="1800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Freeform 7">
            <a:extLst>
              <a:ext uri="{FF2B5EF4-FFF2-40B4-BE49-F238E27FC236}">
                <a16:creationId xmlns:a16="http://schemas.microsoft.com/office/drawing/2014/main" id="{81BE784C-851C-4A3F-B6F3-8E389E2FE372}"/>
              </a:ext>
            </a:extLst>
          </p:cNvPr>
          <p:cNvSpPr>
            <a:spLocks/>
          </p:cNvSpPr>
          <p:nvPr/>
        </p:nvSpPr>
        <p:spPr bwMode="auto">
          <a:xfrm>
            <a:off x="5724525" y="2481263"/>
            <a:ext cx="1368425" cy="515937"/>
          </a:xfrm>
          <a:custGeom>
            <a:avLst/>
            <a:gdLst>
              <a:gd name="T0" fmla="*/ 0 w 862"/>
              <a:gd name="T1" fmla="*/ 7 h 325"/>
              <a:gd name="T2" fmla="*/ 499 w 862"/>
              <a:gd name="T3" fmla="*/ 53 h 325"/>
              <a:gd name="T4" fmla="*/ 862 w 862"/>
              <a:gd name="T5" fmla="*/ 325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2" h="325">
                <a:moveTo>
                  <a:pt x="0" y="7"/>
                </a:moveTo>
                <a:cubicBezTo>
                  <a:pt x="177" y="3"/>
                  <a:pt x="355" y="0"/>
                  <a:pt x="499" y="53"/>
                </a:cubicBezTo>
                <a:cubicBezTo>
                  <a:pt x="643" y="106"/>
                  <a:pt x="801" y="272"/>
                  <a:pt x="862" y="325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Freeform 8">
            <a:extLst>
              <a:ext uri="{FF2B5EF4-FFF2-40B4-BE49-F238E27FC236}">
                <a16:creationId xmlns:a16="http://schemas.microsoft.com/office/drawing/2014/main" id="{BBAAA7F6-30D0-423E-B1F0-BB25D0A4BF07}"/>
              </a:ext>
            </a:extLst>
          </p:cNvPr>
          <p:cNvSpPr>
            <a:spLocks/>
          </p:cNvSpPr>
          <p:nvPr/>
        </p:nvSpPr>
        <p:spPr bwMode="auto">
          <a:xfrm>
            <a:off x="4140200" y="6308725"/>
            <a:ext cx="1800225" cy="288925"/>
          </a:xfrm>
          <a:custGeom>
            <a:avLst/>
            <a:gdLst>
              <a:gd name="T0" fmla="*/ 1134 w 1134"/>
              <a:gd name="T1" fmla="*/ 0 h 182"/>
              <a:gd name="T2" fmla="*/ 590 w 1134"/>
              <a:gd name="T3" fmla="*/ 182 h 182"/>
              <a:gd name="T4" fmla="*/ 0 w 1134"/>
              <a:gd name="T5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4" h="182">
                <a:moveTo>
                  <a:pt x="1134" y="0"/>
                </a:moveTo>
                <a:cubicBezTo>
                  <a:pt x="956" y="91"/>
                  <a:pt x="779" y="182"/>
                  <a:pt x="590" y="182"/>
                </a:cubicBezTo>
                <a:cubicBezTo>
                  <a:pt x="401" y="182"/>
                  <a:pt x="98" y="38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1" name="Freeform 9">
            <a:extLst>
              <a:ext uri="{FF2B5EF4-FFF2-40B4-BE49-F238E27FC236}">
                <a16:creationId xmlns:a16="http://schemas.microsoft.com/office/drawing/2014/main" id="{6067612E-B442-413D-87BC-1EDBCA63322F}"/>
              </a:ext>
            </a:extLst>
          </p:cNvPr>
          <p:cNvSpPr>
            <a:spLocks/>
          </p:cNvSpPr>
          <p:nvPr/>
        </p:nvSpPr>
        <p:spPr bwMode="auto">
          <a:xfrm flipV="1">
            <a:off x="4067175" y="4652963"/>
            <a:ext cx="1800225" cy="215900"/>
          </a:xfrm>
          <a:custGeom>
            <a:avLst/>
            <a:gdLst>
              <a:gd name="T0" fmla="*/ 1134 w 1134"/>
              <a:gd name="T1" fmla="*/ 0 h 182"/>
              <a:gd name="T2" fmla="*/ 590 w 1134"/>
              <a:gd name="T3" fmla="*/ 182 h 182"/>
              <a:gd name="T4" fmla="*/ 0 w 1134"/>
              <a:gd name="T5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4" h="182">
                <a:moveTo>
                  <a:pt x="1134" y="0"/>
                </a:moveTo>
                <a:cubicBezTo>
                  <a:pt x="956" y="91"/>
                  <a:pt x="779" y="182"/>
                  <a:pt x="590" y="182"/>
                </a:cubicBezTo>
                <a:cubicBezTo>
                  <a:pt x="401" y="182"/>
                  <a:pt x="98" y="38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Freeform 10">
            <a:extLst>
              <a:ext uri="{FF2B5EF4-FFF2-40B4-BE49-F238E27FC236}">
                <a16:creationId xmlns:a16="http://schemas.microsoft.com/office/drawing/2014/main" id="{266CEC54-4677-4171-9BF0-D67347AA646C}"/>
              </a:ext>
            </a:extLst>
          </p:cNvPr>
          <p:cNvSpPr>
            <a:spLocks/>
          </p:cNvSpPr>
          <p:nvPr/>
        </p:nvSpPr>
        <p:spPr bwMode="auto">
          <a:xfrm>
            <a:off x="7451725" y="4005263"/>
            <a:ext cx="600075" cy="1439862"/>
          </a:xfrm>
          <a:custGeom>
            <a:avLst/>
            <a:gdLst>
              <a:gd name="T0" fmla="*/ 273 w 378"/>
              <a:gd name="T1" fmla="*/ 0 h 907"/>
              <a:gd name="T2" fmla="*/ 363 w 378"/>
              <a:gd name="T3" fmla="*/ 317 h 907"/>
              <a:gd name="T4" fmla="*/ 318 w 378"/>
              <a:gd name="T5" fmla="*/ 635 h 907"/>
              <a:gd name="T6" fmla="*/ 0 w 378"/>
              <a:gd name="T7" fmla="*/ 907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8" h="907">
                <a:moveTo>
                  <a:pt x="273" y="0"/>
                </a:moveTo>
                <a:cubicBezTo>
                  <a:pt x="314" y="105"/>
                  <a:pt x="356" y="211"/>
                  <a:pt x="363" y="317"/>
                </a:cubicBezTo>
                <a:cubicBezTo>
                  <a:pt x="370" y="423"/>
                  <a:pt x="378" y="537"/>
                  <a:pt x="318" y="635"/>
                </a:cubicBezTo>
                <a:cubicBezTo>
                  <a:pt x="258" y="733"/>
                  <a:pt x="60" y="862"/>
                  <a:pt x="0" y="907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3" name="Freeform 11">
            <a:extLst>
              <a:ext uri="{FF2B5EF4-FFF2-40B4-BE49-F238E27FC236}">
                <a16:creationId xmlns:a16="http://schemas.microsoft.com/office/drawing/2014/main" id="{43E52154-F0AC-4594-8E59-73CB282FB7C9}"/>
              </a:ext>
            </a:extLst>
          </p:cNvPr>
          <p:cNvSpPr>
            <a:spLocks/>
          </p:cNvSpPr>
          <p:nvPr/>
        </p:nvSpPr>
        <p:spPr bwMode="auto">
          <a:xfrm>
            <a:off x="1547813" y="4581525"/>
            <a:ext cx="936625" cy="1079500"/>
          </a:xfrm>
          <a:custGeom>
            <a:avLst/>
            <a:gdLst>
              <a:gd name="T0" fmla="*/ 590 w 590"/>
              <a:gd name="T1" fmla="*/ 680 h 680"/>
              <a:gd name="T2" fmla="*/ 181 w 590"/>
              <a:gd name="T3" fmla="*/ 544 h 680"/>
              <a:gd name="T4" fmla="*/ 45 w 590"/>
              <a:gd name="T5" fmla="*/ 317 h 680"/>
              <a:gd name="T6" fmla="*/ 0 w 590"/>
              <a:gd name="T7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0" h="680">
                <a:moveTo>
                  <a:pt x="590" y="680"/>
                </a:moveTo>
                <a:cubicBezTo>
                  <a:pt x="431" y="642"/>
                  <a:pt x="272" y="604"/>
                  <a:pt x="181" y="544"/>
                </a:cubicBezTo>
                <a:cubicBezTo>
                  <a:pt x="90" y="484"/>
                  <a:pt x="75" y="408"/>
                  <a:pt x="45" y="317"/>
                </a:cubicBezTo>
                <a:cubicBezTo>
                  <a:pt x="15" y="226"/>
                  <a:pt x="7" y="53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3324" name="Group 12">
            <a:extLst>
              <a:ext uri="{FF2B5EF4-FFF2-40B4-BE49-F238E27FC236}">
                <a16:creationId xmlns:a16="http://schemas.microsoft.com/office/drawing/2014/main" id="{2332EE2F-ABD0-4FE3-9BDA-6B224656712D}"/>
              </a:ext>
            </a:extLst>
          </p:cNvPr>
          <p:cNvGrpSpPr>
            <a:grpSpLocks/>
          </p:cNvGrpSpPr>
          <p:nvPr/>
        </p:nvGrpSpPr>
        <p:grpSpPr bwMode="auto">
          <a:xfrm>
            <a:off x="7092950" y="2708275"/>
            <a:ext cx="1936750" cy="1154113"/>
            <a:chOff x="4468" y="1706"/>
            <a:chExt cx="1220" cy="727"/>
          </a:xfrm>
        </p:grpSpPr>
        <p:pic>
          <p:nvPicPr>
            <p:cNvPr id="13325" name="Picture 13">
              <a:extLst>
                <a:ext uri="{FF2B5EF4-FFF2-40B4-BE49-F238E27FC236}">
                  <a16:creationId xmlns:a16="http://schemas.microsoft.com/office/drawing/2014/main" id="{10F0E84F-8395-4484-A247-51587B6C1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2024"/>
              <a:ext cx="606" cy="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6" name="Text Box 14">
              <a:extLst>
                <a:ext uri="{FF2B5EF4-FFF2-40B4-BE49-F238E27FC236}">
                  <a16:creationId xmlns:a16="http://schemas.microsoft.com/office/drawing/2014/main" id="{9CA0748F-2BF6-4321-B1EC-705CD06D52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1706"/>
              <a:ext cx="948" cy="231"/>
            </a:xfrm>
            <a:prstGeom prst="rect">
              <a:avLst/>
            </a:prstGeom>
            <a:solidFill>
              <a:schemeClr val="bg1">
                <a:alpha val="49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800"/>
                <a:t>zimní vajíčka</a:t>
              </a:r>
            </a:p>
          </p:txBody>
        </p:sp>
      </p:grpSp>
      <p:sp>
        <p:nvSpPr>
          <p:cNvPr id="13327" name="Text Box 15">
            <a:extLst>
              <a:ext uri="{FF2B5EF4-FFF2-40B4-BE49-F238E27FC236}">
                <a16:creationId xmlns:a16="http://schemas.microsoft.com/office/drawing/2014/main" id="{99A77913-0251-472C-9FD6-FBAD56AB2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6453188"/>
            <a:ext cx="1390650" cy="366712"/>
          </a:xfrm>
          <a:prstGeom prst="rect">
            <a:avLst/>
          </a:prstGeom>
          <a:solidFill>
            <a:schemeClr val="bg1">
              <a:alpha val="49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letní vajíčka</a:t>
            </a:r>
          </a:p>
        </p:txBody>
      </p:sp>
      <p:grpSp>
        <p:nvGrpSpPr>
          <p:cNvPr id="13328" name="Group 16">
            <a:extLst>
              <a:ext uri="{FF2B5EF4-FFF2-40B4-BE49-F238E27FC236}">
                <a16:creationId xmlns:a16="http://schemas.microsoft.com/office/drawing/2014/main" id="{4A97BBC9-D22A-47A2-9480-781F8A1BC2ED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2420938"/>
            <a:ext cx="1692275" cy="2520950"/>
            <a:chOff x="1292" y="1525"/>
            <a:chExt cx="1066" cy="1588"/>
          </a:xfrm>
        </p:grpSpPr>
        <p:sp>
          <p:nvSpPr>
            <p:cNvPr id="13329" name="Freeform 17">
              <a:extLst>
                <a:ext uri="{FF2B5EF4-FFF2-40B4-BE49-F238E27FC236}">
                  <a16:creationId xmlns:a16="http://schemas.microsoft.com/office/drawing/2014/main" id="{1F12DA80-5E30-40AC-9E66-AD3B0472F6A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92" y="1706"/>
              <a:ext cx="273" cy="280"/>
            </a:xfrm>
            <a:custGeom>
              <a:avLst/>
              <a:gdLst>
                <a:gd name="T0" fmla="*/ 0 w 862"/>
                <a:gd name="T1" fmla="*/ 7 h 325"/>
                <a:gd name="T2" fmla="*/ 499 w 862"/>
                <a:gd name="T3" fmla="*/ 53 h 325"/>
                <a:gd name="T4" fmla="*/ 862 w 862"/>
                <a:gd name="T5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2" h="325">
                  <a:moveTo>
                    <a:pt x="0" y="7"/>
                  </a:moveTo>
                  <a:cubicBezTo>
                    <a:pt x="177" y="3"/>
                    <a:pt x="355" y="0"/>
                    <a:pt x="499" y="53"/>
                  </a:cubicBezTo>
                  <a:cubicBezTo>
                    <a:pt x="643" y="106"/>
                    <a:pt x="801" y="272"/>
                    <a:pt x="862" y="325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 type="triangl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330" name="Text Box 18">
              <a:extLst>
                <a:ext uri="{FF2B5EF4-FFF2-40B4-BE49-F238E27FC236}">
                  <a16:creationId xmlns:a16="http://schemas.microsoft.com/office/drawing/2014/main" id="{548F332F-5A94-4E27-A3C8-49BFECFE1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5" y="1525"/>
              <a:ext cx="2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4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3331" name="Freeform 19">
              <a:extLst>
                <a:ext uri="{FF2B5EF4-FFF2-40B4-BE49-F238E27FC236}">
                  <a16:creationId xmlns:a16="http://schemas.microsoft.com/office/drawing/2014/main" id="{0AE05DB3-48BF-4F59-AD2B-7347A5AB0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" y="1661"/>
              <a:ext cx="839" cy="1452"/>
            </a:xfrm>
            <a:custGeom>
              <a:avLst/>
              <a:gdLst>
                <a:gd name="T0" fmla="*/ 340 w 839"/>
                <a:gd name="T1" fmla="*/ 1452 h 1452"/>
                <a:gd name="T2" fmla="*/ 114 w 839"/>
                <a:gd name="T3" fmla="*/ 1089 h 1452"/>
                <a:gd name="T4" fmla="*/ 68 w 839"/>
                <a:gd name="T5" fmla="*/ 998 h 1452"/>
                <a:gd name="T6" fmla="*/ 23 w 839"/>
                <a:gd name="T7" fmla="*/ 590 h 1452"/>
                <a:gd name="T8" fmla="*/ 204 w 839"/>
                <a:gd name="T9" fmla="*/ 272 h 1452"/>
                <a:gd name="T10" fmla="*/ 522 w 839"/>
                <a:gd name="T11" fmla="*/ 45 h 1452"/>
                <a:gd name="T12" fmla="*/ 839 w 839"/>
                <a:gd name="T13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452">
                  <a:moveTo>
                    <a:pt x="340" y="1452"/>
                  </a:moveTo>
                  <a:cubicBezTo>
                    <a:pt x="249" y="1308"/>
                    <a:pt x="159" y="1165"/>
                    <a:pt x="114" y="1089"/>
                  </a:cubicBezTo>
                  <a:cubicBezTo>
                    <a:pt x="69" y="1013"/>
                    <a:pt x="83" y="1081"/>
                    <a:pt x="68" y="998"/>
                  </a:cubicBezTo>
                  <a:cubicBezTo>
                    <a:pt x="53" y="915"/>
                    <a:pt x="0" y="711"/>
                    <a:pt x="23" y="590"/>
                  </a:cubicBezTo>
                  <a:cubicBezTo>
                    <a:pt x="46" y="469"/>
                    <a:pt x="121" y="363"/>
                    <a:pt x="204" y="272"/>
                  </a:cubicBezTo>
                  <a:cubicBezTo>
                    <a:pt x="287" y="181"/>
                    <a:pt x="416" y="90"/>
                    <a:pt x="522" y="45"/>
                  </a:cubicBezTo>
                  <a:cubicBezTo>
                    <a:pt x="628" y="0"/>
                    <a:pt x="786" y="7"/>
                    <a:pt x="839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3332" name="Picture 20">
            <a:extLst>
              <a:ext uri="{FF2B5EF4-FFF2-40B4-BE49-F238E27FC236}">
                <a16:creationId xmlns:a16="http://schemas.microsoft.com/office/drawing/2014/main" id="{7A7ED4AB-43CD-4D1A-B69F-F43D768A8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42913"/>
            <a:ext cx="15843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3" name="Picture 21">
            <a:extLst>
              <a:ext uri="{FF2B5EF4-FFF2-40B4-BE49-F238E27FC236}">
                <a16:creationId xmlns:a16="http://schemas.microsoft.com/office/drawing/2014/main" id="{7F65A4E9-FB84-492B-9A4F-A3FE394B9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446088"/>
            <a:ext cx="1492250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4" name="Picture 22">
            <a:extLst>
              <a:ext uri="{FF2B5EF4-FFF2-40B4-BE49-F238E27FC236}">
                <a16:creationId xmlns:a16="http://schemas.microsoft.com/office/drawing/2014/main" id="{3EB2D0A6-7C91-445D-902F-B14FEF34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4500"/>
            <a:ext cx="1604963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5" name="Picture 23">
            <a:extLst>
              <a:ext uri="{FF2B5EF4-FFF2-40B4-BE49-F238E27FC236}">
                <a16:creationId xmlns:a16="http://schemas.microsoft.com/office/drawing/2014/main" id="{77117D3B-430A-4AD6-ACC4-0AD7C537A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458788"/>
            <a:ext cx="1543050" cy="111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6" name="Picture 24">
            <a:extLst>
              <a:ext uri="{FF2B5EF4-FFF2-40B4-BE49-F238E27FC236}">
                <a16:creationId xmlns:a16="http://schemas.microsoft.com/office/drawing/2014/main" id="{76E11245-92C1-426B-ADC4-7CFE8044C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701800"/>
            <a:ext cx="15557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7" name="Picture 25">
            <a:extLst>
              <a:ext uri="{FF2B5EF4-FFF2-40B4-BE49-F238E27FC236}">
                <a16:creationId xmlns:a16="http://schemas.microsoft.com/office/drawing/2014/main" id="{27F461D9-D176-4175-94BD-D50C1C65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474663"/>
            <a:ext cx="1506537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38" name="Text Box 26">
            <a:extLst>
              <a:ext uri="{FF2B5EF4-FFF2-40B4-BE49-F238E27FC236}">
                <a16:creationId xmlns:a16="http://schemas.microsoft.com/office/drawing/2014/main" id="{496E5B8F-5586-4DB5-8DE8-FFE7036B0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6249988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bg1"/>
                </a:solidFill>
              </a:rPr>
              <a:t>HETEROGONIE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770391"/>
          </a:xfrm>
        </p:spPr>
        <p:txBody>
          <a:bodyPr/>
          <a:lstStyle/>
          <a:p>
            <a:r>
              <a:rPr lang="cs-CZ" sz="2800" dirty="0"/>
              <a:t>korýši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DIAPAUZA - ÚNIK V ČASE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BF131160-2444-4B4A-8803-BAF4B0D16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87" y="1364165"/>
            <a:ext cx="6324191" cy="425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A4502C9-96A8-4BDE-80C7-9F4BDB697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9" y="1842811"/>
            <a:ext cx="32512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cs-CZ" altLang="cs-CZ" sz="2000" dirty="0">
                <a:solidFill>
                  <a:schemeClr val="tx1"/>
                </a:solidFill>
              </a:rPr>
              <a:t>tř. </a:t>
            </a:r>
            <a:r>
              <a:rPr lang="cs-CZ" altLang="cs-CZ" sz="2000" dirty="0" err="1">
                <a:solidFill>
                  <a:schemeClr val="tx1"/>
                </a:solidFill>
              </a:rPr>
              <a:t>Copepoda</a:t>
            </a:r>
            <a:br>
              <a:rPr lang="cs-CZ" altLang="cs-CZ" sz="2000" dirty="0">
                <a:solidFill>
                  <a:schemeClr val="tx1"/>
                </a:solidFill>
              </a:rPr>
            </a:br>
            <a:r>
              <a:rPr lang="cs-CZ" altLang="cs-CZ" sz="2000" dirty="0">
                <a:solidFill>
                  <a:schemeClr val="tx1"/>
                </a:solidFill>
              </a:rPr>
              <a:t>(klanonožci)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7B74E5D-F34A-4875-A188-BE23A5312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t="6439" r="4762" b="9669"/>
          <a:stretch/>
        </p:blipFill>
        <p:spPr bwMode="auto">
          <a:xfrm>
            <a:off x="0" y="2956075"/>
            <a:ext cx="5082639" cy="39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92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770391"/>
          </a:xfrm>
        </p:spPr>
        <p:txBody>
          <a:bodyPr/>
          <a:lstStyle/>
          <a:p>
            <a:r>
              <a:rPr lang="cs-CZ" sz="2800" dirty="0"/>
              <a:t>korýši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DIAPAUZA - ÚNIK V ČASE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A4502C9-96A8-4BDE-80C7-9F4BDB697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9" y="1842811"/>
            <a:ext cx="32512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cs-CZ" altLang="cs-CZ" sz="2000" dirty="0">
                <a:solidFill>
                  <a:schemeClr val="tx1"/>
                </a:solidFill>
              </a:rPr>
              <a:t>tř. </a:t>
            </a:r>
            <a:r>
              <a:rPr lang="cs-CZ" altLang="cs-CZ" sz="2000" dirty="0" err="1">
                <a:solidFill>
                  <a:schemeClr val="tx1"/>
                </a:solidFill>
              </a:rPr>
              <a:t>Decapoda</a:t>
            </a:r>
            <a:br>
              <a:rPr lang="cs-CZ" altLang="cs-CZ" sz="2000" dirty="0">
                <a:solidFill>
                  <a:schemeClr val="tx1"/>
                </a:solidFill>
              </a:rPr>
            </a:br>
            <a:r>
              <a:rPr lang="cs-CZ" altLang="cs-CZ" sz="2000" dirty="0">
                <a:solidFill>
                  <a:schemeClr val="tx1"/>
                </a:solidFill>
              </a:rPr>
              <a:t>(desetinožci)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14E94F-D789-4938-85A7-F0E907F39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27" y="1364165"/>
            <a:ext cx="7275596" cy="545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74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770391"/>
          </a:xfrm>
        </p:spPr>
        <p:txBody>
          <a:bodyPr/>
          <a:lstStyle/>
          <a:p>
            <a:r>
              <a:rPr lang="cs-CZ" sz="2800" dirty="0"/>
              <a:t>hmyz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DIAPAUZA - ÚNIK V ČASE</a:t>
            </a:r>
          </a:p>
        </p:txBody>
      </p:sp>
      <p:pic>
        <p:nvPicPr>
          <p:cNvPr id="8" name="Picture 4" descr="Zázrak krok za krokem: Jak se z housenky stane motýl | 100+1 zahraniční  zajímavost">
            <a:extLst>
              <a:ext uri="{FF2B5EF4-FFF2-40B4-BE49-F238E27FC236}">
                <a16:creationId xmlns:a16="http://schemas.microsoft.com/office/drawing/2014/main" id="{A82AA56D-D192-47B0-AFEE-952A35830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8" b="4589"/>
          <a:stretch/>
        </p:blipFill>
        <p:spPr bwMode="auto">
          <a:xfrm>
            <a:off x="4572000" y="1258087"/>
            <a:ext cx="4572000" cy="55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95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59A72B5-487E-4579-A2B6-10C3AB52B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007703"/>
            <a:ext cx="9144002" cy="48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" y="1079159"/>
            <a:ext cx="8894618" cy="5456696"/>
          </a:xfrm>
        </p:spPr>
        <p:txBody>
          <a:bodyPr/>
          <a:lstStyle/>
          <a:p>
            <a:r>
              <a:rPr lang="cs-CZ" sz="2800" dirty="0"/>
              <a:t>chvostoskoci</a:t>
            </a:r>
          </a:p>
          <a:p>
            <a:r>
              <a:rPr lang="cs-CZ" sz="2800" dirty="0"/>
              <a:t>přes zimu v mechu, ale i na povrchu sněhu</a:t>
            </a:r>
          </a:p>
          <a:p>
            <a:r>
              <a:rPr lang="cs-CZ" sz="2800" dirty="0"/>
              <a:t>při tání na sníh, nechávají se unášet tající vodou</a:t>
            </a:r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PŘEČKÁNÍ, AKTIVITA</a:t>
            </a:r>
          </a:p>
        </p:txBody>
      </p:sp>
    </p:spTree>
    <p:extLst>
      <p:ext uri="{BB962C8B-B14F-4D97-AF65-F5344CB8AC3E}">
        <p14:creationId xmlns:p14="http://schemas.microsoft.com/office/powerpoint/2010/main" val="307336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4A4EBD0-07C7-4573-9C5B-15B393A27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0" t="25357" r="5195" b="12661"/>
          <a:stretch/>
        </p:blipFill>
        <p:spPr bwMode="auto">
          <a:xfrm>
            <a:off x="2256311" y="3029632"/>
            <a:ext cx="6828312" cy="379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5456696"/>
          </a:xfrm>
        </p:spPr>
        <p:txBody>
          <a:bodyPr/>
          <a:lstStyle/>
          <a:p>
            <a:r>
              <a:rPr lang="cs-CZ" sz="2800" dirty="0"/>
              <a:t>sněžnice (</a:t>
            </a:r>
            <a:r>
              <a:rPr lang="cs-CZ" sz="2800" i="1" dirty="0" err="1"/>
              <a:t>Boreus</a:t>
            </a:r>
            <a:r>
              <a:rPr lang="cs-CZ" sz="2800" dirty="0"/>
              <a:t> </a:t>
            </a:r>
            <a:r>
              <a:rPr lang="cs-CZ" sz="2800" dirty="0" err="1"/>
              <a:t>sp</a:t>
            </a:r>
            <a:r>
              <a:rPr lang="cs-CZ" sz="2800" dirty="0"/>
              <a:t>.) – řád srpice (</a:t>
            </a:r>
            <a:r>
              <a:rPr lang="cs-CZ" sz="2800" dirty="0" err="1"/>
              <a:t>Mecoptera</a:t>
            </a:r>
            <a:r>
              <a:rPr lang="cs-CZ" sz="2800" dirty="0"/>
              <a:t>)</a:t>
            </a:r>
          </a:p>
          <a:p>
            <a:r>
              <a:rPr lang="cs-CZ" sz="2800" dirty="0"/>
              <a:t>drobní (6 mm), nelétaví</a:t>
            </a:r>
          </a:p>
          <a:p>
            <a:r>
              <a:rPr lang="cs-CZ" sz="2800" dirty="0"/>
              <a:t>severní Evropa, hory</a:t>
            </a:r>
          </a:p>
          <a:p>
            <a:r>
              <a:rPr lang="cs-CZ" sz="2800" dirty="0"/>
              <a:t>přes zimu na povrchu sněhu</a:t>
            </a:r>
          </a:p>
          <a:p>
            <a:r>
              <a:rPr lang="cs-CZ" sz="2800" dirty="0"/>
              <a:t>živí se na rostlinkách mechů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PŘEČKÁNÍ, AKTIVITA</a:t>
            </a:r>
          </a:p>
        </p:txBody>
      </p:sp>
    </p:spTree>
    <p:extLst>
      <p:ext uri="{BB962C8B-B14F-4D97-AF65-F5344CB8AC3E}">
        <p14:creationId xmlns:p14="http://schemas.microsoft.com/office/powerpoint/2010/main" val="247219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38"/>
            <a:ext cx="9144000" cy="770391"/>
          </a:xfrm>
        </p:spPr>
        <p:txBody>
          <a:bodyPr lIns="0" rIns="0"/>
          <a:lstStyle/>
          <a:p>
            <a:r>
              <a:rPr lang="cs-CZ" dirty="0"/>
              <a:t>OCHRANA PŘED ZIMOU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4166"/>
            <a:ext cx="8894618" cy="5456696"/>
          </a:xfrm>
        </p:spPr>
        <p:txBody>
          <a:bodyPr/>
          <a:lstStyle/>
          <a:p>
            <a:r>
              <a:rPr lang="cs-CZ" sz="2800" dirty="0" err="1"/>
              <a:t>plachetnatka</a:t>
            </a:r>
            <a:r>
              <a:rPr lang="cs-CZ" sz="2800" dirty="0"/>
              <a:t> pozemní (</a:t>
            </a:r>
            <a:r>
              <a:rPr lang="cs-CZ" sz="2800" i="1" dirty="0" err="1"/>
              <a:t>Tenuiphantes</a:t>
            </a:r>
            <a:r>
              <a:rPr lang="cs-CZ" sz="2800" i="1" dirty="0"/>
              <a:t> </a:t>
            </a:r>
            <a:r>
              <a:rPr lang="cs-CZ" sz="2800" i="1" dirty="0" err="1"/>
              <a:t>cristatus</a:t>
            </a:r>
            <a:r>
              <a:rPr lang="cs-CZ" sz="2800" dirty="0"/>
              <a:t>)</a:t>
            </a:r>
          </a:p>
          <a:p>
            <a:r>
              <a:rPr lang="cs-CZ" sz="2800" dirty="0"/>
              <a:t>tká sítě i na sněhu</a:t>
            </a:r>
          </a:p>
          <a:p>
            <a:r>
              <a:rPr lang="cs-CZ" sz="2800" dirty="0"/>
              <a:t>živí se chvostoskoky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169A157-4030-4B67-990A-17E583095F09}"/>
              </a:ext>
            </a:extLst>
          </p:cNvPr>
          <p:cNvSpPr txBox="1">
            <a:spLocks/>
          </p:cNvSpPr>
          <p:nvPr/>
        </p:nvSpPr>
        <p:spPr bwMode="auto">
          <a:xfrm>
            <a:off x="-2" y="593774"/>
            <a:ext cx="9144000" cy="77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3600" dirty="0"/>
              <a:t>PŘEČKÁNÍ, AKTIVITA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5E2811-C91B-4725-AA14-DC68ABBF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64187"/>
            <a:ext cx="4571998" cy="489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803751-3F3E-4AD1-8725-8465AB11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" r="14675" b="9791"/>
          <a:stretch/>
        </p:blipFill>
        <p:spPr>
          <a:xfrm>
            <a:off x="0" y="0"/>
            <a:ext cx="9144000" cy="617510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DE57536-ADCE-463F-B66A-306DA07B4FE8}"/>
              </a:ext>
            </a:extLst>
          </p:cNvPr>
          <p:cNvSpPr/>
          <p:nvPr/>
        </p:nvSpPr>
        <p:spPr>
          <a:xfrm>
            <a:off x="2861955" y="3635966"/>
            <a:ext cx="1947552" cy="6272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16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3FAAE70-136D-4884-9D14-AC7B60D37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68415"/>
            <a:ext cx="8229600" cy="17287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34187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1C8574C-E16D-45E0-BB10-7415B712E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905"/>
            <a:ext cx="9144000" cy="550593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47EEE97-F423-49CA-95F3-B7E97AEA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7138"/>
            <a:ext cx="9143999" cy="770391"/>
          </a:xfrm>
        </p:spPr>
        <p:txBody>
          <a:bodyPr/>
          <a:lstStyle/>
          <a:p>
            <a:r>
              <a:rPr lang="cs-CZ" dirty="0"/>
              <a:t>CYTOPLAZMATICKÁ MEMBRÁNA</a:t>
            </a:r>
          </a:p>
        </p:txBody>
      </p:sp>
    </p:spTree>
    <p:extLst>
      <p:ext uri="{BB962C8B-B14F-4D97-AF65-F5344CB8AC3E}">
        <p14:creationId xmlns:p14="http://schemas.microsoft.com/office/powerpoint/2010/main" val="132757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7647A8D-8024-4CC6-BD28-724E3F798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184" b="23170"/>
          <a:stretch/>
        </p:blipFill>
        <p:spPr>
          <a:xfrm>
            <a:off x="4974349" y="877905"/>
            <a:ext cx="3930733" cy="374916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1C8574C-E16D-45E0-BB10-7415B712E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77905"/>
            <a:ext cx="3930732" cy="236683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47EEE97-F423-49CA-95F3-B7E97AEA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7138"/>
            <a:ext cx="9143999" cy="770391"/>
          </a:xfrm>
        </p:spPr>
        <p:txBody>
          <a:bodyPr/>
          <a:lstStyle/>
          <a:p>
            <a:r>
              <a:rPr lang="cs-CZ" dirty="0"/>
              <a:t>CYTOPLAZMATICKÁ MEMBRÁNA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9DE35B94-ECBD-4FFA-A0F5-FEC23D638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" y="4217645"/>
            <a:ext cx="8894618" cy="2491914"/>
          </a:xfrm>
        </p:spPr>
        <p:txBody>
          <a:bodyPr/>
          <a:lstStyle/>
          <a:p>
            <a:r>
              <a:rPr lang="cs-CZ" sz="2800" dirty="0"/>
              <a:t>obaluje celou buňku, bariéra proti vnějšímu prostředí</a:t>
            </a:r>
          </a:p>
          <a:p>
            <a:r>
              <a:rPr lang="cs-CZ" dirty="0"/>
              <a:t>velmi tenká (cca 5 </a:t>
            </a:r>
            <a:r>
              <a:rPr lang="cs-CZ" dirty="0" err="1"/>
              <a:t>nm</a:t>
            </a:r>
            <a:r>
              <a:rPr lang="cs-CZ" dirty="0"/>
              <a:t>), pružná</a:t>
            </a:r>
            <a:endParaRPr lang="cs-CZ" sz="2800" dirty="0"/>
          </a:p>
          <a:p>
            <a:r>
              <a:rPr lang="cs-CZ" sz="2800" dirty="0"/>
              <a:t>polopropustná – procházet mohou jen některé látky</a:t>
            </a:r>
          </a:p>
          <a:p>
            <a:r>
              <a:rPr lang="cs-CZ" sz="2800" dirty="0"/>
              <a:t>obsahuje mnoho dalších látek, které zajišťují většinu pochodů v buňce</a:t>
            </a:r>
          </a:p>
        </p:txBody>
      </p:sp>
    </p:spTree>
    <p:extLst>
      <p:ext uri="{BB962C8B-B14F-4D97-AF65-F5344CB8AC3E}">
        <p14:creationId xmlns:p14="http://schemas.microsoft.com/office/powerpoint/2010/main" val="5891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47EEE97-F423-49CA-95F3-B7E97AEA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7138"/>
            <a:ext cx="9143999" cy="770391"/>
          </a:xfrm>
        </p:spPr>
        <p:txBody>
          <a:bodyPr/>
          <a:lstStyle/>
          <a:p>
            <a:r>
              <a:rPr lang="cs-CZ" dirty="0"/>
              <a:t>CYTOPLAZMATICKÁ MEMBRÁNA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22C360-1C7F-4894-8D7F-0AB1D7995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727"/>
            <a:ext cx="91440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81203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3220</TotalTime>
  <Words>1249</Words>
  <Application>Microsoft Office PowerPoint</Application>
  <PresentationFormat>Předvádění na obrazovce (4:3)</PresentationFormat>
  <Paragraphs>262</Paragraphs>
  <Slides>60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3" baseType="lpstr">
      <vt:lpstr>Arial</vt:lpstr>
      <vt:lpstr>Comic Sans MS</vt:lpstr>
      <vt:lpstr>Výchozí návrh</vt:lpstr>
      <vt:lpstr>Jak přežít zimu - buňka</vt:lpstr>
      <vt:lpstr>ZIMA – HROZBY A OBTÍŽE</vt:lpstr>
      <vt:lpstr>ZIMA – HROZBY A OBTÍŽE</vt:lpstr>
      <vt:lpstr>Prezentace aplikace PowerPoint</vt:lpstr>
      <vt:lpstr>Prezentace aplikace PowerPoint</vt:lpstr>
      <vt:lpstr>Prezentace aplikace PowerPoint</vt:lpstr>
      <vt:lpstr>CYTOPLAZMATICKÁ MEMBRÁNA</vt:lpstr>
      <vt:lpstr>CYTOPLAZMATICKÁ MEMBRÁNA</vt:lpstr>
      <vt:lpstr>CYTOPLAZMATICKÁ MEMBRÁNA</vt:lpstr>
      <vt:lpstr>CYTOPLAZMATICKÁ MEMBRÁNA</vt:lpstr>
      <vt:lpstr>CYTOPLAZMATICKÁ MEMBRÁNA</vt:lpstr>
      <vt:lpstr>Prezentace aplikace PowerPoint</vt:lpstr>
      <vt:lpstr>MRZNUTÍ VODY</vt:lpstr>
      <vt:lpstr>MRZNUTÍ VODY</vt:lpstr>
      <vt:lpstr>MRZNUTÍ VODY</vt:lpstr>
      <vt:lpstr>MRZNUTÍ VODY</vt:lpstr>
      <vt:lpstr>MRZNUTÍ VODY</vt:lpstr>
      <vt:lpstr>MRZNUTÍ VODY</vt:lpstr>
      <vt:lpstr>MRZNUTÍ VODY - HROZBY</vt:lpstr>
      <vt:lpstr>MRZNUTÍ VODY - HROZBY</vt:lpstr>
      <vt:lpstr>MRZNUTÍ VODY - HROZBY</vt:lpstr>
      <vt:lpstr>MRZNUTÍ VODY - HROZBY</vt:lpstr>
      <vt:lpstr>MRZNUTÍ VODY - OCHRANA</vt:lpstr>
      <vt:lpstr>MRZNUTÍ VODY - OCHRANA</vt:lpstr>
      <vt:lpstr>MRZNUTÍ VODY - OCHRANA</vt:lpstr>
      <vt:lpstr>MRZNUTÍ VODY - OCHRANA</vt:lpstr>
      <vt:lpstr>MRZNUTÍ VODY - OCHRANA</vt:lpstr>
      <vt:lpstr>MRZNUTÍ VODY - OCHRANA</vt:lpstr>
      <vt:lpstr>Jak přežít zimu - bezobratlí</vt:lpstr>
      <vt:lpstr>KDY SE BLÍŽÍ ZIMA?</vt:lpstr>
      <vt:lpstr>KDY SE BLÍŽÍ ZIMA?</vt:lpstr>
      <vt:lpstr>KDY SE BLÍŽÍ ZIMA?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Prezentace aplikace PowerPoint</vt:lpstr>
      <vt:lpstr>OCHRANA PŘED ZIMOU</vt:lpstr>
      <vt:lpstr>OCHRANA PŘED ZIMOU</vt:lpstr>
      <vt:lpstr>OCHRANA PŘED ZIMOU</vt:lpstr>
      <vt:lpstr>OCHRANA PŘED ZIMOU</vt:lpstr>
      <vt:lpstr>OCHRANA PŘED ZIMOU</vt:lpstr>
      <vt:lpstr>OCHRANA PŘED ZIMOU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Těžký život ve vodě - voda jako prostředí</dc:title>
  <dc:creator>jirka</dc:creator>
  <cp:lastModifiedBy>Jiří Hotový</cp:lastModifiedBy>
  <cp:revision>96</cp:revision>
  <dcterms:created xsi:type="dcterms:W3CDTF">2019-10-17T17:58:12Z</dcterms:created>
  <dcterms:modified xsi:type="dcterms:W3CDTF">2021-11-15T21:44:14Z</dcterms:modified>
</cp:coreProperties>
</file>