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7" r:id="rId2"/>
    <p:sldId id="542" r:id="rId3"/>
    <p:sldId id="670" r:id="rId4"/>
    <p:sldId id="671" r:id="rId5"/>
    <p:sldId id="672" r:id="rId6"/>
    <p:sldId id="673" r:id="rId7"/>
    <p:sldId id="674" r:id="rId8"/>
    <p:sldId id="675" r:id="rId9"/>
    <p:sldId id="676" r:id="rId10"/>
    <p:sldId id="677" r:id="rId11"/>
    <p:sldId id="678" r:id="rId12"/>
    <p:sldId id="679" r:id="rId13"/>
    <p:sldId id="680" r:id="rId14"/>
    <p:sldId id="681" r:id="rId15"/>
    <p:sldId id="682" r:id="rId16"/>
    <p:sldId id="683" r:id="rId17"/>
    <p:sldId id="684" r:id="rId18"/>
    <p:sldId id="685" r:id="rId19"/>
    <p:sldId id="686" r:id="rId20"/>
    <p:sldId id="687" r:id="rId21"/>
    <p:sldId id="688" r:id="rId22"/>
    <p:sldId id="693" r:id="rId23"/>
    <p:sldId id="689" r:id="rId24"/>
    <p:sldId id="690" r:id="rId25"/>
    <p:sldId id="694" r:id="rId26"/>
    <p:sldId id="695" r:id="rId27"/>
    <p:sldId id="696" r:id="rId28"/>
    <p:sldId id="691" r:id="rId29"/>
    <p:sldId id="760" r:id="rId30"/>
    <p:sldId id="761" r:id="rId31"/>
    <p:sldId id="762" r:id="rId32"/>
    <p:sldId id="692" r:id="rId33"/>
    <p:sldId id="700" r:id="rId34"/>
    <p:sldId id="697" r:id="rId35"/>
    <p:sldId id="701" r:id="rId36"/>
    <p:sldId id="702" r:id="rId37"/>
    <p:sldId id="703" r:id="rId38"/>
    <p:sldId id="704" r:id="rId39"/>
    <p:sldId id="698" r:id="rId40"/>
    <p:sldId id="705" r:id="rId41"/>
    <p:sldId id="706" r:id="rId42"/>
    <p:sldId id="711" r:id="rId43"/>
    <p:sldId id="710" r:id="rId44"/>
    <p:sldId id="707" r:id="rId45"/>
    <p:sldId id="708" r:id="rId46"/>
    <p:sldId id="713" r:id="rId47"/>
    <p:sldId id="716" r:id="rId48"/>
    <p:sldId id="717" r:id="rId49"/>
    <p:sldId id="718" r:id="rId50"/>
    <p:sldId id="715" r:id="rId51"/>
    <p:sldId id="719" r:id="rId52"/>
    <p:sldId id="722" r:id="rId53"/>
    <p:sldId id="720" r:id="rId54"/>
    <p:sldId id="724" r:id="rId55"/>
    <p:sldId id="725" r:id="rId56"/>
    <p:sldId id="730" r:id="rId57"/>
    <p:sldId id="726" r:id="rId58"/>
    <p:sldId id="728" r:id="rId59"/>
    <p:sldId id="727" r:id="rId60"/>
    <p:sldId id="729" r:id="rId61"/>
    <p:sldId id="712" r:id="rId62"/>
    <p:sldId id="721" r:id="rId63"/>
    <p:sldId id="731" r:id="rId64"/>
    <p:sldId id="732" r:id="rId65"/>
    <p:sldId id="733" r:id="rId66"/>
    <p:sldId id="734" r:id="rId67"/>
    <p:sldId id="735" r:id="rId68"/>
    <p:sldId id="736" r:id="rId69"/>
    <p:sldId id="737" r:id="rId70"/>
    <p:sldId id="739" r:id="rId71"/>
    <p:sldId id="740" r:id="rId72"/>
    <p:sldId id="738" r:id="rId73"/>
    <p:sldId id="741" r:id="rId74"/>
    <p:sldId id="742" r:id="rId75"/>
    <p:sldId id="743" r:id="rId76"/>
    <p:sldId id="744" r:id="rId77"/>
    <p:sldId id="745" r:id="rId78"/>
    <p:sldId id="746" r:id="rId79"/>
    <p:sldId id="747" r:id="rId80"/>
    <p:sldId id="749" r:id="rId81"/>
    <p:sldId id="751" r:id="rId82"/>
    <p:sldId id="750" r:id="rId83"/>
    <p:sldId id="752" r:id="rId84"/>
    <p:sldId id="748" r:id="rId85"/>
    <p:sldId id="756" r:id="rId86"/>
    <p:sldId id="753" r:id="rId87"/>
    <p:sldId id="757" r:id="rId88"/>
    <p:sldId id="754" r:id="rId89"/>
    <p:sldId id="758" r:id="rId90"/>
    <p:sldId id="755" r:id="rId91"/>
    <p:sldId id="759" r:id="rId9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661"/>
    <a:srgbClr val="FF8837"/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13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CACE6B-93DB-4DA1-896D-4FFFCBEFCA3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2849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2583E-3052-452F-B22C-EF0AD8A1686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1138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61F33F-221D-421D-A5E2-6E1EF0F375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279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B6AF6B-BD23-43DF-97BC-C05E8AACF66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669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CF298A-D401-4B97-A197-433B2301618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531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EB87F-76C7-45FF-B556-A6898A472F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9547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82A69-8BB7-4988-B9F0-08150FF44FB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273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1E4FC-3278-43E3-A1B5-FF7AABDEB5E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541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5AF6FE-1BAE-49E1-9B26-AA3D303D559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375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276839-D880-4D28-85D2-C0A4D5B30D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8082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005FC8-7CAE-478B-A592-9CBE049274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8991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7E27826-08CB-4C77-9719-970ED887EFE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ovéPole 3"/>
          <p:cNvSpPr txBox="1">
            <a:spLocks noChangeArrowheads="1"/>
          </p:cNvSpPr>
          <p:nvPr/>
        </p:nvSpPr>
        <p:spPr bwMode="auto">
          <a:xfrm>
            <a:off x="971550" y="1976438"/>
            <a:ext cx="72009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5400">
                <a:latin typeface="Times New Roman" panose="02020603050405020304" pitchFamily="18" charset="0"/>
                <a:cs typeface="Times New Roman" panose="02020603050405020304" pitchFamily="18" charset="0"/>
              </a:rPr>
              <a:t>Obratlovci a zima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Josef Hotový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Safari Park Dvůr Králové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KDO?		pouze endotermní obratlovci – ptáci a savci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					(obratlovci z jiných skupin migrují také, ne však kvůli								 zimě)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PROČ?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KDO?		pouze endotermní obratlovci – ptáci a savci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					(obratlovci z jiných skupin migrují také, ne však kvůli								 zimě)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PROČ?		nedostatek potravy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29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KDO?		pouze endotermní obratlovci – ptáci a savci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					(obratlovci z jiných skupin migrují také, ne však kvůli								 zimě)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PROČ?		nedostatek potravy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KAM?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29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KDO?		pouze endotermní obratlovci – ptáci a savci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					(obratlovci z jiných skupin migrují také, ne však kvůli								 zimě)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PROČ?		nedostatek potravy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KAM?		do teplých krajin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KDO?		pouze endotermní obratlovci – ptáci a savci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					(obratlovci z jiných skupin migrují také, ne však kvůli								 zimě)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PROČ?		nedostatek potravy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KAM?		do teplých krajin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A KDE TO JE?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KDO?		pouze endotermní obratlovci – ptáci a savci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					(obratlovci z jiných skupin migrují také, ne však kvůli								 zimě)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PROČ?		nedostatek potravy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KAM?		do teplých krajin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A KDE TO JE?			ledaskde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409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KDO?		pouze endotermní obratlovci – ptáci a savci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					(obratlovci z jiných skupin migrují také, ne však kvůli								 zimě)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PROČ?		nedostatek potravy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KAM?		do teplých krajin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A KDE TO JE?			ledaskde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JAK?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409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KDO?		pouze endotermní obratlovci – ptáci a savci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					(obratlovci z jiných skupin migrují také, ne však kvůli								 zimě)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PROČ?		nedostatek potravy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KAM?		do teplých krajin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A KDE TO JE?			ledaskde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JAK?			„pěšky“ nebo doletět (vlastními silami, ne letadlem </a:t>
            </a:r>
            <a:r>
              <a:rPr lang="cs-CZ" altLang="cs-CZ" sz="2400">
                <a:latin typeface="Times New Roman" panose="02020603050405020304" pitchFamily="18" charset="0"/>
                <a:sym typeface="Wingdings" panose="05000000000000000000" pitchFamily="2" charset="2"/>
              </a:rPr>
              <a:t>)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KDO?		pouze endotermní obratlovci – ptáci a savci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					(obratlovci z jiných skupin migrují také, ne však kvůli								 zimě)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PROČ?		nedostatek potravy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KAM?		do teplých krajin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A KDE TO JE?			ledaskde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JAK?			„pěšky“ nebo doletět (vlastními silami, ne letadlem </a:t>
            </a:r>
            <a:r>
              <a:rPr lang="cs-CZ" altLang="cs-CZ" sz="2400">
                <a:latin typeface="Times New Roman" panose="02020603050405020304" pitchFamily="18" charset="0"/>
                <a:sym typeface="Wingdings" panose="05000000000000000000" pitchFamily="2" charset="2"/>
              </a:rPr>
              <a:t>)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  <a:sym typeface="Wingdings" panose="05000000000000000000" pitchFamily="2" charset="2"/>
              </a:rPr>
              <a:t>KDY?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KDO?		pouze endotermní obratlovci – ptáci a savci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					(obratlovci z jiných skupin migrují také, ne však kvůli								 zimě)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PROČ?		nedostatek potravy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KAM?		do teplých krajin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A KDE TO JE?			ledaskde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JAK?			„pěšky“ nebo doletět (vlastními silami, ne letadlem </a:t>
            </a:r>
            <a:r>
              <a:rPr lang="cs-CZ" altLang="cs-CZ" sz="2400">
                <a:latin typeface="Times New Roman" panose="02020603050405020304" pitchFamily="18" charset="0"/>
                <a:sym typeface="Wingdings" panose="05000000000000000000" pitchFamily="2" charset="2"/>
              </a:rPr>
              <a:t>)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  <a:sym typeface="Wingdings" panose="05000000000000000000" pitchFamily="2" charset="2"/>
              </a:rPr>
              <a:t>KDY?		než přijde zima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Blíží se zima – co dělat?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KDO?		pouze endotermní obratlovci – ptáci a savci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					(obratlovci z jiných skupin migrují také, ne však kvůli								 zimě)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PROČ?		nedostatek potravy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KAM?		do teplých krajin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A KDE TO JE?			ledaskde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JAK?			„pěšky“ nebo doletět (vlastními silami, ne letadlem </a:t>
            </a:r>
            <a:r>
              <a:rPr lang="cs-CZ" altLang="cs-CZ" sz="2400">
                <a:latin typeface="Times New Roman" panose="02020603050405020304" pitchFamily="18" charset="0"/>
                <a:sym typeface="Wingdings" panose="05000000000000000000" pitchFamily="2" charset="2"/>
              </a:rPr>
              <a:t>)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  <a:sym typeface="Wingdings" panose="05000000000000000000" pitchFamily="2" charset="2"/>
              </a:rPr>
              <a:t>KDY?		než přijde zima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  <a:sym typeface="Wingdings" panose="05000000000000000000" pitchFamily="2" charset="2"/>
              </a:rPr>
              <a:t>A JAK TO POZNAJÍ?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KDO?		pouze endotermní obratlovci – ptáci a savci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					(obratlovci z jiných skupin migrují také, ne však kvůli								 zimě)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PROČ?		nedostatek potravy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KAM?		do teplých krajin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A KDE TO JE?			ledaskde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JAK?			„pěšky“ nebo doletět (vlastními silami, ne letadlem </a:t>
            </a:r>
            <a:r>
              <a:rPr lang="cs-CZ" altLang="cs-CZ" sz="2400">
                <a:latin typeface="Times New Roman" panose="02020603050405020304" pitchFamily="18" charset="0"/>
                <a:sym typeface="Wingdings" panose="05000000000000000000" pitchFamily="2" charset="2"/>
              </a:rPr>
              <a:t>)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  <a:sym typeface="Wingdings" panose="05000000000000000000" pitchFamily="2" charset="2"/>
              </a:rPr>
              <a:t>KDY?		než přijde zima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  <a:sym typeface="Wingdings" panose="05000000000000000000" pitchFamily="2" charset="2"/>
              </a:rPr>
              <a:t>A JAK TO POZNAJÍ?		podle délky dne (a noci)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ptáků – ptačí tahy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ptáků – ptačí tahy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24579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01700"/>
            <a:ext cx="4321175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ptáků – ptačí tahy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413"/>
            <a:ext cx="5516563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b="16005"/>
          <a:stretch>
            <a:fillRect/>
          </a:stretch>
        </p:blipFill>
        <p:spPr bwMode="auto">
          <a:xfrm>
            <a:off x="5516563" y="1014413"/>
            <a:ext cx="364807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ptáků – ptačí tahy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413"/>
            <a:ext cx="5516563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b="16005"/>
          <a:stretch>
            <a:fillRect/>
          </a:stretch>
        </p:blipFill>
        <p:spPr bwMode="auto">
          <a:xfrm>
            <a:off x="5516563" y="1014413"/>
            <a:ext cx="364807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90950"/>
            <a:ext cx="3997325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ptáků – ptačí tahy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27651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b="16005"/>
          <a:stretch>
            <a:fillRect/>
          </a:stretch>
        </p:blipFill>
        <p:spPr bwMode="auto">
          <a:xfrm>
            <a:off x="5364163" y="871538"/>
            <a:ext cx="3800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3648075"/>
            <a:ext cx="418465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808288"/>
            <a:ext cx="50673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ptáků – ptačí tahy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813"/>
            <a:ext cx="9144000" cy="56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b="8038"/>
          <a:stretch>
            <a:fillRect/>
          </a:stretch>
        </p:blipFill>
        <p:spPr bwMode="auto">
          <a:xfrm>
            <a:off x="5651500" y="4291013"/>
            <a:ext cx="3492500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ptáků – ptačí tahy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2"/>
          <a:stretch>
            <a:fillRect/>
          </a:stretch>
        </p:blipFill>
        <p:spPr bwMode="auto">
          <a:xfrm>
            <a:off x="-11113" y="1003300"/>
            <a:ext cx="9155113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11259" r="12576" b="10938"/>
          <a:stretch>
            <a:fillRect/>
          </a:stretch>
        </p:blipFill>
        <p:spPr bwMode="auto">
          <a:xfrm>
            <a:off x="4572000" y="3773488"/>
            <a:ext cx="45720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ptáků – ptačí tahy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3072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1"/>
          <a:stretch>
            <a:fillRect/>
          </a:stretch>
        </p:blipFill>
        <p:spPr bwMode="auto">
          <a:xfrm>
            <a:off x="0" y="955675"/>
            <a:ext cx="91440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Blíží se zima – co dělat?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migrace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ptáků – ptačí tahy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31747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373"/>
          <a:stretch>
            <a:fillRect/>
          </a:stretch>
        </p:blipFill>
        <p:spPr bwMode="auto">
          <a:xfrm>
            <a:off x="14288" y="1008063"/>
            <a:ext cx="9129712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ptáků – ptačí tahy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32771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963613"/>
            <a:ext cx="8797925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ptáků – ptačí tahy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45720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2133600"/>
            <a:ext cx="4625975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ptáků – ptačí tahy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načasování – „vnitřní hodiny“ (</a:t>
            </a:r>
            <a:r>
              <a:rPr lang="cs-CZ" altLang="cs-CZ" sz="2400">
                <a:latin typeface="Times New Roman" panose="02020603050405020304" pitchFamily="18" charset="0"/>
                <a:sym typeface="Wingdings" panose="05000000000000000000" pitchFamily="2" charset="2"/>
              </a:rPr>
              <a:t>podle délky dne a noci</a:t>
            </a:r>
            <a:r>
              <a:rPr lang="cs-CZ" altLang="cs-CZ" sz="240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příprava – tukové zásoby, výměna peří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navigace –		směr vrozený, vnímání zemského magnetismu, dále									poloha slunce, resp. Hvězd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usnadnění –		využívání vzdušných proudů, noční tah (teplota,												predátoři)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savců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67813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</a:rPr>
              <a:t>Migrace savců</a:t>
            </a:r>
            <a:endParaRPr lang="cs-CZ" altLang="cs-CZ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savců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37891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062163"/>
            <a:ext cx="5364162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88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savců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38915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2422" r="1012" b="3078"/>
          <a:stretch>
            <a:fillRect/>
          </a:stretch>
        </p:blipFill>
        <p:spPr bwMode="auto">
          <a:xfrm>
            <a:off x="0" y="1006475"/>
            <a:ext cx="91440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savců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8904287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"/>
          <a:stretch>
            <a:fillRect/>
          </a:stretch>
        </p:blipFill>
        <p:spPr bwMode="auto">
          <a:xfrm>
            <a:off x="6073775" y="0"/>
            <a:ext cx="30702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 r="9822"/>
          <a:stretch>
            <a:fillRect/>
          </a:stretch>
        </p:blipFill>
        <p:spPr bwMode="auto">
          <a:xfrm>
            <a:off x="-14288" y="0"/>
            <a:ext cx="3121026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vertikální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Blíží se zima – co dělat?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hibernace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vertikální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4198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42413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vertikální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43011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1773238"/>
            <a:ext cx="5084762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4071938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vertikální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44035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1773238"/>
            <a:ext cx="5084762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4071938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4437063"/>
            <a:ext cx="3484562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vertikální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45059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65188"/>
            <a:ext cx="7343775" cy="59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vertikální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4608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0"/>
          <a:stretch>
            <a:fillRect/>
          </a:stretch>
        </p:blipFill>
        <p:spPr bwMode="auto">
          <a:xfrm>
            <a:off x="0" y="1344613"/>
            <a:ext cx="9144000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 vertikální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47107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31863"/>
            <a:ext cx="88201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905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905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905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905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9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9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9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9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200" dirty="0" smtClean="0">
                <a:latin typeface="Times New Roman" pitchFamily="18" charset="0"/>
              </a:rPr>
              <a:t>Blíží se zima – co dělat?</a:t>
            </a:r>
          </a:p>
          <a:p>
            <a:pPr>
              <a:spcBef>
                <a:spcPct val="50000"/>
              </a:spcBef>
              <a:defRPr/>
            </a:pPr>
            <a:r>
              <a:rPr lang="cs-CZ" altLang="cs-CZ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migrace</a:t>
            </a:r>
          </a:p>
          <a:p>
            <a:pPr>
              <a:spcBef>
                <a:spcPct val="50000"/>
              </a:spcBef>
              <a:defRPr/>
            </a:pPr>
            <a:r>
              <a:rPr lang="cs-CZ" altLang="cs-CZ" sz="2400" b="1" dirty="0" smtClean="0">
                <a:latin typeface="Times New Roman" pitchFamily="18" charset="0"/>
              </a:rPr>
              <a:t>hibernace</a:t>
            </a:r>
          </a:p>
          <a:p>
            <a:pPr>
              <a:spcBef>
                <a:spcPct val="50000"/>
              </a:spcBef>
              <a:defRPr/>
            </a:pPr>
            <a:r>
              <a:rPr lang="cs-CZ" altLang="cs-CZ" sz="2400" dirty="0" smtClean="0">
                <a:latin typeface="Times New Roman" pitchFamily="18" charset="0"/>
              </a:rPr>
              <a:t>nějak to přežít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Hibernace a torpor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Hibernace a torpor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hibernace – dlouhodobý stav (měsíce, někdy pouze týdny)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torpor – krátkodobý stav (hodiny, dny, vzácně i týdny)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Hibernace a torpor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hibernace – dlouhodobý stav (měsíce, někdy pouze týdny)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torpor – krátkodobý stav (hodiny, dny, vzácně i týdny)</a:t>
            </a:r>
          </a:p>
        </p:txBody>
      </p:sp>
      <p:pic>
        <p:nvPicPr>
          <p:cNvPr id="5120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60575"/>
            <a:ext cx="7192963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Blíží se zima – co dělat?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hibernace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nějak to přežít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409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Hibernace a torpor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hibernace – dlouhodobý stav (měsíce, někdy pouze týdny)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torpor – krátkodobý stav (hodiny, dny, vzácně i týdny)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snížení všech tělesných dějů na nezbytně nutné minimum (vyrovnání tělesné teploty na úroveň okolí a úměrně tomu zpomalení ostatních dějů v těle – dechová a tepová frekvence)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nutné zásoby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Hibernace – zásoby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Hibernace – zásoby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tuk nebo potrava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89"/>
          <a:stretch>
            <a:fillRect/>
          </a:stretch>
        </p:blipFill>
        <p:spPr bwMode="auto">
          <a:xfrm>
            <a:off x="0" y="-3175"/>
            <a:ext cx="45720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284163"/>
            <a:ext cx="4572000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Hibernace – zásoby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tuk – bílý nebo hnědý (béžový)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831975"/>
            <a:ext cx="708025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Hibernace – zásoby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tuk – hnědý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760538"/>
            <a:ext cx="76581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Hibernace – zásoby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hnědý tuk – důležitý pro probouzení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Hibernace – zásoby – tuk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" r="25842"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0"/>
          <a:stretch>
            <a:fillRect/>
          </a:stretch>
        </p:blipFill>
        <p:spPr bwMode="auto">
          <a:xfrm>
            <a:off x="3419475" y="0"/>
            <a:ext cx="5724525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3" descr="P10100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t="29092" r="30510" b="38599"/>
          <a:stretch>
            <a:fillRect/>
          </a:stretch>
        </p:blipFill>
        <p:spPr bwMode="auto">
          <a:xfrm>
            <a:off x="0" y="0"/>
            <a:ext cx="3132138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Hibernace – zásoby – potrava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3800475"/>
            <a:ext cx="45529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0475"/>
            <a:ext cx="45878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07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6" descr="Přejete si úrodnou a provzdušněnou půdu? Nechte pracovat… | iReceptář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4956" r="11559"/>
          <a:stretch>
            <a:fillRect/>
          </a:stretch>
        </p:blipFill>
        <p:spPr bwMode="auto">
          <a:xfrm>
            <a:off x="4597400" y="6350"/>
            <a:ext cx="45720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905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905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905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905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9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9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9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9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3200" dirty="0" smtClean="0">
                <a:latin typeface="Times New Roman" pitchFamily="18" charset="0"/>
              </a:rPr>
              <a:t>Blíží se zima – co dělat?</a:t>
            </a:r>
          </a:p>
          <a:p>
            <a:pPr>
              <a:spcBef>
                <a:spcPct val="50000"/>
              </a:spcBef>
              <a:defRPr/>
            </a:pPr>
            <a:r>
              <a:rPr lang="cs-CZ" altLang="cs-CZ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migrace</a:t>
            </a:r>
          </a:p>
          <a:p>
            <a:pPr>
              <a:spcBef>
                <a:spcPct val="50000"/>
              </a:spcBef>
              <a:defRPr/>
            </a:pPr>
            <a:r>
              <a:rPr lang="cs-CZ" altLang="cs-CZ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hibernace</a:t>
            </a:r>
          </a:p>
          <a:p>
            <a:pPr>
              <a:spcBef>
                <a:spcPct val="50000"/>
              </a:spcBef>
              <a:defRPr/>
            </a:pPr>
            <a:r>
              <a:rPr lang="cs-CZ" altLang="cs-CZ" sz="2400" b="1" dirty="0" smtClean="0">
                <a:latin typeface="Times New Roman" pitchFamily="18" charset="0"/>
              </a:rPr>
              <a:t>nějak to přežít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27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nebo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nebo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tělního pokryvu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nebo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tělního pokryvu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potravy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495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nebo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tělního pokryvu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potravy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zásoby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nebo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tělního pokryvu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potravy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zásoby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dočasné úkryty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606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nebo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tělního pokryvu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potravy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zásoby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dočasné úkryty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ovlivnění doby porodu mláďat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984375"/>
            <a:ext cx="730567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750"/>
            <a:ext cx="730567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16338" r="12987" b="12209"/>
          <a:stretch>
            <a:fillRect/>
          </a:stretch>
        </p:blipFill>
        <p:spPr bwMode="auto">
          <a:xfrm>
            <a:off x="5300663" y="1412875"/>
            <a:ext cx="38512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1350"/>
            <a:ext cx="39957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2943225"/>
            <a:ext cx="615315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16338" r="12987" b="12209"/>
          <a:stretch>
            <a:fillRect/>
          </a:stretch>
        </p:blipFill>
        <p:spPr bwMode="auto">
          <a:xfrm>
            <a:off x="6372225" y="896938"/>
            <a:ext cx="2779713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2" r="23232"/>
          <a:stretch>
            <a:fillRect/>
          </a:stretch>
        </p:blipFill>
        <p:spPr bwMode="auto">
          <a:xfrm>
            <a:off x="0" y="3213100"/>
            <a:ext cx="457676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0" b="7129"/>
          <a:stretch>
            <a:fillRect/>
          </a:stretch>
        </p:blipFill>
        <p:spPr bwMode="auto">
          <a:xfrm>
            <a:off x="4572000" y="3213100"/>
            <a:ext cx="456723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</p:txBody>
      </p:sp>
      <p:pic>
        <p:nvPicPr>
          <p:cNvPr id="7680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4572000" y="1458913"/>
            <a:ext cx="4560888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5" b="7484"/>
          <a:stretch>
            <a:fillRect/>
          </a:stretch>
        </p:blipFill>
        <p:spPr bwMode="auto">
          <a:xfrm>
            <a:off x="0" y="2597150"/>
            <a:ext cx="45720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1"/>
          <a:stretch>
            <a:fillRect/>
          </a:stretch>
        </p:blipFill>
        <p:spPr bwMode="auto">
          <a:xfrm>
            <a:off x="4572000" y="2555875"/>
            <a:ext cx="45720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8213"/>
            <a:ext cx="457200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"/>
          <a:stretch>
            <a:fillRect/>
          </a:stretch>
        </p:blipFill>
        <p:spPr bwMode="auto">
          <a:xfrm>
            <a:off x="1271588" y="1936750"/>
            <a:ext cx="6600825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990725"/>
            <a:ext cx="82296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8964613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téměř nic se nemění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tělního pokryvu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KDO?		pouze endotermní obratlovci – ptáci a savci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tělního pokryvu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2011363"/>
            <a:ext cx="71501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tělního pokryvu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3236913"/>
            <a:ext cx="71501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1341438"/>
            <a:ext cx="27908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tělního pokryvu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4572000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97075"/>
            <a:ext cx="45720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tělního pokryvu</a:t>
            </a: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43"/>
          <a:stretch>
            <a:fillRect/>
          </a:stretch>
        </p:blipFill>
        <p:spPr bwMode="auto">
          <a:xfrm>
            <a:off x="4643438" y="2492375"/>
            <a:ext cx="4500562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4" r="33595"/>
          <a:stretch>
            <a:fillRect/>
          </a:stretch>
        </p:blipFill>
        <p:spPr bwMode="auto">
          <a:xfrm>
            <a:off x="0" y="2492375"/>
            <a:ext cx="461962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potravy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změna potravy</a:t>
            </a:r>
          </a:p>
        </p:txBody>
      </p:sp>
      <p:pic>
        <p:nvPicPr>
          <p:cNvPr id="88067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939925"/>
            <a:ext cx="3049588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21088"/>
            <a:ext cx="3563937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39925"/>
            <a:ext cx="3852863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zásoby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zásoby</a:t>
            </a:r>
          </a:p>
        </p:txBody>
      </p:sp>
      <p:pic>
        <p:nvPicPr>
          <p:cNvPr id="9011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228975"/>
            <a:ext cx="4535487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25507" b="13264"/>
          <a:stretch>
            <a:fillRect/>
          </a:stretch>
        </p:blipFill>
        <p:spPr bwMode="auto">
          <a:xfrm>
            <a:off x="0" y="3776663"/>
            <a:ext cx="4608513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dočasné úkryty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dočasné úkryty</a:t>
            </a: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3588"/>
            <a:ext cx="4976813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1341438"/>
            <a:ext cx="4167188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5827" b="7742"/>
          <a:stretch>
            <a:fillRect/>
          </a:stretch>
        </p:blipFill>
        <p:spPr bwMode="auto">
          <a:xfrm>
            <a:off x="4964113" y="4005263"/>
            <a:ext cx="417195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Migrace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KDO?		pouze endotermní obratlovci – ptáci a savci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					(obratlovci z jiných skupin migrují také, ne však kvůli								 zimě)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ovlivnění doby porodu mláďat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468313" y="304800"/>
            <a:ext cx="8207375" cy="27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0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0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0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0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Živočichové celoročně aktivní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se stálým výskytem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ovlivnění doby porodu mláďat	- utajená březost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																			- prodloužená březost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																			- (oddálené oplození)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2995</TotalTime>
  <Words>1629</Words>
  <Application>Microsoft Office PowerPoint</Application>
  <PresentationFormat>Předvádění na obrazovce (4:3)</PresentationFormat>
  <Paragraphs>284</Paragraphs>
  <Slides>91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91</vt:i4>
      </vt:variant>
    </vt:vector>
  </HeadingPairs>
  <TitlesOfParts>
    <vt:vector size="96" baseType="lpstr">
      <vt:lpstr>Arial</vt:lpstr>
      <vt:lpstr>Calibri</vt:lpstr>
      <vt:lpstr>Times New Roman</vt:lpstr>
      <vt:lpstr>Wingdings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PdF UHK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Kateřina Svádová</dc:creator>
  <cp:lastModifiedBy>Uživatel systému Windows</cp:lastModifiedBy>
  <cp:revision>141</cp:revision>
  <dcterms:created xsi:type="dcterms:W3CDTF">2007-11-07T07:38:59Z</dcterms:created>
  <dcterms:modified xsi:type="dcterms:W3CDTF">2021-11-16T11:43:52Z</dcterms:modified>
</cp:coreProperties>
</file>