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302" r:id="rId3"/>
    <p:sldId id="290" r:id="rId4"/>
    <p:sldId id="291" r:id="rId5"/>
    <p:sldId id="292" r:id="rId6"/>
    <p:sldId id="293" r:id="rId7"/>
    <p:sldId id="294" r:id="rId8"/>
    <p:sldId id="295" r:id="rId9"/>
    <p:sldId id="299" r:id="rId10"/>
    <p:sldId id="296" r:id="rId11"/>
    <p:sldId id="300" r:id="rId12"/>
    <p:sldId id="297" r:id="rId13"/>
    <p:sldId id="298" r:id="rId14"/>
    <p:sldId id="301" r:id="rId15"/>
    <p:sldId id="303" r:id="rId16"/>
    <p:sldId id="306" r:id="rId17"/>
    <p:sldId id="304" r:id="rId18"/>
    <p:sldId id="318" r:id="rId19"/>
    <p:sldId id="307" r:id="rId20"/>
    <p:sldId id="309" r:id="rId21"/>
    <p:sldId id="308" r:id="rId22"/>
    <p:sldId id="310" r:id="rId23"/>
    <p:sldId id="314" r:id="rId24"/>
    <p:sldId id="313" r:id="rId25"/>
    <p:sldId id="316" r:id="rId26"/>
    <p:sldId id="317" r:id="rId27"/>
    <p:sldId id="315" r:id="rId28"/>
    <p:sldId id="312" r:id="rId29"/>
    <p:sldId id="319" r:id="rId30"/>
    <p:sldId id="289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18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21BF200-D29C-4C09-9006-88995E174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3F7FF9A-53CF-4D8C-8BA1-B922B9961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A2413C8-1672-496E-A264-6BB3B0021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AFD6F-BEF3-462B-B382-D3385755B8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9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044D4AC-57CD-4D5C-9E27-C029B892E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B3766B9-721E-4E7C-80C4-8186A1EE4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D5F331-2F11-48BA-B5B5-7160A9066C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16636-0CC4-41EA-B606-4025157803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38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56433EE-9D8E-4934-97A3-00219424B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2C7A009-E691-4BAB-83B0-9E5576BAD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6282FF6-2E3D-4ADD-8497-AD07CB6B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7EBD-3FA8-4083-8501-43E6AE946F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37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0077F8F-AAE9-4E1F-A0E3-09D1082A8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95F4D3E-136A-469E-9AD2-67C8A810A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E3D8DC8-F7F0-4543-90D1-CCF2F32BB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51AE9-5E26-4237-9958-B908414804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92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C2D40D2-F6DB-417D-9D7D-CC4139F10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7B797FE-83C9-4501-8D9F-1D98B3E17F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BEA8F4F-46D7-4928-888D-64A2E7C16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3520C-D61D-4687-9725-0B2972ABDE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300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D90B5AB-CDFF-4044-8B6D-9FBD8F0A74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5A81667-3CC6-49C8-BB9D-06DD9FF52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BD1D311-A062-4BC5-9347-56AE102C0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078F6-4506-4F83-BA50-61B08E2B4F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792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81A9E65-7699-4FFC-96F6-D6D596535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8283EC1-2B21-4D58-9EAA-F21EB21E8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7BB3B0-67E1-4988-818E-A04315339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6F38-5702-4AC9-9201-35A3391211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830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83BD7A78-B5EF-439B-9704-394A1638C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F2AEECE-FE2C-43E8-AA37-1E23516D3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881FBE9-0E67-469B-8B8E-534B2B5BA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9653-9562-4BE1-A734-780E26D133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50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02EAC37-67CD-4B11-9015-22AC08505B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71B9D92-7EC7-464F-9B54-34D536A2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292CAD38-5260-4CE8-B53C-775C36DF6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6C3BF-F501-4A6B-82C1-C956DD73B3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38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50DD054-5E69-44E5-B976-3B4D2349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88168FDC-4147-4824-9061-F9AF01E21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D2DFAA9-A010-480D-B88E-64060BCBE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67FCB-62C7-4A91-8107-E0C02F4084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583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2643902-2D16-4196-904D-63ECA906A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CE283F-A759-44FF-B24E-B97435AA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A6CC968-5254-4F9A-A53B-B06E43F6F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7EC07-2FB1-4B3A-A00F-4814333EFD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919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21E308E-5CFD-4F7D-AD3D-26DA874C4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6EECEF-67F1-42E5-A4E4-169F923F2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42D73-64F3-4FD0-A77B-ED8DAA430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09028-F58E-4F8C-9653-4B4A4B28C2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803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E">
                <a:lumMod val="70000"/>
                <a:lumOff val="30000"/>
              </a:srgbClr>
            </a:gs>
            <a:gs pos="100000">
              <a:srgbClr val="C5C5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91EC57E1-B096-47AD-B957-B90CE16EB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F60E9F74-23ED-4245-BD84-858080483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F60FCFFF-0FB9-42FF-8B82-FCE22AB5C1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27F3D9F2-427B-498B-8747-CF1219E57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2543E-A86F-4705-B496-FA756C5715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8F4287-2EEA-4769-AF2E-EE61ECE2FD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073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Jak přežít zimu</a:t>
            </a:r>
            <a:br>
              <a:rPr lang="cs-CZ" altLang="cs-CZ" b="1" dirty="0"/>
            </a:br>
            <a:r>
              <a:rPr lang="cs-CZ" altLang="cs-CZ" b="1" dirty="0"/>
              <a:t>-</a:t>
            </a:r>
            <a:br>
              <a:rPr lang="cs-CZ" altLang="cs-CZ" b="1" dirty="0"/>
            </a:br>
            <a:r>
              <a:rPr lang="cs-CZ" altLang="cs-CZ" b="1" dirty="0"/>
              <a:t>úvod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F129E5F5-4A11-4697-9A56-B10B27E519E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4121152"/>
            <a:ext cx="9143999" cy="17287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b="1" dirty="0"/>
              <a:t>námět a scénář: Mgr. Jiří Hotový </a:t>
            </a:r>
            <a:r>
              <a:rPr lang="cs-CZ" altLang="cs-CZ" sz="2400" dirty="0"/>
              <a:t>(Povodí Labe)</a:t>
            </a:r>
          </a:p>
          <a:p>
            <a:pPr algn="ctr" eaLnBrk="1" hangingPunct="1">
              <a:buFontTx/>
              <a:buNone/>
            </a:pPr>
            <a:endParaRPr lang="cs-CZ" altLang="cs-CZ" sz="2400" dirty="0"/>
          </a:p>
          <a:p>
            <a:pPr algn="ctr" eaLnBrk="1" hangingPunct="1">
              <a:buFontTx/>
              <a:buNone/>
            </a:pPr>
            <a:r>
              <a:rPr lang="cs-CZ" altLang="cs-CZ" sz="2400" b="1" dirty="0"/>
              <a:t>v hlavní roli: Mgr. Josef Hotový</a:t>
            </a:r>
            <a:r>
              <a:rPr lang="cs-CZ" altLang="cs-CZ" sz="2400" dirty="0"/>
              <a:t> (Safari Park Dvůr Králové)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40269972-99B0-4BB3-90D5-F0A7B98E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b="17391"/>
          <a:stretch/>
        </p:blipFill>
        <p:spPr>
          <a:xfrm>
            <a:off x="0" y="947051"/>
            <a:ext cx="9144000" cy="5367648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4C410355-8E41-46E4-8705-ED15BC5A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13388"/>
            <a:ext cx="9060873" cy="770391"/>
          </a:xfrm>
        </p:spPr>
        <p:txBody>
          <a:bodyPr/>
          <a:lstStyle/>
          <a:p>
            <a:r>
              <a:rPr lang="cs-CZ" dirty="0"/>
              <a:t>ROVNODENNOST (21</a:t>
            </a:r>
            <a:r>
              <a:rPr lang="cs-CZ" dirty="0" smtClean="0"/>
              <a:t>. 3</a:t>
            </a:r>
            <a:r>
              <a:rPr lang="cs-CZ" dirty="0"/>
              <a:t>., 23</a:t>
            </a:r>
            <a:r>
              <a:rPr lang="cs-CZ" dirty="0" smtClean="0"/>
              <a:t>. 9</a:t>
            </a:r>
            <a:r>
              <a:rPr lang="cs-CZ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2947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BE383805-0910-4C29-B1C6-9A6810D05F40}"/>
              </a:ext>
            </a:extLst>
          </p:cNvPr>
          <p:cNvGrpSpPr/>
          <p:nvPr/>
        </p:nvGrpSpPr>
        <p:grpSpPr>
          <a:xfrm>
            <a:off x="-6975" y="139535"/>
            <a:ext cx="9150975" cy="6578930"/>
            <a:chOff x="-6975" y="139535"/>
            <a:chExt cx="9150975" cy="6578930"/>
          </a:xfrm>
        </p:grpSpPr>
        <p:pic>
          <p:nvPicPr>
            <p:cNvPr id="3" name="Obrázek 2">
              <a:extLst>
                <a:ext uri="{FF2B5EF4-FFF2-40B4-BE49-F238E27FC236}">
                  <a16:creationId xmlns="" xmlns:a16="http://schemas.microsoft.com/office/drawing/2014/main" id="{0F62917A-CF28-4F53-B4A6-A2B3A11B4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8"/>
            <a:stretch/>
          </p:blipFill>
          <p:spPr>
            <a:xfrm>
              <a:off x="-6975" y="139535"/>
              <a:ext cx="9150975" cy="6578930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="" xmlns:a16="http://schemas.microsoft.com/office/drawing/2014/main" id="{9AF4EF44-4BB8-4FE4-84D2-6ECD42A67C2B}"/>
                </a:ext>
              </a:extLst>
            </p:cNvPr>
            <p:cNvSpPr txBox="1"/>
            <p:nvPr/>
          </p:nvSpPr>
          <p:spPr>
            <a:xfrm>
              <a:off x="6947065" y="4322618"/>
              <a:ext cx="17337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zimní slunovrat</a:t>
              </a:r>
              <a:br>
                <a:rPr lang="cs-CZ" dirty="0"/>
              </a:br>
              <a:r>
                <a:rPr lang="cs-CZ" dirty="0"/>
                <a:t>21. prosince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="" xmlns:a16="http://schemas.microsoft.com/office/drawing/2014/main" id="{F4EC9A32-CBB2-4B21-9E3A-0249F1C39622}"/>
                </a:ext>
              </a:extLst>
            </p:cNvPr>
            <p:cNvSpPr txBox="1"/>
            <p:nvPr/>
          </p:nvSpPr>
          <p:spPr>
            <a:xfrm>
              <a:off x="83127" y="4334493"/>
              <a:ext cx="20781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letní slunovrat</a:t>
              </a:r>
              <a:br>
                <a:rPr lang="cs-CZ" dirty="0"/>
              </a:br>
              <a:r>
                <a:rPr lang="cs-CZ" dirty="0"/>
                <a:t>21. června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="" xmlns:a16="http://schemas.microsoft.com/office/drawing/2014/main" id="{A1132049-3A35-46E6-BEB2-040F7E99C94F}"/>
                </a:ext>
              </a:extLst>
            </p:cNvPr>
            <p:cNvSpPr txBox="1"/>
            <p:nvPr/>
          </p:nvSpPr>
          <p:spPr>
            <a:xfrm>
              <a:off x="5545776" y="6072134"/>
              <a:ext cx="25769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podzimní rovnodennost</a:t>
              </a:r>
              <a:br>
                <a:rPr lang="cs-CZ" dirty="0"/>
              </a:br>
              <a:r>
                <a:rPr lang="cs-CZ" dirty="0"/>
                <a:t>23. září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="" xmlns:a16="http://schemas.microsoft.com/office/drawing/2014/main" id="{996C6792-F372-4296-816A-ACE10164D110}"/>
                </a:ext>
              </a:extLst>
            </p:cNvPr>
            <p:cNvSpPr/>
            <p:nvPr/>
          </p:nvSpPr>
          <p:spPr>
            <a:xfrm>
              <a:off x="2280062" y="163285"/>
              <a:ext cx="1805050" cy="39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="" xmlns:a16="http://schemas.microsoft.com/office/drawing/2014/main" id="{BA563416-1F29-4C07-89C4-11BA77D10D51}"/>
                </a:ext>
              </a:extLst>
            </p:cNvPr>
            <p:cNvSpPr/>
            <p:nvPr/>
          </p:nvSpPr>
          <p:spPr>
            <a:xfrm>
              <a:off x="1698168" y="479462"/>
              <a:ext cx="1805050" cy="39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="" xmlns:a16="http://schemas.microsoft.com/office/drawing/2014/main" id="{93EDFC0B-A23B-47CA-8556-7E42E1945E17}"/>
                </a:ext>
              </a:extLst>
            </p:cNvPr>
            <p:cNvSpPr txBox="1"/>
            <p:nvPr/>
          </p:nvSpPr>
          <p:spPr>
            <a:xfrm>
              <a:off x="2422567" y="163285"/>
              <a:ext cx="2078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jarní rovnodennost</a:t>
              </a:r>
              <a:br>
                <a:rPr lang="cs-CZ" dirty="0"/>
              </a:br>
              <a:r>
                <a:rPr lang="cs-CZ" dirty="0"/>
                <a:t>21. března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="" xmlns:a16="http://schemas.microsoft.com/office/drawing/2014/main" id="{D4E8A739-4327-426F-9C74-6722D0D5D62B}"/>
                </a:ext>
              </a:extLst>
            </p:cNvPr>
            <p:cNvSpPr/>
            <p:nvPr/>
          </p:nvSpPr>
          <p:spPr>
            <a:xfrm>
              <a:off x="0" y="6072134"/>
              <a:ext cx="2244433" cy="53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66CF8C5D-0AEE-4681-B8D7-4585DFFF448E}"/>
              </a:ext>
            </a:extLst>
          </p:cNvPr>
          <p:cNvSpPr/>
          <p:nvPr/>
        </p:nvSpPr>
        <p:spPr>
          <a:xfrm>
            <a:off x="11876" y="1561956"/>
            <a:ext cx="2410691" cy="34014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4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E1DE18B-8177-4B51-934A-F941B562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88"/>
            <a:ext cx="8229600" cy="770391"/>
          </a:xfrm>
        </p:spPr>
        <p:txBody>
          <a:bodyPr/>
          <a:lstStyle/>
          <a:p>
            <a:r>
              <a:rPr lang="cs-CZ" dirty="0"/>
              <a:t>LETNÍ SLUNOVRAT (21</a:t>
            </a:r>
            <a:r>
              <a:rPr lang="cs-CZ" dirty="0" smtClean="0"/>
              <a:t>. 6</a:t>
            </a:r>
            <a:r>
              <a:rPr lang="cs-CZ" dirty="0"/>
              <a:t>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8EAF0B3-797A-42A4-BEEF-0E0410C7D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3"/>
          <a:stretch/>
        </p:blipFill>
        <p:spPr>
          <a:xfrm>
            <a:off x="11874" y="950032"/>
            <a:ext cx="9129047" cy="57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78FCBA41-0337-4912-BDFC-563331ACA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085"/>
            <a:ext cx="9144000" cy="60644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E1A1B278-33EC-43BF-9DA6-362C10563FCD}"/>
              </a:ext>
            </a:extLst>
          </p:cNvPr>
          <p:cNvSpPr txBox="1"/>
          <p:nvPr/>
        </p:nvSpPr>
        <p:spPr>
          <a:xfrm>
            <a:off x="5342021" y="0"/>
            <a:ext cx="380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Narvik</a:t>
            </a:r>
            <a:r>
              <a:rPr lang="cs-CZ" sz="2400" dirty="0"/>
              <a:t>, 8</a:t>
            </a:r>
            <a:r>
              <a:rPr lang="cs-CZ" sz="2400" dirty="0" smtClean="0"/>
              <a:t>. 7. 2006</a:t>
            </a:r>
            <a:r>
              <a:rPr lang="cs-CZ" sz="2400" dirty="0"/>
              <a:t>, 00:00</a:t>
            </a:r>
          </a:p>
        </p:txBody>
      </p:sp>
    </p:spTree>
    <p:extLst>
      <p:ext uri="{BB962C8B-B14F-4D97-AF65-F5344CB8AC3E}">
        <p14:creationId xmlns:p14="http://schemas.microsoft.com/office/powerpoint/2010/main" val="21148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4135C75D-301E-4D07-8436-0B5CD703D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DF5AB72D-F924-455D-AF1A-BC2DBA4F6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078"/>
            <a:ext cx="9144000" cy="589192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732125DE-4AB9-4F44-86CC-94E328AD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88"/>
            <a:ext cx="8229600" cy="770391"/>
          </a:xfrm>
        </p:spPr>
        <p:txBody>
          <a:bodyPr/>
          <a:lstStyle/>
          <a:p>
            <a:r>
              <a:rPr lang="cs-CZ" dirty="0"/>
              <a:t>PODNEBNÉ PÁSY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05BF4668-4218-4234-B9A7-3D5DC3892312}"/>
              </a:ext>
            </a:extLst>
          </p:cNvPr>
          <p:cNvSpPr txBox="1"/>
          <p:nvPr/>
        </p:nvSpPr>
        <p:spPr>
          <a:xfrm>
            <a:off x="5391398" y="5977131"/>
            <a:ext cx="1211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polární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FC13BA60-A091-46F5-9457-5F3307838242}"/>
              </a:ext>
            </a:extLst>
          </p:cNvPr>
          <p:cNvSpPr txBox="1"/>
          <p:nvPr/>
        </p:nvSpPr>
        <p:spPr>
          <a:xfrm>
            <a:off x="3182586" y="6405838"/>
            <a:ext cx="1389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subpolární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C6487C6C-4015-47B1-A77C-5536E5744FE8}"/>
              </a:ext>
            </a:extLst>
          </p:cNvPr>
          <p:cNvSpPr txBox="1"/>
          <p:nvPr/>
        </p:nvSpPr>
        <p:spPr>
          <a:xfrm>
            <a:off x="985652" y="6399001"/>
            <a:ext cx="1389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subtropický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44B3592D-956B-4A29-BAC3-8185C576F08C}"/>
              </a:ext>
            </a:extLst>
          </p:cNvPr>
          <p:cNvSpPr txBox="1"/>
          <p:nvPr/>
        </p:nvSpPr>
        <p:spPr>
          <a:xfrm>
            <a:off x="985652" y="5977131"/>
            <a:ext cx="1389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tropický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E6576F02-667B-42F0-A4DB-0C0CEECA563E}"/>
              </a:ext>
            </a:extLst>
          </p:cNvPr>
          <p:cNvSpPr txBox="1"/>
          <p:nvPr/>
        </p:nvSpPr>
        <p:spPr>
          <a:xfrm>
            <a:off x="3182586" y="5953676"/>
            <a:ext cx="1211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mírný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6DC9EECF-DEB4-4022-A62D-A8BB9CDC0CDC}"/>
              </a:ext>
            </a:extLst>
          </p:cNvPr>
          <p:cNvSpPr/>
          <p:nvPr/>
        </p:nvSpPr>
        <p:spPr>
          <a:xfrm>
            <a:off x="3823855" y="1698172"/>
            <a:ext cx="4773879" cy="1413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9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C2E49550-3522-46B5-97B7-DE92517C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4"/>
          <a:stretch/>
        </p:blipFill>
        <p:spPr>
          <a:xfrm>
            <a:off x="0" y="1103507"/>
            <a:ext cx="9145414" cy="5242956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732125DE-4AB9-4F44-86CC-94E328AD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238"/>
            <a:ext cx="8229600" cy="770391"/>
          </a:xfrm>
        </p:spPr>
        <p:txBody>
          <a:bodyPr/>
          <a:lstStyle/>
          <a:p>
            <a:r>
              <a:rPr lang="cs-CZ" dirty="0"/>
              <a:t>PODNEBNÉ OBLASTI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44B3592D-956B-4A29-BAC3-8185C576F08C}"/>
              </a:ext>
            </a:extLst>
          </p:cNvPr>
          <p:cNvSpPr txBox="1"/>
          <p:nvPr/>
        </p:nvSpPr>
        <p:spPr>
          <a:xfrm>
            <a:off x="673924" y="1658831"/>
            <a:ext cx="1389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přímořská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6DC9EECF-DEB4-4022-A62D-A8BB9CDC0CDC}"/>
              </a:ext>
            </a:extLst>
          </p:cNvPr>
          <p:cNvSpPr/>
          <p:nvPr/>
        </p:nvSpPr>
        <p:spPr>
          <a:xfrm rot="5400000">
            <a:off x="62344" y="2354284"/>
            <a:ext cx="2612575" cy="2012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1916FBF1-C9EC-42B5-97E0-FA8B903136FF}"/>
              </a:ext>
            </a:extLst>
          </p:cNvPr>
          <p:cNvSpPr txBox="1"/>
          <p:nvPr/>
        </p:nvSpPr>
        <p:spPr>
          <a:xfrm>
            <a:off x="2692727" y="1658831"/>
            <a:ext cx="1389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přechodná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BD99A2A7-0F7E-49B4-B38A-1C93EF8C2E25}"/>
              </a:ext>
            </a:extLst>
          </p:cNvPr>
          <p:cNvSpPr/>
          <p:nvPr/>
        </p:nvSpPr>
        <p:spPr>
          <a:xfrm rot="5400000">
            <a:off x="2081147" y="2354284"/>
            <a:ext cx="2612575" cy="2012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2EBA4B1B-D1BC-4A93-83DA-25397D047BE5}"/>
              </a:ext>
            </a:extLst>
          </p:cNvPr>
          <p:cNvSpPr txBox="1"/>
          <p:nvPr/>
        </p:nvSpPr>
        <p:spPr>
          <a:xfrm>
            <a:off x="4696690" y="1658831"/>
            <a:ext cx="1389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pevninská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F1CB8123-16CB-4564-9CBC-8C1D0CD03EED}"/>
              </a:ext>
            </a:extLst>
          </p:cNvPr>
          <p:cNvSpPr/>
          <p:nvPr/>
        </p:nvSpPr>
        <p:spPr>
          <a:xfrm rot="5400000">
            <a:off x="5386940" y="1052453"/>
            <a:ext cx="2612575" cy="46165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6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81AF69A-948D-40C7-88C7-BB010916C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9"/>
            <a:ext cx="9144000" cy="5818901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1B8B73E8-49B9-4F58-9247-138861C6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88"/>
            <a:ext cx="8229600" cy="770391"/>
          </a:xfrm>
        </p:spPr>
        <p:txBody>
          <a:bodyPr/>
          <a:lstStyle/>
          <a:p>
            <a:r>
              <a:rPr lang="cs-CZ" dirty="0"/>
              <a:t>VEGETAČNÍ STUPNĚ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9202FC04-1A48-4FA5-9A2E-7CC9BAE93B1B}"/>
              </a:ext>
            </a:extLst>
          </p:cNvPr>
          <p:cNvSpPr/>
          <p:nvPr/>
        </p:nvSpPr>
        <p:spPr>
          <a:xfrm>
            <a:off x="0" y="886931"/>
            <a:ext cx="7528955" cy="563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FB309283-8752-411D-AED5-45BC998AA053}"/>
              </a:ext>
            </a:extLst>
          </p:cNvPr>
          <p:cNvSpPr/>
          <p:nvPr/>
        </p:nvSpPr>
        <p:spPr>
          <a:xfrm>
            <a:off x="4108862" y="6074221"/>
            <a:ext cx="1935678" cy="44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B635A1CE-B5BB-43EE-BFE2-B6A3181D3343}"/>
              </a:ext>
            </a:extLst>
          </p:cNvPr>
          <p:cNvSpPr/>
          <p:nvPr/>
        </p:nvSpPr>
        <p:spPr>
          <a:xfrm>
            <a:off x="3740726" y="5343896"/>
            <a:ext cx="2303813" cy="627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A249004-C1B3-426C-B975-5E7FAD9E9238}"/>
              </a:ext>
            </a:extLst>
          </p:cNvPr>
          <p:cNvSpPr/>
          <p:nvPr/>
        </p:nvSpPr>
        <p:spPr>
          <a:xfrm>
            <a:off x="3182586" y="4188310"/>
            <a:ext cx="2493819" cy="77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FE751AF6-18C2-407D-A9B9-B34A308004B6}"/>
              </a:ext>
            </a:extLst>
          </p:cNvPr>
          <p:cNvSpPr/>
          <p:nvPr/>
        </p:nvSpPr>
        <p:spPr>
          <a:xfrm>
            <a:off x="2493817" y="3241964"/>
            <a:ext cx="1615046" cy="57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9FF24704-C7F4-496D-AD82-C266C0C1DFC6}"/>
              </a:ext>
            </a:extLst>
          </p:cNvPr>
          <p:cNvSpPr/>
          <p:nvPr/>
        </p:nvSpPr>
        <p:spPr>
          <a:xfrm>
            <a:off x="2090053" y="2185414"/>
            <a:ext cx="2386943" cy="77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75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rkonoše-Studniční hora | FotoAparát.cz">
            <a:extLst>
              <a:ext uri="{FF2B5EF4-FFF2-40B4-BE49-F238E27FC236}">
                <a16:creationId xmlns="" xmlns:a16="http://schemas.microsoft.com/office/drawing/2014/main" id="{5E248371-DC4E-4EC5-B484-750318B35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23068" r="5575" b="18935"/>
          <a:stretch/>
        </p:blipFill>
        <p:spPr bwMode="auto">
          <a:xfrm>
            <a:off x="-1" y="0"/>
            <a:ext cx="9144000" cy="411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6FA52771-0D76-474E-A942-845DC5517671}"/>
              </a:ext>
            </a:extLst>
          </p:cNvPr>
          <p:cNvSpPr txBox="1"/>
          <p:nvPr/>
        </p:nvSpPr>
        <p:spPr>
          <a:xfrm>
            <a:off x="4912822" y="0"/>
            <a:ext cx="423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Studniční hora, 1554 </a:t>
            </a:r>
            <a:r>
              <a:rPr lang="cs-CZ" sz="2400" dirty="0" smtClean="0"/>
              <a:t>m n. m</a:t>
            </a:r>
            <a:r>
              <a:rPr lang="cs-CZ" sz="2400" dirty="0"/>
              <a:t>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C17DA8AC-5FF4-495A-B035-41D915843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8"/>
          <a:stretch/>
        </p:blipFill>
        <p:spPr>
          <a:xfrm>
            <a:off x="-2" y="2439349"/>
            <a:ext cx="9144000" cy="441865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6AACC3F6-949A-40EE-A5B2-4250F1667E4C}"/>
              </a:ext>
            </a:extLst>
          </p:cNvPr>
          <p:cNvSpPr txBox="1"/>
          <p:nvPr/>
        </p:nvSpPr>
        <p:spPr>
          <a:xfrm>
            <a:off x="6828312" y="2495757"/>
            <a:ext cx="231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Lofoty, pobřeží</a:t>
            </a:r>
          </a:p>
        </p:txBody>
      </p:sp>
    </p:spTree>
    <p:extLst>
      <p:ext uri="{BB962C8B-B14F-4D97-AF65-F5344CB8AC3E}">
        <p14:creationId xmlns:p14="http://schemas.microsoft.com/office/powerpoint/2010/main" val="18135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38"/>
            <a:ext cx="8229600" cy="770391"/>
          </a:xfrm>
        </p:spPr>
        <p:txBody>
          <a:bodyPr/>
          <a:lstStyle/>
          <a:p>
            <a:r>
              <a:rPr lang="cs-CZ" dirty="0"/>
              <a:t>ZIMA – HROZBY A OBTÍŽE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042062"/>
            <a:ext cx="8763990" cy="5778800"/>
          </a:xfrm>
        </p:spPr>
        <p:txBody>
          <a:bodyPr/>
          <a:lstStyle/>
          <a:p>
            <a:r>
              <a:rPr lang="cs-CZ" sz="2800" dirty="0"/>
              <a:t>zmrznutí vody v buňkách, tkáních a pletivech</a:t>
            </a:r>
            <a:br>
              <a:rPr lang="cs-CZ" sz="2800" dirty="0"/>
            </a:br>
            <a:r>
              <a:rPr lang="cs-CZ" sz="2800" dirty="0"/>
              <a:t>- při poklesu pod 0 °C, nevratné, fatální změny</a:t>
            </a:r>
          </a:p>
          <a:p>
            <a:r>
              <a:rPr lang="cs-CZ" sz="2800" dirty="0"/>
              <a:t>nízké teploty - vyšší tepelné ztráty</a:t>
            </a:r>
            <a:br>
              <a:rPr lang="cs-CZ" sz="2800" dirty="0"/>
            </a:br>
            <a:r>
              <a:rPr lang="cs-CZ" sz="2800" dirty="0"/>
              <a:t>- nutno „vyrobit“ více tepla = vyšší spotřeba energie</a:t>
            </a:r>
            <a:br>
              <a:rPr lang="cs-CZ" sz="2800" dirty="0"/>
            </a:br>
            <a:r>
              <a:rPr lang="cs-CZ" sz="2800" dirty="0"/>
              <a:t>- zpomalení životních pochodů, ztrnulost</a:t>
            </a:r>
          </a:p>
          <a:p>
            <a:r>
              <a:rPr lang="cs-CZ" sz="2800" dirty="0"/>
              <a:t>potrava – nedostatek, špatně dostupná</a:t>
            </a:r>
          </a:p>
          <a:p>
            <a:r>
              <a:rPr lang="cs-CZ" sz="2800" dirty="0"/>
              <a:t>sníh – brání průniku světla k rostlinám, ztěžuje pohyb živočichům</a:t>
            </a:r>
          </a:p>
          <a:p>
            <a:r>
              <a:rPr lang="cs-CZ" sz="2800" dirty="0"/>
              <a:t>zmrzlá voda  (i v půdě) – organismy ji takto </a:t>
            </a:r>
            <a:r>
              <a:rPr lang="cs-CZ" sz="2800" dirty="0" smtClean="0"/>
              <a:t>nemohou přijímat → rostliny </a:t>
            </a:r>
            <a:r>
              <a:rPr lang="cs-CZ" sz="2800" dirty="0"/>
              <a:t>usychají, živočichové se nemohou napít</a:t>
            </a:r>
          </a:p>
        </p:txBody>
      </p:sp>
    </p:spTree>
    <p:extLst>
      <p:ext uri="{BB962C8B-B14F-4D97-AF65-F5344CB8AC3E}">
        <p14:creationId xmlns:p14="http://schemas.microsoft.com/office/powerpoint/2010/main" val="21593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ZIMA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8" y="1042062"/>
            <a:ext cx="8645236" cy="2983673"/>
          </a:xfrm>
        </p:spPr>
        <p:txBody>
          <a:bodyPr/>
          <a:lstStyle/>
          <a:p>
            <a:r>
              <a:rPr lang="cs-CZ" sz="2800" dirty="0"/>
              <a:t>dlouhodobé působení nízkých teplot, v blízkosti </a:t>
            </a:r>
            <a:r>
              <a:rPr lang="cs-CZ" sz="2800" dirty="0" smtClean="0"/>
              <a:t>    a </a:t>
            </a:r>
            <a:r>
              <a:rPr lang="cs-CZ" sz="2800" dirty="0"/>
              <a:t>především pod bodem mrazu (0 °C)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Otázka: kde a kdy se organismy se zimou potkají?</a:t>
            </a:r>
          </a:p>
        </p:txBody>
      </p:sp>
    </p:spTree>
    <p:extLst>
      <p:ext uri="{BB962C8B-B14F-4D97-AF65-F5344CB8AC3E}">
        <p14:creationId xmlns:p14="http://schemas.microsoft.com/office/powerpoint/2010/main" val="107385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řírodou - Foto - čáp bílý">
            <a:extLst>
              <a:ext uri="{FF2B5EF4-FFF2-40B4-BE49-F238E27FC236}">
                <a16:creationId xmlns="" xmlns:a16="http://schemas.microsoft.com/office/drawing/2014/main" id="{4B82EE4D-D4D3-4098-A5A2-AE2B5C33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3" y="2088512"/>
            <a:ext cx="6180957" cy="40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ÚNIK V PROSTORU</a:t>
            </a:r>
          </a:p>
          <a:p>
            <a:r>
              <a:rPr lang="cs-CZ" sz="2800" dirty="0"/>
              <a:t>migrace do příznivější oblasti (teplota, potrava)</a:t>
            </a:r>
          </a:p>
          <a:p>
            <a:r>
              <a:rPr lang="cs-CZ" sz="2800" dirty="0"/>
              <a:t>horizontální (nejčastěji sever – jih)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627F569A-6A05-4128-B876-FA873FDD6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93"/>
          <a:stretch/>
        </p:blipFill>
        <p:spPr>
          <a:xfrm>
            <a:off x="226219" y="2638879"/>
            <a:ext cx="5200804" cy="40740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8C44F67E-D06D-4247-8670-DE283BE70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2" t="17847" r="22193" b="19509"/>
          <a:stretch/>
        </p:blipFill>
        <p:spPr>
          <a:xfrm>
            <a:off x="3516927" y="2719037"/>
            <a:ext cx="5603910" cy="40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ÚNIK V PROSTORU</a:t>
            </a:r>
          </a:p>
          <a:p>
            <a:r>
              <a:rPr lang="cs-CZ" sz="2800" dirty="0"/>
              <a:t>migrace do příznivější oblasti (teplota, potrava)</a:t>
            </a:r>
          </a:p>
          <a:p>
            <a:r>
              <a:rPr lang="cs-CZ" sz="2800" dirty="0"/>
              <a:t>horizontální (nejčastěji sever – jih)</a:t>
            </a:r>
          </a:p>
          <a:p>
            <a:r>
              <a:rPr lang="cs-CZ" sz="2800" dirty="0"/>
              <a:t>vertikální (shora dolů)</a:t>
            </a:r>
          </a:p>
        </p:txBody>
      </p:sp>
      <p:pic>
        <p:nvPicPr>
          <p:cNvPr id="2052" name="Picture 4" descr="Kamzík horský | savci, Sudokopytníci, Artiodactyla, turovití, Bovidae, kamzík  horský, Rupicapra rupicapra, CZ, z volnosti | FOTOGALERIE">
            <a:extLst>
              <a:ext uri="{FF2B5EF4-FFF2-40B4-BE49-F238E27FC236}">
                <a16:creationId xmlns="" xmlns:a16="http://schemas.microsoft.com/office/drawing/2014/main" id="{53CD2E71-5150-4C66-B7E7-BDFDF86BB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2"/>
          <a:stretch/>
        </p:blipFill>
        <p:spPr bwMode="auto">
          <a:xfrm>
            <a:off x="2489859" y="2049546"/>
            <a:ext cx="5300354" cy="47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mec kanibal, aneb čím vším sumci nepohrdnou. Mohou napadnout i člověka? »  Rybářský rozcestník">
            <a:extLst>
              <a:ext uri="{FF2B5EF4-FFF2-40B4-BE49-F238E27FC236}">
                <a16:creationId xmlns="" xmlns:a16="http://schemas.microsoft.com/office/drawing/2014/main" id="{141DC34A-3B97-4D13-AF9D-09A69A72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244"/>
            <a:ext cx="5415148" cy="38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řejete si úrodnou a provzdušněnou půdu? Nechte pracovat… | iReceptář.cz">
            <a:extLst>
              <a:ext uri="{FF2B5EF4-FFF2-40B4-BE49-F238E27FC236}">
                <a16:creationId xmlns="" xmlns:a16="http://schemas.microsoft.com/office/drawing/2014/main" id="{D726AADD-9170-49F6-AB2A-AE96DBA47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4956" r="11559"/>
          <a:stretch/>
        </p:blipFill>
        <p:spPr bwMode="auto">
          <a:xfrm>
            <a:off x="3843646" y="2573496"/>
            <a:ext cx="5300354" cy="42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4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ÚNIK V ČASE</a:t>
            </a:r>
          </a:p>
          <a:p>
            <a:r>
              <a:rPr lang="cs-CZ" sz="2800" dirty="0"/>
              <a:t>zastavení vývinu, veškerých životních projevů</a:t>
            </a:r>
          </a:p>
          <a:p>
            <a:r>
              <a:rPr lang="cs-CZ" sz="2800" dirty="0"/>
              <a:t>čekání na příhodné období</a:t>
            </a:r>
          </a:p>
          <a:p>
            <a:r>
              <a:rPr lang="cs-CZ" sz="2800" dirty="0"/>
              <a:t>dormance (rostliny): semena, pupeny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2996895-3312-4DAA-A526-867CF1689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6" t="16159"/>
          <a:stretch/>
        </p:blipFill>
        <p:spPr>
          <a:xfrm>
            <a:off x="4436783" y="3847604"/>
            <a:ext cx="4707217" cy="3010395"/>
          </a:xfrm>
          <a:prstGeom prst="rect">
            <a:avLst/>
          </a:prstGeom>
        </p:spPr>
      </p:pic>
      <p:pic>
        <p:nvPicPr>
          <p:cNvPr id="7170" name="Picture 2" descr="Javor mléč - Naše stromy">
            <a:extLst>
              <a:ext uri="{FF2B5EF4-FFF2-40B4-BE49-F238E27FC236}">
                <a16:creationId xmlns="" xmlns:a16="http://schemas.microsoft.com/office/drawing/2014/main" id="{5FE7B546-EDFA-4F8F-8A79-85828A944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16315" r="6655" b="7062"/>
          <a:stretch/>
        </p:blipFill>
        <p:spPr bwMode="auto">
          <a:xfrm>
            <a:off x="11876" y="3847604"/>
            <a:ext cx="4413545" cy="3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ÚNIK V ČASE</a:t>
            </a:r>
          </a:p>
          <a:p>
            <a:r>
              <a:rPr lang="cs-CZ" sz="2800" dirty="0"/>
              <a:t>zastavení vývinu, veškerých životních projevů</a:t>
            </a:r>
          </a:p>
          <a:p>
            <a:r>
              <a:rPr lang="cs-CZ" sz="2800" dirty="0"/>
              <a:t>diapauza (bezobratlí): jakékoli vývojové stádium</a:t>
            </a:r>
          </a:p>
        </p:txBody>
      </p:sp>
      <p:pic>
        <p:nvPicPr>
          <p:cNvPr id="3074" name="Picture 2" descr="Evolutionary Biology | Universität Basel">
            <a:extLst>
              <a:ext uri="{FF2B5EF4-FFF2-40B4-BE49-F238E27FC236}">
                <a16:creationId xmlns="" xmlns:a16="http://schemas.microsoft.com/office/drawing/2014/main" id="{82C9DD0B-3D95-4321-A92A-86AF917A9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r="8847" b="5356"/>
          <a:stretch/>
        </p:blipFill>
        <p:spPr bwMode="auto">
          <a:xfrm>
            <a:off x="4572000" y="2636322"/>
            <a:ext cx="4022084" cy="422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ázrak krok za krokem: Jak se z housenky stane motýl | 100+1 zahraniční  zajímavost">
            <a:extLst>
              <a:ext uri="{FF2B5EF4-FFF2-40B4-BE49-F238E27FC236}">
                <a16:creationId xmlns="" xmlns:a16="http://schemas.microsoft.com/office/drawing/2014/main" id="{33325496-D919-4896-94B5-1897C042A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b="4589"/>
          <a:stretch/>
        </p:blipFill>
        <p:spPr bwMode="auto">
          <a:xfrm>
            <a:off x="647206" y="2683519"/>
            <a:ext cx="3408218" cy="41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ÚNIK V ČASE</a:t>
            </a:r>
          </a:p>
          <a:p>
            <a:r>
              <a:rPr lang="cs-CZ" sz="2800" dirty="0"/>
              <a:t>hibernace</a:t>
            </a:r>
          </a:p>
          <a:p>
            <a:r>
              <a:rPr lang="cs-CZ" sz="2800" dirty="0"/>
              <a:t>výrazné snížení životních projevů a tělesné teploty</a:t>
            </a:r>
          </a:p>
          <a:p>
            <a:r>
              <a:rPr lang="cs-CZ" sz="2800" dirty="0"/>
              <a:t>přečkání nepříznivého období s co nejmenšími náklady, většinou v nějakém úkrytu</a:t>
            </a:r>
          </a:p>
        </p:txBody>
      </p:sp>
    </p:spTree>
    <p:extLst>
      <p:ext uri="{BB962C8B-B14F-4D97-AF65-F5344CB8AC3E}">
        <p14:creationId xmlns:p14="http://schemas.microsoft.com/office/powerpoint/2010/main" val="10348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PŘEČKÁNÍ</a:t>
            </a:r>
          </a:p>
          <a:p>
            <a:r>
              <a:rPr lang="cs-CZ" sz="2800" dirty="0"/>
              <a:t>zahrnuje celou řadu adaptací</a:t>
            </a:r>
          </a:p>
          <a:p>
            <a:r>
              <a:rPr lang="cs-CZ" sz="2800" dirty="0"/>
              <a:t>změna tělního pokryvu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C649BD4-26FD-43DA-BC07-04E2A17FC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23"/>
          <a:stretch/>
        </p:blipFill>
        <p:spPr>
          <a:xfrm>
            <a:off x="-1" y="3170712"/>
            <a:ext cx="4323917" cy="36872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B3B1DA6A-CB0B-48AA-92D8-8C26B3333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8" t="8505" r="8408" b="7338"/>
          <a:stretch/>
        </p:blipFill>
        <p:spPr>
          <a:xfrm>
            <a:off x="4392942" y="3170712"/>
            <a:ext cx="4751057" cy="36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PŘEČKÁNÍ</a:t>
            </a:r>
          </a:p>
          <a:p>
            <a:r>
              <a:rPr lang="cs-CZ" sz="2800" dirty="0"/>
              <a:t>zahrnuje celou řadu adaptací</a:t>
            </a:r>
          </a:p>
          <a:p>
            <a:r>
              <a:rPr lang="cs-CZ" sz="2800" dirty="0"/>
              <a:t>změna tělního pokryvu</a:t>
            </a:r>
          </a:p>
          <a:p>
            <a:r>
              <a:rPr lang="cs-CZ" sz="2800" dirty="0"/>
              <a:t>zásoby: tukové, potrava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3229086"/>
            <a:ext cx="4536141" cy="36289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25507" b="13265"/>
          <a:stretch/>
        </p:blipFill>
        <p:spPr>
          <a:xfrm>
            <a:off x="-1" y="3775931"/>
            <a:ext cx="4607859" cy="30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PŘEČKÁNÍ</a:t>
            </a:r>
          </a:p>
          <a:p>
            <a:r>
              <a:rPr lang="cs-CZ" sz="2800" dirty="0"/>
              <a:t>zahrnuje celou řadu adaptací</a:t>
            </a:r>
          </a:p>
          <a:p>
            <a:r>
              <a:rPr lang="cs-CZ" sz="2800" dirty="0"/>
              <a:t>změna tělního pokryvu</a:t>
            </a:r>
          </a:p>
          <a:p>
            <a:r>
              <a:rPr lang="cs-CZ" sz="2800" dirty="0"/>
              <a:t>zásoby: tukové, potrava</a:t>
            </a:r>
          </a:p>
          <a:p>
            <a:r>
              <a:rPr lang="cs-CZ" sz="2800" dirty="0"/>
              <a:t>změna potravy</a:t>
            </a:r>
          </a:p>
        </p:txBody>
      </p:sp>
      <p:pic>
        <p:nvPicPr>
          <p:cNvPr id="10242" name="Picture 2" descr="Pozitivní zprávy">
            <a:extLst>
              <a:ext uri="{FF2B5EF4-FFF2-40B4-BE49-F238E27FC236}">
                <a16:creationId xmlns="" xmlns:a16="http://schemas.microsoft.com/office/drawing/2014/main" id="{6972A350-A5D5-468B-A878-4167E8F6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r="11138" b="11689"/>
          <a:stretch/>
        </p:blipFill>
        <p:spPr bwMode="auto">
          <a:xfrm>
            <a:off x="3016332" y="3032662"/>
            <a:ext cx="6127668" cy="38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PŘEČKÁNÍ</a:t>
            </a:r>
          </a:p>
          <a:p>
            <a:r>
              <a:rPr lang="cs-CZ" sz="2800" dirty="0"/>
              <a:t>zahrnuje celou řadu adaptací</a:t>
            </a:r>
          </a:p>
          <a:p>
            <a:r>
              <a:rPr lang="cs-CZ" sz="2800" dirty="0"/>
              <a:t>změna tělního pokryvu</a:t>
            </a:r>
          </a:p>
          <a:p>
            <a:r>
              <a:rPr lang="cs-CZ" sz="2800" dirty="0"/>
              <a:t>zásoby: tukové, potrava</a:t>
            </a:r>
          </a:p>
          <a:p>
            <a:r>
              <a:rPr lang="cs-CZ" sz="2800" dirty="0"/>
              <a:t>změna potravy</a:t>
            </a:r>
          </a:p>
          <a:p>
            <a:r>
              <a:rPr lang="cs-CZ" sz="2800" dirty="0"/>
              <a:t>dočasný úkryt</a:t>
            </a:r>
          </a:p>
        </p:txBody>
      </p:sp>
    </p:spTree>
    <p:extLst>
      <p:ext uri="{BB962C8B-B14F-4D97-AF65-F5344CB8AC3E}">
        <p14:creationId xmlns:p14="http://schemas.microsoft.com/office/powerpoint/2010/main" val="27757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ZÁKLADNÍ STRATEGIE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 smtClean="0"/>
              <a:t>... často kombinace některých již zmíněných možností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388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="" xmlns:a16="http://schemas.microsoft.com/office/drawing/2014/main" id="{15E56886-22FD-4CA1-A97C-EF18818BC8DE}"/>
              </a:ext>
            </a:extLst>
          </p:cNvPr>
          <p:cNvGrpSpPr/>
          <p:nvPr/>
        </p:nvGrpSpPr>
        <p:grpSpPr>
          <a:xfrm>
            <a:off x="0" y="591838"/>
            <a:ext cx="9143564" cy="5710727"/>
            <a:chOff x="0" y="591838"/>
            <a:chExt cx="9143564" cy="5710727"/>
          </a:xfrm>
        </p:grpSpPr>
        <p:pic>
          <p:nvPicPr>
            <p:cNvPr id="4" name="Obrázek 3">
              <a:extLst>
                <a:ext uri="{FF2B5EF4-FFF2-40B4-BE49-F238E27FC236}">
                  <a16:creationId xmlns="" xmlns:a16="http://schemas.microsoft.com/office/drawing/2014/main" id="{5802DAAF-67F3-46D1-9F38-B74CEBF93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" r="3182" b="4270"/>
            <a:stretch/>
          </p:blipFill>
          <p:spPr>
            <a:xfrm>
              <a:off x="0" y="591838"/>
              <a:ext cx="9143564" cy="5674324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="" xmlns:a16="http://schemas.microsoft.com/office/drawing/2014/main" id="{BB944C20-84FC-40B5-93ED-D024EC3EC607}"/>
                </a:ext>
              </a:extLst>
            </p:cNvPr>
            <p:cNvSpPr txBox="1"/>
            <p:nvPr/>
          </p:nvSpPr>
          <p:spPr>
            <a:xfrm>
              <a:off x="3733799" y="666750"/>
              <a:ext cx="100965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severní</a:t>
              </a:r>
              <a:r>
                <a:rPr lang="cs-CZ" dirty="0"/>
                <a:t> </a:t>
              </a:r>
              <a:r>
                <a:rPr lang="cs-CZ" sz="1400" dirty="0"/>
                <a:t>pól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="" xmlns:a16="http://schemas.microsoft.com/office/drawing/2014/main" id="{3776A2EB-5D06-4C56-B2D8-FC886307C73B}"/>
                </a:ext>
              </a:extLst>
            </p:cNvPr>
            <p:cNvSpPr txBox="1"/>
            <p:nvPr/>
          </p:nvSpPr>
          <p:spPr>
            <a:xfrm>
              <a:off x="5667374" y="5309800"/>
              <a:ext cx="1123951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jižní</a:t>
              </a:r>
              <a:r>
                <a:rPr lang="cs-CZ" dirty="0"/>
                <a:t> </a:t>
              </a:r>
              <a:r>
                <a:rPr lang="cs-CZ" sz="1400" dirty="0"/>
                <a:t>polární kruh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="" xmlns:a16="http://schemas.microsoft.com/office/drawing/2014/main" id="{57BCB6B3-F45D-41AF-8099-A5B91C7D8F68}"/>
                </a:ext>
              </a:extLst>
            </p:cNvPr>
            <p:cNvSpPr txBox="1"/>
            <p:nvPr/>
          </p:nvSpPr>
          <p:spPr>
            <a:xfrm>
              <a:off x="6972301" y="3381375"/>
              <a:ext cx="65722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rovník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="" xmlns:a16="http://schemas.microsoft.com/office/drawing/2014/main" id="{7D98670F-42B3-4AE6-BA2B-C7F7C40D3EB8}"/>
                </a:ext>
              </a:extLst>
            </p:cNvPr>
            <p:cNvSpPr txBox="1"/>
            <p:nvPr/>
          </p:nvSpPr>
          <p:spPr>
            <a:xfrm>
              <a:off x="6610351" y="4238111"/>
              <a:ext cx="159067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obratník Kozoroha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="" xmlns:a16="http://schemas.microsoft.com/office/drawing/2014/main" id="{CF8F2B44-D894-4292-9F33-83263F3F101A}"/>
                </a:ext>
              </a:extLst>
            </p:cNvPr>
            <p:cNvSpPr txBox="1"/>
            <p:nvPr/>
          </p:nvSpPr>
          <p:spPr>
            <a:xfrm>
              <a:off x="6648451" y="2512167"/>
              <a:ext cx="136207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obratník Raka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="" xmlns:a16="http://schemas.microsoft.com/office/drawing/2014/main" id="{604499F9-9192-4B41-927B-814722584BBC}"/>
                </a:ext>
              </a:extLst>
            </p:cNvPr>
            <p:cNvSpPr txBox="1"/>
            <p:nvPr/>
          </p:nvSpPr>
          <p:spPr>
            <a:xfrm>
              <a:off x="3733799" y="6025566"/>
              <a:ext cx="100965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jižní</a:t>
              </a:r>
              <a:r>
                <a:rPr lang="cs-CZ" dirty="0"/>
                <a:t> </a:t>
              </a:r>
              <a:r>
                <a:rPr lang="cs-CZ" sz="1400" dirty="0"/>
                <a:t>pól</a:t>
              </a:r>
            </a:p>
          </p:txBody>
        </p:sp>
        <p:sp>
          <p:nvSpPr>
            <p:cNvPr id="2" name="Obdélník 1">
              <a:extLst>
                <a:ext uri="{FF2B5EF4-FFF2-40B4-BE49-F238E27FC236}">
                  <a16:creationId xmlns="" xmlns:a16="http://schemas.microsoft.com/office/drawing/2014/main" id="{60FDB3ED-18B5-4F98-A7D0-47A0B0D988D2}"/>
                </a:ext>
              </a:extLst>
            </p:cNvPr>
            <p:cNvSpPr/>
            <p:nvPr/>
          </p:nvSpPr>
          <p:spPr>
            <a:xfrm>
              <a:off x="48120" y="2149434"/>
              <a:ext cx="1590674" cy="2671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="" xmlns:a16="http://schemas.microsoft.com/office/drawing/2014/main" id="{804DDF7E-E7F9-47E2-819C-2DBA7E193CF6}"/>
                </a:ext>
              </a:extLst>
            </p:cNvPr>
            <p:cNvSpPr/>
            <p:nvPr/>
          </p:nvSpPr>
          <p:spPr>
            <a:xfrm rot="5400000">
              <a:off x="6102207" y="991678"/>
              <a:ext cx="215446" cy="877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="" xmlns:a16="http://schemas.microsoft.com/office/drawing/2014/main" id="{F4AE2513-E8C4-4CA9-970E-8E93A5FDE6C9}"/>
                </a:ext>
              </a:extLst>
            </p:cNvPr>
            <p:cNvSpPr txBox="1"/>
            <p:nvPr/>
          </p:nvSpPr>
          <p:spPr>
            <a:xfrm>
              <a:off x="5700157" y="1089503"/>
              <a:ext cx="1362076" cy="492443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cs-CZ" sz="1400" dirty="0"/>
                <a:t>severní</a:t>
              </a:r>
              <a:r>
                <a:rPr lang="cs-CZ" dirty="0"/>
                <a:t> </a:t>
              </a:r>
              <a:r>
                <a:rPr lang="cs-CZ" sz="1400" dirty="0"/>
                <a:t>polární kruh</a:t>
              </a:r>
            </a:p>
          </p:txBody>
        </p:sp>
        <p:sp>
          <p:nvSpPr>
            <p:cNvPr id="15" name="Obdélník 14">
              <a:extLst>
                <a:ext uri="{FF2B5EF4-FFF2-40B4-BE49-F238E27FC236}">
                  <a16:creationId xmlns="" xmlns:a16="http://schemas.microsoft.com/office/drawing/2014/main" id="{F09671F5-2240-4F31-A479-6B6CD6BF7B7E}"/>
                </a:ext>
              </a:extLst>
            </p:cNvPr>
            <p:cNvSpPr/>
            <p:nvPr/>
          </p:nvSpPr>
          <p:spPr>
            <a:xfrm>
              <a:off x="427512" y="5118265"/>
              <a:ext cx="1958747" cy="492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="" xmlns:a16="http://schemas.microsoft.com/office/drawing/2014/main" id="{EFE2A0E7-AFD8-4A0E-A8AA-F8EADEDCA8C0}"/>
                </a:ext>
              </a:extLst>
            </p:cNvPr>
            <p:cNvSpPr/>
            <p:nvPr/>
          </p:nvSpPr>
          <p:spPr>
            <a:xfrm>
              <a:off x="5890162" y="1603477"/>
              <a:ext cx="2163320" cy="279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06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418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132F7E0-4ABC-4A56-918A-CCF5B5E69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 b="10538"/>
          <a:stretch/>
        </p:blipFill>
        <p:spPr>
          <a:xfrm>
            <a:off x="-1" y="59380"/>
            <a:ext cx="9144001" cy="66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AAC6651-3238-48B2-A2DB-4EF5D2B3E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2550"/>
          <a:stretch/>
        </p:blipFill>
        <p:spPr>
          <a:xfrm>
            <a:off x="-14149" y="902524"/>
            <a:ext cx="9158149" cy="50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1B08DFCD-4908-41D6-8604-477DBEAB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8138" b="10996"/>
          <a:stretch/>
        </p:blipFill>
        <p:spPr>
          <a:xfrm>
            <a:off x="237732" y="-1676"/>
            <a:ext cx="8668536" cy="6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BE383805-0910-4C29-B1C6-9A6810D05F40}"/>
              </a:ext>
            </a:extLst>
          </p:cNvPr>
          <p:cNvGrpSpPr/>
          <p:nvPr/>
        </p:nvGrpSpPr>
        <p:grpSpPr>
          <a:xfrm>
            <a:off x="-6975" y="139535"/>
            <a:ext cx="9150975" cy="6578930"/>
            <a:chOff x="-6975" y="139535"/>
            <a:chExt cx="9150975" cy="6578930"/>
          </a:xfrm>
        </p:grpSpPr>
        <p:pic>
          <p:nvPicPr>
            <p:cNvPr id="3" name="Obrázek 2">
              <a:extLst>
                <a:ext uri="{FF2B5EF4-FFF2-40B4-BE49-F238E27FC236}">
                  <a16:creationId xmlns="" xmlns:a16="http://schemas.microsoft.com/office/drawing/2014/main" id="{0F62917A-CF28-4F53-B4A6-A2B3A11B4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8"/>
            <a:stretch/>
          </p:blipFill>
          <p:spPr>
            <a:xfrm>
              <a:off x="-6975" y="139535"/>
              <a:ext cx="9150975" cy="6578930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="" xmlns:a16="http://schemas.microsoft.com/office/drawing/2014/main" id="{9AF4EF44-4BB8-4FE4-84D2-6ECD42A67C2B}"/>
                </a:ext>
              </a:extLst>
            </p:cNvPr>
            <p:cNvSpPr txBox="1"/>
            <p:nvPr/>
          </p:nvSpPr>
          <p:spPr>
            <a:xfrm>
              <a:off x="6947065" y="4322618"/>
              <a:ext cx="17337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zimní slunovrat</a:t>
              </a:r>
              <a:br>
                <a:rPr lang="cs-CZ" dirty="0"/>
              </a:br>
              <a:r>
                <a:rPr lang="cs-CZ" dirty="0"/>
                <a:t>21. prosince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="" xmlns:a16="http://schemas.microsoft.com/office/drawing/2014/main" id="{F4EC9A32-CBB2-4B21-9E3A-0249F1C39622}"/>
                </a:ext>
              </a:extLst>
            </p:cNvPr>
            <p:cNvSpPr txBox="1"/>
            <p:nvPr/>
          </p:nvSpPr>
          <p:spPr>
            <a:xfrm>
              <a:off x="83127" y="4334493"/>
              <a:ext cx="20781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letní slunovrat</a:t>
              </a:r>
              <a:br>
                <a:rPr lang="cs-CZ" dirty="0"/>
              </a:br>
              <a:r>
                <a:rPr lang="cs-CZ" dirty="0"/>
                <a:t>21. června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="" xmlns:a16="http://schemas.microsoft.com/office/drawing/2014/main" id="{A1132049-3A35-46E6-BEB2-040F7E99C94F}"/>
                </a:ext>
              </a:extLst>
            </p:cNvPr>
            <p:cNvSpPr txBox="1"/>
            <p:nvPr/>
          </p:nvSpPr>
          <p:spPr>
            <a:xfrm>
              <a:off x="5545776" y="6072134"/>
              <a:ext cx="25769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podzimní rovnodennost</a:t>
              </a:r>
              <a:br>
                <a:rPr lang="cs-CZ" dirty="0"/>
              </a:br>
              <a:r>
                <a:rPr lang="cs-CZ" dirty="0"/>
                <a:t>23. září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="" xmlns:a16="http://schemas.microsoft.com/office/drawing/2014/main" id="{996C6792-F372-4296-816A-ACE10164D110}"/>
                </a:ext>
              </a:extLst>
            </p:cNvPr>
            <p:cNvSpPr/>
            <p:nvPr/>
          </p:nvSpPr>
          <p:spPr>
            <a:xfrm>
              <a:off x="2280062" y="163285"/>
              <a:ext cx="1805050" cy="39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="" xmlns:a16="http://schemas.microsoft.com/office/drawing/2014/main" id="{BA563416-1F29-4C07-89C4-11BA77D10D51}"/>
                </a:ext>
              </a:extLst>
            </p:cNvPr>
            <p:cNvSpPr/>
            <p:nvPr/>
          </p:nvSpPr>
          <p:spPr>
            <a:xfrm>
              <a:off x="1698168" y="479462"/>
              <a:ext cx="1805050" cy="39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="" xmlns:a16="http://schemas.microsoft.com/office/drawing/2014/main" id="{93EDFC0B-A23B-47CA-8556-7E42E1945E17}"/>
                </a:ext>
              </a:extLst>
            </p:cNvPr>
            <p:cNvSpPr txBox="1"/>
            <p:nvPr/>
          </p:nvSpPr>
          <p:spPr>
            <a:xfrm>
              <a:off x="2422567" y="163285"/>
              <a:ext cx="2078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jarní rovnodennost</a:t>
              </a:r>
              <a:br>
                <a:rPr lang="cs-CZ" dirty="0"/>
              </a:br>
              <a:r>
                <a:rPr lang="cs-CZ" dirty="0"/>
                <a:t>21. března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="" xmlns:a16="http://schemas.microsoft.com/office/drawing/2014/main" id="{D4E8A739-4327-426F-9C74-6722D0D5D62B}"/>
                </a:ext>
              </a:extLst>
            </p:cNvPr>
            <p:cNvSpPr/>
            <p:nvPr/>
          </p:nvSpPr>
          <p:spPr>
            <a:xfrm>
              <a:off x="0" y="6072134"/>
              <a:ext cx="2244433" cy="53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66CF8C5D-0AEE-4681-B8D7-4585DFFF448E}"/>
              </a:ext>
            </a:extLst>
          </p:cNvPr>
          <p:cNvSpPr/>
          <p:nvPr/>
        </p:nvSpPr>
        <p:spPr>
          <a:xfrm>
            <a:off x="6733309" y="1567543"/>
            <a:ext cx="2410691" cy="34014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F35891CF-5D0D-4335-B7E0-BBF764D8A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9762"/>
          <a:stretch/>
        </p:blipFill>
        <p:spPr>
          <a:xfrm>
            <a:off x="0" y="926279"/>
            <a:ext cx="9144000" cy="573751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B7AFE005-EAF9-42F5-91B8-7BDAA8E7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80"/>
            <a:ext cx="8229600" cy="770391"/>
          </a:xfrm>
        </p:spPr>
        <p:txBody>
          <a:bodyPr/>
          <a:lstStyle/>
          <a:p>
            <a:r>
              <a:rPr lang="cs-CZ" dirty="0"/>
              <a:t>ZIMNÍ SLUNOVRAT (21</a:t>
            </a:r>
            <a:r>
              <a:rPr lang="cs-CZ" dirty="0" smtClean="0"/>
              <a:t>. 12</a:t>
            </a:r>
            <a:r>
              <a:rPr lang="cs-CZ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7202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BE383805-0910-4C29-B1C6-9A6810D05F40}"/>
              </a:ext>
            </a:extLst>
          </p:cNvPr>
          <p:cNvGrpSpPr/>
          <p:nvPr/>
        </p:nvGrpSpPr>
        <p:grpSpPr>
          <a:xfrm>
            <a:off x="-6975" y="139535"/>
            <a:ext cx="9150975" cy="6578930"/>
            <a:chOff x="-6975" y="139535"/>
            <a:chExt cx="9150975" cy="6578930"/>
          </a:xfrm>
        </p:grpSpPr>
        <p:pic>
          <p:nvPicPr>
            <p:cNvPr id="3" name="Obrázek 2">
              <a:extLst>
                <a:ext uri="{FF2B5EF4-FFF2-40B4-BE49-F238E27FC236}">
                  <a16:creationId xmlns="" xmlns:a16="http://schemas.microsoft.com/office/drawing/2014/main" id="{0F62917A-CF28-4F53-B4A6-A2B3A11B4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8"/>
            <a:stretch/>
          </p:blipFill>
          <p:spPr>
            <a:xfrm>
              <a:off x="-6975" y="139535"/>
              <a:ext cx="9150975" cy="6578930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="" xmlns:a16="http://schemas.microsoft.com/office/drawing/2014/main" id="{9AF4EF44-4BB8-4FE4-84D2-6ECD42A67C2B}"/>
                </a:ext>
              </a:extLst>
            </p:cNvPr>
            <p:cNvSpPr txBox="1"/>
            <p:nvPr/>
          </p:nvSpPr>
          <p:spPr>
            <a:xfrm>
              <a:off x="6947065" y="4322618"/>
              <a:ext cx="17337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zimní slunovrat</a:t>
              </a:r>
              <a:br>
                <a:rPr lang="cs-CZ" dirty="0"/>
              </a:br>
              <a:r>
                <a:rPr lang="cs-CZ" dirty="0"/>
                <a:t>21. prosince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="" xmlns:a16="http://schemas.microsoft.com/office/drawing/2014/main" id="{F4EC9A32-CBB2-4B21-9E3A-0249F1C39622}"/>
                </a:ext>
              </a:extLst>
            </p:cNvPr>
            <p:cNvSpPr txBox="1"/>
            <p:nvPr/>
          </p:nvSpPr>
          <p:spPr>
            <a:xfrm>
              <a:off x="83127" y="4334493"/>
              <a:ext cx="20781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letní slunovrat</a:t>
              </a:r>
              <a:br>
                <a:rPr lang="cs-CZ" dirty="0"/>
              </a:br>
              <a:r>
                <a:rPr lang="cs-CZ" dirty="0"/>
                <a:t>21. června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="" xmlns:a16="http://schemas.microsoft.com/office/drawing/2014/main" id="{A1132049-3A35-46E6-BEB2-040F7E99C94F}"/>
                </a:ext>
              </a:extLst>
            </p:cNvPr>
            <p:cNvSpPr txBox="1"/>
            <p:nvPr/>
          </p:nvSpPr>
          <p:spPr>
            <a:xfrm>
              <a:off x="5545776" y="6072134"/>
              <a:ext cx="25769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podzimní rovnodennost</a:t>
              </a:r>
              <a:br>
                <a:rPr lang="cs-CZ" dirty="0"/>
              </a:br>
              <a:r>
                <a:rPr lang="cs-CZ" dirty="0"/>
                <a:t>23. září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="" xmlns:a16="http://schemas.microsoft.com/office/drawing/2014/main" id="{996C6792-F372-4296-816A-ACE10164D110}"/>
                </a:ext>
              </a:extLst>
            </p:cNvPr>
            <p:cNvSpPr/>
            <p:nvPr/>
          </p:nvSpPr>
          <p:spPr>
            <a:xfrm>
              <a:off x="2280062" y="163285"/>
              <a:ext cx="1805050" cy="39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="" xmlns:a16="http://schemas.microsoft.com/office/drawing/2014/main" id="{BA563416-1F29-4C07-89C4-11BA77D10D51}"/>
                </a:ext>
              </a:extLst>
            </p:cNvPr>
            <p:cNvSpPr/>
            <p:nvPr/>
          </p:nvSpPr>
          <p:spPr>
            <a:xfrm>
              <a:off x="1698168" y="479462"/>
              <a:ext cx="1805050" cy="39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="" xmlns:a16="http://schemas.microsoft.com/office/drawing/2014/main" id="{93EDFC0B-A23B-47CA-8556-7E42E1945E17}"/>
                </a:ext>
              </a:extLst>
            </p:cNvPr>
            <p:cNvSpPr txBox="1"/>
            <p:nvPr/>
          </p:nvSpPr>
          <p:spPr>
            <a:xfrm>
              <a:off x="2422567" y="163285"/>
              <a:ext cx="2078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jarní rovnodennost</a:t>
              </a:r>
              <a:br>
                <a:rPr lang="cs-CZ" dirty="0"/>
              </a:br>
              <a:r>
                <a:rPr lang="cs-CZ" dirty="0"/>
                <a:t>21. března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="" xmlns:a16="http://schemas.microsoft.com/office/drawing/2014/main" id="{D4E8A739-4327-426F-9C74-6722D0D5D62B}"/>
                </a:ext>
              </a:extLst>
            </p:cNvPr>
            <p:cNvSpPr/>
            <p:nvPr/>
          </p:nvSpPr>
          <p:spPr>
            <a:xfrm>
              <a:off x="0" y="6072134"/>
              <a:ext cx="2244433" cy="53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66CF8C5D-0AEE-4681-B8D7-4585DFFF448E}"/>
              </a:ext>
            </a:extLst>
          </p:cNvPr>
          <p:cNvSpPr/>
          <p:nvPr/>
        </p:nvSpPr>
        <p:spPr>
          <a:xfrm>
            <a:off x="2297872" y="103909"/>
            <a:ext cx="3639790" cy="17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66CF8C5D-0AEE-4681-B8D7-4585DFFF448E}"/>
              </a:ext>
            </a:extLst>
          </p:cNvPr>
          <p:cNvSpPr/>
          <p:nvPr/>
        </p:nvSpPr>
        <p:spPr>
          <a:xfrm>
            <a:off x="2945331" y="3195587"/>
            <a:ext cx="3888917" cy="3571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9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364</Words>
  <Application>Microsoft Office PowerPoint</Application>
  <PresentationFormat>Předvádění na obrazovce (4:3)</PresentationFormat>
  <Paragraphs>99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Výchozí návrh</vt:lpstr>
      <vt:lpstr>Jak přežít zimu - úvod</vt:lpstr>
      <vt:lpstr>ZIMA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ZIMNÍ SLUNOVRAT (21. 12.)</vt:lpstr>
      <vt:lpstr>Prezentace aplikace PowerPoint</vt:lpstr>
      <vt:lpstr>ROVNODENNOST (21. 3., 23. 9.)</vt:lpstr>
      <vt:lpstr>Prezentace aplikace PowerPoint</vt:lpstr>
      <vt:lpstr>LETNÍ SLUNOVRAT (21. 6.)</vt:lpstr>
      <vt:lpstr>Prezentace aplikace PowerPoint</vt:lpstr>
      <vt:lpstr>Prezentace aplikace PowerPoint</vt:lpstr>
      <vt:lpstr>PODNEBNÉ PÁSY</vt:lpstr>
      <vt:lpstr>PODNEBNÉ OBLASTI</vt:lpstr>
      <vt:lpstr>VEGETAČNÍ STUPNĚ</vt:lpstr>
      <vt:lpstr>Prezentace aplikace PowerPoint</vt:lpstr>
      <vt:lpstr>ZIMA – HROZBY A OBTÍŽE</vt:lpstr>
      <vt:lpstr>ZÁKLADNÍ STRATEGIE OCHRANY</vt:lpstr>
      <vt:lpstr>ZÁKLADNÍ STRATEGIE OCHRANY</vt:lpstr>
      <vt:lpstr>ZÁKLADNÍ STRATEGIE OCHRANY</vt:lpstr>
      <vt:lpstr>ZÁKLADNÍ STRATEGIE OCHRANY</vt:lpstr>
      <vt:lpstr>ZÁKLADNÍ STRATEGIE OCHRANY</vt:lpstr>
      <vt:lpstr>ZÁKLADNÍ STRATEGIE OCHRANY</vt:lpstr>
      <vt:lpstr>ZÁKLADNÍ STRATEGIE OCHRANY</vt:lpstr>
      <vt:lpstr>ZÁKLADNÍ STRATEGIE OCHRANY</vt:lpstr>
      <vt:lpstr>ZÁKLADNÍ STRATEGIE OCHRANY</vt:lpstr>
      <vt:lpstr>ZÁKLADNÍ STRATEGIE OCHRANY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Těžký život ve vodě - voda jako prostředí</dc:title>
  <dc:creator>jirka</dc:creator>
  <cp:lastModifiedBy>zoo</cp:lastModifiedBy>
  <cp:revision>60</cp:revision>
  <dcterms:created xsi:type="dcterms:W3CDTF">2019-10-17T17:58:12Z</dcterms:created>
  <dcterms:modified xsi:type="dcterms:W3CDTF">2021-10-22T21:08:18Z</dcterms:modified>
</cp:coreProperties>
</file>