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oslav Psotka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1BC4-4573-42D7-8F67-B6EE92D8D35E}" type="datetimeFigureOut">
              <a:rPr lang="sk-SK" smtClean="0"/>
              <a:pPr/>
              <a:t>27. 9. 2023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4CB8-1B40-4180-965B-A0732A2AC6C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5" y="376144"/>
            <a:ext cx="9144032" cy="1470025"/>
          </a:xfrm>
        </p:spPr>
        <p:txBody>
          <a:bodyPr/>
          <a:lstStyle/>
          <a:p>
            <a:r>
              <a:rPr lang="sk-SK" b="1" dirty="0"/>
              <a:t>RNDr. Miroslav Psotka, PhD.</a:t>
            </a:r>
          </a:p>
        </p:txBody>
      </p:sp>
      <p:pic>
        <p:nvPicPr>
          <p:cNvPr id="1026" name="Picture 2" descr="Detail fakulty | GAUDEAMUS 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06" y="1790748"/>
            <a:ext cx="4320000" cy="1114582"/>
          </a:xfrm>
          <a:prstGeom prst="rect">
            <a:avLst/>
          </a:prstGeom>
          <a:noFill/>
        </p:spPr>
      </p:pic>
      <p:sp>
        <p:nvSpPr>
          <p:cNvPr id="1030" name="AutoShape 6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10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6" name="AutoShape 12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8" name="AutoShape 14" descr="PřF - Univerzita Hradec Král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2" name="Picture 18" descr="Faculty of Science - University of Hradec Králové - Czech Universit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3357562"/>
            <a:ext cx="9000000" cy="2925001"/>
          </a:xfrm>
          <a:prstGeom prst="rect">
            <a:avLst/>
          </a:prstGeom>
          <a:noFill/>
        </p:spPr>
      </p:pic>
      <p:pic>
        <p:nvPicPr>
          <p:cNvPr id="18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29388" y="357166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32" y="99864"/>
            <a:ext cx="91440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err="1">
                <a:latin typeface="+mj-lt"/>
                <a:ea typeface="+mj-ea"/>
                <a:cs typeface="+mj-cs"/>
              </a:rPr>
              <a:t>Position</a:t>
            </a:r>
            <a:r>
              <a:rPr lang="sk-SK" sz="4400" b="1" dirty="0">
                <a:latin typeface="+mj-lt"/>
                <a:ea typeface="+mj-ea"/>
                <a:cs typeface="+mj-cs"/>
              </a:rPr>
              <a:t> +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scope</a:t>
            </a:r>
            <a:r>
              <a:rPr lang="sk-SK" sz="4400" b="1" dirty="0">
                <a:latin typeface="+mj-lt"/>
                <a:ea typeface="+mj-ea"/>
                <a:cs typeface="+mj-cs"/>
              </a:rPr>
              <a:t>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of</a:t>
            </a:r>
            <a:r>
              <a:rPr lang="sk-SK" sz="4400" b="1" dirty="0">
                <a:latin typeface="+mj-lt"/>
                <a:ea typeface="+mj-ea"/>
                <a:cs typeface="+mj-cs"/>
              </a:rPr>
              <a:t>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work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1214422"/>
            <a:ext cx="915834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 err="1"/>
              <a:t>Postdoc</a:t>
            </a:r>
            <a:r>
              <a:rPr lang="sk-SK" dirty="0"/>
              <a:t>:</a:t>
            </a:r>
          </a:p>
          <a:p>
            <a:pPr>
              <a:lnSpc>
                <a:spcPct val="150000"/>
              </a:lnSpc>
            </a:pPr>
            <a:r>
              <a:rPr lang="sk-SK" sz="2000" dirty="0" err="1"/>
              <a:t>University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Hradec </a:t>
            </a:r>
            <a:r>
              <a:rPr lang="sk-SK" sz="2000" dirty="0" err="1"/>
              <a:t>Kralove</a:t>
            </a:r>
            <a:r>
              <a:rPr lang="sk-SK" sz="2000" dirty="0"/>
              <a:t> – </a:t>
            </a:r>
            <a:r>
              <a:rPr lang="sk-SK" sz="2000" dirty="0" err="1"/>
              <a:t>Faculty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Science</a:t>
            </a:r>
            <a:r>
              <a:rPr lang="sk-SK" sz="2000" dirty="0"/>
              <a:t> – Department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Chemistry</a:t>
            </a:r>
            <a:endParaRPr lang="sk-SK" sz="2000" dirty="0"/>
          </a:p>
          <a:p>
            <a:pPr>
              <a:lnSpc>
                <a:spcPct val="150000"/>
              </a:lnSpc>
            </a:pPr>
            <a:endParaRPr lang="sk-SK" sz="22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Scientist</a:t>
            </a:r>
            <a:r>
              <a:rPr lang="sk-SK" sz="2400" b="1" dirty="0"/>
              <a:t>/</a:t>
            </a:r>
            <a:r>
              <a:rPr lang="sk-SK" sz="2400" b="1" dirty="0" err="1"/>
              <a:t>Organic</a:t>
            </a:r>
            <a:r>
              <a:rPr lang="sk-SK" sz="2400" b="1" dirty="0"/>
              <a:t> </a:t>
            </a:r>
            <a:r>
              <a:rPr lang="sk-SK" sz="2400" b="1" dirty="0" err="1"/>
              <a:t>Chemist</a:t>
            </a:r>
            <a:r>
              <a:rPr lang="sk-SK" sz="2400" dirty="0"/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000" dirty="0"/>
              <a:t> </a:t>
            </a:r>
            <a:r>
              <a:rPr lang="sk-SK" sz="2000" dirty="0" err="1"/>
              <a:t>syntheses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biological</a:t>
            </a:r>
            <a:r>
              <a:rPr lang="sk-SK" sz="2000" dirty="0"/>
              <a:t> </a:t>
            </a:r>
            <a:r>
              <a:rPr lang="sk-SK" sz="2000" dirty="0" err="1"/>
              <a:t>active</a:t>
            </a:r>
            <a:r>
              <a:rPr lang="sk-SK" sz="2000" dirty="0"/>
              <a:t> </a:t>
            </a:r>
            <a:r>
              <a:rPr lang="sk-SK" sz="2000" dirty="0" err="1"/>
              <a:t>natural</a:t>
            </a:r>
            <a:r>
              <a:rPr lang="sk-SK" sz="2000" dirty="0"/>
              <a:t> </a:t>
            </a:r>
            <a:r>
              <a:rPr lang="sk-SK" sz="2000" dirty="0" err="1"/>
              <a:t>compounds</a:t>
            </a:r>
            <a:r>
              <a:rPr lang="sk-SK" sz="2000" dirty="0"/>
              <a:t>: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a.) </a:t>
            </a:r>
            <a:r>
              <a:rPr lang="sk-SK" sz="2000" dirty="0" err="1"/>
              <a:t>used</a:t>
            </a:r>
            <a:r>
              <a:rPr lang="sk-SK" sz="2000" dirty="0"/>
              <a:t> by </a:t>
            </a:r>
            <a:r>
              <a:rPr lang="sk-SK" sz="2000" dirty="0" err="1"/>
              <a:t>patients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Alzheimer</a:t>
            </a:r>
            <a:r>
              <a:rPr lang="sk-SK" sz="2000" dirty="0"/>
              <a:t> </a:t>
            </a:r>
            <a:r>
              <a:rPr lang="sk-SK" sz="2000" dirty="0" err="1"/>
              <a:t>disease</a:t>
            </a:r>
            <a:r>
              <a:rPr lang="sk-SK" sz="2000" dirty="0"/>
              <a:t> or </a:t>
            </a:r>
            <a:r>
              <a:rPr lang="sk-SK" sz="2000" dirty="0" err="1"/>
              <a:t>urinary</a:t>
            </a:r>
            <a:r>
              <a:rPr lang="sk-SK" sz="2000" dirty="0"/>
              <a:t> </a:t>
            </a:r>
            <a:r>
              <a:rPr lang="sk-SK" sz="2000" dirty="0" err="1"/>
              <a:t>incontinence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/>
              <a:t>b.) </a:t>
            </a:r>
            <a:r>
              <a:rPr lang="sk-SK" sz="2000" dirty="0" err="1"/>
              <a:t>from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group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insecticides</a:t>
            </a:r>
            <a:r>
              <a:rPr lang="sk-SK" sz="2000" dirty="0"/>
              <a:t>; </a:t>
            </a:r>
            <a:r>
              <a:rPr lang="sk-SK" sz="2000" dirty="0" err="1"/>
              <a:t>radioprotective</a:t>
            </a:r>
            <a:r>
              <a:rPr lang="sk-SK" sz="2000" dirty="0"/>
              <a:t> </a:t>
            </a:r>
            <a:r>
              <a:rPr lang="sk-SK" sz="2000" dirty="0" err="1"/>
              <a:t>agents</a:t>
            </a:r>
            <a:r>
              <a:rPr lang="sk-SK" sz="2000" dirty="0"/>
              <a:t>; </a:t>
            </a:r>
            <a:r>
              <a:rPr lang="sk-SK" sz="2000" dirty="0" err="1"/>
              <a:t>anticancer</a:t>
            </a:r>
            <a:r>
              <a:rPr lang="sk-SK" sz="2000" dirty="0"/>
              <a:t> </a:t>
            </a:r>
            <a:r>
              <a:rPr lang="sk-SK" sz="2000" dirty="0" err="1"/>
              <a:t>agents</a:t>
            </a:r>
            <a:endParaRPr lang="sk-SK" sz="2000" dirty="0"/>
          </a:p>
          <a:p>
            <a:pPr>
              <a:lnSpc>
                <a:spcPct val="150000"/>
              </a:lnSpc>
              <a:buFontTx/>
              <a:buChar char="-"/>
            </a:pP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400" b="1" dirty="0" err="1"/>
              <a:t>Scientific</a:t>
            </a:r>
            <a:r>
              <a:rPr lang="sk-SK" sz="2400" b="1" dirty="0"/>
              <a:t> </a:t>
            </a:r>
            <a:r>
              <a:rPr lang="sk-SK" sz="2400" b="1" dirty="0" err="1"/>
              <a:t>Results</a:t>
            </a:r>
            <a:r>
              <a:rPr lang="sk-SK" sz="2400" b="1" dirty="0"/>
              <a:t> on Web </a:t>
            </a:r>
            <a:r>
              <a:rPr lang="sk-SK" sz="2400" b="1" dirty="0" err="1"/>
              <a:t>of</a:t>
            </a:r>
            <a:r>
              <a:rPr lang="sk-SK" sz="2400" b="1" dirty="0"/>
              <a:t> </a:t>
            </a:r>
            <a:r>
              <a:rPr lang="sk-SK" sz="2400" b="1" dirty="0" err="1"/>
              <a:t>Science</a:t>
            </a:r>
            <a:r>
              <a:rPr lang="sk-SK" sz="2400" b="1" dirty="0"/>
              <a:t> (2014-present):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- 11 </a:t>
            </a:r>
            <a:r>
              <a:rPr lang="sk-SK" sz="2000" dirty="0" err="1"/>
              <a:t>publications</a:t>
            </a:r>
            <a:r>
              <a:rPr lang="sk-SK" sz="2000" dirty="0"/>
              <a:t>; 1 </a:t>
            </a:r>
            <a:r>
              <a:rPr lang="sk-SK" sz="2000" dirty="0" err="1"/>
              <a:t>as</a:t>
            </a:r>
            <a:r>
              <a:rPr lang="sk-SK" sz="2000" dirty="0"/>
              <a:t> a </a:t>
            </a:r>
            <a:r>
              <a:rPr lang="sk-SK" sz="2000" dirty="0" err="1"/>
              <a:t>first</a:t>
            </a:r>
            <a:r>
              <a:rPr lang="sk-SK" sz="2000" dirty="0"/>
              <a:t> </a:t>
            </a:r>
            <a:r>
              <a:rPr lang="sk-SK" sz="2000" dirty="0" err="1"/>
              <a:t>author</a:t>
            </a:r>
            <a:r>
              <a:rPr lang="sk-SK" sz="2000" dirty="0"/>
              <a:t> and 10 </a:t>
            </a:r>
            <a:r>
              <a:rPr lang="sk-SK" sz="2000" dirty="0" err="1"/>
              <a:t>as</a:t>
            </a:r>
            <a:r>
              <a:rPr lang="sk-SK" sz="2000" dirty="0"/>
              <a:t> a </a:t>
            </a:r>
            <a:r>
              <a:rPr lang="sk-SK" sz="2000" dirty="0" err="1"/>
              <a:t>co-author</a:t>
            </a:r>
            <a:r>
              <a:rPr lang="sk-SK" sz="2000" dirty="0"/>
              <a:t>; 4×Q1; 4×Q2; 3×Q3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- </a:t>
            </a:r>
            <a:r>
              <a:rPr lang="sk-SK" sz="2000" dirty="0" err="1"/>
              <a:t>h-index</a:t>
            </a:r>
            <a:r>
              <a:rPr lang="sk-SK" sz="2000" dirty="0"/>
              <a:t> = 5</a:t>
            </a:r>
            <a:endParaRPr lang="sk-SK" sz="2200" dirty="0"/>
          </a:p>
        </p:txBody>
      </p:sp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8" y="42860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32" y="99865"/>
            <a:ext cx="9144032" cy="900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err="1">
                <a:latin typeface="+mj-lt"/>
                <a:ea typeface="+mj-ea"/>
                <a:cs typeface="+mj-cs"/>
              </a:rPr>
              <a:t>Publication</a:t>
            </a:r>
            <a:r>
              <a:rPr lang="sk-SK" sz="4400" b="1" dirty="0">
                <a:latin typeface="+mj-lt"/>
                <a:ea typeface="+mj-ea"/>
                <a:cs typeface="+mj-cs"/>
              </a:rPr>
              <a:t>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from</a:t>
            </a:r>
            <a:r>
              <a:rPr lang="sk-SK" sz="4400" b="1" dirty="0">
                <a:latin typeface="+mj-lt"/>
                <a:ea typeface="+mj-ea"/>
                <a:cs typeface="+mj-cs"/>
              </a:rPr>
              <a:t> my </a:t>
            </a:r>
            <a:r>
              <a:rPr lang="sk-SK" sz="4400" b="1" dirty="0" err="1">
                <a:latin typeface="+mj-lt"/>
                <a:ea typeface="+mj-ea"/>
                <a:cs typeface="+mj-cs"/>
              </a:rPr>
              <a:t>labwork</a:t>
            </a:r>
            <a:r>
              <a:rPr lang="sk-SK" sz="4400" b="1" dirty="0">
                <a:latin typeface="+mj-lt"/>
                <a:ea typeface="+mj-ea"/>
                <a:cs typeface="+mj-cs"/>
              </a:rPr>
              <a:t>: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1.) </a:t>
            </a:r>
            <a:r>
              <a:rPr lang="en-GB" sz="2000" dirty="0" err="1"/>
              <a:t>Gorecki</a:t>
            </a:r>
            <a:r>
              <a:rPr lang="en-GB" sz="2000" dirty="0"/>
              <a:t> L., </a:t>
            </a:r>
            <a:r>
              <a:rPr lang="en-GB" sz="2000" dirty="0" err="1"/>
              <a:t>Andrys</a:t>
            </a:r>
            <a:r>
              <a:rPr lang="en-GB" sz="2000" dirty="0"/>
              <a:t> R., Schmidt M., </a:t>
            </a:r>
            <a:r>
              <a:rPr lang="en-GB" sz="2000" dirty="0" err="1"/>
              <a:t>Kucera</a:t>
            </a:r>
            <a:r>
              <a:rPr lang="en-GB" sz="2000" dirty="0"/>
              <a:t> T., </a:t>
            </a:r>
            <a:r>
              <a:rPr lang="en-GB" sz="2000" b="1" dirty="0"/>
              <a:t>Psotka M.</a:t>
            </a:r>
            <a:r>
              <a:rPr lang="en-GB" sz="2000" dirty="0"/>
              <a:t>, </a:t>
            </a:r>
            <a:r>
              <a:rPr lang="en-GB" sz="2000" dirty="0" err="1"/>
              <a:t>Svobodova</a:t>
            </a:r>
            <a:r>
              <a:rPr lang="en-GB" sz="2000" dirty="0"/>
              <a:t> B., </a:t>
            </a:r>
            <a:r>
              <a:rPr lang="en-GB" sz="2000" dirty="0" err="1"/>
              <a:t>Hrabcova</a:t>
            </a:r>
            <a:r>
              <a:rPr lang="en-GB" sz="2000" dirty="0"/>
              <a:t> V., </a:t>
            </a:r>
            <a:r>
              <a:rPr lang="en-GB" sz="2000" dirty="0" err="1"/>
              <a:t>Hepnarova</a:t>
            </a:r>
            <a:r>
              <a:rPr lang="en-GB" sz="2000" dirty="0"/>
              <a:t> V., </a:t>
            </a:r>
            <a:r>
              <a:rPr lang="en-GB" sz="2000" dirty="0" err="1"/>
              <a:t>Bzonek</a:t>
            </a:r>
            <a:r>
              <a:rPr lang="en-GB" sz="2000" dirty="0"/>
              <a:t> P., Jun D., </a:t>
            </a:r>
            <a:r>
              <a:rPr lang="en-GB" sz="2000" dirty="0" err="1"/>
              <a:t>Kuca</a:t>
            </a:r>
            <a:r>
              <a:rPr lang="en-GB" sz="2000" dirty="0"/>
              <a:t> K., </a:t>
            </a:r>
            <a:r>
              <a:rPr lang="en-GB" sz="2000" dirty="0" err="1"/>
              <a:t>Korabecny</a:t>
            </a:r>
            <a:r>
              <a:rPr lang="en-GB" sz="2000" dirty="0"/>
              <a:t> J. a </a:t>
            </a:r>
            <a:r>
              <a:rPr lang="en-GB" sz="2000" dirty="0" err="1"/>
              <a:t>Musilek</a:t>
            </a:r>
            <a:r>
              <a:rPr lang="en-GB" sz="2000" dirty="0"/>
              <a:t> K. (</a:t>
            </a:r>
            <a:r>
              <a:rPr lang="en-GB" sz="2000" b="1" dirty="0"/>
              <a:t>2019</a:t>
            </a:r>
            <a:r>
              <a:rPr lang="en-GB" sz="2000" dirty="0"/>
              <a:t>)</a:t>
            </a:r>
            <a:r>
              <a:rPr lang="sk-SK" sz="2000" dirty="0"/>
              <a:t>:</a:t>
            </a:r>
            <a:br>
              <a:rPr lang="sk-SK" sz="2000" dirty="0"/>
            </a:br>
            <a:r>
              <a:rPr lang="en-GB" sz="2000" dirty="0" err="1"/>
              <a:t>Cysteine</a:t>
            </a:r>
            <a:r>
              <a:rPr lang="en-GB" sz="2000" dirty="0"/>
              <a:t>-targeted insecticides against </a:t>
            </a:r>
            <a:r>
              <a:rPr lang="en-GB" sz="2000" i="1" dirty="0"/>
              <a:t>A. </a:t>
            </a:r>
            <a:r>
              <a:rPr lang="en-GB" sz="2000" i="1" dirty="0" err="1"/>
              <a:t>Gambiae</a:t>
            </a:r>
            <a:r>
              <a:rPr lang="en-GB" sz="2000" dirty="0"/>
              <a:t> </a:t>
            </a:r>
            <a:r>
              <a:rPr lang="en-GB" sz="2000" dirty="0" err="1"/>
              <a:t>acetylcholinesterase</a:t>
            </a:r>
            <a:r>
              <a:rPr lang="en-GB" sz="2000" dirty="0"/>
              <a:t> are neither selective nor reversible inhibitors, </a:t>
            </a:r>
            <a:r>
              <a:rPr lang="en-GB" sz="2000" i="1" dirty="0"/>
              <a:t>ACS Med. Chem. </a:t>
            </a:r>
            <a:r>
              <a:rPr lang="en-GB" sz="2000" i="1" dirty="0" err="1"/>
              <a:t>Lett</a:t>
            </a:r>
            <a:r>
              <a:rPr lang="en-GB" sz="2000" i="1" dirty="0"/>
              <a:t>.</a:t>
            </a:r>
            <a:r>
              <a:rPr lang="sk-SK" sz="2000" i="1" dirty="0"/>
              <a:t>,</a:t>
            </a:r>
            <a:r>
              <a:rPr lang="en-GB" sz="2000" dirty="0"/>
              <a:t> 11:1, 65-71.</a:t>
            </a:r>
            <a:endParaRPr lang="sk-SK" sz="20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42886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/>
              <a:t>Insecticides</a:t>
            </a:r>
            <a:r>
              <a:rPr lang="en-GB" sz="2000" dirty="0"/>
              <a:t>:</a:t>
            </a:r>
            <a:endParaRPr lang="sk-SK" sz="2000" dirty="0"/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a.) </a:t>
            </a:r>
            <a:r>
              <a:rPr lang="en-GB" sz="2000" dirty="0"/>
              <a:t>additives used in agriculture for protecting the plants from “bad” flies that may</a:t>
            </a:r>
            <a:br>
              <a:rPr lang="sk-SK" sz="2000" dirty="0"/>
            </a:br>
            <a:r>
              <a:rPr lang="sk-SK" sz="2000" dirty="0"/>
              <a:t>      </a:t>
            </a:r>
            <a:r>
              <a:rPr lang="en-GB" sz="2000" dirty="0"/>
              <a:t>attack the plant in all growth stages </a:t>
            </a:r>
            <a:r>
              <a:rPr lang="sk-SK" sz="2000" dirty="0"/>
              <a:t>=&gt;</a:t>
            </a:r>
            <a:r>
              <a:rPr lang="en-GB" sz="2000" dirty="0"/>
              <a:t> may damage all season harvest</a:t>
            </a:r>
            <a:endParaRPr lang="sk-SK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b.) </a:t>
            </a:r>
            <a:r>
              <a:rPr lang="en-GB" sz="2000" dirty="0"/>
              <a:t>one of the major tools used for insect (in this article mosquito</a:t>
            </a:r>
            <a:r>
              <a:rPr lang="sk-SK" sz="2000" dirty="0"/>
              <a:t>;</a:t>
            </a:r>
            <a:r>
              <a:rPr lang="en-GB" sz="2000" dirty="0"/>
              <a:t> </a:t>
            </a:r>
            <a:r>
              <a:rPr lang="en-GB" sz="2000" i="1" dirty="0"/>
              <a:t>Anopheles </a:t>
            </a:r>
            <a:r>
              <a:rPr lang="en-GB" sz="2000" i="1" dirty="0" err="1"/>
              <a:t>gambiae</a:t>
            </a:r>
            <a:r>
              <a:rPr lang="en-GB" sz="2000" dirty="0"/>
              <a:t>)</a:t>
            </a:r>
            <a:br>
              <a:rPr lang="sk-SK" sz="2000" dirty="0"/>
            </a:br>
            <a:r>
              <a:rPr lang="sk-SK" sz="2000" dirty="0"/>
              <a:t>      </a:t>
            </a:r>
            <a:r>
              <a:rPr lang="en-GB" sz="2000" dirty="0"/>
              <a:t>elimination and/or prevention of the spread of vector-borne diseases</a:t>
            </a:r>
            <a:r>
              <a:rPr lang="sk-SK" sz="2000" dirty="0"/>
              <a:t> (</a:t>
            </a:r>
            <a:r>
              <a:rPr lang="en-GB" sz="2000" dirty="0"/>
              <a:t>malaria</a:t>
            </a:r>
            <a:br>
              <a:rPr lang="sk-SK" sz="2000" dirty="0"/>
            </a:br>
            <a:r>
              <a:rPr lang="sk-SK" sz="2000" dirty="0"/>
              <a:t>      </a:t>
            </a:r>
            <a:r>
              <a:rPr lang="en-GB" sz="2000" dirty="0"/>
              <a:t>mentioned in this paper</a:t>
            </a:r>
            <a:r>
              <a:rPr lang="sk-SK" sz="2000" dirty="0"/>
              <a:t>)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0" y="435769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sz="2000" dirty="0"/>
              <a:t>a.) 8 </a:t>
            </a:r>
            <a:r>
              <a:rPr lang="en-GB" sz="2000" dirty="0"/>
              <a:t>compounds with a </a:t>
            </a:r>
            <a:r>
              <a:rPr lang="en-GB" sz="2000" b="1" dirty="0" err="1">
                <a:solidFill>
                  <a:srgbClr val="FF0000"/>
                </a:solidFill>
              </a:rPr>
              <a:t>succinimide</a:t>
            </a:r>
            <a:r>
              <a:rPr lang="en-GB" sz="2000" dirty="0"/>
              <a:t> </a:t>
            </a:r>
            <a:r>
              <a:rPr lang="sk-SK" sz="2000" dirty="0"/>
              <a:t>(4x) </a:t>
            </a:r>
            <a:r>
              <a:rPr lang="en-GB" sz="2000" dirty="0"/>
              <a:t>or </a:t>
            </a:r>
            <a:r>
              <a:rPr lang="en-GB" sz="2000" b="1" dirty="0" err="1">
                <a:solidFill>
                  <a:schemeClr val="accent3">
                    <a:lumMod val="50000"/>
                  </a:schemeClr>
                </a:solidFill>
              </a:rPr>
              <a:t>maleimide</a:t>
            </a:r>
            <a:r>
              <a:rPr lang="en-GB" sz="2000" dirty="0"/>
              <a:t> </a:t>
            </a:r>
            <a:r>
              <a:rPr lang="sk-SK" sz="2000" dirty="0"/>
              <a:t>(4x) </a:t>
            </a:r>
            <a:r>
              <a:rPr lang="en-GB" sz="2000" dirty="0"/>
              <a:t>moiety prepared</a:t>
            </a:r>
            <a:endParaRPr lang="sk-SK" sz="2000" dirty="0"/>
          </a:p>
          <a:p>
            <a:pPr lvl="0" algn="just"/>
            <a:r>
              <a:rPr lang="sk-SK" sz="2000" dirty="0"/>
              <a:t>b.) </a:t>
            </a:r>
            <a:r>
              <a:rPr lang="en-GB" sz="2000" dirty="0"/>
              <a:t>syntheses deeply described </a:t>
            </a:r>
            <a:endParaRPr lang="sk-SK" sz="2000" dirty="0"/>
          </a:p>
          <a:p>
            <a:pPr lvl="0" algn="just"/>
            <a:r>
              <a:rPr lang="sk-SK" sz="2000" dirty="0"/>
              <a:t>c.) </a:t>
            </a:r>
            <a:r>
              <a:rPr lang="en-GB" sz="2000" dirty="0" err="1"/>
              <a:t>evaluat</a:t>
            </a:r>
            <a:r>
              <a:rPr lang="sk-SK" sz="2000" dirty="0" err="1"/>
              <a:t>ion</a:t>
            </a:r>
            <a:r>
              <a:rPr lang="en-GB" sz="2000" dirty="0"/>
              <a:t> as </a:t>
            </a:r>
            <a:r>
              <a:rPr lang="en-GB" sz="2000" dirty="0" err="1"/>
              <a:t>cysteine</a:t>
            </a:r>
            <a:r>
              <a:rPr lang="en-GB" sz="2000" dirty="0"/>
              <a:t> targeted insecticides.</a:t>
            </a:r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357825"/>
            <a:ext cx="6441771" cy="136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0892" y="21429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505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2.) </a:t>
            </a:r>
            <a:r>
              <a:rPr lang="en-GB" sz="2000" dirty="0" err="1"/>
              <a:t>Filipova</a:t>
            </a:r>
            <a:r>
              <a:rPr lang="en-GB" sz="2000" dirty="0"/>
              <a:t> A., </a:t>
            </a:r>
            <a:r>
              <a:rPr lang="en-GB" sz="2000" dirty="0" err="1"/>
              <a:t>Marek</a:t>
            </a:r>
            <a:r>
              <a:rPr lang="en-GB" sz="2000" dirty="0"/>
              <a:t> J., </a:t>
            </a:r>
            <a:r>
              <a:rPr lang="en-GB" sz="2000" dirty="0" err="1"/>
              <a:t>Havelek</a:t>
            </a:r>
            <a:r>
              <a:rPr lang="en-GB" sz="2000" dirty="0"/>
              <a:t> R., </a:t>
            </a:r>
            <a:r>
              <a:rPr lang="en-GB" sz="2000" dirty="0" err="1"/>
              <a:t>Pejchal</a:t>
            </a:r>
            <a:r>
              <a:rPr lang="en-GB" sz="2000" dirty="0"/>
              <a:t> J., </a:t>
            </a:r>
            <a:r>
              <a:rPr lang="en-GB" sz="2000" dirty="0" err="1"/>
              <a:t>Jelicova</a:t>
            </a:r>
            <a:r>
              <a:rPr lang="en-GB" sz="2000" dirty="0"/>
              <a:t> M., </a:t>
            </a:r>
            <a:r>
              <a:rPr lang="en-GB" sz="2000" dirty="0" err="1"/>
              <a:t>Cizkova</a:t>
            </a:r>
            <a:r>
              <a:rPr lang="en-GB" sz="2000" dirty="0"/>
              <a:t> J., </a:t>
            </a:r>
            <a:r>
              <a:rPr lang="en-GB" sz="2000" dirty="0" err="1"/>
              <a:t>Majorosova</a:t>
            </a:r>
            <a:r>
              <a:rPr lang="en-GB" sz="2000" dirty="0"/>
              <a:t> M., </a:t>
            </a:r>
            <a:r>
              <a:rPr lang="en-GB" sz="2000" dirty="0" err="1"/>
              <a:t>Muckova</a:t>
            </a:r>
            <a:r>
              <a:rPr lang="en-GB" sz="2000" dirty="0"/>
              <a:t> L., </a:t>
            </a:r>
            <a:r>
              <a:rPr lang="en-GB" sz="2000" dirty="0" err="1"/>
              <a:t>Kucera</a:t>
            </a:r>
            <a:r>
              <a:rPr lang="en-GB" sz="2000" dirty="0"/>
              <a:t> T., </a:t>
            </a:r>
            <a:r>
              <a:rPr lang="en-GB" sz="2000" dirty="0" err="1"/>
              <a:t>Prchal</a:t>
            </a:r>
            <a:r>
              <a:rPr lang="en-GB" sz="2000" dirty="0"/>
              <a:t> L., </a:t>
            </a:r>
            <a:r>
              <a:rPr lang="en-GB" sz="2000" b="1" dirty="0"/>
              <a:t>Psotka M.</a:t>
            </a:r>
            <a:r>
              <a:rPr lang="en-GB" sz="2000" dirty="0"/>
              <a:t>, </a:t>
            </a:r>
            <a:r>
              <a:rPr lang="en-GB" sz="2000" dirty="0" err="1"/>
              <a:t>Zivna</a:t>
            </a:r>
            <a:r>
              <a:rPr lang="en-GB" sz="2000" dirty="0"/>
              <a:t> N., </a:t>
            </a:r>
            <a:r>
              <a:rPr lang="en-GB" sz="2000" dirty="0" err="1"/>
              <a:t>Koutova</a:t>
            </a:r>
            <a:r>
              <a:rPr lang="en-GB" sz="2000" dirty="0"/>
              <a:t> D., </a:t>
            </a:r>
            <a:r>
              <a:rPr lang="en-GB" sz="2000" dirty="0" err="1"/>
              <a:t>Sinkorova</a:t>
            </a:r>
            <a:r>
              <a:rPr lang="en-GB" sz="2000" dirty="0"/>
              <a:t> Z., </a:t>
            </a:r>
            <a:r>
              <a:rPr lang="en-GB" sz="2000" dirty="0" err="1"/>
              <a:t>Rezacova</a:t>
            </a:r>
            <a:r>
              <a:rPr lang="en-GB" sz="2000" dirty="0"/>
              <a:t> M. A </a:t>
            </a:r>
            <a:r>
              <a:rPr lang="en-GB" sz="2000" dirty="0" err="1"/>
              <a:t>Tichy</a:t>
            </a:r>
            <a:r>
              <a:rPr lang="en-GB" sz="2000" dirty="0"/>
              <a:t> A. (</a:t>
            </a:r>
            <a:r>
              <a:rPr lang="en-GB" sz="2000" b="1" dirty="0"/>
              <a:t>2020</a:t>
            </a:r>
            <a:r>
              <a:rPr lang="en-GB" sz="2000" dirty="0"/>
              <a:t>)</a:t>
            </a:r>
            <a:r>
              <a:rPr lang="sk-SK" sz="2000" dirty="0"/>
              <a:t>: </a:t>
            </a:r>
            <a:r>
              <a:rPr lang="en-GB" sz="2000" dirty="0"/>
              <a:t>Substituted </a:t>
            </a:r>
            <a:r>
              <a:rPr lang="en-GB" sz="2000" dirty="0" err="1"/>
              <a:t>piperazines</a:t>
            </a:r>
            <a:r>
              <a:rPr lang="en-GB" sz="2000" dirty="0"/>
              <a:t> as novel potential </a:t>
            </a:r>
            <a:r>
              <a:rPr lang="en-GB" sz="2000" dirty="0" err="1"/>
              <a:t>radioprotective</a:t>
            </a:r>
            <a:r>
              <a:rPr lang="en-GB" sz="2000" dirty="0"/>
              <a:t> agents, </a:t>
            </a:r>
            <a:r>
              <a:rPr lang="en-GB" sz="2000" i="1" dirty="0"/>
              <a:t>Molecules</a:t>
            </a:r>
            <a:r>
              <a:rPr lang="sk-SK" sz="2000" dirty="0"/>
              <a:t>,</a:t>
            </a:r>
            <a:r>
              <a:rPr lang="en-GB" sz="2000" dirty="0"/>
              <a:t> 25:3, 532</a:t>
            </a:r>
            <a:r>
              <a:rPr lang="sk-SK" sz="2000" dirty="0"/>
              <a:t>-548</a:t>
            </a:r>
            <a:r>
              <a:rPr lang="en-GB" sz="2000" dirty="0"/>
              <a:t>.</a:t>
            </a:r>
            <a:endParaRPr lang="sk-SK" sz="2000" dirty="0"/>
          </a:p>
        </p:txBody>
      </p:sp>
      <p:sp>
        <p:nvSpPr>
          <p:cNvPr id="5" name="Obdĺžnik 4"/>
          <p:cNvSpPr/>
          <p:nvPr/>
        </p:nvSpPr>
        <p:spPr>
          <a:xfrm>
            <a:off x="0" y="16430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/>
              <a:t>risk of radiation exposure underlines the need for novel </a:t>
            </a:r>
            <a:r>
              <a:rPr lang="en-GB" sz="2000" dirty="0" err="1"/>
              <a:t>radioprotective</a:t>
            </a:r>
            <a:r>
              <a:rPr lang="en-GB" sz="2000" dirty="0"/>
              <a:t> agents</a:t>
            </a:r>
            <a:endParaRPr lang="sk-SK" sz="2000" dirty="0"/>
          </a:p>
          <a:p>
            <a:pPr algn="just">
              <a:buFontTx/>
              <a:buChar char="-"/>
            </a:pPr>
            <a:r>
              <a:rPr lang="sk-SK" sz="2000" dirty="0"/>
              <a:t> 9</a:t>
            </a:r>
            <a:r>
              <a:rPr lang="en-GB" sz="2000" dirty="0"/>
              <a:t> novel 1-(2-hydroxyethyl)</a:t>
            </a:r>
            <a:r>
              <a:rPr lang="en-GB" sz="2000" dirty="0" err="1"/>
              <a:t>piperazine</a:t>
            </a:r>
            <a:r>
              <a:rPr lang="en-GB" sz="2000" dirty="0"/>
              <a:t> derivatives </a:t>
            </a:r>
            <a:r>
              <a:rPr lang="en-GB" sz="2000" b="1" dirty="0"/>
              <a:t>2</a:t>
            </a:r>
            <a:r>
              <a:rPr lang="en-GB" sz="2000" dirty="0"/>
              <a:t>-</a:t>
            </a:r>
            <a:r>
              <a:rPr lang="en-GB" sz="2000" b="1" dirty="0"/>
              <a:t>10</a:t>
            </a:r>
            <a:r>
              <a:rPr lang="en-GB" sz="2000" dirty="0"/>
              <a:t> designed and synthesized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481068"/>
            <a:ext cx="6094408" cy="42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20" y="1109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/>
              <a:t>My work</a:t>
            </a:r>
            <a:r>
              <a:rPr lang="sk-SK" sz="2000" dirty="0"/>
              <a:t>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sk-SK" sz="2000" dirty="0"/>
              <a:t> </a:t>
            </a:r>
            <a:r>
              <a:rPr lang="en-GB" sz="2000" dirty="0"/>
              <a:t>preparation of compounds </a:t>
            </a:r>
            <a:r>
              <a:rPr lang="en-GB" sz="2000" b="1" dirty="0"/>
              <a:t>8</a:t>
            </a:r>
            <a:r>
              <a:rPr lang="en-GB" sz="2000" dirty="0"/>
              <a:t>-</a:t>
            </a:r>
            <a:r>
              <a:rPr lang="en-GB" sz="2000" b="1" dirty="0"/>
              <a:t>10</a:t>
            </a:r>
            <a:r>
              <a:rPr lang="en-GB" sz="2000" dirty="0"/>
              <a:t> with </a:t>
            </a:r>
            <a:r>
              <a:rPr lang="en-GB" sz="2000" b="1" dirty="0">
                <a:solidFill>
                  <a:srgbClr val="0070C0"/>
                </a:solidFill>
              </a:rPr>
              <a:t>–CH</a:t>
            </a:r>
            <a:r>
              <a:rPr lang="en-GB" sz="2000" b="1" baseline="-25000" dirty="0">
                <a:solidFill>
                  <a:srgbClr val="0070C0"/>
                </a:solidFill>
              </a:rPr>
              <a:t>2</a:t>
            </a:r>
            <a:r>
              <a:rPr lang="en-GB" sz="2000" b="1" dirty="0">
                <a:solidFill>
                  <a:srgbClr val="0070C0"/>
                </a:solidFill>
              </a:rPr>
              <a:t>-CHOH-CH</a:t>
            </a:r>
            <a:r>
              <a:rPr lang="en-GB" sz="2000" b="1" baseline="-25000" dirty="0">
                <a:solidFill>
                  <a:srgbClr val="0070C0"/>
                </a:solidFill>
              </a:rPr>
              <a:t>2</a:t>
            </a:r>
            <a:r>
              <a:rPr lang="en-GB" sz="2000" b="1" dirty="0">
                <a:solidFill>
                  <a:srgbClr val="0070C0"/>
                </a:solidFill>
              </a:rPr>
              <a:t>-</a:t>
            </a:r>
            <a:r>
              <a:rPr lang="en-GB" sz="2000" dirty="0"/>
              <a:t> linker using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</a:rPr>
              <a:t>epibromohydrin</a:t>
            </a:r>
            <a:br>
              <a:rPr lang="sk-SK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20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GB" sz="2000" dirty="0"/>
              <a:t>as a starting compound</a:t>
            </a:r>
            <a:endParaRPr lang="sk-SK" sz="2000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sk-SK" sz="2000" dirty="0"/>
              <a:t> </a:t>
            </a:r>
            <a:r>
              <a:rPr lang="en-GB" sz="2000" b="1" dirty="0"/>
              <a:t>8</a:t>
            </a:r>
            <a:r>
              <a:rPr lang="en-GB" sz="2000" dirty="0"/>
              <a:t> and </a:t>
            </a:r>
            <a:r>
              <a:rPr lang="en-GB" sz="2000" b="1" dirty="0"/>
              <a:t>9</a:t>
            </a:r>
            <a:r>
              <a:rPr lang="en-GB" sz="2000" dirty="0"/>
              <a:t> </a:t>
            </a:r>
            <a:r>
              <a:rPr lang="sk-SK" sz="2000" dirty="0"/>
              <a:t>- </a:t>
            </a:r>
            <a:r>
              <a:rPr lang="en-GB" sz="2000" dirty="0"/>
              <a:t>symmetric molecules </a:t>
            </a:r>
            <a:r>
              <a:rPr lang="sk-SK" sz="2000" dirty="0"/>
              <a:t>- </a:t>
            </a:r>
            <a:r>
              <a:rPr lang="en-GB" sz="2000" dirty="0"/>
              <a:t>side products in synthesis of compound </a:t>
            </a:r>
            <a:r>
              <a:rPr lang="en-GB" sz="2000" b="1" dirty="0"/>
              <a:t>10</a:t>
            </a:r>
            <a:endParaRPr lang="en-GB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285867"/>
            <a:ext cx="5235844" cy="39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0" y="522680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- </a:t>
            </a:r>
            <a:r>
              <a:rPr lang="sk-SK" sz="2000" dirty="0" err="1"/>
              <a:t>towards</a:t>
            </a:r>
            <a:r>
              <a:rPr lang="en-GB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en-GB" sz="2000" dirty="0"/>
              <a:t>previous series of </a:t>
            </a:r>
            <a:r>
              <a:rPr lang="en-GB" sz="2000" dirty="0" err="1"/>
              <a:t>piperazine</a:t>
            </a:r>
            <a:r>
              <a:rPr lang="en-GB" sz="2000" dirty="0"/>
              <a:t> derivatives, compound </a:t>
            </a:r>
            <a:r>
              <a:rPr lang="en-GB" sz="2000" b="1" dirty="0"/>
              <a:t>8</a:t>
            </a:r>
            <a:r>
              <a:rPr lang="en-GB" sz="2000" dirty="0"/>
              <a:t> exhibited a</a:t>
            </a:r>
            <a:br>
              <a:rPr lang="sk-SK" sz="2000" dirty="0"/>
            </a:br>
            <a:r>
              <a:rPr lang="sk-SK" sz="2000" dirty="0"/>
              <a:t>    </a:t>
            </a:r>
            <a:r>
              <a:rPr lang="en-GB" sz="2000" dirty="0" err="1"/>
              <a:t>radioprotective</a:t>
            </a:r>
            <a:r>
              <a:rPr lang="en-GB" sz="2000" dirty="0"/>
              <a:t> effect on cell survival </a:t>
            </a:r>
            <a:r>
              <a:rPr lang="en-GB" sz="2000" i="1" dirty="0"/>
              <a:t>in vitro</a:t>
            </a:r>
            <a:r>
              <a:rPr lang="en-GB" sz="2000" dirty="0"/>
              <a:t> and low toxicity </a:t>
            </a:r>
            <a:r>
              <a:rPr lang="en-GB" sz="2000" i="1" dirty="0"/>
              <a:t>in vivo</a:t>
            </a:r>
            <a:endParaRPr lang="sk-SK" sz="2000" i="1" dirty="0"/>
          </a:p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/>
              <a:t>enhanced the survival of mice 30 days after whole-body irradiation</a:t>
            </a:r>
            <a:endParaRPr lang="sk-SK" sz="2000" dirty="0"/>
          </a:p>
          <a:p>
            <a:pPr algn="just"/>
            <a:r>
              <a:rPr lang="sk-SK" sz="2000" dirty="0"/>
              <a:t>=&gt; </a:t>
            </a:r>
            <a:r>
              <a:rPr lang="en-GB" sz="2000" i="1" dirty="0"/>
              <a:t>in vitro</a:t>
            </a:r>
            <a:r>
              <a:rPr lang="en-GB" sz="2000" dirty="0"/>
              <a:t> and </a:t>
            </a:r>
            <a:r>
              <a:rPr lang="en-GB" sz="2000" i="1" dirty="0"/>
              <a:t>in vivo</a:t>
            </a:r>
            <a:r>
              <a:rPr lang="en-GB" sz="2000" dirty="0"/>
              <a:t> data indicate that some of our compounds are valuable for</a:t>
            </a:r>
            <a:br>
              <a:rPr lang="sk-SK" sz="2000" dirty="0"/>
            </a:br>
            <a:r>
              <a:rPr lang="sk-SK" sz="2000" dirty="0"/>
              <a:t>      </a:t>
            </a:r>
            <a:r>
              <a:rPr lang="en-GB" sz="2000" dirty="0"/>
              <a:t>further research as potential </a:t>
            </a:r>
            <a:r>
              <a:rPr lang="en-GB" sz="2000" dirty="0" err="1"/>
              <a:t>radioprotectors</a:t>
            </a:r>
            <a:r>
              <a:rPr lang="en-GB" sz="2000" dirty="0"/>
              <a:t>.</a:t>
            </a:r>
            <a:endParaRPr lang="sk-SK" sz="2000" dirty="0"/>
          </a:p>
        </p:txBody>
      </p:sp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976" y="82528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9761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sz="2000" dirty="0"/>
              <a:t>3.) </a:t>
            </a:r>
            <a:r>
              <a:rPr lang="en-GB" sz="2000" b="1" dirty="0"/>
              <a:t>Psotka, M.</a:t>
            </a:r>
            <a:r>
              <a:rPr lang="en-GB" sz="2000" dirty="0"/>
              <a:t>; </a:t>
            </a:r>
            <a:r>
              <a:rPr lang="en-GB" sz="2000" dirty="0" err="1"/>
              <a:t>Olekšák</a:t>
            </a:r>
            <a:r>
              <a:rPr lang="en-GB" sz="2000" dirty="0"/>
              <a:t>, P.; </a:t>
            </a:r>
            <a:r>
              <a:rPr lang="en-GB" sz="2000" dirty="0" err="1"/>
              <a:t>Vancurová</a:t>
            </a:r>
            <a:r>
              <a:rPr lang="en-GB" sz="2000" dirty="0"/>
              <a:t>, M.; </a:t>
            </a:r>
            <a:r>
              <a:rPr lang="en-GB" sz="2000" dirty="0" err="1"/>
              <a:t>Sapega</a:t>
            </a:r>
            <a:r>
              <a:rPr lang="en-GB" sz="2000" dirty="0"/>
              <a:t>, O.; </a:t>
            </a:r>
            <a:r>
              <a:rPr lang="en-GB" sz="2000" dirty="0" err="1"/>
              <a:t>Bieblová</a:t>
            </a:r>
            <a:r>
              <a:rPr lang="en-GB" sz="2000" dirty="0"/>
              <a:t>, J.; </a:t>
            </a:r>
            <a:r>
              <a:rPr lang="en-GB" sz="2000" dirty="0" err="1"/>
              <a:t>Reinis</a:t>
            </a:r>
            <a:r>
              <a:rPr lang="en-GB" sz="2000" dirty="0"/>
              <a:t>, M.; </a:t>
            </a:r>
            <a:r>
              <a:rPr lang="en-GB" sz="2000" dirty="0" err="1"/>
              <a:t>Rysanek</a:t>
            </a:r>
            <a:r>
              <a:rPr lang="en-GB" sz="2000" dirty="0"/>
              <a:t>, D.; </a:t>
            </a:r>
            <a:r>
              <a:rPr lang="en-GB" sz="2000" dirty="0" err="1"/>
              <a:t>Mikysková</a:t>
            </a:r>
            <a:r>
              <a:rPr lang="en-GB" sz="2000" dirty="0"/>
              <a:t>, R.; </a:t>
            </a:r>
            <a:r>
              <a:rPr lang="en-GB" sz="2000" dirty="0" err="1"/>
              <a:t>Chalupová</a:t>
            </a:r>
            <a:r>
              <a:rPr lang="en-GB" sz="2000" dirty="0"/>
              <a:t>, K.; </a:t>
            </a:r>
            <a:r>
              <a:rPr lang="en-GB" sz="2000" dirty="0" err="1"/>
              <a:t>Maliňák</a:t>
            </a:r>
            <a:r>
              <a:rPr lang="en-GB" sz="2000" dirty="0"/>
              <a:t>, D.; </a:t>
            </a:r>
            <a:r>
              <a:rPr lang="en-GB" sz="2000" dirty="0" err="1"/>
              <a:t>Svobodová</a:t>
            </a:r>
            <a:r>
              <a:rPr lang="en-GB" sz="2000" dirty="0"/>
              <a:t>, J.; </a:t>
            </a:r>
            <a:r>
              <a:rPr lang="en-GB" sz="2000" dirty="0" err="1"/>
              <a:t>Andrýs</a:t>
            </a:r>
            <a:r>
              <a:rPr lang="en-GB" sz="2000" dirty="0"/>
              <a:t>, R.; </a:t>
            </a:r>
            <a:r>
              <a:rPr lang="en-GB" sz="2000" dirty="0" err="1"/>
              <a:t>Řehulková</a:t>
            </a:r>
            <a:r>
              <a:rPr lang="en-GB" sz="2000" dirty="0"/>
              <a:t>, H.; </a:t>
            </a:r>
            <a:r>
              <a:rPr lang="en-GB" sz="2000" dirty="0" err="1"/>
              <a:t>Škopek</a:t>
            </a:r>
            <a:r>
              <a:rPr lang="en-GB" sz="2000" dirty="0"/>
              <a:t>, V.; Pham, N., L.; </a:t>
            </a:r>
            <a:r>
              <a:rPr lang="en-GB" sz="2000" dirty="0" err="1"/>
              <a:t>Bartek</a:t>
            </a:r>
            <a:r>
              <a:rPr lang="en-GB" sz="2000" dirty="0"/>
              <a:t>, J.; </a:t>
            </a:r>
            <a:r>
              <a:rPr lang="en-GB" sz="2000" dirty="0" err="1"/>
              <a:t>Hodný</a:t>
            </a:r>
            <a:r>
              <a:rPr lang="en-GB" sz="2000" dirty="0"/>
              <a:t>, Z.; </a:t>
            </a:r>
            <a:r>
              <a:rPr lang="en-GB" sz="2000" dirty="0" err="1"/>
              <a:t>Musílek</a:t>
            </a:r>
            <a:r>
              <a:rPr lang="en-GB" sz="2000" dirty="0"/>
              <a:t>, K. (</a:t>
            </a:r>
            <a:r>
              <a:rPr lang="en-GB" sz="2000" b="1" dirty="0"/>
              <a:t>2021</a:t>
            </a:r>
            <a:r>
              <a:rPr lang="en-GB" sz="2000" dirty="0"/>
              <a:t>)</a:t>
            </a:r>
            <a:r>
              <a:rPr lang="sk-SK" sz="2000" dirty="0"/>
              <a:t>: </a:t>
            </a:r>
            <a:r>
              <a:rPr lang="en-GB" sz="2000" dirty="0"/>
              <a:t>Design, synthesis and</a:t>
            </a:r>
            <a:r>
              <a:rPr lang="sk-SK" sz="2000" dirty="0"/>
              <a:t> </a:t>
            </a:r>
            <a:r>
              <a:rPr lang="en-GB" sz="2000" i="1" dirty="0"/>
              <a:t>in vitro</a:t>
            </a:r>
            <a:r>
              <a:rPr lang="en-GB" sz="2000" dirty="0"/>
              <a:t> evaluation of BP-1-102 </a:t>
            </a:r>
            <a:r>
              <a:rPr lang="en-GB" sz="2000" dirty="0" err="1"/>
              <a:t>analogs</a:t>
            </a:r>
            <a:r>
              <a:rPr lang="en-GB" sz="2000" dirty="0"/>
              <a:t> with modified hydrophobic fragments for STAT3 inhibition</a:t>
            </a:r>
            <a:r>
              <a:rPr lang="sk-SK" sz="2000" dirty="0"/>
              <a:t>,</a:t>
            </a:r>
            <a:r>
              <a:rPr lang="en-GB" sz="2000" dirty="0"/>
              <a:t> </a:t>
            </a:r>
            <a:r>
              <a:rPr lang="en-GB" sz="2000" i="1" dirty="0"/>
              <a:t>J. Enzyme </a:t>
            </a:r>
            <a:r>
              <a:rPr lang="en-GB" sz="2000" i="1" dirty="0" err="1"/>
              <a:t>Inhib</a:t>
            </a:r>
            <a:r>
              <a:rPr lang="en-GB" sz="2000" i="1" dirty="0"/>
              <a:t>. Med. Chem.</a:t>
            </a:r>
            <a:r>
              <a:rPr lang="sk-SK" sz="2000" dirty="0"/>
              <a:t>,</a:t>
            </a:r>
            <a:r>
              <a:rPr lang="en-GB" sz="2000" dirty="0"/>
              <a:t> 36:1,</a:t>
            </a:r>
            <a:r>
              <a:rPr lang="sk-SK" sz="2000" dirty="0"/>
              <a:t> </a:t>
            </a:r>
            <a:r>
              <a:rPr lang="en-GB" sz="2000" dirty="0"/>
              <a:t>410-424.</a:t>
            </a:r>
          </a:p>
        </p:txBody>
      </p:sp>
      <p:sp>
        <p:nvSpPr>
          <p:cNvPr id="5" name="Obdĺžnik 4"/>
          <p:cNvSpPr/>
          <p:nvPr/>
        </p:nvSpPr>
        <p:spPr>
          <a:xfrm>
            <a:off x="32" y="208353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- 12</a:t>
            </a:r>
            <a:r>
              <a:rPr lang="en-GB" sz="2000" dirty="0"/>
              <a:t> novel </a:t>
            </a:r>
            <a:r>
              <a:rPr lang="en-GB" sz="2000" dirty="0" err="1"/>
              <a:t>analogs</a:t>
            </a:r>
            <a:r>
              <a:rPr lang="en-GB" sz="2000" dirty="0"/>
              <a:t> </a:t>
            </a:r>
            <a:r>
              <a:rPr lang="en-GB" sz="2000" b="1" dirty="0"/>
              <a:t>3</a:t>
            </a:r>
            <a:r>
              <a:rPr lang="en-GB" sz="2000" dirty="0"/>
              <a:t>-</a:t>
            </a:r>
            <a:r>
              <a:rPr lang="en-GB" sz="2000" b="1" dirty="0"/>
              <a:t>14</a:t>
            </a:r>
            <a:r>
              <a:rPr lang="en-GB" sz="2000" dirty="0"/>
              <a:t> of STAT3 inhibitor BP-1-102 </a:t>
            </a:r>
            <a:r>
              <a:rPr lang="sk-SK" sz="2000" dirty="0"/>
              <a:t>(</a:t>
            </a:r>
            <a:r>
              <a:rPr lang="sk-SK" sz="2000" b="1" dirty="0"/>
              <a:t>1</a:t>
            </a:r>
            <a:r>
              <a:rPr lang="sk-SK" sz="2000" dirty="0"/>
              <a:t>) </a:t>
            </a:r>
            <a:r>
              <a:rPr lang="en-GB" sz="2000" dirty="0"/>
              <a:t>designed and synthesised</a:t>
            </a:r>
            <a:endParaRPr lang="sk-SK" sz="2000" dirty="0"/>
          </a:p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 err="1"/>
              <a:t>modi</a:t>
            </a:r>
            <a:r>
              <a:rPr lang="sk-SK" sz="2000" dirty="0" err="1"/>
              <a:t>fied</a:t>
            </a:r>
            <a:r>
              <a:rPr lang="en-GB" sz="2000" dirty="0"/>
              <a:t> hydrophobic fragments important for interaction with the STAT3</a:t>
            </a:r>
            <a:br>
              <a:rPr lang="sk-SK" sz="2000" dirty="0"/>
            </a:br>
            <a:r>
              <a:rPr lang="sk-SK" sz="2000" dirty="0"/>
              <a:t>   </a:t>
            </a:r>
            <a:r>
              <a:rPr lang="en-GB" sz="2000" dirty="0"/>
              <a:t>SH2 domain</a:t>
            </a:r>
            <a:r>
              <a:rPr lang="sk-SK" sz="2000" dirty="0"/>
              <a:t> and </a:t>
            </a:r>
            <a:r>
              <a:rPr lang="en-GB" sz="2000" dirty="0"/>
              <a:t>for effective </a:t>
            </a:r>
            <a:r>
              <a:rPr lang="en-GB" sz="2000" dirty="0" err="1"/>
              <a:t>cytotoxic</a:t>
            </a:r>
            <a:r>
              <a:rPr lang="en-GB" sz="2000" dirty="0"/>
              <a:t> activity</a:t>
            </a:r>
            <a:endParaRPr lang="sk-SK" sz="2000" dirty="0"/>
          </a:p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en-GB" sz="2000" dirty="0"/>
              <a:t>apoptosis and inhibition of STAT3 receptor-mediated </a:t>
            </a:r>
            <a:r>
              <a:rPr lang="en-GB" sz="2000" dirty="0" err="1"/>
              <a:t>phosphorylation</a:t>
            </a:r>
            <a:r>
              <a:rPr lang="en-GB" sz="2000" dirty="0"/>
              <a:t> confirmed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br>
              <a:rPr lang="sk-SK" sz="2000" dirty="0"/>
            </a:br>
            <a:r>
              <a:rPr lang="sk-SK" sz="2000" dirty="0"/>
              <a:t>   </a:t>
            </a:r>
            <a:r>
              <a:rPr lang="sk-SK" sz="2000" dirty="0" err="1"/>
              <a:t>all</a:t>
            </a:r>
            <a:r>
              <a:rPr lang="sk-SK" sz="2000" dirty="0"/>
              <a:t> </a:t>
            </a:r>
            <a:r>
              <a:rPr lang="en-GB" sz="2000" dirty="0" err="1"/>
              <a:t>analogs</a:t>
            </a:r>
            <a:r>
              <a:rPr lang="en-GB" sz="2000" dirty="0"/>
              <a:t> </a:t>
            </a:r>
            <a:r>
              <a:rPr lang="sk-SK" sz="2000" b="1" dirty="0"/>
              <a:t>3</a:t>
            </a:r>
            <a:r>
              <a:rPr lang="sk-SK" sz="2000" dirty="0"/>
              <a:t>-</a:t>
            </a:r>
            <a:r>
              <a:rPr lang="sk-SK" sz="2000" b="1" dirty="0"/>
              <a:t>14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9501" y="3786190"/>
            <a:ext cx="5345705" cy="28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44" y="7141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/>
              <a:t>My work</a:t>
            </a:r>
            <a:r>
              <a:rPr lang="sk-SK" sz="2000" dirty="0"/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2000" dirty="0"/>
              <a:t>preparation of two main building blocks </a:t>
            </a:r>
            <a:r>
              <a:rPr lang="en-GB" sz="2000" b="1" dirty="0"/>
              <a:t>2</a:t>
            </a:r>
            <a:r>
              <a:rPr lang="en-GB" sz="2000" dirty="0"/>
              <a:t> and </a:t>
            </a:r>
            <a:r>
              <a:rPr lang="en-GB" sz="2000" b="1" dirty="0"/>
              <a:t>7 a-f</a:t>
            </a:r>
            <a:endParaRPr lang="sk-SK" sz="2000" b="1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sz="2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1420"/>
            <a:ext cx="22225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0" y="1142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/>
              <a:t>1.) </a:t>
            </a:r>
            <a:r>
              <a:rPr lang="en-GB" sz="2000" b="1" dirty="0"/>
              <a:t>2</a:t>
            </a:r>
            <a:r>
              <a:rPr lang="en-GB" sz="2000" dirty="0"/>
              <a:t> prepared by </a:t>
            </a:r>
            <a:r>
              <a:rPr lang="en-GB" sz="2000" dirty="0" err="1"/>
              <a:t>benzylation</a:t>
            </a:r>
            <a:r>
              <a:rPr lang="en-GB" sz="2000" dirty="0"/>
              <a:t> of 4-amino </a:t>
            </a:r>
            <a:r>
              <a:rPr lang="en-GB" sz="2000" dirty="0" err="1"/>
              <a:t>salycilic</a:t>
            </a:r>
            <a:r>
              <a:rPr lang="en-GB" sz="2000" dirty="0"/>
              <a:t> acid </a:t>
            </a:r>
            <a:r>
              <a:rPr lang="sk-SK" sz="2000" dirty="0"/>
              <a:t>(</a:t>
            </a:r>
            <a:r>
              <a:rPr lang="en-GB" sz="2000" i="1" dirty="0"/>
              <a:t>p</a:t>
            </a:r>
            <a:r>
              <a:rPr lang="en-GB" sz="2000" dirty="0"/>
              <a:t>-amino </a:t>
            </a:r>
            <a:r>
              <a:rPr lang="en-GB" sz="2000" dirty="0" err="1"/>
              <a:t>salycilic</a:t>
            </a:r>
            <a:r>
              <a:rPr lang="en-GB" sz="2000" dirty="0"/>
              <a:t> acid</a:t>
            </a:r>
            <a:r>
              <a:rPr lang="sk-SK" sz="2000" dirty="0"/>
              <a:t>)</a:t>
            </a:r>
            <a:r>
              <a:rPr lang="en-GB" sz="2000" dirty="0"/>
              <a:t> (</a:t>
            </a:r>
            <a:r>
              <a:rPr lang="en-GB" sz="2000" b="1" dirty="0"/>
              <a:t>1</a:t>
            </a:r>
            <a:r>
              <a:rPr lang="en-GB" sz="2000" dirty="0"/>
              <a:t>)</a:t>
            </a:r>
            <a:endParaRPr lang="sk-SK" sz="2000" dirty="0"/>
          </a:p>
        </p:txBody>
      </p:sp>
      <p:sp>
        <p:nvSpPr>
          <p:cNvPr id="9" name="Obdĺžnik 8"/>
          <p:cNvSpPr/>
          <p:nvPr/>
        </p:nvSpPr>
        <p:spPr>
          <a:xfrm>
            <a:off x="0" y="29289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- t</a:t>
            </a:r>
            <a:r>
              <a:rPr lang="en-GB" sz="2000" dirty="0" err="1"/>
              <a:t>ribenzylated</a:t>
            </a:r>
            <a:r>
              <a:rPr lang="en-GB" sz="2000" dirty="0"/>
              <a:t> product </a:t>
            </a:r>
            <a:r>
              <a:rPr lang="en-GB" sz="2000" b="1" dirty="0"/>
              <a:t>3</a:t>
            </a:r>
            <a:r>
              <a:rPr lang="en-GB" sz="2000" dirty="0"/>
              <a:t> </a:t>
            </a:r>
            <a:r>
              <a:rPr lang="sk-SK" sz="2000" dirty="0"/>
              <a:t>(</a:t>
            </a:r>
            <a:r>
              <a:rPr lang="en-GB" sz="2000" dirty="0"/>
              <a:t>side product</a:t>
            </a:r>
            <a:r>
              <a:rPr lang="sk-SK" sz="2000" dirty="0"/>
              <a:t>)</a:t>
            </a:r>
            <a:r>
              <a:rPr lang="en-GB" sz="2000" dirty="0"/>
              <a:t> used in next steps</a:t>
            </a:r>
            <a:endParaRPr lang="sk-SK" sz="2000" dirty="0"/>
          </a:p>
          <a:p>
            <a:r>
              <a:rPr lang="sk-SK" sz="2000" dirty="0"/>
              <a:t>- </a:t>
            </a:r>
            <a:r>
              <a:rPr lang="en-GB" sz="2000" dirty="0" err="1"/>
              <a:t>monobenzylated</a:t>
            </a:r>
            <a:r>
              <a:rPr lang="en-GB" sz="2000" dirty="0"/>
              <a:t> product </a:t>
            </a:r>
            <a:r>
              <a:rPr lang="en-GB" sz="2000" b="1" dirty="0"/>
              <a:t>4</a:t>
            </a:r>
            <a:r>
              <a:rPr lang="en-GB" sz="2000" dirty="0"/>
              <a:t> </a:t>
            </a:r>
            <a:r>
              <a:rPr lang="sk-SK" sz="2000" dirty="0"/>
              <a:t>(</a:t>
            </a:r>
            <a:r>
              <a:rPr lang="en-GB" sz="2000" dirty="0"/>
              <a:t>side product</a:t>
            </a:r>
            <a:r>
              <a:rPr lang="sk-SK" sz="2000" dirty="0"/>
              <a:t>) </a:t>
            </a:r>
            <a:r>
              <a:rPr lang="en-GB" sz="2000" dirty="0"/>
              <a:t>used in another </a:t>
            </a:r>
            <a:r>
              <a:rPr lang="en-GB" sz="2000" dirty="0" err="1"/>
              <a:t>benzylation</a:t>
            </a:r>
            <a:r>
              <a:rPr lang="sk-SK" sz="2000" dirty="0"/>
              <a:t> to</a:t>
            </a:r>
            <a:r>
              <a:rPr lang="en-GB" sz="2000" dirty="0"/>
              <a:t> </a:t>
            </a:r>
            <a:r>
              <a:rPr lang="sk-SK" sz="2000" dirty="0"/>
              <a:t>get</a:t>
            </a:r>
            <a:r>
              <a:rPr lang="en-GB" sz="2000" dirty="0"/>
              <a:t> </a:t>
            </a:r>
            <a:r>
              <a:rPr lang="en-GB" sz="2000" b="1" dirty="0"/>
              <a:t>2</a:t>
            </a:r>
            <a:r>
              <a:rPr lang="en-GB" sz="2000" dirty="0"/>
              <a:t> and </a:t>
            </a:r>
            <a:r>
              <a:rPr lang="en-GB" sz="2000" b="1" dirty="0"/>
              <a:t>3</a:t>
            </a:r>
            <a:endParaRPr lang="sk-SK" sz="2000" dirty="0"/>
          </a:p>
        </p:txBody>
      </p:sp>
      <p:pic>
        <p:nvPicPr>
          <p:cNvPr id="10" name="Obrázok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571612"/>
            <a:ext cx="5181866" cy="13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0" y="37147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2.) </a:t>
            </a:r>
            <a:r>
              <a:rPr lang="en-GB" sz="2000" b="1" dirty="0"/>
              <a:t>7 a-f</a:t>
            </a:r>
            <a:r>
              <a:rPr lang="en-GB" sz="2000" dirty="0"/>
              <a:t> </a:t>
            </a:r>
            <a:r>
              <a:rPr lang="sk-SK" sz="2000" dirty="0"/>
              <a:t>=</a:t>
            </a:r>
            <a:r>
              <a:rPr lang="en-GB" sz="2000" dirty="0"/>
              <a:t> </a:t>
            </a:r>
            <a:r>
              <a:rPr lang="sk-SK" sz="2000" dirty="0"/>
              <a:t>6</a:t>
            </a:r>
            <a:r>
              <a:rPr lang="en-GB" sz="2000" dirty="0"/>
              <a:t> acids prepared in two steps differ in </a:t>
            </a:r>
            <a:r>
              <a:rPr lang="en-GB" sz="2000" b="1" dirty="0">
                <a:solidFill>
                  <a:srgbClr val="FF00BE"/>
                </a:solidFill>
              </a:rPr>
              <a:t>aromatic ring part</a:t>
            </a:r>
            <a:endParaRPr lang="sk-SK" sz="2000" dirty="0">
              <a:solidFill>
                <a:srgbClr val="FF00BE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1787" y="3643314"/>
            <a:ext cx="1716493" cy="13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5575" y="4143380"/>
            <a:ext cx="5629565" cy="25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76" y="7141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2000" dirty="0"/>
              <a:t>4.) </a:t>
            </a:r>
            <a:r>
              <a:rPr lang="en-GB" sz="2000" b="1" dirty="0"/>
              <a:t>Psotka, M.</a:t>
            </a:r>
            <a:r>
              <a:rPr lang="en-GB" sz="2000" dirty="0"/>
              <a:t>; </a:t>
            </a:r>
            <a:r>
              <a:rPr lang="en-GB" sz="2000" dirty="0" err="1"/>
              <a:t>Miky</a:t>
            </a:r>
            <a:r>
              <a:rPr lang="sk-SK" sz="2000" dirty="0"/>
              <a:t>s</a:t>
            </a:r>
            <a:r>
              <a:rPr lang="en-GB" sz="2000" dirty="0" err="1"/>
              <a:t>kov</a:t>
            </a:r>
            <a:r>
              <a:rPr lang="sk-SK" sz="2000" dirty="0"/>
              <a:t>á</a:t>
            </a:r>
            <a:r>
              <a:rPr lang="en-GB" sz="2000" dirty="0"/>
              <a:t>, R.; </a:t>
            </a:r>
            <a:r>
              <a:rPr lang="en-GB" sz="2000" dirty="0" err="1"/>
              <a:t>Sapega</a:t>
            </a:r>
            <a:r>
              <a:rPr lang="en-GB" sz="2000" dirty="0"/>
              <a:t>, O.; </a:t>
            </a:r>
            <a:r>
              <a:rPr lang="en-GB" sz="2000" dirty="0" err="1"/>
              <a:t>Novotn</a:t>
            </a:r>
            <a:r>
              <a:rPr lang="sk-SK" sz="2000" dirty="0"/>
              <a:t>ý</a:t>
            </a:r>
            <a:r>
              <a:rPr lang="en-GB" sz="2000" dirty="0"/>
              <a:t>, O.; </a:t>
            </a:r>
            <a:r>
              <a:rPr lang="en-GB" sz="2000" dirty="0" err="1"/>
              <a:t>Hodn</a:t>
            </a:r>
            <a:r>
              <a:rPr lang="sk-SK" sz="2000" dirty="0"/>
              <a:t>ý</a:t>
            </a:r>
            <a:r>
              <a:rPr lang="en-GB" sz="2000" dirty="0"/>
              <a:t>, Z.; </a:t>
            </a:r>
            <a:r>
              <a:rPr lang="en-GB" sz="2000" dirty="0" err="1"/>
              <a:t>Balintov</a:t>
            </a:r>
            <a:r>
              <a:rPr lang="sk-SK" sz="2000" dirty="0"/>
              <a:t>á</a:t>
            </a:r>
            <a:r>
              <a:rPr lang="en-GB" sz="2000" dirty="0"/>
              <a:t>, S.; Mali</a:t>
            </a:r>
            <a:r>
              <a:rPr lang="sk-SK" sz="2000" dirty="0" err="1"/>
              <a:t>ňá</a:t>
            </a:r>
            <a:r>
              <a:rPr lang="en-GB" sz="2000" dirty="0"/>
              <a:t>k, D.; </a:t>
            </a:r>
            <a:r>
              <a:rPr lang="en-GB" sz="2000" dirty="0" err="1"/>
              <a:t>Svobodov</a:t>
            </a:r>
            <a:r>
              <a:rPr lang="sk-SK" sz="2000" dirty="0"/>
              <a:t>á</a:t>
            </a:r>
            <a:r>
              <a:rPr lang="en-GB" sz="2000" dirty="0"/>
              <a:t>, J.; </a:t>
            </a:r>
            <a:r>
              <a:rPr lang="en-GB" sz="2000" dirty="0" err="1"/>
              <a:t>Andr</a:t>
            </a:r>
            <a:r>
              <a:rPr lang="sk-SK" sz="2000" dirty="0"/>
              <a:t>ý</a:t>
            </a:r>
            <a:r>
              <a:rPr lang="en-GB" sz="2000" dirty="0"/>
              <a:t>s, R., </a:t>
            </a:r>
            <a:r>
              <a:rPr lang="en-GB" sz="2000" dirty="0" err="1"/>
              <a:t>Rysanek</a:t>
            </a:r>
            <a:r>
              <a:rPr lang="en-GB" sz="2000" dirty="0"/>
              <a:t>, D.; </a:t>
            </a:r>
            <a:r>
              <a:rPr lang="en-GB" sz="2000" dirty="0" err="1"/>
              <a:t>Reinis</a:t>
            </a:r>
            <a:r>
              <a:rPr lang="en-GB" sz="2000" dirty="0"/>
              <a:t>, M.</a:t>
            </a:r>
            <a:r>
              <a:rPr lang="sk-SK" sz="2000" dirty="0"/>
              <a:t>; </a:t>
            </a:r>
            <a:r>
              <a:rPr lang="en-GB" sz="2000" dirty="0" err="1"/>
              <a:t>Mus</a:t>
            </a:r>
            <a:r>
              <a:rPr lang="sk-SK" sz="2000" dirty="0"/>
              <a:t>í</a:t>
            </a:r>
            <a:r>
              <a:rPr lang="en-GB" sz="2000" dirty="0" err="1"/>
              <a:t>lek</a:t>
            </a:r>
            <a:r>
              <a:rPr lang="en-GB" sz="2000" dirty="0"/>
              <a:t>, K. </a:t>
            </a:r>
            <a:r>
              <a:rPr lang="sk-SK" sz="2000" dirty="0"/>
              <a:t>(</a:t>
            </a:r>
            <a:r>
              <a:rPr lang="sk-SK" sz="2000" b="1" dirty="0"/>
              <a:t>2023</a:t>
            </a:r>
            <a:r>
              <a:rPr lang="sk-SK" sz="2000" dirty="0"/>
              <a:t>): </a:t>
            </a:r>
            <a:r>
              <a:rPr lang="en-GB" sz="2000" dirty="0"/>
              <a:t>STAT3 inhibitor </a:t>
            </a:r>
            <a:r>
              <a:rPr lang="en-GB" sz="2000" dirty="0" err="1"/>
              <a:t>Stattic</a:t>
            </a:r>
            <a:r>
              <a:rPr lang="en-GB" sz="2000" dirty="0"/>
              <a:t> and its analogues inhibit STAT3 </a:t>
            </a:r>
            <a:r>
              <a:rPr lang="en-GB" sz="2000" dirty="0" err="1"/>
              <a:t>phosphorylation</a:t>
            </a:r>
            <a:r>
              <a:rPr lang="en-GB" sz="2000" dirty="0"/>
              <a:t> and modulate cytokine secretion in senescent </a:t>
            </a:r>
            <a:r>
              <a:rPr lang="en-GB" sz="2000" dirty="0" err="1"/>
              <a:t>tumor</a:t>
            </a:r>
            <a:r>
              <a:rPr lang="en-GB" sz="2000" dirty="0"/>
              <a:t> cells</a:t>
            </a:r>
            <a:r>
              <a:rPr lang="sk-SK" sz="2000" dirty="0"/>
              <a:t>,</a:t>
            </a:r>
            <a:r>
              <a:rPr lang="en-GB" sz="2000" dirty="0"/>
              <a:t> </a:t>
            </a:r>
            <a:r>
              <a:rPr lang="en-GB" sz="2000" i="1" dirty="0"/>
              <a:t>Mol</a:t>
            </a:r>
            <a:r>
              <a:rPr lang="sk-SK" sz="2000" i="1" dirty="0"/>
              <a:t>.</a:t>
            </a:r>
            <a:r>
              <a:rPr lang="en-GB" sz="2000" i="1" dirty="0"/>
              <a:t> Med</a:t>
            </a:r>
            <a:r>
              <a:rPr lang="sk-SK" sz="2000" i="1" dirty="0"/>
              <a:t>.</a:t>
            </a:r>
            <a:r>
              <a:rPr lang="en-GB" sz="2000" i="1" dirty="0"/>
              <a:t> Rep.</a:t>
            </a:r>
            <a:r>
              <a:rPr lang="sk-SK" sz="2000" dirty="0"/>
              <a:t>,</a:t>
            </a:r>
            <a:r>
              <a:rPr lang="en-GB" sz="2000" dirty="0"/>
              <a:t> 27(4):81.</a:t>
            </a:r>
          </a:p>
        </p:txBody>
      </p:sp>
      <p:sp>
        <p:nvSpPr>
          <p:cNvPr id="5" name="Obdĺžnik 4"/>
          <p:cNvSpPr/>
          <p:nvPr/>
        </p:nvSpPr>
        <p:spPr>
          <a:xfrm>
            <a:off x="32" y="16430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sk-SK" sz="2000" dirty="0"/>
              <a:t> 2 </a:t>
            </a:r>
            <a:r>
              <a:rPr lang="sk-SK" sz="2000" dirty="0" err="1"/>
              <a:t>Stattic</a:t>
            </a:r>
            <a:r>
              <a:rPr lang="sk-SK" sz="2000" dirty="0"/>
              <a:t> </a:t>
            </a:r>
            <a:r>
              <a:rPr lang="sk-SK" sz="2000" dirty="0" err="1"/>
              <a:t>analogues</a:t>
            </a:r>
            <a:r>
              <a:rPr lang="sk-SK" sz="2000" dirty="0"/>
              <a:t> </a:t>
            </a:r>
            <a:r>
              <a:rPr lang="sk-SK" sz="2000" b="1" dirty="0"/>
              <a:t>K1823</a:t>
            </a:r>
            <a:r>
              <a:rPr lang="sk-SK" sz="2000" dirty="0"/>
              <a:t> (</a:t>
            </a:r>
            <a:r>
              <a:rPr lang="sk-SK" sz="2000" b="1" dirty="0"/>
              <a:t>7</a:t>
            </a:r>
            <a:r>
              <a:rPr lang="sk-SK" sz="2000" dirty="0"/>
              <a:t>) and </a:t>
            </a:r>
            <a:r>
              <a:rPr lang="sk-SK" sz="2000" b="1" dirty="0"/>
              <a:t>K1836</a:t>
            </a:r>
            <a:r>
              <a:rPr lang="sk-SK" sz="2000" dirty="0"/>
              <a:t> (</a:t>
            </a:r>
            <a:r>
              <a:rPr lang="sk-SK" sz="2000" b="1" dirty="0"/>
              <a:t>8</a:t>
            </a:r>
            <a:r>
              <a:rPr lang="sk-SK" sz="2000" dirty="0"/>
              <a:t>) </a:t>
            </a:r>
            <a:r>
              <a:rPr lang="sk-SK" sz="2000" dirty="0" err="1"/>
              <a:t>prepared</a:t>
            </a:r>
            <a:r>
              <a:rPr lang="sk-SK" sz="2000" dirty="0"/>
              <a:t> (</a:t>
            </a:r>
            <a:r>
              <a:rPr lang="sk-SK" sz="2000" b="1" u="sng" dirty="0"/>
              <a:t>my </a:t>
            </a:r>
            <a:r>
              <a:rPr lang="sk-SK" sz="2000" b="1" u="sng" dirty="0" err="1"/>
              <a:t>work</a:t>
            </a:r>
            <a:r>
              <a:rPr lang="sk-SK" sz="2000" dirty="0"/>
              <a:t>)</a:t>
            </a:r>
          </a:p>
          <a:p>
            <a:pPr algn="just">
              <a:buFontTx/>
              <a:buChar char="-"/>
            </a:pPr>
            <a:r>
              <a:rPr lang="sk-SK" sz="2000" dirty="0"/>
              <a:t> </a:t>
            </a:r>
            <a:r>
              <a:rPr lang="sk-SK" sz="2000" dirty="0" err="1"/>
              <a:t>evaluation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STAT3 </a:t>
            </a:r>
            <a:r>
              <a:rPr lang="sk-SK" sz="2000" dirty="0" err="1"/>
              <a:t>phosphorylation</a:t>
            </a:r>
            <a:r>
              <a:rPr lang="sk-SK" sz="2000" dirty="0"/>
              <a:t> </a:t>
            </a:r>
            <a:r>
              <a:rPr lang="sk-SK" sz="2000" dirty="0" err="1"/>
              <a:t>inhibition</a:t>
            </a:r>
            <a:r>
              <a:rPr lang="sk-SK" sz="2000" dirty="0"/>
              <a:t> and </a:t>
            </a:r>
            <a:r>
              <a:rPr lang="sk-SK" sz="2000" dirty="0" err="1"/>
              <a:t>modulation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cytokine</a:t>
            </a:r>
            <a:r>
              <a:rPr lang="sk-SK" sz="2000" dirty="0"/>
              <a:t> </a:t>
            </a:r>
            <a:r>
              <a:rPr lang="sk-SK" sz="2000" dirty="0" err="1"/>
              <a:t>secretion</a:t>
            </a:r>
            <a:br>
              <a:rPr lang="sk-SK" sz="2000" dirty="0"/>
            </a:br>
            <a:r>
              <a:rPr lang="sk-SK" sz="2000" dirty="0"/>
              <a:t>   in </a:t>
            </a:r>
            <a:r>
              <a:rPr lang="sk-SK" sz="2000" dirty="0" err="1"/>
              <a:t>senescent</a:t>
            </a:r>
            <a:r>
              <a:rPr lang="sk-SK" sz="2000" dirty="0"/>
              <a:t> </a:t>
            </a:r>
            <a:r>
              <a:rPr lang="sk-SK" sz="2000" dirty="0" err="1"/>
              <a:t>tumour</a:t>
            </a:r>
            <a:r>
              <a:rPr lang="sk-SK" sz="2000" dirty="0"/>
              <a:t> </a:t>
            </a:r>
            <a:r>
              <a:rPr lang="sk-SK" sz="2000" dirty="0" err="1"/>
              <a:t>cells</a:t>
            </a:r>
            <a:endParaRPr lang="sk-SK" sz="20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68" y="2549476"/>
            <a:ext cx="5898490" cy="33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BlokTextu 9"/>
          <p:cNvSpPr txBox="1"/>
          <p:nvPr/>
        </p:nvSpPr>
        <p:spPr>
          <a:xfrm>
            <a:off x="142844" y="5761041"/>
            <a:ext cx="89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 err="1"/>
              <a:t>Reagents</a:t>
            </a:r>
            <a:r>
              <a:rPr lang="sk-SK" sz="1400" dirty="0"/>
              <a:t> and </a:t>
            </a:r>
            <a:r>
              <a:rPr lang="sk-SK" sz="1400" dirty="0" err="1"/>
              <a:t>conditions</a:t>
            </a:r>
            <a:r>
              <a:rPr lang="sk-SK" sz="1400" dirty="0"/>
              <a:t>: i) MCPBA; DCM; ‑15˚C to </a:t>
            </a:r>
            <a:r>
              <a:rPr lang="sk-SK" sz="1400" dirty="0" err="1"/>
              <a:t>reflux</a:t>
            </a:r>
            <a:r>
              <a:rPr lang="sk-SK" sz="1400" dirty="0"/>
              <a:t>; 1 h; 90% </a:t>
            </a:r>
            <a:r>
              <a:rPr lang="sk-SK" sz="1400" dirty="0" err="1"/>
              <a:t>yield</a:t>
            </a:r>
            <a:r>
              <a:rPr lang="sk-SK" sz="1400" dirty="0"/>
              <a:t> </a:t>
            </a:r>
            <a:r>
              <a:rPr lang="sk-SK" sz="1400" dirty="0" err="1"/>
              <a:t>ii</a:t>
            </a:r>
            <a:r>
              <a:rPr lang="sk-SK" sz="1400" dirty="0"/>
              <a:t>) HNO</a:t>
            </a:r>
            <a:r>
              <a:rPr lang="sk-SK" sz="1400" baseline="-25000" dirty="0"/>
              <a:t>3</a:t>
            </a:r>
            <a:r>
              <a:rPr lang="sk-SK" sz="1400" dirty="0"/>
              <a:t>; H</a:t>
            </a:r>
            <a:r>
              <a:rPr lang="sk-SK" sz="1400" baseline="-25000" dirty="0"/>
              <a:t>2</a:t>
            </a:r>
            <a:r>
              <a:rPr lang="sk-SK" sz="1400" dirty="0"/>
              <a:t>SO</a:t>
            </a:r>
            <a:r>
              <a:rPr lang="sk-SK" sz="1400" baseline="-25000" dirty="0"/>
              <a:t>4</a:t>
            </a:r>
            <a:r>
              <a:rPr lang="sk-SK" sz="1400" dirty="0"/>
              <a:t>; ‑15˚C to </a:t>
            </a:r>
            <a:r>
              <a:rPr lang="sk-SK" sz="1400" dirty="0" err="1"/>
              <a:t>r.t</a:t>
            </a:r>
            <a:r>
              <a:rPr lang="sk-SK" sz="1400" dirty="0"/>
              <a:t>.; 2 h; 73% </a:t>
            </a:r>
            <a:r>
              <a:rPr lang="sk-SK" sz="1400" dirty="0" err="1"/>
              <a:t>yield</a:t>
            </a:r>
            <a:r>
              <a:rPr lang="sk-SK" sz="1400" dirty="0"/>
              <a:t> </a:t>
            </a:r>
            <a:r>
              <a:rPr lang="sk-SK" sz="1400" dirty="0" err="1"/>
              <a:t>iii</a:t>
            </a:r>
            <a:r>
              <a:rPr lang="sk-SK" sz="1400" dirty="0"/>
              <a:t>) </a:t>
            </a:r>
            <a:r>
              <a:rPr lang="sk-SK" sz="1400" dirty="0" err="1"/>
              <a:t>Fe</a:t>
            </a:r>
            <a:r>
              <a:rPr lang="sk-SK" sz="1400" dirty="0"/>
              <a:t>; NH</a:t>
            </a:r>
            <a:r>
              <a:rPr lang="sk-SK" sz="1400" baseline="-25000" dirty="0"/>
              <a:t>4</a:t>
            </a:r>
            <a:r>
              <a:rPr lang="sk-SK" sz="1400" dirty="0"/>
              <a:t>Cl; H</a:t>
            </a:r>
            <a:r>
              <a:rPr lang="sk-SK" sz="1400" baseline="-25000" dirty="0"/>
              <a:t>2</a:t>
            </a:r>
            <a:r>
              <a:rPr lang="sk-SK" sz="1400" dirty="0"/>
              <a:t>O; </a:t>
            </a:r>
            <a:r>
              <a:rPr lang="sk-SK" sz="1400" dirty="0" err="1"/>
              <a:t>MeOH</a:t>
            </a:r>
            <a:r>
              <a:rPr lang="sk-SK" sz="1400" dirty="0"/>
              <a:t>; </a:t>
            </a:r>
            <a:r>
              <a:rPr lang="sk-SK" sz="1400" dirty="0" err="1"/>
              <a:t>reflux</a:t>
            </a:r>
            <a:r>
              <a:rPr lang="sk-SK" sz="1400" dirty="0"/>
              <a:t>; 1 h; 72% </a:t>
            </a:r>
            <a:r>
              <a:rPr lang="sk-SK" sz="1400" dirty="0" err="1"/>
              <a:t>yield</a:t>
            </a:r>
            <a:r>
              <a:rPr lang="sk-SK" sz="1400" dirty="0"/>
              <a:t> </a:t>
            </a:r>
            <a:r>
              <a:rPr lang="sk-SK" sz="1400" dirty="0" err="1"/>
              <a:t>iv</a:t>
            </a:r>
            <a:r>
              <a:rPr lang="sk-SK" sz="1400" dirty="0"/>
              <a:t>) 1‑bromo‑3‑(</a:t>
            </a:r>
            <a:r>
              <a:rPr lang="sk-SK" sz="1400" dirty="0" err="1"/>
              <a:t>trifluoromethyl</a:t>
            </a:r>
            <a:r>
              <a:rPr lang="sk-SK" sz="1400" dirty="0"/>
              <a:t>)</a:t>
            </a:r>
            <a:r>
              <a:rPr lang="sk-SK" sz="1400" dirty="0" err="1"/>
              <a:t>benzene</a:t>
            </a:r>
            <a:r>
              <a:rPr lang="sk-SK" sz="1400" dirty="0"/>
              <a:t>; Cs</a:t>
            </a:r>
            <a:r>
              <a:rPr lang="sk-SK" sz="1400" baseline="-25000" dirty="0"/>
              <a:t>2</a:t>
            </a:r>
            <a:r>
              <a:rPr lang="sk-SK" sz="1400" dirty="0"/>
              <a:t>CO</a:t>
            </a:r>
            <a:r>
              <a:rPr lang="sk-SK" sz="1400" baseline="-25000" dirty="0"/>
              <a:t>3</a:t>
            </a:r>
            <a:r>
              <a:rPr lang="sk-SK" sz="1400" dirty="0"/>
              <a:t>; </a:t>
            </a:r>
            <a:r>
              <a:rPr lang="sk-SK" sz="1400" dirty="0" err="1"/>
              <a:t>Pd</a:t>
            </a:r>
            <a:r>
              <a:rPr lang="sk-SK" sz="1400" dirty="0"/>
              <a:t>(</a:t>
            </a:r>
            <a:r>
              <a:rPr lang="sk-SK" sz="1400" dirty="0" err="1"/>
              <a:t>OAc</a:t>
            </a:r>
            <a:r>
              <a:rPr lang="sk-SK" sz="1400" dirty="0"/>
              <a:t>)</a:t>
            </a:r>
            <a:r>
              <a:rPr lang="sk-SK" sz="1400" baseline="-25000" dirty="0"/>
              <a:t>2</a:t>
            </a:r>
            <a:r>
              <a:rPr lang="sk-SK" sz="1400" dirty="0"/>
              <a:t>; racemic‑2,2'‑bis(</a:t>
            </a:r>
            <a:r>
              <a:rPr lang="sk-SK" sz="1400" dirty="0" err="1"/>
              <a:t>diphenylphosphino</a:t>
            </a:r>
            <a:r>
              <a:rPr lang="sk-SK" sz="1400" dirty="0"/>
              <a:t>)‑1,1'‑binaphthalene; </a:t>
            </a:r>
            <a:r>
              <a:rPr lang="sk-SK" sz="1400" dirty="0" err="1"/>
              <a:t>toluene</a:t>
            </a:r>
            <a:r>
              <a:rPr lang="sk-SK" sz="1400" dirty="0"/>
              <a:t>; 120˚C; 3 </a:t>
            </a:r>
            <a:r>
              <a:rPr lang="sk-SK" sz="1400" dirty="0" err="1"/>
              <a:t>days</a:t>
            </a:r>
            <a:r>
              <a:rPr lang="sk-SK" sz="1400" dirty="0"/>
              <a:t>; 33% </a:t>
            </a:r>
            <a:r>
              <a:rPr lang="sk-SK" sz="1400" dirty="0" err="1"/>
              <a:t>yield</a:t>
            </a:r>
            <a:r>
              <a:rPr lang="sk-SK" sz="1400" dirty="0"/>
              <a:t>; v) (</a:t>
            </a:r>
            <a:r>
              <a:rPr lang="sk-SK" sz="1400" dirty="0" err="1"/>
              <a:t>COCl</a:t>
            </a:r>
            <a:r>
              <a:rPr lang="sk-SK" sz="1400" dirty="0"/>
              <a:t>)</a:t>
            </a:r>
            <a:r>
              <a:rPr lang="sk-SK" sz="1400" baseline="-25000" dirty="0"/>
              <a:t>2</a:t>
            </a:r>
            <a:r>
              <a:rPr lang="sk-SK" sz="1400" dirty="0"/>
              <a:t>; DCM; DMF; ‑15˚C to </a:t>
            </a:r>
            <a:r>
              <a:rPr lang="sk-SK" sz="1400" dirty="0" err="1"/>
              <a:t>r.t</a:t>
            </a:r>
            <a:r>
              <a:rPr lang="sk-SK" sz="1400" dirty="0"/>
              <a:t>.; </a:t>
            </a:r>
            <a:r>
              <a:rPr lang="sk-SK" sz="1400" dirty="0" err="1"/>
              <a:t>overnight</a:t>
            </a:r>
            <a:r>
              <a:rPr lang="sk-SK" sz="1400" dirty="0"/>
              <a:t>; vi) </a:t>
            </a:r>
            <a:r>
              <a:rPr lang="sk-SK" sz="1400" b="1" dirty="0"/>
              <a:t>6</a:t>
            </a:r>
            <a:r>
              <a:rPr lang="sk-SK" sz="1400" dirty="0"/>
              <a:t>, TEA; THF; DCM; ‑15˚C 15 min </a:t>
            </a:r>
            <a:r>
              <a:rPr lang="sk-SK" sz="1400" dirty="0" err="1"/>
              <a:t>then</a:t>
            </a:r>
            <a:r>
              <a:rPr lang="sk-SK" sz="1400" dirty="0"/>
              <a:t> </a:t>
            </a:r>
            <a:r>
              <a:rPr lang="sk-SK" sz="1400" dirty="0" err="1"/>
              <a:t>r.t</a:t>
            </a:r>
            <a:r>
              <a:rPr lang="sk-SK" sz="1400" dirty="0"/>
              <a:t>. </a:t>
            </a:r>
            <a:r>
              <a:rPr lang="sk-SK" sz="1400" dirty="0" err="1"/>
              <a:t>for</a:t>
            </a:r>
            <a:r>
              <a:rPr lang="sk-SK" sz="1400" dirty="0"/>
              <a:t> 1 h, 10% </a:t>
            </a:r>
            <a:r>
              <a:rPr lang="sk-SK" sz="1400" dirty="0" err="1"/>
              <a:t>yield</a:t>
            </a:r>
            <a:r>
              <a:rPr lang="sk-SK" sz="1400" dirty="0"/>
              <a:t>. </a:t>
            </a:r>
          </a:p>
        </p:txBody>
      </p:sp>
      <p:pic>
        <p:nvPicPr>
          <p:cNvPr id="7" name="Zaznamen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44" y="7141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1006</Words>
  <Application>Microsoft Office PowerPoint</Application>
  <PresentationFormat>Předvádění na obrazovce (4:3)</PresentationFormat>
  <Paragraphs>44</Paragraphs>
  <Slides>8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Motív Office</vt:lpstr>
      <vt:lpstr>RNDr. Miroslav Psotka, PhD.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RNDr. Miroslav Psotka, PhD.</dc:title>
  <dc:creator>Miroslav Psotka</dc:creator>
  <cp:lastModifiedBy>Mannová Lenka</cp:lastModifiedBy>
  <cp:revision>80</cp:revision>
  <dcterms:created xsi:type="dcterms:W3CDTF">2022-03-19T16:55:09Z</dcterms:created>
  <dcterms:modified xsi:type="dcterms:W3CDTF">2023-09-27T08:15:25Z</dcterms:modified>
</cp:coreProperties>
</file>