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2" r:id="rId2"/>
    <p:sldId id="288" r:id="rId3"/>
    <p:sldId id="289" r:id="rId4"/>
    <p:sldId id="290" r:id="rId5"/>
    <p:sldId id="291" r:id="rId6"/>
    <p:sldId id="292" r:id="rId7"/>
    <p:sldId id="293" r:id="rId8"/>
    <p:sldId id="294" r:id="rId9"/>
    <p:sldId id="308" r:id="rId10"/>
    <p:sldId id="295" r:id="rId11"/>
    <p:sldId id="296" r:id="rId12"/>
    <p:sldId id="297" r:id="rId13"/>
    <p:sldId id="298" r:id="rId14"/>
    <p:sldId id="299" r:id="rId15"/>
    <p:sldId id="302" r:id="rId16"/>
    <p:sldId id="300" r:id="rId17"/>
    <p:sldId id="303" r:id="rId18"/>
    <p:sldId id="301" r:id="rId19"/>
    <p:sldId id="304" r:id="rId20"/>
    <p:sldId id="305"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E1372-B5AB-4865-BD94-E4C11AB87CB9}"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B61-4229-42C8-AD17-047F6092C1F4}" type="slidenum">
              <a:rPr lang="en-US" smtClean="0"/>
              <a:t>‹#›</a:t>
            </a:fld>
            <a:endParaRPr lang="en-US"/>
          </a:p>
        </p:txBody>
      </p:sp>
    </p:spTree>
    <p:extLst>
      <p:ext uri="{BB962C8B-B14F-4D97-AF65-F5344CB8AC3E}">
        <p14:creationId xmlns:p14="http://schemas.microsoft.com/office/powerpoint/2010/main" val="193362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5</a:t>
            </a:fld>
            <a:endParaRPr lang="en-US"/>
          </a:p>
        </p:txBody>
      </p:sp>
    </p:spTree>
    <p:extLst>
      <p:ext uri="{BB962C8B-B14F-4D97-AF65-F5344CB8AC3E}">
        <p14:creationId xmlns:p14="http://schemas.microsoft.com/office/powerpoint/2010/main" val="2443429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18</a:t>
            </a:fld>
            <a:endParaRPr lang="en-US"/>
          </a:p>
        </p:txBody>
      </p:sp>
    </p:spTree>
    <p:extLst>
      <p:ext uri="{BB962C8B-B14F-4D97-AF65-F5344CB8AC3E}">
        <p14:creationId xmlns:p14="http://schemas.microsoft.com/office/powerpoint/2010/main" val="171988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19</a:t>
            </a:fld>
            <a:endParaRPr lang="en-US"/>
          </a:p>
        </p:txBody>
      </p:sp>
    </p:spTree>
    <p:extLst>
      <p:ext uri="{BB962C8B-B14F-4D97-AF65-F5344CB8AC3E}">
        <p14:creationId xmlns:p14="http://schemas.microsoft.com/office/powerpoint/2010/main" val="247308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20</a:t>
            </a:fld>
            <a:endParaRPr lang="en-US"/>
          </a:p>
        </p:txBody>
      </p:sp>
    </p:spTree>
    <p:extLst>
      <p:ext uri="{BB962C8B-B14F-4D97-AF65-F5344CB8AC3E}">
        <p14:creationId xmlns:p14="http://schemas.microsoft.com/office/powerpoint/2010/main" val="267202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21</a:t>
            </a:fld>
            <a:endParaRPr lang="en-US"/>
          </a:p>
        </p:txBody>
      </p:sp>
    </p:spTree>
    <p:extLst>
      <p:ext uri="{BB962C8B-B14F-4D97-AF65-F5344CB8AC3E}">
        <p14:creationId xmlns:p14="http://schemas.microsoft.com/office/powerpoint/2010/main" val="397767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22</a:t>
            </a:fld>
            <a:endParaRPr lang="en-US"/>
          </a:p>
        </p:txBody>
      </p:sp>
    </p:spTree>
    <p:extLst>
      <p:ext uri="{BB962C8B-B14F-4D97-AF65-F5344CB8AC3E}">
        <p14:creationId xmlns:p14="http://schemas.microsoft.com/office/powerpoint/2010/main" val="43492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23</a:t>
            </a:fld>
            <a:endParaRPr lang="en-US"/>
          </a:p>
        </p:txBody>
      </p:sp>
    </p:spTree>
    <p:extLst>
      <p:ext uri="{BB962C8B-B14F-4D97-AF65-F5344CB8AC3E}">
        <p14:creationId xmlns:p14="http://schemas.microsoft.com/office/powerpoint/2010/main" val="3153594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24</a:t>
            </a:fld>
            <a:endParaRPr lang="en-US"/>
          </a:p>
        </p:txBody>
      </p:sp>
    </p:spTree>
    <p:extLst>
      <p:ext uri="{BB962C8B-B14F-4D97-AF65-F5344CB8AC3E}">
        <p14:creationId xmlns:p14="http://schemas.microsoft.com/office/powerpoint/2010/main" val="1441150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25</a:t>
            </a:fld>
            <a:endParaRPr lang="en-US"/>
          </a:p>
        </p:txBody>
      </p:sp>
    </p:spTree>
    <p:extLst>
      <p:ext uri="{BB962C8B-B14F-4D97-AF65-F5344CB8AC3E}">
        <p14:creationId xmlns:p14="http://schemas.microsoft.com/office/powerpoint/2010/main" val="35936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26</a:t>
            </a:fld>
            <a:endParaRPr lang="en-US"/>
          </a:p>
        </p:txBody>
      </p:sp>
    </p:spTree>
    <p:extLst>
      <p:ext uri="{BB962C8B-B14F-4D97-AF65-F5344CB8AC3E}">
        <p14:creationId xmlns:p14="http://schemas.microsoft.com/office/powerpoint/2010/main" val="379665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27</a:t>
            </a:fld>
            <a:endParaRPr lang="en-US"/>
          </a:p>
        </p:txBody>
      </p:sp>
    </p:spTree>
    <p:extLst>
      <p:ext uri="{BB962C8B-B14F-4D97-AF65-F5344CB8AC3E}">
        <p14:creationId xmlns:p14="http://schemas.microsoft.com/office/powerpoint/2010/main" val="226001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10</a:t>
            </a:fld>
            <a:endParaRPr lang="en-US"/>
          </a:p>
        </p:txBody>
      </p:sp>
    </p:spTree>
    <p:extLst>
      <p:ext uri="{BB962C8B-B14F-4D97-AF65-F5344CB8AC3E}">
        <p14:creationId xmlns:p14="http://schemas.microsoft.com/office/powerpoint/2010/main" val="288200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28</a:t>
            </a:fld>
            <a:endParaRPr lang="en-US"/>
          </a:p>
        </p:txBody>
      </p:sp>
    </p:spTree>
    <p:extLst>
      <p:ext uri="{BB962C8B-B14F-4D97-AF65-F5344CB8AC3E}">
        <p14:creationId xmlns:p14="http://schemas.microsoft.com/office/powerpoint/2010/main" val="209715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29</a:t>
            </a:fld>
            <a:endParaRPr lang="en-US"/>
          </a:p>
        </p:txBody>
      </p:sp>
    </p:spTree>
    <p:extLst>
      <p:ext uri="{BB962C8B-B14F-4D97-AF65-F5344CB8AC3E}">
        <p14:creationId xmlns:p14="http://schemas.microsoft.com/office/powerpoint/2010/main" val="312506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30</a:t>
            </a:fld>
            <a:endParaRPr lang="en-US"/>
          </a:p>
        </p:txBody>
      </p:sp>
    </p:spTree>
    <p:extLst>
      <p:ext uri="{BB962C8B-B14F-4D97-AF65-F5344CB8AC3E}">
        <p14:creationId xmlns:p14="http://schemas.microsoft.com/office/powerpoint/2010/main" val="211229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31</a:t>
            </a:fld>
            <a:endParaRPr lang="en-US"/>
          </a:p>
        </p:txBody>
      </p:sp>
    </p:spTree>
    <p:extLst>
      <p:ext uri="{BB962C8B-B14F-4D97-AF65-F5344CB8AC3E}">
        <p14:creationId xmlns:p14="http://schemas.microsoft.com/office/powerpoint/2010/main" val="400092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32</a:t>
            </a:fld>
            <a:endParaRPr lang="en-US"/>
          </a:p>
        </p:txBody>
      </p:sp>
    </p:spTree>
    <p:extLst>
      <p:ext uri="{BB962C8B-B14F-4D97-AF65-F5344CB8AC3E}">
        <p14:creationId xmlns:p14="http://schemas.microsoft.com/office/powerpoint/2010/main" val="3251834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33</a:t>
            </a:fld>
            <a:endParaRPr lang="en-US"/>
          </a:p>
        </p:txBody>
      </p:sp>
    </p:spTree>
    <p:extLst>
      <p:ext uri="{BB962C8B-B14F-4D97-AF65-F5344CB8AC3E}">
        <p14:creationId xmlns:p14="http://schemas.microsoft.com/office/powerpoint/2010/main" val="3838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34</a:t>
            </a:fld>
            <a:endParaRPr lang="en-US"/>
          </a:p>
        </p:txBody>
      </p:sp>
    </p:spTree>
    <p:extLst>
      <p:ext uri="{BB962C8B-B14F-4D97-AF65-F5344CB8AC3E}">
        <p14:creationId xmlns:p14="http://schemas.microsoft.com/office/powerpoint/2010/main" val="20880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35</a:t>
            </a:fld>
            <a:endParaRPr lang="en-US"/>
          </a:p>
        </p:txBody>
      </p:sp>
    </p:spTree>
    <p:extLst>
      <p:ext uri="{BB962C8B-B14F-4D97-AF65-F5344CB8AC3E}">
        <p14:creationId xmlns:p14="http://schemas.microsoft.com/office/powerpoint/2010/main" val="35192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11</a:t>
            </a:fld>
            <a:endParaRPr lang="en-US"/>
          </a:p>
        </p:txBody>
      </p:sp>
    </p:spTree>
    <p:extLst>
      <p:ext uri="{BB962C8B-B14F-4D97-AF65-F5344CB8AC3E}">
        <p14:creationId xmlns:p14="http://schemas.microsoft.com/office/powerpoint/2010/main" val="25766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12</a:t>
            </a:fld>
            <a:endParaRPr lang="en-US"/>
          </a:p>
        </p:txBody>
      </p:sp>
    </p:spTree>
    <p:extLst>
      <p:ext uri="{BB962C8B-B14F-4D97-AF65-F5344CB8AC3E}">
        <p14:creationId xmlns:p14="http://schemas.microsoft.com/office/powerpoint/2010/main" val="294184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13</a:t>
            </a:fld>
            <a:endParaRPr lang="en-US"/>
          </a:p>
        </p:txBody>
      </p:sp>
    </p:spTree>
    <p:extLst>
      <p:ext uri="{BB962C8B-B14F-4D97-AF65-F5344CB8AC3E}">
        <p14:creationId xmlns:p14="http://schemas.microsoft.com/office/powerpoint/2010/main" val="388702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14</a:t>
            </a:fld>
            <a:endParaRPr lang="en-US"/>
          </a:p>
        </p:txBody>
      </p:sp>
    </p:spTree>
    <p:extLst>
      <p:ext uri="{BB962C8B-B14F-4D97-AF65-F5344CB8AC3E}">
        <p14:creationId xmlns:p14="http://schemas.microsoft.com/office/powerpoint/2010/main" val="197721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15</a:t>
            </a:fld>
            <a:endParaRPr lang="en-US"/>
          </a:p>
        </p:txBody>
      </p:sp>
    </p:spTree>
    <p:extLst>
      <p:ext uri="{BB962C8B-B14F-4D97-AF65-F5344CB8AC3E}">
        <p14:creationId xmlns:p14="http://schemas.microsoft.com/office/powerpoint/2010/main" val="378163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16</a:t>
            </a:fld>
            <a:endParaRPr lang="en-US"/>
          </a:p>
        </p:txBody>
      </p:sp>
    </p:spTree>
    <p:extLst>
      <p:ext uri="{BB962C8B-B14F-4D97-AF65-F5344CB8AC3E}">
        <p14:creationId xmlns:p14="http://schemas.microsoft.com/office/powerpoint/2010/main" val="359988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92B61-4229-42C8-AD17-047F6092C1F4}" type="slidenum">
              <a:rPr lang="en-US" smtClean="0"/>
              <a:t>17</a:t>
            </a:fld>
            <a:endParaRPr lang="en-US"/>
          </a:p>
        </p:txBody>
      </p:sp>
    </p:spTree>
    <p:extLst>
      <p:ext uri="{BB962C8B-B14F-4D97-AF65-F5344CB8AC3E}">
        <p14:creationId xmlns:p14="http://schemas.microsoft.com/office/powerpoint/2010/main" val="625452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43FB-5408-47C8-9944-117E814BD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81168C-DF26-4D7B-A295-D826BA782B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3479A-3295-44A2-AF01-993EF370DA13}"/>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B10A4F7A-4C71-4505-96AC-BBA3CAE5D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50896-5A3B-4A5A-8E2C-4ABD0B0D9FC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3660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387B-958C-4D78-9CEA-F586AF133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72D52-D29B-4A63-97D0-4EE60CB6C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A3A4-7C22-4B37-B5A9-CB042C9622DF}"/>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76EB3E48-F806-4297-AFDC-A9BD7A93B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ED6F0-807C-4C6B-8B5C-1EA6B1BA85A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5892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A2E0D-BE27-45B3-917A-4D8A07F60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DAA9-0E06-4D73-9A7F-529B5C9801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FFE38-06FF-40B3-ACBD-1B8BF9A5BA56}"/>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EC060F5F-8728-41A3-804F-418A56309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CE10-9A45-4F31-91BC-1D9C087A46EC}"/>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65518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1081-86E9-40E2-886C-6B8345935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59D6BA-D97E-4487-8979-C64767054D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B8B1-6663-4E66-9F46-DB087EDB2D8F}"/>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EA0F3282-A842-4AC8-9F4C-92DEED8BD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4C91D-47FE-4626-A3A3-1FF1C8F2C3DA}"/>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50898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A126-129E-4EDE-B912-0E62CA460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074876-8A7B-4D09-BDEC-30DD416D9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1193B2-E4FA-4D2D-A460-34D91ED51C1D}"/>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480A3F03-1DC7-407A-8E13-A16D36042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EE4E9-6D4F-452F-A58C-CF9C217E07D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286901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540B-0C78-4C11-9CFA-2BE961F0F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267B2-9BFF-4C04-BE5A-FD265F3A5C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F9A35-126D-4892-A99F-6354F42E2A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BBE97-FC2F-4831-81DB-9353697F8D99}"/>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6" name="Footer Placeholder 5">
            <a:extLst>
              <a:ext uri="{FF2B5EF4-FFF2-40B4-BE49-F238E27FC236}">
                <a16:creationId xmlns:a16="http://schemas.microsoft.com/office/drawing/2014/main" id="{732AC230-3BDA-48EE-A182-206AF1EC50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ED600-6E40-4215-B3A6-A56A3309C9F2}"/>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401691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0BC8-FAB8-45B4-87BF-652438F68A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4CAC67-B8DE-483D-BD61-D5C29134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6A163-AD3B-4199-A19C-969E84B83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A3DFE-DAE2-447A-89FD-DC79B85405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5A4A3-6561-4218-AAA6-162DF86DBC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95CDB-9DE8-4507-871A-75F6D66DC6D7}"/>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8" name="Footer Placeholder 7">
            <a:extLst>
              <a:ext uri="{FF2B5EF4-FFF2-40B4-BE49-F238E27FC236}">
                <a16:creationId xmlns:a16="http://schemas.microsoft.com/office/drawing/2014/main" id="{C3A5F8FF-9EB5-4402-B3C4-4187BAB05F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257092-04EB-420E-A950-2D074A83F493}"/>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539274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C9BB-B136-47F2-87DE-102D5C8132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65B8F-9BEE-489D-9406-C6408CF59B72}"/>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4" name="Footer Placeholder 3">
            <a:extLst>
              <a:ext uri="{FF2B5EF4-FFF2-40B4-BE49-F238E27FC236}">
                <a16:creationId xmlns:a16="http://schemas.microsoft.com/office/drawing/2014/main" id="{B02F6D4E-3058-40FD-BFB2-482BDB474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7F3F11-BFEC-4BAE-98FF-BC9C4CC32C37}"/>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2258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FFDCD0-2690-4E43-B01B-4D89BB033BB3}"/>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3" name="Footer Placeholder 2">
            <a:extLst>
              <a:ext uri="{FF2B5EF4-FFF2-40B4-BE49-F238E27FC236}">
                <a16:creationId xmlns:a16="http://schemas.microsoft.com/office/drawing/2014/main" id="{4BC30504-07A3-4C55-B902-C81202BB5A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0C3F2-B363-4E41-9484-67C4ED542DF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84899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2CC4-5913-4ADC-B923-3AB00CF1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72311B-8002-444E-A23C-22FF33D33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4E9B93-E356-4937-89F7-47C8DBB8F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B3CBF-A5AC-4617-AD19-BDB664CFA909}"/>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6" name="Footer Placeholder 5">
            <a:extLst>
              <a:ext uri="{FF2B5EF4-FFF2-40B4-BE49-F238E27FC236}">
                <a16:creationId xmlns:a16="http://schemas.microsoft.com/office/drawing/2014/main" id="{B7454A11-7F00-4E2D-8983-0BCD39F2A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C5C83-580D-4220-9C43-1AAFFB3F7704}"/>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317102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3EAA-5E11-408B-AC9A-3D27D24B2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9DC1C1-3DF7-4EDB-9294-1D9EABD8F3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E0D9A-BF5B-413B-A6C6-C4D5D77E3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076FD-CFD5-4211-83F9-0E03168B7034}"/>
              </a:ext>
            </a:extLst>
          </p:cNvPr>
          <p:cNvSpPr>
            <a:spLocks noGrp="1"/>
          </p:cNvSpPr>
          <p:nvPr>
            <p:ph type="dt" sz="half" idx="10"/>
          </p:nvPr>
        </p:nvSpPr>
        <p:spPr/>
        <p:txBody>
          <a:bodyPr/>
          <a:lstStyle/>
          <a:p>
            <a:fld id="{D1EEAE93-6D09-486F-9DBE-94739CFD12F4}" type="datetimeFigureOut">
              <a:rPr lang="en-US" smtClean="0"/>
              <a:t>2/3/2025</a:t>
            </a:fld>
            <a:endParaRPr lang="en-US"/>
          </a:p>
        </p:txBody>
      </p:sp>
      <p:sp>
        <p:nvSpPr>
          <p:cNvPr id="6" name="Footer Placeholder 5">
            <a:extLst>
              <a:ext uri="{FF2B5EF4-FFF2-40B4-BE49-F238E27FC236}">
                <a16:creationId xmlns:a16="http://schemas.microsoft.com/office/drawing/2014/main" id="{A6269568-A6ED-4E45-8641-38CAA8E63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11CB4-A528-4994-B6F5-47F7C3A717C0}"/>
              </a:ext>
            </a:extLst>
          </p:cNvPr>
          <p:cNvSpPr>
            <a:spLocks noGrp="1"/>
          </p:cNvSpPr>
          <p:nvPr>
            <p:ph type="sldNum" sz="quarter" idx="12"/>
          </p:nvPr>
        </p:nvSpPr>
        <p:spPr/>
        <p:txBody>
          <a:bodyPr/>
          <a:lstStyle/>
          <a:p>
            <a:fld id="{D885DBB2-8759-4085-99D0-BCB22E316F7F}" type="slidenum">
              <a:rPr lang="en-US" smtClean="0"/>
              <a:t>‹#›</a:t>
            </a:fld>
            <a:endParaRPr lang="en-US"/>
          </a:p>
        </p:txBody>
      </p:sp>
    </p:spTree>
    <p:extLst>
      <p:ext uri="{BB962C8B-B14F-4D97-AF65-F5344CB8AC3E}">
        <p14:creationId xmlns:p14="http://schemas.microsoft.com/office/powerpoint/2010/main" val="172887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94657-ECF3-4D75-B470-027077BAD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88C7D-D9A4-4FE4-84C6-6907CE0DA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4FD901-1C9B-4E87-B79F-8011EA89A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EAE93-6D09-486F-9DBE-94739CFD12F4}" type="datetimeFigureOut">
              <a:rPr lang="en-US" smtClean="0"/>
              <a:t>2/3/2025</a:t>
            </a:fld>
            <a:endParaRPr lang="en-US"/>
          </a:p>
        </p:txBody>
      </p:sp>
      <p:sp>
        <p:nvSpPr>
          <p:cNvPr id="5" name="Footer Placeholder 4">
            <a:extLst>
              <a:ext uri="{FF2B5EF4-FFF2-40B4-BE49-F238E27FC236}">
                <a16:creationId xmlns:a16="http://schemas.microsoft.com/office/drawing/2014/main" id="{4DEE921E-0F7A-49E7-99E1-AE20895EA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A56B0-4A5A-4736-8F6F-7581988A9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5DBB2-8759-4085-99D0-BCB22E316F7F}" type="slidenum">
              <a:rPr lang="en-US" smtClean="0"/>
              <a:t>‹#›</a:t>
            </a:fld>
            <a:endParaRPr lang="en-US"/>
          </a:p>
        </p:txBody>
      </p:sp>
    </p:spTree>
    <p:extLst>
      <p:ext uri="{BB962C8B-B14F-4D97-AF65-F5344CB8AC3E}">
        <p14:creationId xmlns:p14="http://schemas.microsoft.com/office/powerpoint/2010/main" val="2237740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34EC5A-9F71-4C43-8C24-8ABFF040656A}"/>
              </a:ext>
            </a:extLst>
          </p:cNvPr>
          <p:cNvPicPr>
            <a:picLocks noChangeAspect="1"/>
          </p:cNvPicPr>
          <p:nvPr/>
        </p:nvPicPr>
        <p:blipFill>
          <a:blip r:embed="rId2"/>
          <a:stretch>
            <a:fillRect/>
          </a:stretch>
        </p:blipFill>
        <p:spPr>
          <a:xfrm>
            <a:off x="0" y="0"/>
            <a:ext cx="12192000" cy="6680660"/>
          </a:xfrm>
          <a:prstGeom prst="rect">
            <a:avLst/>
          </a:prstGeom>
        </p:spPr>
      </p:pic>
      <p:sp>
        <p:nvSpPr>
          <p:cNvPr id="16" name="TextovéPole 9">
            <a:extLst>
              <a:ext uri="{FF2B5EF4-FFF2-40B4-BE49-F238E27FC236}">
                <a16:creationId xmlns:a16="http://schemas.microsoft.com/office/drawing/2014/main" id="{840E0741-5852-42CD-B3F4-63B2B74BC91D}"/>
              </a:ext>
            </a:extLst>
          </p:cNvPr>
          <p:cNvSpPr txBox="1"/>
          <p:nvPr/>
        </p:nvSpPr>
        <p:spPr>
          <a:xfrm>
            <a:off x="136906" y="1283267"/>
            <a:ext cx="10178946" cy="3785652"/>
          </a:xfrm>
          <a:prstGeom prst="rect">
            <a:avLst/>
          </a:prstGeom>
          <a:noFill/>
        </p:spPr>
        <p:txBody>
          <a:bodyPr wrap="square" rtlCol="0">
            <a:spAutoFit/>
          </a:bodyPr>
          <a:lstStyle/>
          <a:p>
            <a:pPr algn="ctr"/>
            <a:r>
              <a:rPr lang="cs-CZ" sz="6000" b="1" dirty="0">
                <a:solidFill>
                  <a:srgbClr val="FFA300"/>
                </a:solidFill>
              </a:rPr>
              <a:t>Development of mTOR inhibitors for delayed onset and treatment of age-related diseases</a:t>
            </a:r>
          </a:p>
        </p:txBody>
      </p:sp>
      <p:sp>
        <p:nvSpPr>
          <p:cNvPr id="18" name="TextovéPole 12">
            <a:extLst>
              <a:ext uri="{FF2B5EF4-FFF2-40B4-BE49-F238E27FC236}">
                <a16:creationId xmlns:a16="http://schemas.microsoft.com/office/drawing/2014/main" id="{57A64831-44A5-44EB-83E8-A26C8170E7EE}"/>
              </a:ext>
            </a:extLst>
          </p:cNvPr>
          <p:cNvSpPr txBox="1"/>
          <p:nvPr/>
        </p:nvSpPr>
        <p:spPr>
          <a:xfrm>
            <a:off x="0" y="5472159"/>
            <a:ext cx="5244769" cy="646331"/>
          </a:xfrm>
          <a:prstGeom prst="rect">
            <a:avLst/>
          </a:prstGeom>
          <a:noFill/>
        </p:spPr>
        <p:txBody>
          <a:bodyPr wrap="none" rtlCol="0">
            <a:spAutoFit/>
          </a:bodyPr>
          <a:lstStyle/>
          <a:p>
            <a:r>
              <a:rPr lang="cs-CZ" sz="3600" b="1" dirty="0">
                <a:solidFill>
                  <a:schemeClr val="bg1"/>
                </a:solidFill>
              </a:rPr>
              <a:t>RNDr. Patrik Olekšák, PhD.</a:t>
            </a:r>
          </a:p>
        </p:txBody>
      </p:sp>
      <p:pic>
        <p:nvPicPr>
          <p:cNvPr id="3" name="Picture 2">
            <a:extLst>
              <a:ext uri="{FF2B5EF4-FFF2-40B4-BE49-F238E27FC236}">
                <a16:creationId xmlns:a16="http://schemas.microsoft.com/office/drawing/2014/main" id="{2FF5D212-8E78-4C5F-8237-07E5DAA49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06" y="-1"/>
            <a:ext cx="6619888" cy="1336652"/>
          </a:xfrm>
          <a:prstGeom prst="rect">
            <a:avLst/>
          </a:prstGeom>
        </p:spPr>
      </p:pic>
    </p:spTree>
    <p:extLst>
      <p:ext uri="{BB962C8B-B14F-4D97-AF65-F5344CB8AC3E}">
        <p14:creationId xmlns:p14="http://schemas.microsoft.com/office/powerpoint/2010/main" val="316413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How to target aging and age-related diseases?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Papadopoli, D.; Boulay, K.; Kazak, L.; Pollak, M.; Mallette, F.A.; Topisirovic, I.; Hulea L. mTOR as a central regulator of lifespan and aging. </a:t>
            </a:r>
            <a:r>
              <a:rPr lang="cs-CZ" i="1" dirty="0"/>
              <a:t>F1000Research</a:t>
            </a:r>
            <a:r>
              <a:rPr lang="cs-CZ" dirty="0"/>
              <a:t> </a:t>
            </a:r>
            <a:r>
              <a:rPr lang="cs-CZ" b="1" dirty="0"/>
              <a:t>2019</a:t>
            </a:r>
            <a:r>
              <a:rPr lang="cs-CZ" dirty="0"/>
              <a:t>, </a:t>
            </a:r>
            <a:r>
              <a:rPr lang="cs-CZ" i="1" dirty="0"/>
              <a:t>8</a:t>
            </a:r>
            <a:r>
              <a:rPr lang="cs-CZ" dirty="0"/>
              <a:t>, 998, doi:10.12688/f1000research.17196.1.</a:t>
            </a: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524315"/>
          </a:xfrm>
          <a:prstGeom prst="rect">
            <a:avLst/>
          </a:prstGeom>
          <a:noFill/>
        </p:spPr>
        <p:txBody>
          <a:bodyPr wrap="square" rtlCol="0">
            <a:spAutoFit/>
          </a:bodyPr>
          <a:lstStyle/>
          <a:p>
            <a:pPr algn="just"/>
            <a:r>
              <a:rPr lang="en-US" sz="2400" dirty="0"/>
              <a:t>Targeting aging and age-related diseases is a complex and multifaceted </a:t>
            </a:r>
            <a:r>
              <a:rPr lang="en-US" sz="2400" dirty="0" err="1"/>
              <a:t>challeng</a:t>
            </a:r>
            <a:r>
              <a:rPr lang="cs-CZ" sz="2400" dirty="0"/>
              <a:t>.</a:t>
            </a:r>
          </a:p>
          <a:p>
            <a:pPr algn="just"/>
            <a:endParaRPr lang="cs-CZ" sz="2400" dirty="0"/>
          </a:p>
          <a:p>
            <a:pPr algn="just"/>
            <a:r>
              <a:rPr lang="cs-CZ" sz="2400" dirty="0"/>
              <a:t>However, one of the key cellular protein kinase that </a:t>
            </a:r>
            <a:r>
              <a:rPr lang="en-US" sz="2400" dirty="0"/>
              <a:t>has been implicated in many of the processes</a:t>
            </a:r>
            <a:r>
              <a:rPr lang="cs-CZ" sz="2400" dirty="0"/>
              <a:t> </a:t>
            </a:r>
            <a:r>
              <a:rPr lang="en-US" sz="2400" dirty="0"/>
              <a:t>associated with aging, including cellular senescence, immune responses, cell stem regulation, autophagy, mitochondrial function, and protein homeostasis</a:t>
            </a:r>
            <a:r>
              <a:rPr lang="cs-CZ" sz="2400" dirty="0"/>
              <a:t> is </a:t>
            </a:r>
            <a:r>
              <a:rPr lang="cs-CZ" sz="2400" b="1" dirty="0">
                <a:highlight>
                  <a:srgbClr val="FFA300"/>
                </a:highlight>
              </a:rPr>
              <a:t>mechanistic target of rapamycin (mTOR)</a:t>
            </a:r>
            <a:r>
              <a:rPr lang="cs-CZ" sz="2400" dirty="0"/>
              <a:t>.</a:t>
            </a:r>
          </a:p>
          <a:p>
            <a:pPr algn="just"/>
            <a:endParaRPr lang="cs-CZ" sz="2400" dirty="0"/>
          </a:p>
          <a:p>
            <a:pPr algn="just"/>
            <a:r>
              <a:rPr lang="cs-CZ" sz="2400" dirty="0"/>
              <a:t>In higher eukaryotes mTOR is a protein that forms </a:t>
            </a:r>
            <a:r>
              <a:rPr lang="en-US" sz="2400" dirty="0"/>
              <a:t>two distinct complexes</a:t>
            </a:r>
            <a:r>
              <a:rPr lang="cs-CZ" sz="2400" dirty="0"/>
              <a:t>: </a:t>
            </a:r>
            <a:r>
              <a:rPr lang="en-US" sz="2400" dirty="0"/>
              <a:t>mTOR complex 1 (mTORC1) and 2 (mTORC2)</a:t>
            </a:r>
            <a:r>
              <a:rPr lang="cs-CZ" sz="2400" dirty="0"/>
              <a:t>.</a:t>
            </a:r>
          </a:p>
          <a:p>
            <a:pPr algn="just"/>
            <a:endParaRPr lang="cs-CZ" sz="2400" dirty="0"/>
          </a:p>
          <a:p>
            <a:pPr algn="just"/>
            <a:r>
              <a:rPr lang="cs-CZ" sz="2400" dirty="0"/>
              <a:t>The both complexes, mTORC1 and mTORC2, differ </a:t>
            </a:r>
            <a:r>
              <a:rPr lang="en-US" sz="2400" dirty="0"/>
              <a:t>functionally and structurally and in their sensitivity to rapamycin</a:t>
            </a:r>
            <a:r>
              <a:rPr lang="cs-CZ" sz="2400" dirty="0"/>
              <a:t>, </a:t>
            </a:r>
            <a:r>
              <a:rPr lang="en-US" sz="2400" dirty="0"/>
              <a:t>a natural product isolated </a:t>
            </a:r>
            <a:r>
              <a:rPr lang="cs-CZ" sz="2400" dirty="0"/>
              <a:t>in 1972 </a:t>
            </a:r>
            <a:r>
              <a:rPr lang="en-US" sz="2400" dirty="0"/>
              <a:t>from </a:t>
            </a:r>
            <a:r>
              <a:rPr lang="en-US" sz="2400" i="1" dirty="0"/>
              <a:t>Streptomyces </a:t>
            </a:r>
            <a:r>
              <a:rPr lang="en-US" sz="2400" i="1" dirty="0" err="1"/>
              <a:t>hygroscopicus</a:t>
            </a:r>
            <a:r>
              <a:rPr lang="cs-CZ" sz="2400" dirty="0"/>
              <a:t>.</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69914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6" y="609673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
        <p:nvSpPr>
          <p:cNvPr id="8" name="TextBox 7">
            <a:extLst>
              <a:ext uri="{FF2B5EF4-FFF2-40B4-BE49-F238E27FC236}">
                <a16:creationId xmlns:a16="http://schemas.microsoft.com/office/drawing/2014/main" id="{7BDFCFD4-4518-42C3-9CB5-5EC80DCABC17}"/>
              </a:ext>
            </a:extLst>
          </p:cNvPr>
          <p:cNvSpPr txBox="1"/>
          <p:nvPr/>
        </p:nvSpPr>
        <p:spPr>
          <a:xfrm>
            <a:off x="0" y="949168"/>
            <a:ext cx="3590576" cy="5262979"/>
          </a:xfrm>
          <a:prstGeom prst="rect">
            <a:avLst/>
          </a:prstGeom>
          <a:noFill/>
        </p:spPr>
        <p:txBody>
          <a:bodyPr wrap="square" rtlCol="0">
            <a:spAutoFit/>
          </a:bodyPr>
          <a:lstStyle/>
          <a:p>
            <a:pPr algn="just"/>
            <a:r>
              <a:rPr lang="en-US" sz="2400" dirty="0"/>
              <a:t>The mTOR, as a subunit of mTORC1 and</a:t>
            </a:r>
            <a:r>
              <a:rPr lang="cs-CZ" sz="2400" dirty="0"/>
              <a:t> </a:t>
            </a:r>
            <a:r>
              <a:rPr lang="en-US" sz="2400" dirty="0"/>
              <a:t>mTORC2, represents one of the key components of the</a:t>
            </a:r>
            <a:r>
              <a:rPr lang="cs-CZ" sz="2400" dirty="0"/>
              <a:t> mTOR signaling</a:t>
            </a:r>
            <a:r>
              <a:rPr lang="en-US" sz="2400" dirty="0"/>
              <a:t> pathway.</a:t>
            </a:r>
            <a:endParaRPr lang="cs-CZ" sz="2400" dirty="0"/>
          </a:p>
          <a:p>
            <a:pPr algn="just"/>
            <a:endParaRPr lang="cs-CZ" sz="2400" dirty="0"/>
          </a:p>
          <a:p>
            <a:pPr algn="just"/>
            <a:r>
              <a:rPr lang="cs-CZ" sz="2400" dirty="0"/>
              <a:t>The pathway involves at least 254 components mutually connected via at least 478 linkages.</a:t>
            </a:r>
          </a:p>
          <a:p>
            <a:pPr algn="just"/>
            <a:endParaRPr lang="cs-CZ" sz="2400" dirty="0"/>
          </a:p>
          <a:p>
            <a:pPr algn="just"/>
            <a:r>
              <a:rPr lang="cs-CZ" sz="2400" dirty="0"/>
              <a:t>The pathway regulates various essential functions in cell.</a:t>
            </a:r>
          </a:p>
        </p:txBody>
      </p:sp>
      <p:sp>
        <p:nvSpPr>
          <p:cNvPr id="12" name="TextBox 11">
            <a:extLst>
              <a:ext uri="{FF2B5EF4-FFF2-40B4-BE49-F238E27FC236}">
                <a16:creationId xmlns:a16="http://schemas.microsoft.com/office/drawing/2014/main" id="{13F07320-52E2-46BB-93DC-C2904008F5D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pic>
        <p:nvPicPr>
          <p:cNvPr id="3" name="Picture 2">
            <a:extLst>
              <a:ext uri="{FF2B5EF4-FFF2-40B4-BE49-F238E27FC236}">
                <a16:creationId xmlns:a16="http://schemas.microsoft.com/office/drawing/2014/main" id="{1F0C436E-0A69-4EFC-A4FE-11F4058EE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861" y="647752"/>
            <a:ext cx="8308848" cy="5430085"/>
          </a:xfrm>
          <a:prstGeom prst="rect">
            <a:avLst/>
          </a:prstGeom>
        </p:spPr>
      </p:pic>
      <p:sp>
        <p:nvSpPr>
          <p:cNvPr id="11" name="TextBox 10">
            <a:extLst>
              <a:ext uri="{FF2B5EF4-FFF2-40B4-BE49-F238E27FC236}">
                <a16:creationId xmlns:a16="http://schemas.microsoft.com/office/drawing/2014/main" id="{3730E466-DB4D-41F0-A6D2-BC1FC83D8192}"/>
              </a:ext>
            </a:extLst>
          </p:cNvPr>
          <p:cNvSpPr txBox="1"/>
          <p:nvPr/>
        </p:nvSpPr>
        <p:spPr>
          <a:xfrm>
            <a:off x="-6" y="602919"/>
            <a:ext cx="12192000" cy="461665"/>
          </a:xfrm>
          <a:prstGeom prst="rect">
            <a:avLst/>
          </a:prstGeom>
          <a:noFill/>
        </p:spPr>
        <p:txBody>
          <a:bodyPr wrap="square" rtlCol="0">
            <a:spAutoFit/>
          </a:bodyPr>
          <a:lstStyle/>
          <a:p>
            <a:pPr algn="just"/>
            <a:r>
              <a:rPr lang="cs-CZ" sz="2400" b="1" dirty="0">
                <a:solidFill>
                  <a:srgbClr val="FFA300"/>
                </a:solidFill>
              </a:rPr>
              <a:t>mTOR signaling pathway  </a:t>
            </a:r>
            <a:endParaRPr lang="en-US" sz="2400" dirty="0">
              <a:solidFill>
                <a:schemeClr val="bg1"/>
              </a:solidFill>
            </a:endParaRPr>
          </a:p>
        </p:txBody>
      </p:sp>
    </p:spTree>
    <p:extLst>
      <p:ext uri="{BB962C8B-B14F-4D97-AF65-F5344CB8AC3E}">
        <p14:creationId xmlns:p14="http://schemas.microsoft.com/office/powerpoint/2010/main" val="338952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mTOR inhibitors as therapeutics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154984"/>
          </a:xfrm>
          <a:prstGeom prst="rect">
            <a:avLst/>
          </a:prstGeom>
          <a:noFill/>
        </p:spPr>
        <p:txBody>
          <a:bodyPr wrap="square" rtlCol="0">
            <a:spAutoFit/>
          </a:bodyPr>
          <a:lstStyle/>
          <a:p>
            <a:pPr algn="just"/>
            <a:r>
              <a:rPr lang="cs-CZ" sz="2400" dirty="0"/>
              <a:t>O</a:t>
            </a:r>
            <a:r>
              <a:rPr lang="en-US" sz="2400" dirty="0" err="1"/>
              <a:t>veractivated</a:t>
            </a:r>
            <a:r>
              <a:rPr lang="en-US" sz="2400" dirty="0"/>
              <a:t> mTOR is associated with pathogenesis</a:t>
            </a:r>
            <a:r>
              <a:rPr lang="cs-CZ" sz="2400" dirty="0"/>
              <a:t> </a:t>
            </a:r>
            <a:r>
              <a:rPr lang="en-US" sz="2400" dirty="0"/>
              <a:t>and </a:t>
            </a:r>
            <a:r>
              <a:rPr lang="cs-CZ" sz="2400" dirty="0"/>
              <a:t>age-related diseases such as neurodegenerative diseases, cancer, obesity, type 2 diabetes mellitus, and other.</a:t>
            </a:r>
          </a:p>
          <a:p>
            <a:pPr algn="just"/>
            <a:endParaRPr lang="cs-CZ" sz="2400" dirty="0"/>
          </a:p>
          <a:p>
            <a:pPr algn="just"/>
            <a:r>
              <a:rPr lang="cs-CZ" sz="2400" dirty="0"/>
              <a:t>Therefore, inhibitors of mTOR have are considered as potential therapeutics against these diseases as well as in delaying of aging.</a:t>
            </a:r>
          </a:p>
          <a:p>
            <a:pPr algn="just"/>
            <a:endParaRPr lang="cs-CZ" sz="2400" dirty="0"/>
          </a:p>
          <a:p>
            <a:pPr algn="just"/>
            <a:r>
              <a:rPr lang="cs-CZ" sz="2400" dirty="0"/>
              <a:t>Indeed, several mTOR inhibitors, such as rapamycin, everolimus, and temsirolimus are approved for clinical use. </a:t>
            </a:r>
          </a:p>
          <a:p>
            <a:pPr algn="just"/>
            <a:endParaRPr lang="cs-CZ" sz="2400" dirty="0"/>
          </a:p>
          <a:p>
            <a:pPr algn="just"/>
            <a:r>
              <a:rPr lang="cs-CZ" sz="2400" dirty="0"/>
              <a:t>Moreover, nowadays there are numerous types of mTOR inhibitors, usually clustered in three different generations, on the basis of their mode of action.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AND ITS ROLE IN AGING AND AGE-RELATED DISEASES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403569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Three generations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461665"/>
          </a:xfrm>
          <a:prstGeom prst="rect">
            <a:avLst/>
          </a:prstGeom>
          <a:noFill/>
        </p:spPr>
        <p:txBody>
          <a:bodyPr wrap="square" rtlCol="0">
            <a:spAutoFit/>
          </a:bodyPr>
          <a:lstStyle/>
          <a:p>
            <a:pPr algn="just"/>
            <a:r>
              <a:rPr lang="cs-CZ" sz="2400" dirty="0"/>
              <a:t>Different mode of action of three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E6D0F677-35F0-4B19-8106-473E96E30DBE}"/>
              </a:ext>
            </a:extLst>
          </p:cNvPr>
          <p:cNvPicPr>
            <a:picLocks noChangeAspect="1"/>
          </p:cNvPicPr>
          <p:nvPr/>
        </p:nvPicPr>
        <p:blipFill>
          <a:blip r:embed="rId3"/>
          <a:stretch>
            <a:fillRect/>
          </a:stretch>
        </p:blipFill>
        <p:spPr>
          <a:xfrm>
            <a:off x="0" y="2104807"/>
            <a:ext cx="12192000" cy="3445390"/>
          </a:xfrm>
          <a:prstGeom prst="rect">
            <a:avLst/>
          </a:prstGeom>
        </p:spPr>
      </p:pic>
    </p:spTree>
    <p:extLst>
      <p:ext uri="{BB962C8B-B14F-4D97-AF65-F5344CB8AC3E}">
        <p14:creationId xmlns:p14="http://schemas.microsoft.com/office/powerpoint/2010/main" val="310054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605711" cy="2308324"/>
          </a:xfrm>
          <a:prstGeom prst="rect">
            <a:avLst/>
          </a:prstGeom>
          <a:noFill/>
        </p:spPr>
        <p:txBody>
          <a:bodyPr wrap="square" rtlCol="0">
            <a:spAutoFit/>
          </a:bodyPr>
          <a:lstStyle/>
          <a:p>
            <a:pPr algn="just"/>
            <a:r>
              <a:rPr lang="cs-CZ" sz="2400" dirty="0"/>
              <a:t>The first generation of mTOR inhibitors represents the oldest class of mTOR inhibitors.</a:t>
            </a:r>
          </a:p>
          <a:p>
            <a:pPr algn="just"/>
            <a:endParaRPr lang="cs-CZ" sz="2400" dirty="0"/>
          </a:p>
          <a:p>
            <a:pPr algn="just"/>
            <a:r>
              <a:rPr lang="cs-CZ" sz="2400" dirty="0"/>
              <a:t>These inhibitors include rapamycin and its analogs, therefore this class of inhibitors is also known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rapalogs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427FD4EA-367E-4A73-9496-BF74FDB62CE2}"/>
              </a:ext>
            </a:extLst>
          </p:cNvPr>
          <p:cNvPicPr>
            <a:picLocks noChangeAspect="1"/>
          </p:cNvPicPr>
          <p:nvPr/>
        </p:nvPicPr>
        <p:blipFill>
          <a:blip r:embed="rId3"/>
          <a:stretch>
            <a:fillRect/>
          </a:stretch>
        </p:blipFill>
        <p:spPr>
          <a:xfrm>
            <a:off x="7655715" y="650034"/>
            <a:ext cx="4486275" cy="2695575"/>
          </a:xfrm>
          <a:prstGeom prst="rect">
            <a:avLst/>
          </a:prstGeom>
        </p:spPr>
      </p:pic>
      <p:sp>
        <p:nvSpPr>
          <p:cNvPr id="12" name="TextBox 11">
            <a:extLst>
              <a:ext uri="{FF2B5EF4-FFF2-40B4-BE49-F238E27FC236}">
                <a16:creationId xmlns:a16="http://schemas.microsoft.com/office/drawing/2014/main" id="{2BB0603B-278F-4DFD-A183-A6148D46CEA5}"/>
              </a:ext>
            </a:extLst>
          </p:cNvPr>
          <p:cNvSpPr txBox="1"/>
          <p:nvPr/>
        </p:nvSpPr>
        <p:spPr>
          <a:xfrm>
            <a:off x="-4" y="3475054"/>
            <a:ext cx="12192000" cy="3416320"/>
          </a:xfrm>
          <a:prstGeom prst="rect">
            <a:avLst/>
          </a:prstGeom>
          <a:noFill/>
        </p:spPr>
        <p:txBody>
          <a:bodyPr wrap="square" rtlCol="0">
            <a:spAutoFit/>
          </a:bodyPr>
          <a:lstStyle/>
          <a:p>
            <a:pPr algn="just"/>
            <a:r>
              <a:rPr lang="cs-CZ" sz="2400" dirty="0"/>
              <a:t>Rapalogs are structurally complicated macrolides that involve several stereocenters. </a:t>
            </a:r>
          </a:p>
          <a:p>
            <a:pPr algn="just"/>
            <a:endParaRPr lang="cs-CZ" sz="2400" dirty="0"/>
          </a:p>
          <a:p>
            <a:pPr algn="just"/>
            <a:r>
              <a:rPr lang="cs-CZ" sz="2400" dirty="0"/>
              <a:t>M</a:t>
            </a:r>
            <a:r>
              <a:rPr lang="en-US" sz="2400" dirty="0"/>
              <a:t>ode of action is based on formation of</a:t>
            </a:r>
            <a:r>
              <a:rPr lang="cs-CZ" sz="2400" dirty="0"/>
              <a:t> </a:t>
            </a:r>
            <a:r>
              <a:rPr lang="en-US" sz="2400" dirty="0"/>
              <a:t>FKBP12-rapa</a:t>
            </a:r>
            <a:r>
              <a:rPr lang="cs-CZ" sz="2400" dirty="0"/>
              <a:t>log</a:t>
            </a:r>
            <a:r>
              <a:rPr lang="en-US" sz="2400" dirty="0"/>
              <a:t> complex which interacts with FRB domain of mTOR.</a:t>
            </a:r>
            <a:endParaRPr lang="cs-CZ" sz="2400" dirty="0"/>
          </a:p>
          <a:p>
            <a:pPr algn="just"/>
            <a:endParaRPr lang="cs-CZ" sz="2400" dirty="0"/>
          </a:p>
          <a:p>
            <a:pPr algn="just"/>
            <a:r>
              <a:rPr lang="cs-CZ" sz="2400" dirty="0"/>
              <a:t>The first generation of mTOR inhibitors selectively inhibits mTORC1 while activity of mTORC2 is unaffected during acute inhibition, however reduced upon chronic inhibition. </a:t>
            </a:r>
          </a:p>
          <a:p>
            <a:pPr algn="just"/>
            <a:endParaRPr lang="cs-CZ" sz="2400" dirty="0"/>
          </a:p>
          <a:p>
            <a:pPr algn="just"/>
            <a:endParaRPr lang="cs-CZ" sz="2400" dirty="0"/>
          </a:p>
        </p:txBody>
      </p:sp>
    </p:spTree>
    <p:extLst>
      <p:ext uri="{BB962C8B-B14F-4D97-AF65-F5344CB8AC3E}">
        <p14:creationId xmlns:p14="http://schemas.microsoft.com/office/powerpoint/2010/main" val="43419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first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619378" cy="1938992"/>
          </a:xfrm>
          <a:prstGeom prst="rect">
            <a:avLst/>
          </a:prstGeom>
          <a:noFill/>
        </p:spPr>
        <p:txBody>
          <a:bodyPr wrap="square" rtlCol="0">
            <a:spAutoFit/>
          </a:bodyPr>
          <a:lstStyle/>
          <a:p>
            <a:pPr algn="just"/>
            <a:r>
              <a:rPr lang="cs-CZ" sz="2400" dirty="0"/>
              <a:t>Structures of notable rapalogs,  representants of the first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372942DF-0E66-45FE-96A9-EAD46FE73885}"/>
              </a:ext>
            </a:extLst>
          </p:cNvPr>
          <p:cNvPicPr>
            <a:picLocks noChangeAspect="1"/>
          </p:cNvPicPr>
          <p:nvPr/>
        </p:nvPicPr>
        <p:blipFill>
          <a:blip r:embed="rId3"/>
          <a:stretch>
            <a:fillRect/>
          </a:stretch>
        </p:blipFill>
        <p:spPr>
          <a:xfrm>
            <a:off x="2937138" y="1083477"/>
            <a:ext cx="9254862" cy="4886216"/>
          </a:xfrm>
          <a:prstGeom prst="rect">
            <a:avLst/>
          </a:prstGeom>
        </p:spPr>
      </p:pic>
    </p:spTree>
    <p:extLst>
      <p:ext uri="{BB962C8B-B14F-4D97-AF65-F5344CB8AC3E}">
        <p14:creationId xmlns:p14="http://schemas.microsoft.com/office/powerpoint/2010/main" val="23127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7562849" cy="2308324"/>
          </a:xfrm>
          <a:prstGeom prst="rect">
            <a:avLst/>
          </a:prstGeom>
          <a:noFill/>
        </p:spPr>
        <p:txBody>
          <a:bodyPr wrap="square" rtlCol="0">
            <a:spAutoFit/>
          </a:bodyPr>
          <a:lstStyle/>
          <a:p>
            <a:pPr algn="just"/>
            <a:r>
              <a:rPr lang="en-US" sz="2400" dirty="0"/>
              <a:t>The second generation of mTOR inhibitors </a:t>
            </a:r>
            <a:r>
              <a:rPr lang="cs-CZ" sz="2400" dirty="0"/>
              <a:t>is structurally the most variable class of inhibitors.</a:t>
            </a:r>
          </a:p>
          <a:p>
            <a:pPr algn="just"/>
            <a:endParaRPr lang="cs-CZ" sz="2400" dirty="0"/>
          </a:p>
          <a:p>
            <a:pPr algn="just"/>
            <a:r>
              <a:rPr lang="cs-CZ" sz="2400" dirty="0"/>
              <a:t>These compounds are commonly represented by small-molecule that target ATP-binding site localized at kinase domain of mTOR protein.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A494D0E5-EB29-4C55-87AA-F1CBEC19B5F4}"/>
              </a:ext>
            </a:extLst>
          </p:cNvPr>
          <p:cNvPicPr>
            <a:picLocks noChangeAspect="1"/>
          </p:cNvPicPr>
          <p:nvPr/>
        </p:nvPicPr>
        <p:blipFill>
          <a:blip r:embed="rId3"/>
          <a:stretch>
            <a:fillRect/>
          </a:stretch>
        </p:blipFill>
        <p:spPr>
          <a:xfrm>
            <a:off x="7562850" y="672551"/>
            <a:ext cx="4552950" cy="2657475"/>
          </a:xfrm>
          <a:prstGeom prst="rect">
            <a:avLst/>
          </a:prstGeom>
        </p:spPr>
      </p:pic>
      <p:sp>
        <p:nvSpPr>
          <p:cNvPr id="12" name="TextBox 11">
            <a:extLst>
              <a:ext uri="{FF2B5EF4-FFF2-40B4-BE49-F238E27FC236}">
                <a16:creationId xmlns:a16="http://schemas.microsoft.com/office/drawing/2014/main" id="{12EF4C46-5462-488E-92D0-63A5904CCC6D}"/>
              </a:ext>
            </a:extLst>
          </p:cNvPr>
          <p:cNvSpPr txBox="1"/>
          <p:nvPr/>
        </p:nvSpPr>
        <p:spPr>
          <a:xfrm>
            <a:off x="0" y="3527975"/>
            <a:ext cx="12192004" cy="1569660"/>
          </a:xfrm>
          <a:prstGeom prst="rect">
            <a:avLst/>
          </a:prstGeom>
          <a:noFill/>
        </p:spPr>
        <p:txBody>
          <a:bodyPr wrap="square" rtlCol="0">
            <a:spAutoFit/>
          </a:bodyPr>
          <a:lstStyle/>
          <a:p>
            <a:pPr algn="just"/>
            <a:r>
              <a:rPr lang="cs-CZ" sz="2400" dirty="0"/>
              <a:t>Inhibitors belonging to the second generation reduce activity of both, mTORC1 as well as mTORC2.</a:t>
            </a:r>
          </a:p>
          <a:p>
            <a:pPr algn="just"/>
            <a:endParaRPr lang="cs-CZ" sz="2400" dirty="0"/>
          </a:p>
          <a:p>
            <a:pPr algn="just"/>
            <a:r>
              <a:rPr lang="cs-CZ" sz="2400" dirty="0"/>
              <a:t>These inhibitors can be easily prepared and modified.</a:t>
            </a:r>
          </a:p>
        </p:txBody>
      </p:sp>
    </p:spTree>
    <p:extLst>
      <p:ext uri="{BB962C8B-B14F-4D97-AF65-F5344CB8AC3E}">
        <p14:creationId xmlns:p14="http://schemas.microsoft.com/office/powerpoint/2010/main" val="11401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second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3" y="1089617"/>
            <a:ext cx="4389911" cy="1569660"/>
          </a:xfrm>
          <a:prstGeom prst="rect">
            <a:avLst/>
          </a:prstGeom>
          <a:noFill/>
        </p:spPr>
        <p:txBody>
          <a:bodyPr wrap="square" rtlCol="0">
            <a:spAutoFit/>
          </a:bodyPr>
          <a:lstStyle/>
          <a:p>
            <a:pPr algn="just"/>
            <a:r>
              <a:rPr lang="cs-CZ" sz="2400" dirty="0"/>
              <a:t>Examples of the second generation mTOR inhibitors with their binding interactions to kinase domain of mTOR.</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13" name="Picture 12">
            <a:extLst>
              <a:ext uri="{FF2B5EF4-FFF2-40B4-BE49-F238E27FC236}">
                <a16:creationId xmlns:a16="http://schemas.microsoft.com/office/drawing/2014/main" id="{D3A5FF33-45B3-4257-B641-195B813A19E4}"/>
              </a:ext>
            </a:extLst>
          </p:cNvPr>
          <p:cNvPicPr>
            <a:picLocks noChangeAspect="1"/>
          </p:cNvPicPr>
          <p:nvPr/>
        </p:nvPicPr>
        <p:blipFill>
          <a:blip r:embed="rId3"/>
          <a:stretch>
            <a:fillRect/>
          </a:stretch>
        </p:blipFill>
        <p:spPr>
          <a:xfrm>
            <a:off x="4389912" y="1015387"/>
            <a:ext cx="7802084" cy="5039379"/>
          </a:xfrm>
          <a:prstGeom prst="rect">
            <a:avLst/>
          </a:prstGeom>
        </p:spPr>
      </p:pic>
    </p:spTree>
    <p:extLst>
      <p:ext uri="{BB962C8B-B14F-4D97-AF65-F5344CB8AC3E}">
        <p14:creationId xmlns:p14="http://schemas.microsoft.com/office/powerpoint/2010/main" val="2347601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7619996" cy="2308324"/>
          </a:xfrm>
          <a:prstGeom prst="rect">
            <a:avLst/>
          </a:prstGeom>
          <a:noFill/>
        </p:spPr>
        <p:txBody>
          <a:bodyPr wrap="square" rtlCol="0">
            <a:spAutoFit/>
          </a:bodyPr>
          <a:lstStyle/>
          <a:p>
            <a:pPr algn="just"/>
            <a:r>
              <a:rPr lang="cs-CZ" sz="2400" dirty="0"/>
              <a:t>In addition to first and second generation of mTOR inhibitors, third generation of inhibitors has been developed.</a:t>
            </a:r>
          </a:p>
          <a:p>
            <a:pPr algn="just"/>
            <a:endParaRPr lang="cs-CZ" sz="2400" dirty="0"/>
          </a:p>
          <a:p>
            <a:pPr algn="just"/>
            <a:r>
              <a:rPr lang="cs-CZ" sz="2400" dirty="0"/>
              <a:t>Third generation of mTOR inhibitor combines scaffolds of the both previous generations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3" name="Picture 2">
            <a:extLst>
              <a:ext uri="{FF2B5EF4-FFF2-40B4-BE49-F238E27FC236}">
                <a16:creationId xmlns:a16="http://schemas.microsoft.com/office/drawing/2014/main" id="{FB836505-03D2-4215-BE24-63B2BFA76A7E}"/>
              </a:ext>
            </a:extLst>
          </p:cNvPr>
          <p:cNvPicPr>
            <a:picLocks noChangeAspect="1"/>
          </p:cNvPicPr>
          <p:nvPr/>
        </p:nvPicPr>
        <p:blipFill>
          <a:blip r:embed="rId3"/>
          <a:stretch>
            <a:fillRect/>
          </a:stretch>
        </p:blipFill>
        <p:spPr>
          <a:xfrm>
            <a:off x="7619996" y="624423"/>
            <a:ext cx="4572000" cy="2667000"/>
          </a:xfrm>
          <a:prstGeom prst="rect">
            <a:avLst/>
          </a:prstGeom>
        </p:spPr>
      </p:pic>
      <p:sp>
        <p:nvSpPr>
          <p:cNvPr id="12" name="TextBox 11">
            <a:extLst>
              <a:ext uri="{FF2B5EF4-FFF2-40B4-BE49-F238E27FC236}">
                <a16:creationId xmlns:a16="http://schemas.microsoft.com/office/drawing/2014/main" id="{1CF421B9-A7D7-4652-AE15-F03F74F0C2D7}"/>
              </a:ext>
            </a:extLst>
          </p:cNvPr>
          <p:cNvSpPr txBox="1"/>
          <p:nvPr/>
        </p:nvSpPr>
        <p:spPr>
          <a:xfrm>
            <a:off x="-4" y="3291423"/>
            <a:ext cx="12192000" cy="2308324"/>
          </a:xfrm>
          <a:prstGeom prst="rect">
            <a:avLst/>
          </a:prstGeom>
          <a:noFill/>
        </p:spPr>
        <p:txBody>
          <a:bodyPr wrap="square" rtlCol="0">
            <a:spAutoFit/>
          </a:bodyPr>
          <a:lstStyle/>
          <a:p>
            <a:pPr algn="just"/>
            <a:endParaRPr lang="cs-CZ" sz="2400" dirty="0"/>
          </a:p>
          <a:p>
            <a:pPr algn="just"/>
            <a:r>
              <a:rPr lang="cs-CZ" sz="2400" dirty="0"/>
              <a:t>G</a:t>
            </a:r>
            <a:r>
              <a:rPr lang="en-US" sz="2400" dirty="0" err="1"/>
              <a:t>eneral</a:t>
            </a:r>
            <a:r>
              <a:rPr lang="en-US" sz="2400" dirty="0"/>
              <a:t> structure of </a:t>
            </a:r>
            <a:r>
              <a:rPr lang="cs-CZ" sz="2400" dirty="0"/>
              <a:t>the third generation representant consists of</a:t>
            </a:r>
            <a:r>
              <a:rPr lang="en-US" sz="2400" dirty="0"/>
              <a:t> </a:t>
            </a:r>
            <a:r>
              <a:rPr lang="en-US" sz="2400" dirty="0" err="1"/>
              <a:t>rapalog</a:t>
            </a:r>
            <a:r>
              <a:rPr lang="en-US" sz="2400" dirty="0"/>
              <a:t>, a first generation mTOR</a:t>
            </a:r>
            <a:r>
              <a:rPr lang="cs-CZ" sz="2400" dirty="0"/>
              <a:t> </a:t>
            </a:r>
            <a:r>
              <a:rPr lang="en-US" sz="2400" dirty="0"/>
              <a:t>inhibitor, which is connected via linker of different length and motif</a:t>
            </a:r>
            <a:r>
              <a:rPr lang="cs-CZ" sz="2400" dirty="0"/>
              <a:t> </a:t>
            </a:r>
            <a:r>
              <a:rPr lang="en-US" sz="2400" dirty="0"/>
              <a:t>with inhibitor of mTOR kinase, a second generation mTOR inhibitor</a:t>
            </a:r>
            <a:r>
              <a:rPr lang="cs-CZ" sz="2400" dirty="0"/>
              <a:t>.</a:t>
            </a:r>
          </a:p>
          <a:p>
            <a:pPr algn="just"/>
            <a:endParaRPr lang="cs-CZ" sz="2400" dirty="0"/>
          </a:p>
          <a:p>
            <a:pPr algn="just"/>
            <a:r>
              <a:rPr lang="cs-CZ" sz="2400" dirty="0"/>
              <a:t>Therefore, representants of the third generation are commonly termed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rapalinks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p:txBody>
      </p:sp>
    </p:spTree>
    <p:extLst>
      <p:ext uri="{BB962C8B-B14F-4D97-AF65-F5344CB8AC3E}">
        <p14:creationId xmlns:p14="http://schemas.microsoft.com/office/powerpoint/2010/main" val="88440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The third generation of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9617"/>
            <a:ext cx="2552802" cy="2308324"/>
          </a:xfrm>
          <a:prstGeom prst="rect">
            <a:avLst/>
          </a:prstGeom>
          <a:noFill/>
        </p:spPr>
        <p:txBody>
          <a:bodyPr wrap="square" rtlCol="0">
            <a:spAutoFit/>
          </a:bodyPr>
          <a:lstStyle/>
          <a:p>
            <a:pPr algn="just"/>
            <a:r>
              <a:rPr lang="cs-CZ" sz="2400" dirty="0"/>
              <a:t>Structure of rapalink-1, a representant of the third generation of mTOR inhibitors.</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pic>
        <p:nvPicPr>
          <p:cNvPr id="5" name="Picture 4">
            <a:extLst>
              <a:ext uri="{FF2B5EF4-FFF2-40B4-BE49-F238E27FC236}">
                <a16:creationId xmlns:a16="http://schemas.microsoft.com/office/drawing/2014/main" id="{B8A67C88-3165-4086-BEF6-5955E48AF6AD}"/>
              </a:ext>
            </a:extLst>
          </p:cNvPr>
          <p:cNvPicPr>
            <a:picLocks noChangeAspect="1"/>
          </p:cNvPicPr>
          <p:nvPr/>
        </p:nvPicPr>
        <p:blipFill>
          <a:blip r:embed="rId3"/>
          <a:stretch>
            <a:fillRect/>
          </a:stretch>
        </p:blipFill>
        <p:spPr>
          <a:xfrm>
            <a:off x="2552800" y="1137610"/>
            <a:ext cx="9639192" cy="4638353"/>
          </a:xfrm>
          <a:prstGeom prst="rect">
            <a:avLst/>
          </a:prstGeom>
        </p:spPr>
      </p:pic>
    </p:spTree>
    <p:extLst>
      <p:ext uri="{BB962C8B-B14F-4D97-AF65-F5344CB8AC3E}">
        <p14:creationId xmlns:p14="http://schemas.microsoft.com/office/powerpoint/2010/main" val="52768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12192000" cy="3785652"/>
          </a:xfrm>
          <a:prstGeom prst="rect">
            <a:avLst/>
          </a:prstGeom>
          <a:noFill/>
        </p:spPr>
        <p:txBody>
          <a:bodyPr wrap="square" rtlCol="0">
            <a:spAutoFit/>
          </a:bodyPr>
          <a:lstStyle/>
          <a:p>
            <a:pPr algn="just"/>
            <a:r>
              <a:rPr lang="cs-CZ" sz="2400" b="1" dirty="0"/>
              <a:t>Aging</a:t>
            </a:r>
            <a:r>
              <a:rPr lang="cs-CZ" sz="2400" dirty="0"/>
              <a:t> is a natural and inevitable process present in all living organisms.</a:t>
            </a:r>
          </a:p>
          <a:p>
            <a:pPr algn="just"/>
            <a:endParaRPr lang="cs-CZ" sz="2400" dirty="0"/>
          </a:p>
          <a:p>
            <a:pPr algn="just"/>
            <a:r>
              <a:rPr lang="en-US" sz="2400" dirty="0"/>
              <a:t>As individuals advance in years, their bodies undergo a series of complex physiological changes that can impact their overall health and well-being.</a:t>
            </a:r>
            <a:endParaRPr lang="cs-CZ" sz="2400" dirty="0"/>
          </a:p>
          <a:p>
            <a:pPr algn="just"/>
            <a:endParaRPr lang="cs-CZ" sz="2400" dirty="0"/>
          </a:p>
          <a:p>
            <a:pPr algn="just"/>
            <a:r>
              <a:rPr lang="en-US" sz="2400" dirty="0"/>
              <a:t>These conditions, often referred to as geriatric or senescent diseases, are characterized by their tendency to manifest or worsen with advancing age.</a:t>
            </a:r>
            <a:endParaRPr lang="cs-CZ" sz="2400" dirty="0"/>
          </a:p>
          <a:p>
            <a:pPr algn="just"/>
            <a:endParaRPr lang="cs-CZ" sz="2400" dirty="0"/>
          </a:p>
          <a:p>
            <a:pPr algn="just"/>
            <a:r>
              <a:rPr lang="en-US" sz="2400" dirty="0"/>
              <a:t>One of the most significant and universal aspects of aging is </a:t>
            </a:r>
            <a:r>
              <a:rPr lang="cs-CZ" sz="2400" dirty="0"/>
              <a:t>an</a:t>
            </a:r>
            <a:r>
              <a:rPr lang="en-US" sz="2400" dirty="0"/>
              <a:t> increased susceptibility to age-related diseases</a:t>
            </a:r>
            <a:r>
              <a:rPr lang="cs-CZ" sz="2400" dirty="0"/>
              <a:t>.</a:t>
            </a:r>
          </a:p>
        </p:txBody>
      </p:sp>
      <p:sp>
        <p:nvSpPr>
          <p:cNvPr id="5" name="TextBox 4">
            <a:extLst>
              <a:ext uri="{FF2B5EF4-FFF2-40B4-BE49-F238E27FC236}">
                <a16:creationId xmlns:a16="http://schemas.microsoft.com/office/drawing/2014/main" id="{233839F5-4F14-48D3-B448-A19CE910B03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pic>
        <p:nvPicPr>
          <p:cNvPr id="8" name="Picture 7">
            <a:extLst>
              <a:ext uri="{FF2B5EF4-FFF2-40B4-BE49-F238E27FC236}">
                <a16:creationId xmlns:a16="http://schemas.microsoft.com/office/drawing/2014/main" id="{D376FD08-704A-4942-A464-375A2E7DA06A}"/>
              </a:ext>
            </a:extLst>
          </p:cNvPr>
          <p:cNvPicPr>
            <a:picLocks noChangeAspect="1"/>
          </p:cNvPicPr>
          <p:nvPr/>
        </p:nvPicPr>
        <p:blipFill>
          <a:blip r:embed="rId2">
            <a:alphaModFix amt="18000"/>
            <a:extLst>
              <a:ext uri="{28A0092B-C50C-407E-A947-70E740481C1C}">
                <a14:useLocalDpi xmlns:a14="http://schemas.microsoft.com/office/drawing/2010/main" val="0"/>
              </a:ext>
            </a:extLst>
          </a:blip>
          <a:stretch>
            <a:fillRect/>
          </a:stretch>
        </p:blipFill>
        <p:spPr>
          <a:xfrm>
            <a:off x="0" y="2428139"/>
            <a:ext cx="12192000" cy="3784340"/>
          </a:xfrm>
          <a:prstGeom prst="rect">
            <a:avLst/>
          </a:prstGeom>
        </p:spPr>
      </p:pic>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en-US" dirty="0"/>
              <a:t>Li, Z.; Zhang, Z.; Ren, Y.; Wang, Y.; Fang, J.; Yue, H.; Ma, S.; Guan, F. Aging and Age‐related Diseases: From Mechanisms to</a:t>
            </a:r>
            <a:r>
              <a:rPr lang="cs-CZ" dirty="0"/>
              <a:t> </a:t>
            </a:r>
            <a:r>
              <a:rPr lang="en-US" dirty="0"/>
              <a:t>Therapeutic Strategies. </a:t>
            </a:r>
            <a:r>
              <a:rPr lang="en-US" i="1" dirty="0"/>
              <a:t>Biogerontology</a:t>
            </a:r>
            <a:r>
              <a:rPr lang="en-US" dirty="0"/>
              <a:t> </a:t>
            </a:r>
            <a:r>
              <a:rPr lang="en-US" b="1" dirty="0"/>
              <a:t>2021</a:t>
            </a:r>
            <a:r>
              <a:rPr lang="en-US" dirty="0"/>
              <a:t>, </a:t>
            </a:r>
            <a:r>
              <a:rPr lang="en-US" i="1" dirty="0"/>
              <a:t>22</a:t>
            </a:r>
            <a:r>
              <a:rPr lang="en-US" dirty="0"/>
              <a:t>, 165–187, doi:10.1007/s10522-021-09910-5.</a:t>
            </a:r>
          </a:p>
        </p:txBody>
      </p:sp>
    </p:spTree>
    <p:extLst>
      <p:ext uri="{BB962C8B-B14F-4D97-AF65-F5344CB8AC3E}">
        <p14:creationId xmlns:p14="http://schemas.microsoft.com/office/powerpoint/2010/main" val="38916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Indirect mTOR inhibitors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4" y="607213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en-US" sz="2400" dirty="0"/>
              <a:t>It's important to note that</a:t>
            </a:r>
            <a:r>
              <a:rPr lang="cs-CZ" sz="2400" dirty="0"/>
              <a:t> in addition to direct mTOR inhibitors (classified into three generations) there is a huge number of </a:t>
            </a:r>
            <a:r>
              <a:rPr lang="cs-CZ" sz="2400" b="1" dirty="0">
                <a:solidFill>
                  <a:schemeClr val="bg1">
                    <a:lumMod val="50000"/>
                  </a:schemeClr>
                </a:solidFill>
              </a:rPr>
              <a:t>indirect mTOR inhibitors</a:t>
            </a:r>
            <a:r>
              <a:rPr lang="cs-CZ" sz="2400" dirty="0"/>
              <a:t> acting on other components of the mTOR signaling pathway. Several examples of indirect mTOR inhibitors involve:</a:t>
            </a:r>
          </a:p>
          <a:p>
            <a:pPr algn="just"/>
            <a:endParaRPr lang="cs-CZ" sz="2400" dirty="0"/>
          </a:p>
          <a:p>
            <a:pPr marL="800100" lvl="1" indent="-342900" algn="just">
              <a:buFont typeface="Arial" panose="020B0604020202020204" pitchFamily="34" charset="0"/>
              <a:buChar char="•"/>
            </a:pPr>
            <a:r>
              <a:rPr lang="en-US" sz="2400" b="1" dirty="0"/>
              <a:t>Metformin</a:t>
            </a:r>
            <a:r>
              <a:rPr lang="en-US" sz="2400" dirty="0"/>
              <a:t>, a commonly prescribed medication for type 2 diabetes, is known to activate</a:t>
            </a:r>
            <a:r>
              <a:rPr lang="cs-CZ" sz="2400" dirty="0"/>
              <a:t> </a:t>
            </a:r>
            <a:r>
              <a:rPr lang="en-US" sz="2400" dirty="0"/>
              <a:t>AMPK. By doing so, it indirectly inhibits mTOR and influences cellular energy balance.</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Resveratrol</a:t>
            </a:r>
            <a:r>
              <a:rPr lang="en-US" sz="2400" dirty="0"/>
              <a:t>, found in red wine and certain fruits, has been studied for its potential to modulate mTOR signaling indirectly.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t>Sulforaphane</a:t>
            </a:r>
            <a:r>
              <a:rPr lang="en-US" sz="2400" dirty="0"/>
              <a:t>, found in cruciferous vegetables like broccoli, can activate the nuclear factor erythroid 2–related factor 2 (Nrf2) pathway, which may indirectly impact mTOR signaling.</a:t>
            </a:r>
            <a:endParaRPr lang="cs-CZ" sz="2400" dirty="0"/>
          </a:p>
          <a:p>
            <a:pPr marL="800100" lvl="1" indent="-342900" algn="just">
              <a:buFont typeface="Arial" panose="020B0604020202020204" pitchFamily="34" charset="0"/>
              <a:buChar char="•"/>
            </a:pP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mTOR INHIBITORS</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0" y="6018002"/>
            <a:ext cx="12192000" cy="923330"/>
          </a:xfrm>
          <a:prstGeom prst="rect">
            <a:avLst/>
          </a:prstGeom>
          <a:noFill/>
        </p:spPr>
        <p:txBody>
          <a:bodyPr wrap="square" rtlCol="0">
            <a:spAutoFit/>
          </a:bodyPr>
          <a:lstStyle/>
          <a:p>
            <a:pPr algn="just"/>
            <a:r>
              <a:rPr lang="cs-CZ" dirty="0"/>
              <a:t>Oleksak, P.; Nepovimova, E.; Chrienova, Z.; Musilek, K.; Patocka, J.; Kuca, K. Contemporary mTOR inhibitor scaffolds to diseases breakdown: A patent review (2015-2021). </a:t>
            </a:r>
            <a:r>
              <a:rPr lang="cs-CZ" i="1" dirty="0"/>
              <a:t>European Journal of Medicinal Chemistry</a:t>
            </a:r>
            <a:r>
              <a:rPr lang="cs-CZ" dirty="0"/>
              <a:t> </a:t>
            </a:r>
            <a:r>
              <a:rPr lang="cs-CZ" b="1" dirty="0"/>
              <a:t>2022</a:t>
            </a:r>
            <a:r>
              <a:rPr lang="cs-CZ" dirty="0"/>
              <a:t>, </a:t>
            </a:r>
            <a:r>
              <a:rPr lang="cs-CZ" i="1" dirty="0"/>
              <a:t>238</a:t>
            </a:r>
            <a:r>
              <a:rPr lang="cs-CZ" dirty="0"/>
              <a:t>, 114498, doi: 10.1016/j.ejmech.2022.114498.</a:t>
            </a:r>
          </a:p>
        </p:txBody>
      </p:sp>
    </p:spTree>
    <p:extLst>
      <p:ext uri="{BB962C8B-B14F-4D97-AF65-F5344CB8AC3E}">
        <p14:creationId xmlns:p14="http://schemas.microsoft.com/office/powerpoint/2010/main" val="927633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785652"/>
          </a:xfrm>
          <a:prstGeom prst="rect">
            <a:avLst/>
          </a:prstGeom>
          <a:noFill/>
        </p:spPr>
        <p:txBody>
          <a:bodyPr wrap="square" rtlCol="0">
            <a:spAutoFit/>
          </a:bodyPr>
          <a:lstStyle/>
          <a:p>
            <a:pPr algn="just"/>
            <a:r>
              <a:rPr lang="en-US" sz="2400" dirty="0"/>
              <a:t>Aging is a primary risk factor for age-related diseases, including cancer.</a:t>
            </a:r>
          </a:p>
          <a:p>
            <a:pPr algn="just"/>
            <a:endParaRPr lang="en-US" sz="2400" dirty="0"/>
          </a:p>
          <a:p>
            <a:pPr algn="just"/>
            <a:r>
              <a:rPr lang="cs-CZ" sz="2400" dirty="0"/>
              <a:t>B</a:t>
            </a:r>
            <a:r>
              <a:rPr lang="en-US" sz="2400" dirty="0" err="1"/>
              <a:t>oth</a:t>
            </a:r>
            <a:r>
              <a:rPr lang="en-US" sz="2400" dirty="0"/>
              <a:t> cancer and various age-related diseases are associated with </a:t>
            </a:r>
            <a:endParaRPr lang="cs-CZ" sz="2400" dirty="0"/>
          </a:p>
          <a:p>
            <a:pPr algn="just"/>
            <a:r>
              <a:rPr lang="en-US" sz="2400" dirty="0"/>
              <a:t>dysregulation of cellular processes and signaling pathways. </a:t>
            </a:r>
          </a:p>
          <a:p>
            <a:pPr algn="just"/>
            <a:endParaRPr lang="en-US" sz="2400" dirty="0"/>
          </a:p>
          <a:p>
            <a:pPr algn="just"/>
            <a:r>
              <a:rPr lang="en-US" sz="2400" dirty="0"/>
              <a:t>As mentioned above, hyperactivated mTOR is linked with pathologic </a:t>
            </a:r>
            <a:endParaRPr lang="cs-CZ" sz="2400" dirty="0"/>
          </a:p>
          <a:p>
            <a:pPr algn="just"/>
            <a:r>
              <a:rPr lang="en-US" sz="2400" dirty="0"/>
              <a:t>conditions, therefore its inhibition is considered as suitable therapeutic strategy.  </a:t>
            </a:r>
          </a:p>
          <a:p>
            <a:pPr algn="just"/>
            <a:endParaRPr lang="en-US" sz="2400" dirty="0"/>
          </a:p>
          <a:p>
            <a:pPr algn="just"/>
            <a:r>
              <a:rPr lang="en-US" sz="2400" dirty="0"/>
              <a:t>This strategy involves direct mTOR inhibitors as well as indirect mTOR inhibitors that act in upstream or downstream mTOR signaling.</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1" name="TextBox 10">
            <a:extLst>
              <a:ext uri="{FF2B5EF4-FFF2-40B4-BE49-F238E27FC236}">
                <a16:creationId xmlns:a16="http://schemas.microsoft.com/office/drawing/2014/main" id="{58AE351E-6354-4AE6-A616-A585FE8FB966}"/>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5D00C97A-3587-7692-7EA7-0BB4CE1F653B}"/>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29079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b="1" dirty="0">
                <a:solidFill>
                  <a:schemeClr val="bg1">
                    <a:lumMod val="50000"/>
                  </a:schemeClr>
                </a:solidFill>
              </a:rPr>
              <a:t>Signal transducer and activator of transcription 3 (STAT3)</a:t>
            </a:r>
            <a:r>
              <a:rPr lang="en-US" sz="2400" dirty="0">
                <a:solidFill>
                  <a:schemeClr val="bg1">
                    <a:lumMod val="50000"/>
                  </a:schemeClr>
                </a:solidFill>
              </a:rPr>
              <a:t> </a:t>
            </a:r>
            <a:r>
              <a:rPr lang="en-US" sz="2400" dirty="0"/>
              <a:t>is a transcription </a:t>
            </a:r>
            <a:endParaRPr lang="cs-CZ" sz="2400" dirty="0"/>
          </a:p>
          <a:p>
            <a:pPr algn="just"/>
            <a:r>
              <a:rPr lang="en-US" sz="2400" dirty="0"/>
              <a:t>factor </a:t>
            </a:r>
            <a:r>
              <a:rPr lang="cs-CZ" sz="2400" dirty="0" err="1"/>
              <a:t>that</a:t>
            </a:r>
            <a:r>
              <a:rPr lang="cs-CZ" sz="2400" dirty="0"/>
              <a:t> </a:t>
            </a:r>
            <a:r>
              <a:rPr lang="cs-CZ" sz="2400" dirty="0" err="1"/>
              <a:t>belongs</a:t>
            </a:r>
            <a:r>
              <a:rPr lang="cs-CZ" sz="2400" dirty="0"/>
              <a:t> to </a:t>
            </a:r>
            <a:r>
              <a:rPr lang="cs-CZ" sz="2400" dirty="0" err="1"/>
              <a:t>the</a:t>
            </a:r>
            <a:r>
              <a:rPr lang="cs-CZ" sz="2400" dirty="0"/>
              <a:t> </a:t>
            </a:r>
            <a:r>
              <a:rPr lang="cs-CZ" sz="2400" dirty="0" err="1"/>
              <a:t>signal</a:t>
            </a:r>
            <a:r>
              <a:rPr lang="cs-CZ" sz="2400" dirty="0"/>
              <a:t> </a:t>
            </a:r>
            <a:r>
              <a:rPr lang="cs-CZ" sz="2400" dirty="0" err="1"/>
              <a:t>transducer</a:t>
            </a:r>
            <a:r>
              <a:rPr lang="cs-CZ" sz="2400" dirty="0"/>
              <a:t> and </a:t>
            </a:r>
            <a:r>
              <a:rPr lang="cs-CZ" sz="2400" dirty="0" err="1"/>
              <a:t>activator</a:t>
            </a:r>
            <a:r>
              <a:rPr lang="cs-CZ" sz="2400" dirty="0"/>
              <a:t> </a:t>
            </a:r>
            <a:r>
              <a:rPr lang="cs-CZ" sz="2400" dirty="0" err="1"/>
              <a:t>of</a:t>
            </a:r>
            <a:r>
              <a:rPr lang="cs-CZ" sz="2400" dirty="0"/>
              <a:t> </a:t>
            </a:r>
            <a:r>
              <a:rPr lang="cs-CZ" sz="2400" dirty="0" err="1"/>
              <a:t>transcription</a:t>
            </a:r>
            <a:r>
              <a:rPr lang="cs-CZ" sz="2400" dirty="0"/>
              <a:t> (STAT) </a:t>
            </a:r>
          </a:p>
          <a:p>
            <a:pPr algn="just"/>
            <a:r>
              <a:rPr lang="cs-CZ" sz="2400" dirty="0"/>
              <a:t>protein </a:t>
            </a:r>
            <a:r>
              <a:rPr lang="cs-CZ" sz="2400" dirty="0" err="1"/>
              <a:t>family</a:t>
            </a:r>
            <a:r>
              <a:rPr lang="cs-CZ" sz="2400" dirty="0"/>
              <a:t>.</a:t>
            </a:r>
          </a:p>
          <a:p>
            <a:pPr algn="just"/>
            <a:endParaRPr lang="cs-CZ" sz="2400" dirty="0"/>
          </a:p>
          <a:p>
            <a:pPr algn="just"/>
            <a:r>
              <a:rPr lang="en-US" sz="2400" dirty="0"/>
              <a:t>A STAT3 signaling pathway is functionally involved in most</a:t>
            </a:r>
            <a:r>
              <a:rPr lang="cs-CZ" sz="2400" dirty="0"/>
              <a:t> </a:t>
            </a:r>
            <a:r>
              <a:rPr lang="en-US" sz="2400" dirty="0"/>
              <a:t>hallmarks of </a:t>
            </a:r>
            <a:endParaRPr lang="cs-CZ" sz="2400" dirty="0"/>
          </a:p>
          <a:p>
            <a:pPr algn="just"/>
            <a:r>
              <a:rPr lang="en-US" sz="2400" dirty="0"/>
              <a:t>cancer, as defined by</a:t>
            </a:r>
            <a:r>
              <a:rPr lang="cs-CZ" sz="2400" dirty="0"/>
              <a:t> </a:t>
            </a:r>
            <a:r>
              <a:rPr lang="en-US" sz="2400" dirty="0"/>
              <a:t>including tumor cell proliferation, tumor-promoting </a:t>
            </a:r>
            <a:endParaRPr lang="cs-CZ" sz="2400" dirty="0"/>
          </a:p>
          <a:p>
            <a:pPr algn="just"/>
            <a:r>
              <a:rPr lang="en-US" sz="2400" dirty="0"/>
              <a:t>inflammation,</a:t>
            </a:r>
            <a:r>
              <a:rPr lang="cs-CZ" sz="2400" dirty="0"/>
              <a:t> </a:t>
            </a:r>
            <a:r>
              <a:rPr lang="en-US" sz="2400" dirty="0"/>
              <a:t>tumor cell invasion and metastasis, angiogenesis,</a:t>
            </a:r>
            <a:r>
              <a:rPr lang="cs-CZ" sz="2400" dirty="0"/>
              <a:t> </a:t>
            </a:r>
            <a:r>
              <a:rPr lang="en-US" sz="2400" dirty="0"/>
              <a:t>resistance </a:t>
            </a:r>
            <a:endParaRPr lang="cs-CZ" sz="2400" dirty="0"/>
          </a:p>
          <a:p>
            <a:pPr algn="just"/>
            <a:r>
              <a:rPr lang="en-US" sz="2400" dirty="0"/>
              <a:t>to cell death, and deregulation of cancer cell</a:t>
            </a:r>
            <a:r>
              <a:rPr lang="cs-CZ" sz="2400" dirty="0"/>
              <a:t> </a:t>
            </a:r>
            <a:r>
              <a:rPr lang="en-US" sz="2400" dirty="0"/>
              <a:t>energetics.</a:t>
            </a:r>
            <a:endParaRPr lang="cs-CZ" sz="2400" dirty="0"/>
          </a:p>
          <a:p>
            <a:pPr algn="just"/>
            <a:endParaRPr lang="cs-CZ" sz="2400" dirty="0"/>
          </a:p>
          <a:p>
            <a:pPr algn="just"/>
            <a:r>
              <a:rPr lang="cs-CZ" sz="2400" dirty="0"/>
              <a:t>It </a:t>
            </a:r>
            <a:r>
              <a:rPr lang="cs-CZ" sz="2400" dirty="0" err="1"/>
              <a:t>is</a:t>
            </a:r>
            <a:r>
              <a:rPr lang="cs-CZ" sz="2400" dirty="0"/>
              <a:t> </a:t>
            </a:r>
            <a:r>
              <a:rPr lang="cs-CZ" sz="2400" dirty="0" err="1"/>
              <a:t>important</a:t>
            </a:r>
            <a:r>
              <a:rPr lang="cs-CZ" sz="2400" dirty="0"/>
              <a:t> to </a:t>
            </a:r>
            <a:r>
              <a:rPr lang="cs-CZ" sz="2400" dirty="0" err="1"/>
              <a:t>note</a:t>
            </a:r>
            <a:r>
              <a:rPr lang="cs-CZ" sz="2400" dirty="0"/>
              <a:t> </a:t>
            </a:r>
            <a:r>
              <a:rPr lang="cs-CZ" sz="2400" dirty="0" err="1"/>
              <a:t>that</a:t>
            </a:r>
            <a:r>
              <a:rPr lang="cs-CZ" sz="2400" dirty="0"/>
              <a:t> </a:t>
            </a:r>
            <a:r>
              <a:rPr lang="cs-CZ" sz="2400" dirty="0" err="1"/>
              <a:t>there</a:t>
            </a:r>
            <a:r>
              <a:rPr lang="cs-CZ" sz="2400" dirty="0"/>
              <a:t> </a:t>
            </a:r>
            <a:r>
              <a:rPr lang="cs-CZ" sz="2400" dirty="0" err="1"/>
              <a:t>is</a:t>
            </a:r>
            <a:r>
              <a:rPr lang="cs-CZ" sz="2400" dirty="0"/>
              <a:t> </a:t>
            </a:r>
            <a:r>
              <a:rPr lang="cs-CZ" sz="2400" b="1" dirty="0">
                <a:solidFill>
                  <a:schemeClr val="bg1">
                    <a:lumMod val="50000"/>
                  </a:schemeClr>
                </a:solidFill>
              </a:rPr>
              <a:t>a </a:t>
            </a:r>
            <a:r>
              <a:rPr lang="cs-CZ" sz="2400" b="1" dirty="0" err="1">
                <a:solidFill>
                  <a:schemeClr val="bg1">
                    <a:lumMod val="50000"/>
                  </a:schemeClr>
                </a:solidFill>
              </a:rPr>
              <a:t>complex</a:t>
            </a:r>
            <a:r>
              <a:rPr lang="cs-CZ" sz="2400" b="1" dirty="0">
                <a:solidFill>
                  <a:schemeClr val="bg1">
                    <a:lumMod val="50000"/>
                  </a:schemeClr>
                </a:solidFill>
              </a:rPr>
              <a:t> </a:t>
            </a:r>
            <a:r>
              <a:rPr lang="cs-CZ" sz="2400" b="1" dirty="0" err="1">
                <a:solidFill>
                  <a:schemeClr val="bg1">
                    <a:lumMod val="50000"/>
                  </a:schemeClr>
                </a:solidFill>
              </a:rPr>
              <a:t>connection</a:t>
            </a:r>
            <a:r>
              <a:rPr lang="cs-CZ" sz="2400" b="1" dirty="0">
                <a:solidFill>
                  <a:schemeClr val="bg1">
                    <a:lumMod val="50000"/>
                  </a:schemeClr>
                </a:solidFill>
              </a:rPr>
              <a:t> </a:t>
            </a:r>
            <a:r>
              <a:rPr lang="cs-CZ" sz="2400" b="1" dirty="0" err="1">
                <a:solidFill>
                  <a:schemeClr val="bg1">
                    <a:lumMod val="50000"/>
                  </a:schemeClr>
                </a:solidFill>
              </a:rPr>
              <a:t>between</a:t>
            </a:r>
            <a:r>
              <a:rPr lang="cs-CZ" sz="2400" b="1" dirty="0">
                <a:solidFill>
                  <a:schemeClr val="bg1">
                    <a:lumMod val="50000"/>
                  </a:schemeClr>
                </a:solidFill>
              </a:rPr>
              <a:t> </a:t>
            </a:r>
            <a:r>
              <a:rPr lang="cs-CZ" sz="2400" b="1" dirty="0" err="1">
                <a:solidFill>
                  <a:schemeClr val="bg1">
                    <a:lumMod val="50000"/>
                  </a:schemeClr>
                </a:solidFill>
              </a:rPr>
              <a:t>mTOR</a:t>
            </a:r>
            <a:r>
              <a:rPr lang="cs-CZ" sz="2400" b="1" dirty="0">
                <a:solidFill>
                  <a:schemeClr val="bg1">
                    <a:lumMod val="50000"/>
                  </a:schemeClr>
                </a:solidFill>
              </a:rPr>
              <a:t> and STAT3</a:t>
            </a:r>
            <a:r>
              <a:rPr lang="cs-CZ" sz="2400" dirty="0"/>
              <a:t> </a:t>
            </a:r>
            <a:r>
              <a:rPr lang="cs-CZ" sz="2400" dirty="0" err="1"/>
              <a:t>that</a:t>
            </a:r>
            <a:r>
              <a:rPr lang="cs-CZ" sz="2400" dirty="0"/>
              <a:t> </a:t>
            </a:r>
            <a:r>
              <a:rPr lang="cs-CZ" sz="2400" b="1" dirty="0" err="1">
                <a:solidFill>
                  <a:schemeClr val="bg1">
                    <a:lumMod val="50000"/>
                  </a:schemeClr>
                </a:solidFill>
              </a:rPr>
              <a:t>involves</a:t>
            </a:r>
            <a:r>
              <a:rPr lang="cs-CZ" sz="2400" b="1" dirty="0">
                <a:solidFill>
                  <a:schemeClr val="bg1">
                    <a:lumMod val="50000"/>
                  </a:schemeClr>
                </a:solidFill>
              </a:rPr>
              <a:t> a </a:t>
            </a:r>
            <a:r>
              <a:rPr lang="cs-CZ" sz="2400" b="1" dirty="0" err="1">
                <a:solidFill>
                  <a:schemeClr val="bg1">
                    <a:lumMod val="50000"/>
                  </a:schemeClr>
                </a:solidFill>
              </a:rPr>
              <a:t>bidirectional</a:t>
            </a:r>
            <a:r>
              <a:rPr lang="cs-CZ" sz="2400" b="1" dirty="0">
                <a:solidFill>
                  <a:schemeClr val="bg1">
                    <a:lumMod val="50000"/>
                  </a:schemeClr>
                </a:solidFill>
              </a:rPr>
              <a:t> </a:t>
            </a:r>
            <a:r>
              <a:rPr lang="cs-CZ" sz="2400" b="1" dirty="0" err="1">
                <a:solidFill>
                  <a:schemeClr val="bg1">
                    <a:lumMod val="50000"/>
                  </a:schemeClr>
                </a:solidFill>
              </a:rPr>
              <a:t>interactions</a:t>
            </a:r>
            <a:r>
              <a:rPr lang="cs-CZ" sz="2400" dirty="0"/>
              <a:t>.</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7BD25411-DC03-FB07-2FF2-FF5C688BF974}"/>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E1417ED-8505-FBAF-3BB0-73B8548F9CAD}"/>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7154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046988"/>
          </a:xfrm>
          <a:prstGeom prst="rect">
            <a:avLst/>
          </a:prstGeom>
          <a:noFill/>
        </p:spPr>
        <p:txBody>
          <a:bodyPr wrap="square" rtlCol="0">
            <a:spAutoFit/>
          </a:bodyPr>
          <a:lstStyle/>
          <a:p>
            <a:pPr algn="just"/>
            <a:r>
              <a:rPr lang="en-US" sz="2400" b="1" dirty="0"/>
              <a:t>mTOR</a:t>
            </a:r>
            <a:r>
              <a:rPr lang="en-US" sz="2400" b="1" dirty="0">
                <a:latin typeface="Calibri" panose="020F0502020204030204" pitchFamily="34" charset="0"/>
                <a:cs typeface="Calibri" panose="020F0502020204030204" pitchFamily="34" charset="0"/>
              </a:rPr>
              <a:t>'</a:t>
            </a:r>
            <a:r>
              <a:rPr lang="en-US" sz="2400" b="1" dirty="0"/>
              <a:t>s </a:t>
            </a:r>
            <a:r>
              <a:rPr lang="cs-CZ" sz="2400" b="1" dirty="0"/>
              <a:t>i</a:t>
            </a:r>
            <a:r>
              <a:rPr lang="en-US" sz="2400" b="1" dirty="0" err="1"/>
              <a:t>nfluence</a:t>
            </a:r>
            <a:r>
              <a:rPr lang="en-US" sz="2400" b="1" dirty="0"/>
              <a:t> on STAT3:</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Phosphorylation of STAT3:</a:t>
            </a:r>
            <a:r>
              <a:rPr lang="en-US" sz="2400" dirty="0"/>
              <a:t> mTOR can directly phosphorylate STAT3, </a:t>
            </a:r>
            <a:endParaRPr lang="cs-CZ" sz="2400" dirty="0"/>
          </a:p>
          <a:p>
            <a:pPr lvl="1" algn="just"/>
            <a:r>
              <a:rPr lang="cs-CZ" sz="2400" dirty="0"/>
              <a:t>	</a:t>
            </a:r>
            <a:r>
              <a:rPr lang="en-US" sz="2400" dirty="0"/>
              <a:t>a crucial step for activating STAT3 and allowing it to enter </a:t>
            </a:r>
            <a:endParaRPr lang="cs-CZ" sz="2400" dirty="0"/>
          </a:p>
          <a:p>
            <a:pPr lvl="1" algn="just"/>
            <a:r>
              <a:rPr lang="cs-CZ" sz="2400" dirty="0"/>
              <a:t>	</a:t>
            </a:r>
            <a:r>
              <a:rPr lang="en-US" sz="2400" dirty="0"/>
              <a:t>the nucleus to regulate gene expression.   </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Upregulation of STAT3:</a:t>
            </a:r>
            <a:r>
              <a:rPr lang="en-US" sz="2400" dirty="0"/>
              <a:t> mTOR signaling can increase the </a:t>
            </a:r>
            <a:endParaRPr lang="cs-CZ" sz="2400" dirty="0"/>
          </a:p>
          <a:p>
            <a:pPr lvl="1" algn="just"/>
            <a:r>
              <a:rPr lang="cs-CZ" sz="2400" dirty="0"/>
              <a:t>	</a:t>
            </a:r>
            <a:r>
              <a:rPr lang="en-US" sz="2400" dirty="0"/>
              <a:t>production of STAT3 protein, further enhancing STAT3 activity.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8AC3B82A-8058-1794-2B9A-2C2E3BD6BD4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584C634-160D-6653-3C34-894614FC48B3}"/>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62488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3416320"/>
          </a:xfrm>
          <a:prstGeom prst="rect">
            <a:avLst/>
          </a:prstGeom>
          <a:noFill/>
        </p:spPr>
        <p:txBody>
          <a:bodyPr wrap="square" rtlCol="0">
            <a:spAutoFit/>
          </a:bodyPr>
          <a:lstStyle/>
          <a:p>
            <a:pPr algn="just"/>
            <a:r>
              <a:rPr lang="en-US" sz="2400" b="1" dirty="0"/>
              <a:t>STAT3's Influence on mTOR:</a:t>
            </a:r>
            <a:endParaRPr lang="cs-CZ" sz="2400" b="1" dirty="0"/>
          </a:p>
          <a:p>
            <a:pPr algn="just"/>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Regulation of mTOR </a:t>
            </a:r>
            <a:r>
              <a:rPr lang="cs-CZ" sz="2400" b="1" dirty="0">
                <a:solidFill>
                  <a:schemeClr val="bg1">
                    <a:lumMod val="50000"/>
                  </a:schemeClr>
                </a:solidFill>
              </a:rPr>
              <a:t>c</a:t>
            </a:r>
            <a:r>
              <a:rPr lang="en-US" sz="2400" b="1" dirty="0" err="1">
                <a:solidFill>
                  <a:schemeClr val="bg1">
                    <a:lumMod val="50000"/>
                  </a:schemeClr>
                </a:solidFill>
              </a:rPr>
              <a:t>omponents</a:t>
            </a:r>
            <a:r>
              <a:rPr lang="en-US" sz="2400" b="1" dirty="0">
                <a:solidFill>
                  <a:schemeClr val="bg1">
                    <a:lumMod val="50000"/>
                  </a:schemeClr>
                </a:solidFill>
              </a:rPr>
              <a:t>:</a:t>
            </a:r>
            <a:r>
              <a:rPr lang="en-US" sz="2400" dirty="0"/>
              <a:t> STAT3 can regulate the expression </a:t>
            </a:r>
            <a:endParaRPr lang="cs-CZ" sz="2400" dirty="0"/>
          </a:p>
          <a:p>
            <a:pPr lvl="1" algn="just"/>
            <a:r>
              <a:rPr lang="cs-CZ" sz="2400" dirty="0"/>
              <a:t>	</a:t>
            </a:r>
            <a:r>
              <a:rPr lang="en-US" sz="2400" dirty="0"/>
              <a:t>of genes involved in the mTOR pathway, including those encoding </a:t>
            </a:r>
            <a:endParaRPr lang="cs-CZ" sz="2400" dirty="0"/>
          </a:p>
          <a:p>
            <a:pPr lvl="1" algn="just"/>
            <a:r>
              <a:rPr lang="cs-CZ" sz="2400" dirty="0"/>
              <a:t>	</a:t>
            </a:r>
            <a:r>
              <a:rPr lang="en-US" sz="2400" dirty="0"/>
              <a:t>proteins that make up the mTOR complex. This can influence </a:t>
            </a:r>
            <a:endParaRPr lang="cs-CZ" sz="2400" dirty="0"/>
          </a:p>
          <a:p>
            <a:pPr lvl="1" algn="just"/>
            <a:r>
              <a:rPr lang="cs-CZ" sz="2400" dirty="0"/>
              <a:t>	</a:t>
            </a:r>
            <a:r>
              <a:rPr lang="en-US" sz="2400" dirty="0"/>
              <a:t>mTOR activity.</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Feedback </a:t>
            </a:r>
            <a:r>
              <a:rPr lang="cs-CZ" sz="2400" b="1" dirty="0">
                <a:solidFill>
                  <a:schemeClr val="bg1">
                    <a:lumMod val="50000"/>
                  </a:schemeClr>
                </a:solidFill>
              </a:rPr>
              <a:t>l</a:t>
            </a:r>
            <a:r>
              <a:rPr lang="en-US" sz="2400" b="1" dirty="0">
                <a:solidFill>
                  <a:schemeClr val="bg1">
                    <a:lumMod val="50000"/>
                  </a:schemeClr>
                </a:solidFill>
              </a:rPr>
              <a:t>oops:</a:t>
            </a:r>
            <a:r>
              <a:rPr lang="en-US" sz="2400" dirty="0"/>
              <a:t> STAT3 can participate in feedback loops that either positively or negatively regulate mTOR signaling, depending on the cellular context.</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11D406C7-684F-7FC4-402E-73BEF546C44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BCBF6F8D-F8E1-D37F-E7D0-6AD92A861988}"/>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623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en-US" sz="2400" dirty="0"/>
              <a:t>The interplay between STAT3 and mTOR plays a critical role in various </a:t>
            </a:r>
            <a:endParaRPr lang="cs-CZ" sz="2400" dirty="0"/>
          </a:p>
          <a:p>
            <a:pPr algn="just"/>
            <a:r>
              <a:rPr lang="en-US" sz="2400" dirty="0"/>
              <a:t>cellular processes, including:</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Cell Growth and Proliferation:</a:t>
            </a:r>
            <a:r>
              <a:rPr lang="en-US" sz="2400" dirty="0"/>
              <a:t> Both STAT3 and mTOR promote cell </a:t>
            </a:r>
            <a:endParaRPr lang="cs-CZ" sz="2400" dirty="0"/>
          </a:p>
          <a:p>
            <a:pPr lvl="1" algn="just"/>
            <a:r>
              <a:rPr lang="cs-CZ" sz="2400" dirty="0"/>
              <a:t>	</a:t>
            </a:r>
            <a:r>
              <a:rPr lang="en-US" sz="2400" dirty="0"/>
              <a:t>growth and division, and their interaction amplifies these effects.</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Metabolism:</a:t>
            </a:r>
            <a:r>
              <a:rPr lang="en-US" sz="2400" dirty="0"/>
              <a:t> Both pathways regulate metabolic processes, and their </a:t>
            </a:r>
            <a:endParaRPr lang="cs-CZ" sz="2400" dirty="0"/>
          </a:p>
          <a:p>
            <a:pPr lvl="1" algn="just"/>
            <a:r>
              <a:rPr lang="cs-CZ" sz="2400" dirty="0"/>
              <a:t>	</a:t>
            </a:r>
            <a:r>
              <a:rPr lang="en-US" sz="2400" dirty="0"/>
              <a:t>coordinated activity ensures efficient energy production and utilization.</a:t>
            </a:r>
            <a:endParaRPr lang="cs-CZ" sz="2400" dirty="0"/>
          </a:p>
          <a:p>
            <a:pPr marL="800100" lvl="1" indent="-342900" algn="just">
              <a:buFont typeface="Arial" panose="020B0604020202020204" pitchFamily="34" charset="0"/>
              <a:buChar char="•"/>
            </a:pPr>
            <a:endParaRPr lang="cs-CZ" sz="2400" dirty="0"/>
          </a:p>
          <a:p>
            <a:pPr marL="800100" lvl="1" indent="-342900" algn="just">
              <a:buFont typeface="Arial" panose="020B0604020202020204" pitchFamily="34" charset="0"/>
              <a:buChar char="•"/>
            </a:pPr>
            <a:r>
              <a:rPr lang="en-US" sz="2400" b="1" dirty="0">
                <a:solidFill>
                  <a:schemeClr val="bg1">
                    <a:lumMod val="50000"/>
                  </a:schemeClr>
                </a:solidFill>
              </a:rPr>
              <a:t>Immune Response:</a:t>
            </a:r>
            <a:r>
              <a:rPr lang="en-US" sz="2400" dirty="0"/>
              <a:t> Both STAT3 and mTOR are involved in immune cell activation and function, and their interaction fine-tunes immune responses.</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3A1B4686-9621-7BD9-59EE-2B75CEA41207}"/>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2F62D3E9-36BA-D753-63E8-A14F1DDA94C2}"/>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7762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Although</a:t>
            </a:r>
            <a:r>
              <a:rPr lang="cs-CZ" sz="2400" dirty="0"/>
              <a:t> </a:t>
            </a:r>
            <a:r>
              <a:rPr lang="cs-CZ" sz="2400" dirty="0" err="1"/>
              <a:t>several</a:t>
            </a:r>
            <a:r>
              <a:rPr lang="cs-CZ" sz="2400" dirty="0"/>
              <a:t> STAT3 </a:t>
            </a:r>
            <a:r>
              <a:rPr lang="cs-CZ" sz="2400" dirty="0" err="1"/>
              <a:t>inhibitors</a:t>
            </a:r>
            <a:r>
              <a:rPr lang="cs-CZ" sz="2400" dirty="0"/>
              <a:t> are </a:t>
            </a:r>
            <a:r>
              <a:rPr lang="cs-CZ" sz="2400" dirty="0" err="1"/>
              <a:t>known</a:t>
            </a:r>
            <a:r>
              <a:rPr lang="cs-CZ" sz="2400" dirty="0"/>
              <a:t>, </a:t>
            </a:r>
            <a:r>
              <a:rPr lang="cs-CZ" sz="2400" dirty="0" err="1"/>
              <a:t>they</a:t>
            </a:r>
            <a:r>
              <a:rPr lang="cs-CZ" sz="2400" dirty="0"/>
              <a:t> </a:t>
            </a:r>
            <a:r>
              <a:rPr lang="cs-CZ" sz="2400" dirty="0" err="1"/>
              <a:t>also</a:t>
            </a:r>
            <a:r>
              <a:rPr lang="cs-CZ" sz="2400" dirty="0"/>
              <a:t> </a:t>
            </a:r>
            <a:r>
              <a:rPr lang="cs-CZ" sz="2400" dirty="0" err="1"/>
              <a:t>come</a:t>
            </a:r>
            <a:r>
              <a:rPr lang="cs-CZ" sz="2400" dirty="0"/>
              <a:t> </a:t>
            </a:r>
            <a:r>
              <a:rPr lang="cs-CZ" sz="2400" dirty="0" err="1"/>
              <a:t>with</a:t>
            </a:r>
            <a:r>
              <a:rPr lang="cs-CZ" sz="2400" dirty="0"/>
              <a:t> </a:t>
            </a:r>
            <a:r>
              <a:rPr lang="cs-CZ" sz="2400" dirty="0" err="1"/>
              <a:t>potential</a:t>
            </a:r>
            <a:r>
              <a:rPr lang="cs-CZ" sz="2400" dirty="0"/>
              <a:t> </a:t>
            </a:r>
          </a:p>
          <a:p>
            <a:pPr algn="just"/>
            <a:r>
              <a:rPr lang="cs-CZ" sz="2400" dirty="0" err="1"/>
              <a:t>disadvantages</a:t>
            </a:r>
            <a:r>
              <a:rPr lang="cs-CZ" sz="2400" dirty="0"/>
              <a:t> such as </a:t>
            </a:r>
            <a:r>
              <a:rPr lang="cs-CZ" sz="2400" dirty="0" err="1"/>
              <a:t>lack</a:t>
            </a:r>
            <a:r>
              <a:rPr lang="cs-CZ" sz="2400" dirty="0"/>
              <a:t> </a:t>
            </a:r>
            <a:r>
              <a:rPr lang="cs-CZ" sz="2400" dirty="0" err="1"/>
              <a:t>of</a:t>
            </a:r>
            <a:r>
              <a:rPr lang="cs-CZ" sz="2400" dirty="0"/>
              <a:t> specificity, toxicity, development </a:t>
            </a:r>
          </a:p>
          <a:p>
            <a:pPr algn="just"/>
            <a:r>
              <a:rPr lang="cs-CZ" sz="2400" dirty="0" err="1"/>
              <a:t>of</a:t>
            </a:r>
            <a:r>
              <a:rPr lang="cs-CZ" sz="2400" dirty="0"/>
              <a:t> </a:t>
            </a:r>
            <a:r>
              <a:rPr lang="cs-CZ" sz="2400" dirty="0" err="1"/>
              <a:t>resistance</a:t>
            </a:r>
            <a:r>
              <a:rPr lang="cs-CZ" sz="2400" dirty="0"/>
              <a:t>, </a:t>
            </a:r>
            <a:r>
              <a:rPr lang="cs-CZ" sz="2400" dirty="0" err="1"/>
              <a:t>immunosuppression</a:t>
            </a:r>
            <a:r>
              <a:rPr lang="cs-CZ" sz="2400" dirty="0"/>
              <a:t>, and </a:t>
            </a:r>
            <a:r>
              <a:rPr lang="cs-CZ" sz="2400" dirty="0" err="1"/>
              <a:t>other</a:t>
            </a:r>
            <a:r>
              <a:rPr lang="cs-CZ" sz="2400" dirty="0"/>
              <a:t>.</a:t>
            </a:r>
          </a:p>
          <a:p>
            <a:pPr algn="just"/>
            <a:endParaRPr lang="cs-CZ" sz="2400" dirty="0"/>
          </a:p>
          <a:p>
            <a:pPr algn="just"/>
            <a:r>
              <a:rPr lang="cs-CZ" sz="2400" dirty="0"/>
              <a:t>In </a:t>
            </a:r>
            <a:r>
              <a:rPr lang="cs-CZ" sz="2400" dirty="0" err="1"/>
              <a:t>our</a:t>
            </a:r>
            <a:r>
              <a:rPr lang="cs-CZ" sz="2400" dirty="0"/>
              <a:t> study, </a:t>
            </a:r>
            <a:r>
              <a:rPr lang="cs-CZ" sz="2400" dirty="0" err="1"/>
              <a:t>we</a:t>
            </a:r>
            <a:r>
              <a:rPr lang="cs-CZ" sz="2400" dirty="0"/>
              <a:t> </a:t>
            </a:r>
            <a:r>
              <a:rPr lang="cs-CZ" sz="2400" dirty="0" err="1"/>
              <a:t>modified</a:t>
            </a:r>
            <a:r>
              <a:rPr lang="cs-CZ" sz="2400" dirty="0"/>
              <a:t> a </a:t>
            </a:r>
            <a:r>
              <a:rPr lang="cs-CZ" sz="2400" dirty="0" err="1"/>
              <a:t>known</a:t>
            </a:r>
            <a:r>
              <a:rPr lang="cs-CZ" sz="2400" dirty="0"/>
              <a:t> STAT3 inhibitor, </a:t>
            </a:r>
          </a:p>
          <a:p>
            <a:pPr algn="just"/>
            <a:r>
              <a:rPr lang="cs-CZ" sz="2400" dirty="0"/>
              <a:t>6-nitrobenzo[</a:t>
            </a:r>
            <a:r>
              <a:rPr lang="cs-CZ" sz="2400" i="1" dirty="0"/>
              <a:t>b</a:t>
            </a:r>
            <a:r>
              <a:rPr lang="cs-CZ" sz="2400" dirty="0"/>
              <a:t>]</a:t>
            </a:r>
            <a:r>
              <a:rPr lang="cs-CZ" sz="2400" dirty="0" err="1"/>
              <a:t>thiophene</a:t>
            </a:r>
            <a:r>
              <a:rPr lang="cs-CZ" sz="2400" dirty="0"/>
              <a:t> 1,1-dioxide (</a:t>
            </a:r>
            <a:r>
              <a:rPr lang="cs-CZ" sz="2400" dirty="0" err="1"/>
              <a:t>stattic</a:t>
            </a:r>
            <a:r>
              <a:rPr lang="cs-CZ" sz="2400" dirty="0"/>
              <a:t>), to a </a:t>
            </a:r>
            <a:r>
              <a:rPr lang="cs-CZ" sz="2400" dirty="0" err="1"/>
              <a:t>series</a:t>
            </a:r>
            <a:r>
              <a:rPr lang="cs-CZ" sz="2400" dirty="0"/>
              <a:t> </a:t>
            </a:r>
            <a:r>
              <a:rPr lang="cs-CZ" sz="2400" dirty="0" err="1"/>
              <a:t>of</a:t>
            </a:r>
            <a:r>
              <a:rPr lang="cs-CZ" sz="2400" dirty="0"/>
              <a:t> novel </a:t>
            </a:r>
          </a:p>
          <a:p>
            <a:pPr algn="just"/>
            <a:r>
              <a:rPr lang="cs-CZ" sz="2400" dirty="0"/>
              <a:t>6-aminobenzo[</a:t>
            </a:r>
            <a:r>
              <a:rPr lang="cs-CZ" sz="2400" i="1" dirty="0"/>
              <a:t>b</a:t>
            </a:r>
            <a:r>
              <a:rPr lang="cs-CZ" sz="2400" dirty="0"/>
              <a:t>]</a:t>
            </a:r>
            <a:r>
              <a:rPr lang="cs-CZ" sz="2400" dirty="0" err="1"/>
              <a:t>thiophene</a:t>
            </a:r>
            <a:r>
              <a:rPr lang="cs-CZ" sz="2400" dirty="0"/>
              <a:t> 1,1-dioxide </a:t>
            </a:r>
            <a:r>
              <a:rPr lang="cs-CZ" sz="2400" dirty="0" err="1"/>
              <a:t>derivatives</a:t>
            </a:r>
            <a:r>
              <a:rPr lang="cs-CZ" sz="2400" dirty="0"/>
              <a:t>.</a:t>
            </a:r>
          </a:p>
          <a:p>
            <a:pPr algn="just"/>
            <a:endParaRPr lang="cs-CZ" sz="2400" dirty="0"/>
          </a:p>
          <a:p>
            <a:pPr algn="just"/>
            <a:r>
              <a:rPr lang="cs-CZ" sz="2400" dirty="0" err="1"/>
              <a:t>Synthesis</a:t>
            </a:r>
            <a:r>
              <a:rPr lang="cs-CZ" sz="2400" dirty="0"/>
              <a:t> </a:t>
            </a:r>
            <a:r>
              <a:rPr lang="cs-CZ" sz="2400" dirty="0" err="1"/>
              <a:t>of</a:t>
            </a:r>
            <a:r>
              <a:rPr lang="cs-CZ" sz="2400" dirty="0"/>
              <a:t> novel </a:t>
            </a:r>
            <a:r>
              <a:rPr lang="cs-CZ" sz="2400" dirty="0" err="1"/>
              <a:t>derivatives</a:t>
            </a:r>
            <a:r>
              <a:rPr lang="cs-CZ" sz="2400" dirty="0"/>
              <a:t> </a:t>
            </a:r>
            <a:r>
              <a:rPr lang="cs-CZ" sz="2400" dirty="0" err="1"/>
              <a:t>consists</a:t>
            </a:r>
            <a:r>
              <a:rPr lang="cs-CZ" sz="2400" dirty="0"/>
              <a:t> </a:t>
            </a:r>
            <a:r>
              <a:rPr lang="cs-CZ" sz="2400" dirty="0" err="1"/>
              <a:t>of</a:t>
            </a:r>
            <a:r>
              <a:rPr lang="cs-CZ" sz="2400" dirty="0"/>
              <a:t> </a:t>
            </a:r>
            <a:r>
              <a:rPr lang="cs-CZ" sz="2400" dirty="0" err="1"/>
              <a:t>various</a:t>
            </a:r>
            <a:r>
              <a:rPr lang="cs-CZ" sz="2400" dirty="0"/>
              <a:t> </a:t>
            </a:r>
            <a:r>
              <a:rPr lang="cs-CZ" sz="2400" dirty="0" err="1"/>
              <a:t>reaction</a:t>
            </a:r>
            <a:r>
              <a:rPr lang="cs-CZ" sz="2400" dirty="0"/>
              <a:t> </a:t>
            </a:r>
            <a:r>
              <a:rPr lang="cs-CZ" sz="2400" dirty="0" err="1"/>
              <a:t>types</a:t>
            </a:r>
            <a:r>
              <a:rPr lang="cs-CZ" sz="2400" dirty="0"/>
              <a:t> </a:t>
            </a:r>
            <a:r>
              <a:rPr lang="cs-CZ" sz="2400" dirty="0" err="1"/>
              <a:t>that</a:t>
            </a:r>
            <a:r>
              <a:rPr lang="cs-CZ" sz="2400" dirty="0"/>
              <a:t> are </a:t>
            </a:r>
            <a:r>
              <a:rPr lang="cs-CZ" sz="2400" dirty="0" err="1"/>
              <a:t>summarized</a:t>
            </a:r>
            <a:r>
              <a:rPr lang="cs-CZ" sz="2400" dirty="0"/>
              <a:t> in </a:t>
            </a:r>
            <a:r>
              <a:rPr lang="cs-CZ" sz="2400" dirty="0" err="1"/>
              <a:t>following</a:t>
            </a:r>
            <a:r>
              <a:rPr lang="cs-CZ" sz="2400" dirty="0"/>
              <a:t> </a:t>
            </a:r>
            <a:r>
              <a:rPr lang="cs-CZ" sz="2400" dirty="0" err="1"/>
              <a:t>slides</a:t>
            </a:r>
            <a:r>
              <a:rPr lang="cs-CZ" sz="2400" dirty="0"/>
              <a:t>.</a:t>
            </a:r>
          </a:p>
          <a:p>
            <a:pPr algn="just"/>
            <a:r>
              <a:rPr lang="cs-CZ" sz="2400" dirty="0"/>
              <a:t> </a:t>
            </a:r>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2" name="TextBox 10">
            <a:extLst>
              <a:ext uri="{FF2B5EF4-FFF2-40B4-BE49-F238E27FC236}">
                <a16:creationId xmlns:a16="http://schemas.microsoft.com/office/drawing/2014/main" id="{519C6323-09C4-3DB1-1855-A6989FD19D62}"/>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3" name="Obrázek 2">
            <a:extLst>
              <a:ext uri="{FF2B5EF4-FFF2-40B4-BE49-F238E27FC236}">
                <a16:creationId xmlns:a16="http://schemas.microsoft.com/office/drawing/2014/main" id="{EB781260-A481-7CA4-6A68-9E790E4C5CB5}"/>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3759745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F5BD85EC-1D6F-4D3A-6A41-7A3114C5427D}"/>
              </a:ext>
            </a:extLst>
          </p:cNvPr>
          <p:cNvPicPr>
            <a:picLocks noChangeAspect="1"/>
          </p:cNvPicPr>
          <p:nvPr/>
        </p:nvPicPr>
        <p:blipFill>
          <a:blip r:embed="rId3"/>
          <a:stretch>
            <a:fillRect/>
          </a:stretch>
        </p:blipFill>
        <p:spPr>
          <a:xfrm>
            <a:off x="1" y="1083476"/>
            <a:ext cx="7636144" cy="3991263"/>
          </a:xfrm>
          <a:prstGeom prst="rect">
            <a:avLst/>
          </a:prstGeom>
        </p:spPr>
      </p:pic>
      <p:sp>
        <p:nvSpPr>
          <p:cNvPr id="5" name="TextBox 10">
            <a:extLst>
              <a:ext uri="{FF2B5EF4-FFF2-40B4-BE49-F238E27FC236}">
                <a16:creationId xmlns:a16="http://schemas.microsoft.com/office/drawing/2014/main" id="{D66F8001-AD14-9CA1-C860-7A2D3E38F9B8}"/>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7" name="Obrázek 6">
            <a:extLst>
              <a:ext uri="{FF2B5EF4-FFF2-40B4-BE49-F238E27FC236}">
                <a16:creationId xmlns:a16="http://schemas.microsoft.com/office/drawing/2014/main" id="{2A73BC94-2888-32FD-487F-B5BC1B013F63}"/>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974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5" name="Obrázek 4">
            <a:extLst>
              <a:ext uri="{FF2B5EF4-FFF2-40B4-BE49-F238E27FC236}">
                <a16:creationId xmlns:a16="http://schemas.microsoft.com/office/drawing/2014/main" id="{FEE5BAB6-71C6-AFCA-6AD7-0861C34A1FD9}"/>
              </a:ext>
            </a:extLst>
          </p:cNvPr>
          <p:cNvPicPr>
            <a:picLocks noChangeAspect="1"/>
          </p:cNvPicPr>
          <p:nvPr/>
        </p:nvPicPr>
        <p:blipFill>
          <a:blip r:embed="rId3"/>
          <a:stretch>
            <a:fillRect/>
          </a:stretch>
        </p:blipFill>
        <p:spPr>
          <a:xfrm>
            <a:off x="0" y="1146138"/>
            <a:ext cx="7487695" cy="1629002"/>
          </a:xfrm>
          <a:prstGeom prst="rect">
            <a:avLst/>
          </a:prstGeom>
        </p:spPr>
      </p:pic>
      <p:pic>
        <p:nvPicPr>
          <p:cNvPr id="13" name="Obrázek 12">
            <a:extLst>
              <a:ext uri="{FF2B5EF4-FFF2-40B4-BE49-F238E27FC236}">
                <a16:creationId xmlns:a16="http://schemas.microsoft.com/office/drawing/2014/main" id="{67D3B15E-A3CF-1BF7-D07F-8FF647FDEB4F}"/>
              </a:ext>
            </a:extLst>
          </p:cNvPr>
          <p:cNvPicPr>
            <a:picLocks noChangeAspect="1"/>
          </p:cNvPicPr>
          <p:nvPr/>
        </p:nvPicPr>
        <p:blipFill>
          <a:blip r:embed="rId4"/>
          <a:stretch>
            <a:fillRect/>
          </a:stretch>
        </p:blipFill>
        <p:spPr>
          <a:xfrm>
            <a:off x="0" y="3082988"/>
            <a:ext cx="8516539" cy="2019582"/>
          </a:xfrm>
          <a:prstGeom prst="rect">
            <a:avLst/>
          </a:prstGeom>
        </p:spPr>
      </p:pic>
      <p:pic>
        <p:nvPicPr>
          <p:cNvPr id="15" name="Obrázek 14">
            <a:extLst>
              <a:ext uri="{FF2B5EF4-FFF2-40B4-BE49-F238E27FC236}">
                <a16:creationId xmlns:a16="http://schemas.microsoft.com/office/drawing/2014/main" id="{345FAC26-5552-40EC-7DB4-87E0C36186A2}"/>
              </a:ext>
            </a:extLst>
          </p:cNvPr>
          <p:cNvPicPr>
            <a:picLocks noChangeAspect="1"/>
          </p:cNvPicPr>
          <p:nvPr/>
        </p:nvPicPr>
        <p:blipFill>
          <a:blip r:embed="rId5"/>
          <a:stretch>
            <a:fillRect/>
          </a:stretch>
        </p:blipFill>
        <p:spPr>
          <a:xfrm>
            <a:off x="0" y="2923241"/>
            <a:ext cx="9278645" cy="123842"/>
          </a:xfrm>
          <a:prstGeom prst="rect">
            <a:avLst/>
          </a:prstGeom>
        </p:spPr>
      </p:pic>
      <p:sp>
        <p:nvSpPr>
          <p:cNvPr id="16" name="TextBox 10">
            <a:extLst>
              <a:ext uri="{FF2B5EF4-FFF2-40B4-BE49-F238E27FC236}">
                <a16:creationId xmlns:a16="http://schemas.microsoft.com/office/drawing/2014/main" id="{1DB2E51D-788F-181E-C443-3A415E0C7AF5}"/>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7" name="Obrázek 16">
            <a:extLst>
              <a:ext uri="{FF2B5EF4-FFF2-40B4-BE49-F238E27FC236}">
                <a16:creationId xmlns:a16="http://schemas.microsoft.com/office/drawing/2014/main" id="{BDEAB023-8A21-3387-165A-77FB3C9B85E3}"/>
              </a:ext>
            </a:extLst>
          </p:cNvPr>
          <p:cNvPicPr>
            <a:picLocks noChangeAspect="1"/>
          </p:cNvPicPr>
          <p:nvPr/>
        </p:nvPicPr>
        <p:blipFill>
          <a:blip r:embed="rId6"/>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88301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3" name="Obrázek 2">
            <a:extLst>
              <a:ext uri="{FF2B5EF4-FFF2-40B4-BE49-F238E27FC236}">
                <a16:creationId xmlns:a16="http://schemas.microsoft.com/office/drawing/2014/main" id="{56BFDB1C-8A75-0FFC-A9D1-57D187AD0108}"/>
              </a:ext>
            </a:extLst>
          </p:cNvPr>
          <p:cNvPicPr>
            <a:picLocks noChangeAspect="1"/>
          </p:cNvPicPr>
          <p:nvPr/>
        </p:nvPicPr>
        <p:blipFill>
          <a:blip r:embed="rId3"/>
          <a:stretch>
            <a:fillRect/>
          </a:stretch>
        </p:blipFill>
        <p:spPr>
          <a:xfrm>
            <a:off x="0" y="1083478"/>
            <a:ext cx="7903675" cy="3960392"/>
          </a:xfrm>
          <a:prstGeom prst="rect">
            <a:avLst/>
          </a:prstGeom>
        </p:spPr>
      </p:pic>
      <p:sp>
        <p:nvSpPr>
          <p:cNvPr id="7" name="TextBox 10">
            <a:extLst>
              <a:ext uri="{FF2B5EF4-FFF2-40B4-BE49-F238E27FC236}">
                <a16:creationId xmlns:a16="http://schemas.microsoft.com/office/drawing/2014/main" id="{25DFA6C8-49F7-44B9-6B44-09ED899EE009}"/>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8" name="Obrázek 7">
            <a:extLst>
              <a:ext uri="{FF2B5EF4-FFF2-40B4-BE49-F238E27FC236}">
                <a16:creationId xmlns:a16="http://schemas.microsoft.com/office/drawing/2014/main" id="{BFD0546E-6CD2-1428-B83E-F6C176B87A4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415974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009414"/>
            <a:ext cx="12192000" cy="4893647"/>
          </a:xfrm>
          <a:prstGeom prst="rect">
            <a:avLst/>
          </a:prstGeom>
          <a:noFill/>
        </p:spPr>
        <p:txBody>
          <a:bodyPr wrap="square" rtlCol="0">
            <a:spAutoFit/>
          </a:bodyPr>
          <a:lstStyle/>
          <a:p>
            <a:pPr algn="just"/>
            <a:r>
              <a:rPr lang="cs-CZ" sz="2400" dirty="0"/>
              <a:t>Term </a:t>
            </a:r>
            <a:r>
              <a:rPr lang="cs-CZ" sz="2400" b="1" dirty="0"/>
              <a:t>age-related disease</a:t>
            </a:r>
            <a:r>
              <a:rPr lang="cs-CZ" sz="2400" dirty="0"/>
              <a:t> includes various </a:t>
            </a:r>
          </a:p>
          <a:p>
            <a:pPr algn="just"/>
            <a:r>
              <a:rPr lang="cs-CZ" sz="2400" dirty="0"/>
              <a:t>undesirable health conditions such as:</a:t>
            </a:r>
          </a:p>
          <a:p>
            <a:pPr marL="800100" lvl="1" indent="-342900" algn="just">
              <a:buFont typeface="Arial" panose="020B0604020202020204" pitchFamily="34" charset="0"/>
              <a:buChar char="•"/>
            </a:pPr>
            <a:r>
              <a:rPr lang="cs-CZ" sz="2400" b="1" dirty="0">
                <a:solidFill>
                  <a:schemeClr val="bg1">
                    <a:lumMod val="50000"/>
                  </a:schemeClr>
                </a:solidFill>
              </a:rPr>
              <a:t>neurodegenerative diseases </a:t>
            </a:r>
          </a:p>
          <a:p>
            <a:pPr lvl="1" algn="just"/>
            <a:r>
              <a:rPr lang="cs-CZ" sz="2400" b="1" dirty="0">
                <a:solidFill>
                  <a:schemeClr val="bg1">
                    <a:lumMod val="50000"/>
                  </a:schemeClr>
                </a:solidFill>
              </a:rPr>
              <a:t>     </a:t>
            </a:r>
            <a:r>
              <a:rPr lang="cs-CZ" sz="2400" dirty="0"/>
              <a:t>(Alzheimer's disease, Parkinson's disease)</a:t>
            </a:r>
          </a:p>
          <a:p>
            <a:pPr marL="800100" lvl="1" indent="-342900" algn="just">
              <a:buFont typeface="Arial" panose="020B0604020202020204" pitchFamily="34" charset="0"/>
              <a:buChar char="•"/>
            </a:pPr>
            <a:r>
              <a:rPr lang="cs-CZ" sz="2400" b="1" dirty="0">
                <a:solidFill>
                  <a:schemeClr val="bg1">
                    <a:lumMod val="50000"/>
                  </a:schemeClr>
                </a:solidFill>
              </a:rPr>
              <a:t>carcinogenic diseases </a:t>
            </a:r>
          </a:p>
          <a:p>
            <a:pPr lvl="1" algn="just"/>
            <a:r>
              <a:rPr lang="cs-CZ" sz="2400" b="1" dirty="0">
                <a:solidFill>
                  <a:schemeClr val="bg1">
                    <a:lumMod val="50000"/>
                  </a:schemeClr>
                </a:solidFill>
              </a:rPr>
              <a:t>     </a:t>
            </a:r>
            <a:r>
              <a:rPr lang="cs-CZ" sz="2400" dirty="0"/>
              <a:t>(breast, prostate, colon cancer,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cardiovascular disease</a:t>
            </a:r>
          </a:p>
          <a:p>
            <a:pPr lvl="1" algn="just"/>
            <a:r>
              <a:rPr lang="cs-CZ" sz="2400" b="1" dirty="0">
                <a:solidFill>
                  <a:schemeClr val="bg1">
                    <a:lumMod val="50000"/>
                  </a:schemeClr>
                </a:solidFill>
              </a:rPr>
              <a:t>     </a:t>
            </a:r>
            <a:r>
              <a:rPr lang="cs-CZ" sz="2400" dirty="0"/>
              <a:t>(stroke, heart attack, hypertension, </a:t>
            </a:r>
            <a:r>
              <a:rPr lang="cs-CZ" sz="2400" i="1" dirty="0"/>
              <a:t>etc</a:t>
            </a:r>
            <a:r>
              <a:rPr lang="cs-CZ" sz="2400" dirty="0"/>
              <a:t>.)</a:t>
            </a:r>
          </a:p>
          <a:p>
            <a:pPr marL="800100" lvl="1" indent="-342900" algn="just">
              <a:buFont typeface="Arial" panose="020B0604020202020204" pitchFamily="34" charset="0"/>
              <a:buChar char="•"/>
            </a:pPr>
            <a:r>
              <a:rPr lang="cs-CZ" sz="2400" b="1" dirty="0">
                <a:solidFill>
                  <a:schemeClr val="bg1">
                    <a:lumMod val="50000"/>
                  </a:schemeClr>
                </a:solidFill>
              </a:rPr>
              <a:t>osteoarthritis</a:t>
            </a:r>
          </a:p>
          <a:p>
            <a:pPr marL="800100" lvl="1" indent="-342900" algn="just">
              <a:buFont typeface="Arial" panose="020B0604020202020204" pitchFamily="34" charset="0"/>
              <a:buChar char="•"/>
            </a:pPr>
            <a:r>
              <a:rPr lang="cs-CZ" sz="2400" b="1" dirty="0">
                <a:solidFill>
                  <a:schemeClr val="bg1">
                    <a:lumMod val="50000"/>
                  </a:schemeClr>
                </a:solidFill>
              </a:rPr>
              <a:t>type 2 diabetes</a:t>
            </a:r>
          </a:p>
          <a:p>
            <a:pPr marL="800100" lvl="1" indent="-342900" algn="just">
              <a:buFont typeface="Arial" panose="020B0604020202020204" pitchFamily="34" charset="0"/>
              <a:buChar char="•"/>
            </a:pPr>
            <a:r>
              <a:rPr lang="cs-CZ" sz="2400" b="1" dirty="0">
                <a:solidFill>
                  <a:schemeClr val="bg1">
                    <a:lumMod val="50000"/>
                  </a:schemeClr>
                </a:solidFill>
              </a:rPr>
              <a:t>cataracts</a:t>
            </a:r>
          </a:p>
          <a:p>
            <a:pPr marL="800100" lvl="1" indent="-342900" algn="just">
              <a:buFont typeface="Arial" panose="020B0604020202020204" pitchFamily="34" charset="0"/>
              <a:buChar char="•"/>
            </a:pPr>
            <a:r>
              <a:rPr lang="cs-CZ" sz="2400" b="1" dirty="0">
                <a:solidFill>
                  <a:schemeClr val="bg1">
                    <a:lumMod val="50000"/>
                  </a:schemeClr>
                </a:solidFill>
              </a:rPr>
              <a:t>hearing loss</a:t>
            </a:r>
          </a:p>
          <a:p>
            <a:pPr marL="800100" lvl="1" indent="-342900" algn="just">
              <a:buFont typeface="Arial" panose="020B0604020202020204" pitchFamily="34" charset="0"/>
              <a:buChar char="•"/>
            </a:pPr>
            <a:r>
              <a:rPr lang="cs-CZ" sz="2400" b="1" dirty="0">
                <a:solidFill>
                  <a:schemeClr val="bg1">
                    <a:lumMod val="50000"/>
                  </a:schemeClr>
                </a:solidFill>
              </a:rPr>
              <a:t>other diseases and conditions</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647601"/>
            <a:ext cx="12192000" cy="461665"/>
          </a:xfrm>
          <a:prstGeom prst="rect">
            <a:avLst/>
          </a:prstGeom>
          <a:noFill/>
        </p:spPr>
        <p:txBody>
          <a:bodyPr wrap="square" rtlCol="0">
            <a:spAutoFit/>
          </a:bodyPr>
          <a:lstStyle/>
          <a:p>
            <a:pPr algn="just"/>
            <a:r>
              <a:rPr lang="cs-CZ" sz="2400" b="1" dirty="0">
                <a:solidFill>
                  <a:srgbClr val="FFA300"/>
                </a:solidFill>
              </a:rPr>
              <a:t>Aging and age-related diseases</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7066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751167"/>
            <a:ext cx="12192000" cy="1200329"/>
          </a:xfrm>
          <a:prstGeom prst="rect">
            <a:avLst/>
          </a:prstGeom>
          <a:noFill/>
        </p:spPr>
        <p:txBody>
          <a:bodyPr wrap="square" rtlCol="0">
            <a:spAutoFit/>
          </a:bodyPr>
          <a:lstStyle/>
          <a:p>
            <a:pPr algn="just"/>
            <a:r>
              <a:rPr lang="en-US" dirty="0"/>
              <a:t>Smith, G.S.; Breakstone, H.; Dean, L.T.; Thorpe, R.J. Impacts of Gentrification on Health in the US: A Systematic Review of the Literature. </a:t>
            </a:r>
            <a:r>
              <a:rPr lang="en-US" i="1" dirty="0"/>
              <a:t>J</a:t>
            </a:r>
            <a:r>
              <a:rPr lang="cs-CZ" i="1" dirty="0"/>
              <a:t>ournal of</a:t>
            </a:r>
            <a:r>
              <a:rPr lang="en-US" i="1" dirty="0"/>
              <a:t> Urban Health</a:t>
            </a:r>
            <a:r>
              <a:rPr lang="en-US" dirty="0"/>
              <a:t> </a:t>
            </a:r>
            <a:r>
              <a:rPr lang="en-US" b="1" dirty="0"/>
              <a:t>2020</a:t>
            </a:r>
            <a:r>
              <a:rPr lang="en-US" dirty="0"/>
              <a:t>, </a:t>
            </a:r>
            <a:r>
              <a:rPr lang="en-US" i="1" dirty="0"/>
              <a:t>97</a:t>
            </a:r>
            <a:r>
              <a:rPr lang="en-US" dirty="0"/>
              <a:t>, 845–856, doi:10.1007/s11524-020-00448-4.</a:t>
            </a:r>
            <a:endParaRPr lang="cs-CZ" dirty="0"/>
          </a:p>
          <a:p>
            <a:pPr algn="just"/>
            <a:r>
              <a:rPr lang="cs-CZ" dirty="0"/>
              <a:t>Longo, M.; Bellastella, G.; Maiorino, M.I.; Meier, J.J.; Esposito, K.; Giugliano D. Diabetes and Aging: From Treatment Goals to Pharmacologic Therapy. </a:t>
            </a:r>
            <a:r>
              <a:rPr lang="cs-CZ" i="1" dirty="0"/>
              <a:t>Frontiers in Endocrinology</a:t>
            </a:r>
            <a:r>
              <a:rPr lang="cs-CZ" dirty="0"/>
              <a:t> </a:t>
            </a:r>
            <a:r>
              <a:rPr lang="cs-CZ" b="1" dirty="0"/>
              <a:t>2019</a:t>
            </a:r>
            <a:r>
              <a:rPr lang="cs-CZ" dirty="0"/>
              <a:t>, </a:t>
            </a:r>
            <a:r>
              <a:rPr lang="cs-CZ" i="1" dirty="0"/>
              <a:t>10</a:t>
            </a:r>
            <a:r>
              <a:rPr lang="cs-CZ" dirty="0"/>
              <a:t>, article 45, doi:10.3389/fendo.2019.00045.</a:t>
            </a:r>
            <a:endParaRPr lang="en-US" dirty="0"/>
          </a:p>
        </p:txBody>
      </p:sp>
      <p:pic>
        <p:nvPicPr>
          <p:cNvPr id="7" name="Picture 6">
            <a:extLst>
              <a:ext uri="{FF2B5EF4-FFF2-40B4-BE49-F238E27FC236}">
                <a16:creationId xmlns:a16="http://schemas.microsoft.com/office/drawing/2014/main" id="{C0332C65-60C2-436F-A716-5B2D66E93479}"/>
              </a:ext>
            </a:extLst>
          </p:cNvPr>
          <p:cNvPicPr>
            <a:picLocks noChangeAspect="1"/>
          </p:cNvPicPr>
          <p:nvPr/>
        </p:nvPicPr>
        <p:blipFill>
          <a:blip r:embed="rId2"/>
          <a:stretch>
            <a:fillRect/>
          </a:stretch>
        </p:blipFill>
        <p:spPr>
          <a:xfrm>
            <a:off x="6031345" y="650034"/>
            <a:ext cx="6096000" cy="5101133"/>
          </a:xfrm>
          <a:prstGeom prst="rect">
            <a:avLst/>
          </a:prstGeom>
        </p:spPr>
      </p:pic>
      <p:sp>
        <p:nvSpPr>
          <p:cNvPr id="12" name="TextBox 11">
            <a:extLst>
              <a:ext uri="{FF2B5EF4-FFF2-40B4-BE49-F238E27FC236}">
                <a16:creationId xmlns:a16="http://schemas.microsoft.com/office/drawing/2014/main" id="{E0BEB6A2-64C8-4E0C-8CA3-A639262E60BD}"/>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3765984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pic>
        <p:nvPicPr>
          <p:cNvPr id="8" name="Obrázek 7">
            <a:extLst>
              <a:ext uri="{FF2B5EF4-FFF2-40B4-BE49-F238E27FC236}">
                <a16:creationId xmlns:a16="http://schemas.microsoft.com/office/drawing/2014/main" id="{5494B679-6740-F252-11CA-34D12D77DF0C}"/>
              </a:ext>
            </a:extLst>
          </p:cNvPr>
          <p:cNvPicPr>
            <a:picLocks noChangeAspect="1"/>
          </p:cNvPicPr>
          <p:nvPr/>
        </p:nvPicPr>
        <p:blipFill>
          <a:blip r:embed="rId3"/>
          <a:stretch>
            <a:fillRect/>
          </a:stretch>
        </p:blipFill>
        <p:spPr>
          <a:xfrm>
            <a:off x="292786" y="1420909"/>
            <a:ext cx="5211721" cy="3624728"/>
          </a:xfrm>
          <a:prstGeom prst="rect">
            <a:avLst/>
          </a:prstGeom>
        </p:spPr>
      </p:pic>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61665"/>
          </a:xfrm>
          <a:prstGeom prst="rect">
            <a:avLst/>
          </a:prstGeom>
          <a:noFill/>
        </p:spPr>
        <p:txBody>
          <a:bodyPr wrap="square" rtlCol="0">
            <a:spAutoFit/>
          </a:bodyPr>
          <a:lstStyle/>
          <a:p>
            <a:pPr algn="just"/>
            <a:r>
              <a:rPr lang="cs-CZ" sz="2400" dirty="0" err="1"/>
              <a:t>Summary</a:t>
            </a:r>
            <a:r>
              <a:rPr lang="cs-CZ" sz="2400" dirty="0"/>
              <a:t> </a:t>
            </a:r>
            <a:r>
              <a:rPr lang="cs-CZ" sz="2400" dirty="0" err="1"/>
              <a:t>of</a:t>
            </a:r>
            <a:r>
              <a:rPr lang="cs-CZ" sz="2400" dirty="0"/>
              <a:t> novel </a:t>
            </a:r>
            <a:r>
              <a:rPr lang="cs-CZ" sz="2400" dirty="0" err="1"/>
              <a:t>prepared</a:t>
            </a:r>
            <a:r>
              <a:rPr lang="cs-CZ" sz="2400" dirty="0"/>
              <a:t> </a:t>
            </a:r>
            <a:r>
              <a:rPr lang="cs-CZ" sz="2400" dirty="0" err="1"/>
              <a:t>inhibitors</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4" name="Obrázek 13">
            <a:extLst>
              <a:ext uri="{FF2B5EF4-FFF2-40B4-BE49-F238E27FC236}">
                <a16:creationId xmlns:a16="http://schemas.microsoft.com/office/drawing/2014/main" id="{5ECEC684-217B-7863-196C-64A878C540E4}"/>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94962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4154984"/>
          </a:xfrm>
          <a:prstGeom prst="rect">
            <a:avLst/>
          </a:prstGeom>
          <a:noFill/>
        </p:spPr>
        <p:txBody>
          <a:bodyPr wrap="square" rtlCol="0">
            <a:spAutoFit/>
          </a:bodyPr>
          <a:lstStyle/>
          <a:p>
            <a:pPr algn="just"/>
            <a:r>
              <a:rPr lang="cs-CZ" sz="2400" dirty="0" err="1"/>
              <a:t>One</a:t>
            </a:r>
            <a:r>
              <a:rPr lang="cs-CZ" sz="2400" dirty="0"/>
              <a:t> </a:t>
            </a:r>
            <a:r>
              <a:rPr lang="cs-CZ" sz="2400" dirty="0" err="1"/>
              <a:t>of</a:t>
            </a:r>
            <a:r>
              <a:rPr lang="cs-CZ" sz="2400" dirty="0"/>
              <a:t> </a:t>
            </a:r>
            <a:r>
              <a:rPr lang="cs-CZ" sz="2400" dirty="0" err="1"/>
              <a:t>the</a:t>
            </a:r>
            <a:r>
              <a:rPr lang="cs-CZ" sz="2400" dirty="0"/>
              <a:t> novel </a:t>
            </a:r>
            <a:r>
              <a:rPr lang="cs-CZ" sz="2400" dirty="0" err="1"/>
              <a:t>prepared</a:t>
            </a:r>
            <a:r>
              <a:rPr lang="cs-CZ" sz="2400" dirty="0"/>
              <a:t> </a:t>
            </a:r>
            <a:r>
              <a:rPr lang="cs-CZ" sz="2400" dirty="0" err="1"/>
              <a:t>inhibitors</a:t>
            </a:r>
            <a:r>
              <a:rPr lang="cs-CZ" sz="2400" dirty="0"/>
              <a:t>, </a:t>
            </a:r>
          </a:p>
          <a:p>
            <a:pPr algn="just"/>
            <a:r>
              <a:rPr lang="cs-CZ" sz="2400" dirty="0"/>
              <a:t>6-[(4′-methoxybenzyl)</a:t>
            </a:r>
            <a:r>
              <a:rPr lang="cs-CZ" sz="2400" dirty="0" err="1"/>
              <a:t>amino</a:t>
            </a:r>
            <a:r>
              <a:rPr lang="cs-CZ" sz="2400" dirty="0"/>
              <a:t>]</a:t>
            </a:r>
            <a:r>
              <a:rPr lang="cs-CZ" sz="2400" dirty="0" err="1"/>
              <a:t>benzo</a:t>
            </a:r>
            <a:r>
              <a:rPr lang="cs-CZ" sz="2400" dirty="0"/>
              <a:t>[</a:t>
            </a:r>
            <a:r>
              <a:rPr lang="cs-CZ" sz="2400" i="1" dirty="0"/>
              <a:t>b</a:t>
            </a:r>
            <a:r>
              <a:rPr lang="cs-CZ" sz="2400" dirty="0"/>
              <a:t>]</a:t>
            </a:r>
            <a:r>
              <a:rPr lang="cs-CZ" sz="2400" dirty="0" err="1"/>
              <a:t>thiophene</a:t>
            </a:r>
            <a:r>
              <a:rPr lang="cs-CZ" sz="2400" dirty="0"/>
              <a:t> 1,1-dioxide (K2071) </a:t>
            </a:r>
          </a:p>
          <a:p>
            <a:pPr algn="just"/>
            <a:r>
              <a:rPr lang="en-US" sz="2400" dirty="0"/>
              <a:t>with optimized physicochemical characteristics, including the</a:t>
            </a:r>
            <a:r>
              <a:rPr lang="cs-CZ" sz="2400" dirty="0"/>
              <a:t> </a:t>
            </a:r>
            <a:r>
              <a:rPr lang="en-US" sz="2400" dirty="0"/>
              <a:t>ability </a:t>
            </a:r>
            <a:endParaRPr lang="cs-CZ" sz="2400" dirty="0"/>
          </a:p>
          <a:p>
            <a:pPr algn="just"/>
            <a:r>
              <a:rPr lang="en-US" sz="2400" dirty="0"/>
              <a:t>to cross the blood−brain barrier</a:t>
            </a:r>
            <a:r>
              <a:rPr lang="cs-CZ" sz="2400" dirty="0"/>
              <a:t> (BBB) </a:t>
            </a:r>
            <a:r>
              <a:rPr lang="cs-CZ" sz="2400" dirty="0" err="1"/>
              <a:t>also</a:t>
            </a:r>
            <a:r>
              <a:rPr lang="cs-CZ" sz="2400" dirty="0"/>
              <a:t> </a:t>
            </a:r>
            <a:r>
              <a:rPr lang="en-US" sz="2400" dirty="0"/>
              <a:t>showed cytotoxicity </a:t>
            </a:r>
            <a:endParaRPr lang="cs-CZ" sz="2400" dirty="0"/>
          </a:p>
          <a:p>
            <a:pPr algn="just"/>
            <a:r>
              <a:rPr lang="en-US" sz="2400" dirty="0"/>
              <a:t>against a set</a:t>
            </a:r>
            <a:r>
              <a:rPr lang="cs-CZ" sz="2400" dirty="0"/>
              <a:t> </a:t>
            </a:r>
            <a:r>
              <a:rPr lang="en-US" sz="2400" dirty="0"/>
              <a:t>of human glioblastoma-derived cell lines.</a:t>
            </a:r>
            <a:endParaRPr lang="cs-CZ" sz="2400" dirty="0"/>
          </a:p>
          <a:p>
            <a:pPr algn="just"/>
            <a:endParaRPr lang="cs-CZ" sz="2400" dirty="0"/>
          </a:p>
          <a:p>
            <a:pPr algn="just"/>
            <a:r>
              <a:rPr lang="en-US" sz="2400" dirty="0"/>
              <a:t>In contrast to the core compound, a part of K2071 cytotoxicity reflected </a:t>
            </a:r>
            <a:endParaRPr lang="cs-CZ" sz="2400" dirty="0"/>
          </a:p>
          <a:p>
            <a:pPr algn="just"/>
            <a:r>
              <a:rPr lang="en-US" sz="2400" dirty="0"/>
              <a:t>a STAT3</a:t>
            </a:r>
            <a:r>
              <a:rPr lang="cs-CZ" sz="2400" dirty="0"/>
              <a:t> </a:t>
            </a:r>
            <a:r>
              <a:rPr lang="en-US" sz="2400" dirty="0"/>
              <a:t>inhibition-independent block of mitotic progression in the prophase, </a:t>
            </a:r>
            <a:endParaRPr lang="cs-CZ" sz="2400" dirty="0"/>
          </a:p>
          <a:p>
            <a:pPr algn="just"/>
            <a:r>
              <a:rPr lang="en-US" sz="2400" dirty="0"/>
              <a:t>affecting mitotic spindle formation, indicating that K2071 also</a:t>
            </a:r>
            <a:r>
              <a:rPr lang="cs-CZ" sz="2400" dirty="0"/>
              <a:t> </a:t>
            </a:r>
            <a:r>
              <a:rPr lang="en-US" sz="2400" dirty="0"/>
              <a:t>acts as a mitotic poison.</a:t>
            </a:r>
            <a:endParaRPr lang="cs-CZ" sz="2400" dirty="0"/>
          </a:p>
          <a:p>
            <a:pPr algn="just"/>
            <a:endParaRPr lang="cs-CZ" sz="2400" dirty="0"/>
          </a:p>
          <a:p>
            <a:pPr algn="just"/>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62E1829C-6566-1FF0-74F6-1ED712789EDF}"/>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47480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2" name="TextBox 7">
            <a:extLst>
              <a:ext uri="{FF2B5EF4-FFF2-40B4-BE49-F238E27FC236}">
                <a16:creationId xmlns:a16="http://schemas.microsoft.com/office/drawing/2014/main" id="{34785689-B290-3690-2DF0-F55C41E60C0E}"/>
              </a:ext>
            </a:extLst>
          </p:cNvPr>
          <p:cNvSpPr txBox="1"/>
          <p:nvPr/>
        </p:nvSpPr>
        <p:spPr>
          <a:xfrm>
            <a:off x="2" y="1083477"/>
            <a:ext cx="12191998" cy="3416320"/>
          </a:xfrm>
          <a:prstGeom prst="rect">
            <a:avLst/>
          </a:prstGeom>
          <a:noFill/>
        </p:spPr>
        <p:txBody>
          <a:bodyPr wrap="square" rtlCol="0">
            <a:spAutoFit/>
          </a:bodyPr>
          <a:lstStyle/>
          <a:p>
            <a:pPr algn="just"/>
            <a:r>
              <a:rPr lang="cs-CZ" sz="2400" dirty="0" err="1"/>
              <a:t>Compared</a:t>
            </a:r>
            <a:r>
              <a:rPr lang="cs-CZ" sz="2400" dirty="0"/>
              <a:t> to </a:t>
            </a:r>
            <a:r>
              <a:rPr lang="cs-CZ" sz="2400" dirty="0" err="1"/>
              <a:t>Stattic</a:t>
            </a:r>
            <a:r>
              <a:rPr lang="cs-CZ" sz="2400" dirty="0"/>
              <a:t>, K2071 </a:t>
            </a:r>
            <a:r>
              <a:rPr lang="cs-CZ" sz="2400" dirty="0" err="1"/>
              <a:t>was</a:t>
            </a:r>
            <a:r>
              <a:rPr lang="cs-CZ" sz="2400" dirty="0"/>
              <a:t> </a:t>
            </a:r>
            <a:r>
              <a:rPr lang="cs-CZ" sz="2400" dirty="0" err="1"/>
              <a:t>significantly</a:t>
            </a:r>
            <a:r>
              <a:rPr lang="cs-CZ" sz="2400" dirty="0"/>
              <a:t> </a:t>
            </a:r>
            <a:r>
              <a:rPr lang="cs-CZ" sz="2400" dirty="0" err="1"/>
              <a:t>less</a:t>
            </a:r>
            <a:r>
              <a:rPr lang="cs-CZ" sz="2400" dirty="0"/>
              <a:t> </a:t>
            </a:r>
            <a:r>
              <a:rPr lang="cs-CZ" sz="2400" dirty="0" err="1"/>
              <a:t>thiol-reactive</a:t>
            </a:r>
            <a:r>
              <a:rPr lang="cs-CZ" sz="2400" dirty="0"/>
              <a:t>. </a:t>
            </a:r>
          </a:p>
          <a:p>
            <a:pPr algn="just"/>
            <a:endParaRPr lang="cs-CZ" sz="2400" dirty="0"/>
          </a:p>
          <a:p>
            <a:pPr algn="just"/>
            <a:r>
              <a:rPr lang="cs-CZ" sz="2400" dirty="0"/>
              <a:t>In </a:t>
            </a:r>
            <a:r>
              <a:rPr lang="cs-CZ" sz="2400" dirty="0" err="1"/>
              <a:t>addition</a:t>
            </a:r>
            <a:r>
              <a:rPr lang="cs-CZ" sz="2400" dirty="0"/>
              <a:t>, K2071 </a:t>
            </a:r>
            <a:r>
              <a:rPr lang="cs-CZ" sz="2400" dirty="0" err="1"/>
              <a:t>affected</a:t>
            </a:r>
            <a:r>
              <a:rPr lang="cs-CZ" sz="2400" dirty="0"/>
              <a:t> cell </a:t>
            </a:r>
            <a:r>
              <a:rPr lang="cs-CZ" sz="2400" dirty="0" err="1"/>
              <a:t>migration</a:t>
            </a:r>
            <a:r>
              <a:rPr lang="cs-CZ" sz="2400" dirty="0"/>
              <a:t>, </a:t>
            </a:r>
            <a:r>
              <a:rPr lang="cs-CZ" sz="2400" dirty="0" err="1"/>
              <a:t>suppressed</a:t>
            </a:r>
            <a:r>
              <a:rPr lang="cs-CZ" sz="2400" dirty="0"/>
              <a:t> cell </a:t>
            </a:r>
            <a:r>
              <a:rPr lang="cs-CZ" sz="2400" dirty="0" err="1"/>
              <a:t>proliferation</a:t>
            </a:r>
            <a:r>
              <a:rPr lang="cs-CZ" sz="2400" dirty="0"/>
              <a:t> </a:t>
            </a:r>
          </a:p>
          <a:p>
            <a:pPr algn="just"/>
            <a:r>
              <a:rPr lang="cs-CZ" sz="2400" dirty="0"/>
              <a:t>in tumor </a:t>
            </a:r>
            <a:r>
              <a:rPr lang="cs-CZ" sz="2400" dirty="0" err="1"/>
              <a:t>spheroids</a:t>
            </a:r>
            <a:r>
              <a:rPr lang="cs-CZ" sz="2400" dirty="0"/>
              <a:t>, </a:t>
            </a:r>
            <a:r>
              <a:rPr lang="cs-CZ" sz="2400" dirty="0" err="1"/>
              <a:t>exerted</a:t>
            </a:r>
            <a:r>
              <a:rPr lang="cs-CZ" sz="2400" dirty="0"/>
              <a:t> cytotoxicity </a:t>
            </a:r>
            <a:r>
              <a:rPr lang="cs-CZ" sz="2400" dirty="0" err="1"/>
              <a:t>for</a:t>
            </a:r>
            <a:r>
              <a:rPr lang="cs-CZ" sz="2400" dirty="0"/>
              <a:t> </a:t>
            </a:r>
            <a:r>
              <a:rPr lang="cs-CZ" sz="2400" dirty="0" err="1"/>
              <a:t>glioblastoma</a:t>
            </a:r>
            <a:r>
              <a:rPr lang="cs-CZ" sz="2400" dirty="0"/>
              <a:t> </a:t>
            </a:r>
          </a:p>
          <a:p>
            <a:pPr algn="just"/>
            <a:r>
              <a:rPr lang="cs-CZ" sz="2400" dirty="0" err="1"/>
              <a:t>temozolomide-induced</a:t>
            </a:r>
            <a:r>
              <a:rPr lang="cs-CZ" sz="2400" dirty="0"/>
              <a:t> </a:t>
            </a:r>
            <a:r>
              <a:rPr lang="cs-CZ" sz="2400" dirty="0" err="1"/>
              <a:t>senescent</a:t>
            </a:r>
            <a:r>
              <a:rPr lang="cs-CZ" sz="2400" dirty="0"/>
              <a:t> </a:t>
            </a:r>
            <a:r>
              <a:rPr lang="cs-CZ" sz="2400" dirty="0" err="1"/>
              <a:t>cells</a:t>
            </a:r>
            <a:r>
              <a:rPr lang="cs-CZ" sz="2400" dirty="0"/>
              <a:t>, and </a:t>
            </a:r>
            <a:r>
              <a:rPr lang="cs-CZ" sz="2400" dirty="0" err="1"/>
              <a:t>inhibited</a:t>
            </a:r>
            <a:r>
              <a:rPr lang="cs-CZ" sz="2400" dirty="0"/>
              <a:t> </a:t>
            </a:r>
          </a:p>
          <a:p>
            <a:pPr algn="just"/>
            <a:r>
              <a:rPr lang="cs-CZ" sz="2400" dirty="0" err="1"/>
              <a:t>the</a:t>
            </a:r>
            <a:r>
              <a:rPr lang="cs-CZ" sz="2400" dirty="0"/>
              <a:t> </a:t>
            </a:r>
            <a:r>
              <a:rPr lang="cs-CZ" sz="2400" dirty="0" err="1"/>
              <a:t>secretion</a:t>
            </a:r>
            <a:r>
              <a:rPr lang="cs-CZ" sz="2400" dirty="0"/>
              <a:t> </a:t>
            </a:r>
            <a:r>
              <a:rPr lang="cs-CZ" sz="2400" dirty="0" err="1"/>
              <a:t>of</a:t>
            </a:r>
            <a:r>
              <a:rPr lang="cs-CZ" sz="2400" dirty="0"/>
              <a:t> </a:t>
            </a:r>
            <a:r>
              <a:rPr lang="cs-CZ" sz="2400" dirty="0" err="1"/>
              <a:t>the</a:t>
            </a:r>
            <a:r>
              <a:rPr lang="cs-CZ" sz="2400" dirty="0"/>
              <a:t> </a:t>
            </a:r>
            <a:r>
              <a:rPr lang="cs-CZ" sz="2400" dirty="0" err="1"/>
              <a:t>proinflammatory</a:t>
            </a:r>
            <a:r>
              <a:rPr lang="cs-CZ" sz="2400" dirty="0"/>
              <a:t> cytokine </a:t>
            </a:r>
          </a:p>
          <a:p>
            <a:pPr algn="just"/>
            <a:r>
              <a:rPr lang="cs-CZ" sz="2400" dirty="0"/>
              <a:t>monocyte </a:t>
            </a:r>
            <a:r>
              <a:rPr lang="cs-CZ" sz="2400" dirty="0" err="1"/>
              <a:t>chemoattractant</a:t>
            </a:r>
            <a:r>
              <a:rPr lang="cs-CZ" sz="2400" dirty="0"/>
              <a:t> protein 1 (MCP-1) in </a:t>
            </a:r>
            <a:r>
              <a:rPr lang="cs-CZ" sz="2400" dirty="0" err="1"/>
              <a:t>senescent</a:t>
            </a:r>
            <a:r>
              <a:rPr lang="cs-CZ" sz="2400" dirty="0"/>
              <a:t> </a:t>
            </a:r>
            <a:r>
              <a:rPr lang="cs-CZ" sz="2400" dirty="0" err="1"/>
              <a:t>cells</a:t>
            </a:r>
            <a:r>
              <a:rPr lang="cs-CZ" sz="2400" dirty="0"/>
              <a:t>.</a:t>
            </a:r>
          </a:p>
          <a:p>
            <a:pPr algn="just"/>
            <a:endParaRPr lang="cs-CZ" sz="2400" dirty="0"/>
          </a:p>
          <a:p>
            <a:pPr algn="just"/>
            <a:r>
              <a:rPr lang="en-US" sz="2400" dirty="0"/>
              <a:t>Importantly, K2071 was well tolerated in mice, lacking manifestations of acute toxicity.</a:t>
            </a:r>
            <a:endParaRPr lang="cs-CZ" sz="2400" dirty="0"/>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2" name="Obrázek 1">
            <a:extLst>
              <a:ext uri="{FF2B5EF4-FFF2-40B4-BE49-F238E27FC236}">
                <a16:creationId xmlns:a16="http://schemas.microsoft.com/office/drawing/2014/main" id="{9615593D-6642-DFBF-FFA5-BBD319EE4319}"/>
              </a:ext>
            </a:extLst>
          </p:cNvPr>
          <p:cNvPicPr>
            <a:picLocks noChangeAspect="1"/>
          </p:cNvPicPr>
          <p:nvPr/>
        </p:nvPicPr>
        <p:blipFill>
          <a:blip r:embed="rId3"/>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09515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pic>
        <p:nvPicPr>
          <p:cNvPr id="11" name="Obrázek 10">
            <a:extLst>
              <a:ext uri="{FF2B5EF4-FFF2-40B4-BE49-F238E27FC236}">
                <a16:creationId xmlns:a16="http://schemas.microsoft.com/office/drawing/2014/main" id="{A2E24006-2E24-9300-4240-155287804781}"/>
              </a:ext>
            </a:extLst>
          </p:cNvPr>
          <p:cNvPicPr>
            <a:picLocks noChangeAspect="1"/>
          </p:cNvPicPr>
          <p:nvPr/>
        </p:nvPicPr>
        <p:blipFill>
          <a:blip r:embed="rId3"/>
          <a:stretch>
            <a:fillRect/>
          </a:stretch>
        </p:blipFill>
        <p:spPr>
          <a:xfrm>
            <a:off x="2693843" y="751243"/>
            <a:ext cx="4839375" cy="4220164"/>
          </a:xfrm>
          <a:prstGeom prst="rect">
            <a:avLst/>
          </a:prstGeom>
        </p:spPr>
      </p:pic>
      <p:pic>
        <p:nvPicPr>
          <p:cNvPr id="14" name="Obrázek 13">
            <a:extLst>
              <a:ext uri="{FF2B5EF4-FFF2-40B4-BE49-F238E27FC236}">
                <a16:creationId xmlns:a16="http://schemas.microsoft.com/office/drawing/2014/main" id="{8E3E52DB-2DA6-4988-3007-3B8067ECF03F}"/>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1118154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Discovery </a:t>
            </a:r>
            <a:r>
              <a:rPr lang="cs-CZ" sz="2400" b="1" dirty="0" err="1">
                <a:solidFill>
                  <a:srgbClr val="FFA300"/>
                </a:solidFill>
              </a:rPr>
              <a:t>of</a:t>
            </a:r>
            <a:r>
              <a:rPr lang="cs-CZ" sz="2400" b="1" dirty="0">
                <a:solidFill>
                  <a:srgbClr val="FFA300"/>
                </a:solidFill>
              </a:rPr>
              <a:t> K2071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103674"/>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RESULTS no. 1</a:t>
            </a:r>
            <a:endParaRPr lang="en-US" sz="2400" dirty="0">
              <a:solidFill>
                <a:schemeClr val="bg1"/>
              </a:solidFill>
            </a:endParaRPr>
          </a:p>
        </p:txBody>
      </p:sp>
      <p:sp>
        <p:nvSpPr>
          <p:cNvPr id="13" name="TextBox 10">
            <a:extLst>
              <a:ext uri="{FF2B5EF4-FFF2-40B4-BE49-F238E27FC236}">
                <a16:creationId xmlns:a16="http://schemas.microsoft.com/office/drawing/2014/main" id="{6351B9BC-4A83-293C-4908-BF2F79FA9333}"/>
              </a:ext>
            </a:extLst>
          </p:cNvPr>
          <p:cNvSpPr txBox="1"/>
          <p:nvPr/>
        </p:nvSpPr>
        <p:spPr>
          <a:xfrm>
            <a:off x="-3" y="5103674"/>
            <a:ext cx="12192000" cy="1754326"/>
          </a:xfrm>
          <a:prstGeom prst="rect">
            <a:avLst/>
          </a:prstGeom>
          <a:noFill/>
        </p:spPr>
        <p:txBody>
          <a:bodyPr wrap="square" rtlCol="0">
            <a:spAutoFit/>
          </a:bodyPr>
          <a:lstStyle/>
          <a:p>
            <a:pPr algn="just"/>
            <a:r>
              <a:rPr lang="cs-CZ" dirty="0"/>
              <a:t>Oleksak, P.; </a:t>
            </a:r>
            <a:r>
              <a:rPr lang="cs-CZ" dirty="0" err="1"/>
              <a:t>Rysanek</a:t>
            </a:r>
            <a:r>
              <a:rPr lang="cs-CZ" dirty="0"/>
              <a:t>, D.; Vancurova, M.; Vasicova, P.; </a:t>
            </a:r>
            <a:r>
              <a:rPr lang="cs-CZ" dirty="0" err="1"/>
              <a:t>Urbancokova</a:t>
            </a:r>
            <a:r>
              <a:rPr lang="cs-CZ" dirty="0"/>
              <a:t>, A.; </a:t>
            </a:r>
            <a:r>
              <a:rPr lang="cs-CZ" dirty="0" err="1"/>
              <a:t>Novak</a:t>
            </a:r>
            <a:r>
              <a:rPr lang="cs-CZ" dirty="0"/>
              <a:t>, J.; </a:t>
            </a:r>
            <a:r>
              <a:rPr lang="cs-CZ" dirty="0" err="1"/>
              <a:t>Maurencova</a:t>
            </a:r>
            <a:r>
              <a:rPr lang="cs-CZ" dirty="0"/>
              <a:t>, D.; </a:t>
            </a:r>
            <a:r>
              <a:rPr lang="cs-CZ" dirty="0" err="1"/>
              <a:t>Kashmel</a:t>
            </a:r>
            <a:r>
              <a:rPr lang="cs-CZ" dirty="0"/>
              <a:t>, P.; Houserova, J.; Mikyskova, R.; </a:t>
            </a:r>
            <a:r>
              <a:rPr lang="cs-CZ" dirty="0" err="1"/>
              <a:t>Novotny</a:t>
            </a:r>
            <a:r>
              <a:rPr lang="cs-CZ" dirty="0"/>
              <a:t>, O.; Reinis, M.; Juda, P.; Hons, M.; Kroupova, J.; </a:t>
            </a:r>
            <a:r>
              <a:rPr lang="cs-CZ" dirty="0" err="1"/>
              <a:t>Sedlak</a:t>
            </a:r>
            <a:r>
              <a:rPr lang="cs-CZ" dirty="0"/>
              <a:t>, D.; </a:t>
            </a:r>
            <a:r>
              <a:rPr lang="cs-CZ" dirty="0" err="1"/>
              <a:t>Sulimenko</a:t>
            </a:r>
            <a:r>
              <a:rPr lang="cs-CZ" dirty="0"/>
              <a:t>, T.; </a:t>
            </a:r>
            <a:r>
              <a:rPr lang="cs-CZ" dirty="0" err="1"/>
              <a:t>Draber</a:t>
            </a:r>
            <a:r>
              <a:rPr lang="cs-CZ" dirty="0"/>
              <a:t>, P.; Chlubnova, M.; </a:t>
            </a:r>
            <a:r>
              <a:rPr lang="cs-CZ" dirty="0" err="1"/>
              <a:t>Nepovimova</a:t>
            </a:r>
            <a:r>
              <a:rPr lang="cs-CZ" dirty="0"/>
              <a:t>, E.; </a:t>
            </a:r>
            <a:r>
              <a:rPr lang="cs-CZ" dirty="0" err="1"/>
              <a:t>Kuca</a:t>
            </a:r>
            <a:r>
              <a:rPr lang="cs-CZ" dirty="0"/>
              <a:t>, K.; Lisa, M.; </a:t>
            </a:r>
            <a:r>
              <a:rPr lang="cs-CZ" dirty="0" err="1"/>
              <a:t>Andrys</a:t>
            </a:r>
            <a:r>
              <a:rPr lang="cs-CZ" dirty="0"/>
              <a:t>, R.; Kobrlova, T.; Soukup, O.; </a:t>
            </a:r>
            <a:r>
              <a:rPr lang="cs-CZ" dirty="0" err="1"/>
              <a:t>Janousek</a:t>
            </a:r>
            <a:r>
              <a:rPr lang="cs-CZ" dirty="0"/>
              <a:t>, J.; Prchal, L.; Bartek, J.; </a:t>
            </a:r>
            <a:r>
              <a:rPr lang="cs-CZ" dirty="0" err="1"/>
              <a:t>Musilek</a:t>
            </a:r>
            <a:r>
              <a:rPr lang="cs-CZ" dirty="0"/>
              <a:t>, K.; Hodny, Z.  </a:t>
            </a:r>
            <a:r>
              <a:rPr lang="en-US" dirty="0"/>
              <a:t>Discovery of a 6‑Aminobenzo[</a:t>
            </a:r>
            <a:r>
              <a:rPr lang="en-US" i="1" dirty="0"/>
              <a:t>b</a:t>
            </a:r>
            <a:r>
              <a:rPr lang="en-US" dirty="0"/>
              <a:t>]thiophene 1,1-Dioxide Derivative</a:t>
            </a:r>
            <a:r>
              <a:rPr lang="cs-CZ" dirty="0"/>
              <a:t> </a:t>
            </a:r>
            <a:r>
              <a:rPr lang="en-US" dirty="0"/>
              <a:t>(K2071) with a Signal Transducer and Activator of Transcription 3</a:t>
            </a:r>
            <a:r>
              <a:rPr lang="cs-CZ" dirty="0"/>
              <a:t> </a:t>
            </a:r>
            <a:r>
              <a:rPr lang="en-US" dirty="0"/>
              <a:t>Inhibitory, Antimitotic, and </a:t>
            </a:r>
            <a:r>
              <a:rPr lang="en-US" dirty="0" err="1"/>
              <a:t>Senotherapeutic</a:t>
            </a:r>
            <a:r>
              <a:rPr lang="en-US" dirty="0"/>
              <a:t> Activities</a:t>
            </a:r>
            <a:r>
              <a:rPr lang="cs-CZ" dirty="0"/>
              <a:t>. </a:t>
            </a:r>
            <a:r>
              <a:rPr lang="cs-CZ" i="1" dirty="0"/>
              <a:t>ACS </a:t>
            </a:r>
            <a:r>
              <a:rPr lang="cs-CZ" i="1" dirty="0" err="1"/>
              <a:t>Pharmacology</a:t>
            </a:r>
            <a:r>
              <a:rPr lang="cs-CZ" i="1" dirty="0"/>
              <a:t> &amp; </a:t>
            </a:r>
            <a:r>
              <a:rPr lang="cs-CZ" i="1" dirty="0" err="1"/>
              <a:t>Translational</a:t>
            </a:r>
            <a:r>
              <a:rPr lang="cs-CZ" i="1" dirty="0"/>
              <a:t> Science</a:t>
            </a:r>
            <a:r>
              <a:rPr lang="cs-CZ" dirty="0"/>
              <a:t> </a:t>
            </a:r>
            <a:r>
              <a:rPr lang="cs-CZ" b="1" dirty="0"/>
              <a:t>2024</a:t>
            </a:r>
            <a:r>
              <a:rPr lang="cs-CZ" dirty="0"/>
              <a:t>, </a:t>
            </a:r>
            <a:r>
              <a:rPr lang="cs-CZ" i="1" dirty="0"/>
              <a:t>7</a:t>
            </a:r>
            <a:r>
              <a:rPr lang="cs-CZ" dirty="0"/>
              <a:t>, 9, 2755-2783, </a:t>
            </a:r>
            <a:r>
              <a:rPr lang="cs-CZ" dirty="0" err="1"/>
              <a:t>doi</a:t>
            </a:r>
            <a:r>
              <a:rPr lang="cs-CZ" dirty="0"/>
              <a:t>: 10.1021/acsptsci.4c00190.</a:t>
            </a:r>
          </a:p>
        </p:txBody>
      </p:sp>
      <p:sp>
        <p:nvSpPr>
          <p:cNvPr id="2" name="TextBox 7">
            <a:extLst>
              <a:ext uri="{FF2B5EF4-FFF2-40B4-BE49-F238E27FC236}">
                <a16:creationId xmlns:a16="http://schemas.microsoft.com/office/drawing/2014/main" id="{9DAC5EF0-465B-DDEA-E657-FB2115E29C89}"/>
              </a:ext>
            </a:extLst>
          </p:cNvPr>
          <p:cNvSpPr txBox="1"/>
          <p:nvPr/>
        </p:nvSpPr>
        <p:spPr>
          <a:xfrm>
            <a:off x="2" y="1083477"/>
            <a:ext cx="12191998" cy="1569660"/>
          </a:xfrm>
          <a:prstGeom prst="rect">
            <a:avLst/>
          </a:prstGeom>
          <a:noFill/>
        </p:spPr>
        <p:txBody>
          <a:bodyPr wrap="square" rtlCol="0">
            <a:spAutoFit/>
          </a:bodyPr>
          <a:lstStyle/>
          <a:p>
            <a:pPr algn="just"/>
            <a:r>
              <a:rPr lang="cs-CZ" sz="2400" dirty="0"/>
              <a:t>In </a:t>
            </a:r>
            <a:r>
              <a:rPr lang="cs-CZ" sz="2400" dirty="0" err="1"/>
              <a:t>conclusion</a:t>
            </a:r>
            <a:r>
              <a:rPr lang="cs-CZ" sz="2400" dirty="0"/>
              <a:t>, K2071 </a:t>
            </a:r>
            <a:r>
              <a:rPr lang="cs-CZ" sz="2400" dirty="0" err="1"/>
              <a:t>harbors</a:t>
            </a:r>
            <a:r>
              <a:rPr lang="cs-CZ" sz="2400" dirty="0"/>
              <a:t> </a:t>
            </a:r>
            <a:r>
              <a:rPr lang="cs-CZ" sz="2400" dirty="0" err="1"/>
              <a:t>antimitotic</a:t>
            </a:r>
            <a:r>
              <a:rPr lang="cs-CZ" sz="2400" dirty="0"/>
              <a:t> </a:t>
            </a:r>
            <a:r>
              <a:rPr lang="cs-CZ" sz="2400" dirty="0" err="1"/>
              <a:t>activity</a:t>
            </a:r>
            <a:r>
              <a:rPr lang="cs-CZ" sz="2400" dirty="0"/>
              <a:t> </a:t>
            </a:r>
            <a:r>
              <a:rPr lang="cs-CZ" sz="2400" dirty="0" err="1"/>
              <a:t>arresting</a:t>
            </a:r>
            <a:r>
              <a:rPr lang="cs-CZ" sz="2400" dirty="0"/>
              <a:t> </a:t>
            </a:r>
            <a:r>
              <a:rPr lang="cs-CZ" sz="2400" dirty="0" err="1"/>
              <a:t>cells</a:t>
            </a:r>
            <a:r>
              <a:rPr lang="cs-CZ" sz="2400" dirty="0"/>
              <a:t> in </a:t>
            </a:r>
            <a:r>
              <a:rPr lang="cs-CZ" sz="2400" dirty="0" err="1"/>
              <a:t>prophase</a:t>
            </a:r>
            <a:r>
              <a:rPr lang="cs-CZ" sz="2400" dirty="0"/>
              <a:t> </a:t>
            </a:r>
          </a:p>
          <a:p>
            <a:pPr algn="just"/>
            <a:r>
              <a:rPr lang="cs-CZ" sz="2400" dirty="0"/>
              <a:t>by </a:t>
            </a:r>
            <a:r>
              <a:rPr lang="cs-CZ" sz="2400" dirty="0" err="1"/>
              <a:t>altering</a:t>
            </a:r>
            <a:r>
              <a:rPr lang="cs-CZ" sz="2400" dirty="0"/>
              <a:t> </a:t>
            </a:r>
            <a:r>
              <a:rPr lang="cs-CZ" sz="2400" dirty="0" err="1"/>
              <a:t>mitotic</a:t>
            </a:r>
            <a:r>
              <a:rPr lang="cs-CZ" sz="2400" dirty="0"/>
              <a:t> </a:t>
            </a:r>
            <a:r>
              <a:rPr lang="cs-CZ" sz="2400" dirty="0" err="1"/>
              <a:t>spindle</a:t>
            </a:r>
            <a:r>
              <a:rPr lang="cs-CZ" sz="2400" dirty="0"/>
              <a:t> </a:t>
            </a:r>
            <a:r>
              <a:rPr lang="cs-CZ" sz="2400" dirty="0" err="1"/>
              <a:t>formation</a:t>
            </a:r>
            <a:r>
              <a:rPr lang="cs-CZ" sz="2400" dirty="0"/>
              <a:t>, </a:t>
            </a:r>
            <a:r>
              <a:rPr lang="cs-CZ" sz="2400" dirty="0" err="1"/>
              <a:t>resulting</a:t>
            </a:r>
            <a:r>
              <a:rPr lang="cs-CZ" sz="2400" dirty="0"/>
              <a:t> in cell </a:t>
            </a:r>
            <a:r>
              <a:rPr lang="cs-CZ" sz="2400" dirty="0" err="1"/>
              <a:t>death</a:t>
            </a:r>
            <a:r>
              <a:rPr lang="cs-CZ" sz="2400" dirty="0"/>
              <a:t> in </a:t>
            </a:r>
          </a:p>
          <a:p>
            <a:pPr algn="just"/>
            <a:r>
              <a:rPr lang="cs-CZ" sz="2400" dirty="0" err="1"/>
              <a:t>nontransformed</a:t>
            </a:r>
            <a:r>
              <a:rPr lang="cs-CZ" sz="2400" dirty="0"/>
              <a:t> </a:t>
            </a:r>
            <a:r>
              <a:rPr lang="cs-CZ" sz="2400" dirty="0" err="1"/>
              <a:t>cells</a:t>
            </a:r>
            <a:r>
              <a:rPr lang="cs-CZ" sz="2400" dirty="0"/>
              <a:t> </a:t>
            </a:r>
            <a:r>
              <a:rPr lang="cs-CZ" sz="2400" dirty="0" err="1"/>
              <a:t>or</a:t>
            </a:r>
            <a:r>
              <a:rPr lang="cs-CZ" sz="2400" dirty="0"/>
              <a:t> </a:t>
            </a:r>
            <a:r>
              <a:rPr lang="cs-CZ" sz="2400" dirty="0" err="1"/>
              <a:t>mitotic</a:t>
            </a:r>
            <a:r>
              <a:rPr lang="cs-CZ" sz="2400" dirty="0"/>
              <a:t> </a:t>
            </a:r>
            <a:r>
              <a:rPr lang="cs-CZ" sz="2400" dirty="0" err="1"/>
              <a:t>slippage</a:t>
            </a:r>
            <a:r>
              <a:rPr lang="cs-CZ" sz="2400" dirty="0"/>
              <a:t> and </a:t>
            </a:r>
            <a:r>
              <a:rPr lang="cs-CZ" sz="2400" dirty="0" err="1"/>
              <a:t>developing</a:t>
            </a:r>
            <a:r>
              <a:rPr lang="cs-CZ" sz="2400" dirty="0"/>
              <a:t> </a:t>
            </a:r>
            <a:r>
              <a:rPr lang="cs-CZ" sz="2400" dirty="0" err="1"/>
              <a:t>senescent-like</a:t>
            </a:r>
            <a:r>
              <a:rPr lang="cs-CZ" sz="2400" dirty="0"/>
              <a:t> </a:t>
            </a:r>
          </a:p>
          <a:p>
            <a:pPr algn="just"/>
            <a:r>
              <a:rPr lang="cs-CZ" sz="2400" dirty="0" err="1"/>
              <a:t>phenotype</a:t>
            </a:r>
            <a:r>
              <a:rPr lang="cs-CZ" sz="2400" dirty="0"/>
              <a:t> in </a:t>
            </a:r>
            <a:r>
              <a:rPr lang="cs-CZ" sz="2400" dirty="0" err="1"/>
              <a:t>cancer</a:t>
            </a:r>
            <a:r>
              <a:rPr lang="cs-CZ" sz="2400" dirty="0"/>
              <a:t> </a:t>
            </a:r>
            <a:r>
              <a:rPr lang="cs-CZ" sz="2400" dirty="0" err="1"/>
              <a:t>cells</a:t>
            </a:r>
            <a:r>
              <a:rPr lang="cs-CZ" sz="2400" dirty="0"/>
              <a:t>.</a:t>
            </a:r>
          </a:p>
        </p:txBody>
      </p:sp>
      <p:pic>
        <p:nvPicPr>
          <p:cNvPr id="5" name="Obrázek 4">
            <a:extLst>
              <a:ext uri="{FF2B5EF4-FFF2-40B4-BE49-F238E27FC236}">
                <a16:creationId xmlns:a16="http://schemas.microsoft.com/office/drawing/2014/main" id="{01F16EAA-5F63-1301-4802-FE438D9D26BE}"/>
              </a:ext>
            </a:extLst>
          </p:cNvPr>
          <p:cNvPicPr>
            <a:picLocks noChangeAspect="1"/>
          </p:cNvPicPr>
          <p:nvPr/>
        </p:nvPicPr>
        <p:blipFill>
          <a:blip r:embed="rId3"/>
          <a:stretch>
            <a:fillRect/>
          </a:stretch>
        </p:blipFill>
        <p:spPr>
          <a:xfrm>
            <a:off x="364990" y="2653137"/>
            <a:ext cx="4685901" cy="2441280"/>
          </a:xfrm>
          <a:prstGeom prst="rect">
            <a:avLst/>
          </a:prstGeom>
        </p:spPr>
      </p:pic>
      <p:pic>
        <p:nvPicPr>
          <p:cNvPr id="7" name="Obrázek 6">
            <a:extLst>
              <a:ext uri="{FF2B5EF4-FFF2-40B4-BE49-F238E27FC236}">
                <a16:creationId xmlns:a16="http://schemas.microsoft.com/office/drawing/2014/main" id="{D6E2EACC-307A-E328-B9CC-9BB1D5C43A75}"/>
              </a:ext>
            </a:extLst>
          </p:cNvPr>
          <p:cNvPicPr>
            <a:picLocks noChangeAspect="1"/>
          </p:cNvPicPr>
          <p:nvPr/>
        </p:nvPicPr>
        <p:blipFill>
          <a:blip r:embed="rId4"/>
          <a:stretch>
            <a:fillRect/>
          </a:stretch>
        </p:blipFill>
        <p:spPr>
          <a:xfrm>
            <a:off x="10101785" y="618975"/>
            <a:ext cx="2090215" cy="2762845"/>
          </a:xfrm>
          <a:prstGeom prst="rect">
            <a:avLst/>
          </a:prstGeom>
        </p:spPr>
      </p:pic>
    </p:spTree>
    <p:extLst>
      <p:ext uri="{BB962C8B-B14F-4D97-AF65-F5344CB8AC3E}">
        <p14:creationId xmlns:p14="http://schemas.microsoft.com/office/powerpoint/2010/main" val="2600308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Potential of mTOR inhibitors in </a:t>
            </a:r>
            <a:r>
              <a:rPr lang="en-US" sz="2400" b="1" dirty="0">
                <a:solidFill>
                  <a:srgbClr val="FFA300"/>
                </a:solidFill>
              </a:rPr>
              <a:t>delayed onset and treatment of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2" y="1083477"/>
            <a:ext cx="12191998" cy="4893647"/>
          </a:xfrm>
          <a:prstGeom prst="rect">
            <a:avLst/>
          </a:prstGeom>
          <a:noFill/>
        </p:spPr>
        <p:txBody>
          <a:bodyPr wrap="square" rtlCol="0">
            <a:spAutoFit/>
          </a:bodyPr>
          <a:lstStyle/>
          <a:p>
            <a:pPr algn="just"/>
            <a:r>
              <a:rPr lang="cs-CZ" sz="2400" dirty="0"/>
              <a:t>Direct and indirect mTOR ihibitors have a great potential to extend our healthspan and lifespan.</a:t>
            </a:r>
          </a:p>
          <a:p>
            <a:pPr algn="just"/>
            <a:endParaRPr lang="cs-CZ" sz="2400" dirty="0"/>
          </a:p>
          <a:p>
            <a:pPr algn="just"/>
            <a:r>
              <a:rPr lang="cs-CZ" sz="2400" dirty="0"/>
              <a:t>I</a:t>
            </a:r>
            <a:r>
              <a:rPr lang="en-US" sz="2400" dirty="0" err="1"/>
              <a:t>nhibition</a:t>
            </a:r>
            <a:r>
              <a:rPr lang="cs-CZ" sz="2400" dirty="0"/>
              <a:t> of mTOR</a:t>
            </a:r>
            <a:r>
              <a:rPr lang="en-US" sz="2400" dirty="0"/>
              <a:t> has been studied in the context of neuroprotection and age-related neurodegenerative diseases. It may have potential benefits for preserving cognitive function and reducing the risk of neurodegeneration.</a:t>
            </a:r>
            <a:endParaRPr lang="cs-CZ" sz="2400" dirty="0"/>
          </a:p>
          <a:p>
            <a:pPr algn="just"/>
            <a:endParaRPr lang="cs-CZ" sz="2400" dirty="0"/>
          </a:p>
          <a:p>
            <a:pPr algn="just"/>
            <a:r>
              <a:rPr lang="cs-CZ" sz="2400" dirty="0"/>
              <a:t>I</a:t>
            </a:r>
            <a:r>
              <a:rPr lang="en-US" sz="2400" dirty="0" err="1"/>
              <a:t>nhibitors</a:t>
            </a:r>
            <a:r>
              <a:rPr lang="cs-CZ" sz="2400" dirty="0"/>
              <a:t> of mTOR</a:t>
            </a:r>
            <a:r>
              <a:rPr lang="en-US" sz="2400" dirty="0"/>
              <a:t> may influence immune function, and modulation of the immune system is crucial for healthy aging. Enhanced immune responses can help defend against infections and diseases associated with aging.</a:t>
            </a:r>
            <a:endParaRPr lang="cs-CZ" sz="2400" dirty="0"/>
          </a:p>
          <a:p>
            <a:pPr algn="just"/>
            <a:endParaRPr lang="cs-CZ" sz="2400" dirty="0"/>
          </a:p>
          <a:p>
            <a:pPr algn="just"/>
            <a:r>
              <a:rPr lang="en-US" sz="2400" dirty="0"/>
              <a:t>mTOR is a key regulator of protein synthesis, and its inhibition may promote cellular maintenance processes, such as autophagy, which is responsible for the removal of damaged cellular components. Enhanced autophagy can contribute to cellular rejuvenation and longevity.</a:t>
            </a:r>
            <a:endParaRPr lang="cs-CZ" sz="2400" dirty="0"/>
          </a:p>
        </p:txBody>
      </p:sp>
      <p:sp>
        <p:nvSpPr>
          <p:cNvPr id="9" name="TextBox 8">
            <a:extLst>
              <a:ext uri="{FF2B5EF4-FFF2-40B4-BE49-F238E27FC236}">
                <a16:creationId xmlns:a16="http://schemas.microsoft.com/office/drawing/2014/main" id="{0B80A5B9-CC9F-41E2-BE09-7A74605F20A0}"/>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CONCLUSION</a:t>
            </a:r>
            <a:endParaRPr lang="en-US" sz="2400" dirty="0">
              <a:solidFill>
                <a:schemeClr val="bg1"/>
              </a:solidFill>
            </a:endParaRPr>
          </a:p>
        </p:txBody>
      </p:sp>
    </p:spTree>
    <p:extLst>
      <p:ext uri="{BB962C8B-B14F-4D97-AF65-F5344CB8AC3E}">
        <p14:creationId xmlns:p14="http://schemas.microsoft.com/office/powerpoint/2010/main" val="111375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1336117"/>
            <a:ext cx="3528444" cy="3416320"/>
          </a:xfrm>
          <a:prstGeom prst="rect">
            <a:avLst/>
          </a:prstGeom>
          <a:noFill/>
        </p:spPr>
        <p:txBody>
          <a:bodyPr wrap="square" rtlCol="0">
            <a:spAutoFit/>
          </a:bodyPr>
          <a:lstStyle/>
          <a:p>
            <a:pPr algn="just"/>
            <a:r>
              <a:rPr lang="cs-CZ" sz="2400" b="1" dirty="0"/>
              <a:t>Lifespan </a:t>
            </a:r>
            <a:r>
              <a:rPr lang="en-US" sz="2400" dirty="0"/>
              <a:t>is </a:t>
            </a:r>
            <a:r>
              <a:rPr lang="cs-CZ" sz="2400" dirty="0"/>
              <a:t>defined as </a:t>
            </a:r>
            <a:r>
              <a:rPr lang="en-US" sz="2400" dirty="0"/>
              <a:t>the number of years someone lives from birth until death</a:t>
            </a:r>
            <a:r>
              <a:rPr lang="cs-CZ" sz="2400" dirty="0"/>
              <a:t>.</a:t>
            </a:r>
          </a:p>
          <a:p>
            <a:pPr algn="just"/>
            <a:endParaRPr lang="cs-CZ" sz="2400" dirty="0"/>
          </a:p>
          <a:p>
            <a:pPr algn="just"/>
            <a:r>
              <a:rPr lang="cs-CZ" sz="2400" b="1" dirty="0"/>
              <a:t>Healthspan</a:t>
            </a:r>
            <a:r>
              <a:rPr lang="cs-CZ" sz="2400" dirty="0"/>
              <a:t> represents </a:t>
            </a:r>
            <a:r>
              <a:rPr lang="en-US" sz="2400" dirty="0"/>
              <a:t>the number of years someone is healthy without chronic and debilitating disease.</a:t>
            </a:r>
            <a:endParaRPr lang="cs-CZ" sz="2400" dirty="0"/>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Lifespan and healthspan</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Garmany, A.; Yamada, S.; Terzic, A. Longevity leap: mind the healthspan gap. </a:t>
            </a:r>
            <a:r>
              <a:rPr lang="cs-CZ" i="1" dirty="0"/>
              <a:t>NPJ Regenerative Medicine</a:t>
            </a:r>
            <a:r>
              <a:rPr lang="cs-CZ" dirty="0"/>
              <a:t> </a:t>
            </a:r>
            <a:r>
              <a:rPr lang="cs-CZ" b="1" dirty="0"/>
              <a:t>2021</a:t>
            </a:r>
            <a:r>
              <a:rPr lang="cs-CZ" dirty="0"/>
              <a:t>, </a:t>
            </a:r>
            <a:r>
              <a:rPr lang="cs-CZ" i="1" dirty="0"/>
              <a:t>6</a:t>
            </a:r>
            <a:r>
              <a:rPr lang="cs-CZ" dirty="0"/>
              <a:t>, 57, 1-7, doi:10.1038/s41536-021-00169-5.</a:t>
            </a:r>
          </a:p>
        </p:txBody>
      </p:sp>
      <p:pic>
        <p:nvPicPr>
          <p:cNvPr id="11" name="Picture 10">
            <a:extLst>
              <a:ext uri="{FF2B5EF4-FFF2-40B4-BE49-F238E27FC236}">
                <a16:creationId xmlns:a16="http://schemas.microsoft.com/office/drawing/2014/main" id="{DBAC04DE-12CC-40FC-82B0-3324B660FD91}"/>
              </a:ext>
            </a:extLst>
          </p:cNvPr>
          <p:cNvPicPr>
            <a:picLocks noChangeAspect="1"/>
          </p:cNvPicPr>
          <p:nvPr/>
        </p:nvPicPr>
        <p:blipFill>
          <a:blip r:embed="rId2"/>
          <a:stretch>
            <a:fillRect/>
          </a:stretch>
        </p:blipFill>
        <p:spPr>
          <a:xfrm>
            <a:off x="3620808" y="1736438"/>
            <a:ext cx="8368532" cy="4208593"/>
          </a:xfrm>
          <a:prstGeom prst="rect">
            <a:avLst/>
          </a:prstGeom>
        </p:spPr>
      </p:pic>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GENERAL INFORMATION AND DEFINITIONS REGARDING AGING AND AGE-RELATED DISEASES</a:t>
            </a:r>
            <a:endParaRPr lang="en-US" sz="2400" dirty="0">
              <a:solidFill>
                <a:schemeClr val="bg1"/>
              </a:solidFill>
            </a:endParaRPr>
          </a:p>
        </p:txBody>
      </p:sp>
    </p:spTree>
    <p:extLst>
      <p:ext uri="{BB962C8B-B14F-4D97-AF65-F5344CB8AC3E}">
        <p14:creationId xmlns:p14="http://schemas.microsoft.com/office/powerpoint/2010/main" val="255716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0" y="587917"/>
            <a:ext cx="12192000" cy="6740307"/>
          </a:xfrm>
          <a:prstGeom prst="rect">
            <a:avLst/>
          </a:prstGeom>
          <a:noFill/>
        </p:spPr>
        <p:txBody>
          <a:bodyPr wrap="square" rtlCol="0">
            <a:spAutoFit/>
          </a:bodyPr>
          <a:lstStyle/>
          <a:p>
            <a:pPr algn="just"/>
            <a:r>
              <a:rPr lang="cs-CZ" sz="2400" dirty="0"/>
              <a:t>In general, accumulation of damage and other deleterious </a:t>
            </a:r>
            <a:r>
              <a:rPr lang="cs-CZ" sz="2400" b="1" dirty="0">
                <a:solidFill>
                  <a:schemeClr val="bg1">
                    <a:lumMod val="50000"/>
                  </a:schemeClr>
                </a:solidFill>
              </a:rPr>
              <a:t>changes associated with aging in organisms</a:t>
            </a:r>
            <a:r>
              <a:rPr lang="cs-CZ" sz="2400" dirty="0"/>
              <a:t>, humans included, </a:t>
            </a:r>
            <a:r>
              <a:rPr lang="cs-CZ" sz="2400" b="1" dirty="0">
                <a:solidFill>
                  <a:schemeClr val="bg1">
                    <a:lumMod val="50000"/>
                  </a:schemeClr>
                </a:solidFill>
              </a:rPr>
              <a:t>are considered as irreversible</a:t>
            </a:r>
            <a:r>
              <a:rPr lang="cs-CZ" sz="2400" dirty="0"/>
              <a:t>. However, in this context several important notes have to be mentioned:</a:t>
            </a:r>
          </a:p>
          <a:p>
            <a:pPr algn="just"/>
            <a:endParaRPr lang="cs-CZ" sz="2400" dirty="0"/>
          </a:p>
          <a:p>
            <a:pPr algn="just"/>
            <a:r>
              <a:rPr lang="cs-CZ" sz="2400" b="1" dirty="0">
                <a:highlight>
                  <a:srgbClr val="FFA300"/>
                </a:highlight>
              </a:rPr>
              <a:t>Firstly</a:t>
            </a:r>
            <a:r>
              <a:rPr lang="cs-CZ" sz="2400" dirty="0"/>
              <a:t>, </a:t>
            </a:r>
            <a:r>
              <a:rPr lang="cs-CZ" sz="2400" b="1" dirty="0">
                <a:solidFill>
                  <a:schemeClr val="bg1">
                    <a:lumMod val="50000"/>
                  </a:schemeClr>
                </a:solidFill>
              </a:rPr>
              <a:t>the lifespan of several organisms is significantly longer</a:t>
            </a:r>
            <a:r>
              <a:rPr lang="cs-CZ" sz="2400" dirty="0"/>
              <a:t>, if compared to the lifespan of humans (</a:t>
            </a:r>
            <a:r>
              <a:rPr lang="cs-CZ" sz="2400" i="1" dirty="0"/>
              <a:t>Mesocentrotus franciscanus</a:t>
            </a:r>
            <a:r>
              <a:rPr lang="cs-CZ" sz="2400" dirty="0"/>
              <a:t>, 100‒200 years; </a:t>
            </a:r>
            <a:r>
              <a:rPr lang="cs-CZ" sz="2400" i="1" dirty="0"/>
              <a:t>Somniosus microcephalus</a:t>
            </a:r>
            <a:r>
              <a:rPr lang="cs-CZ" sz="2400" dirty="0"/>
              <a:t>, &gt;270 years).</a:t>
            </a:r>
          </a:p>
          <a:p>
            <a:pPr algn="just"/>
            <a:endParaRPr lang="cs-CZ" sz="2400" dirty="0"/>
          </a:p>
          <a:p>
            <a:pPr algn="just"/>
            <a:r>
              <a:rPr lang="cs-CZ" sz="2400" b="1" dirty="0">
                <a:highlight>
                  <a:srgbClr val="FFA300"/>
                </a:highlight>
              </a:rPr>
              <a:t>Secondly</a:t>
            </a:r>
            <a:r>
              <a:rPr lang="cs-CZ" sz="2400" dirty="0"/>
              <a:t>, </a:t>
            </a:r>
            <a:r>
              <a:rPr lang="cs-CZ" sz="2400" b="1" dirty="0">
                <a:solidFill>
                  <a:schemeClr val="bg1">
                    <a:lumMod val="50000"/>
                  </a:schemeClr>
                </a:solidFill>
              </a:rPr>
              <a:t>there are several rare animal species and genera </a:t>
            </a:r>
            <a:r>
              <a:rPr lang="cs-CZ" sz="2400" dirty="0"/>
              <a:t>(</a:t>
            </a:r>
            <a:r>
              <a:rPr lang="cs-CZ" sz="2400" i="1" dirty="0"/>
              <a:t>Turritopsis dohrnii</a:t>
            </a:r>
            <a:r>
              <a:rPr lang="cs-CZ" sz="2400" dirty="0"/>
              <a:t>; </a:t>
            </a:r>
            <a:r>
              <a:rPr lang="cs-CZ" sz="2400" i="1" dirty="0"/>
              <a:t>Hydra</a:t>
            </a:r>
            <a:r>
              <a:rPr lang="cs-CZ" sz="2400" dirty="0"/>
              <a:t>) </a:t>
            </a:r>
            <a:r>
              <a:rPr lang="cs-CZ" sz="2400" b="1" dirty="0">
                <a:solidFill>
                  <a:schemeClr val="bg1">
                    <a:lumMod val="50000"/>
                  </a:schemeClr>
                </a:solidFill>
              </a:rPr>
              <a:t>that are referred as "biologically immortal"</a:t>
            </a:r>
            <a:r>
              <a:rPr lang="cs-CZ" sz="2400" dirty="0"/>
              <a:t>. However, this term is often used incorrectly and </a:t>
            </a:r>
            <a:r>
              <a:rPr lang="en-US" sz="2400" dirty="0"/>
              <a:t>may</a:t>
            </a:r>
            <a:r>
              <a:rPr lang="cs-CZ" sz="2400" dirty="0"/>
              <a:t> </a:t>
            </a:r>
            <a:r>
              <a:rPr lang="en-US" sz="2400" dirty="0"/>
              <a:t>refer to exceptional longevity, regenerative</a:t>
            </a:r>
            <a:r>
              <a:rPr lang="cs-CZ" sz="2400" dirty="0"/>
              <a:t> </a:t>
            </a:r>
            <a:r>
              <a:rPr lang="en-US" sz="2400" dirty="0"/>
              <a:t>abilities, or other traits that give the</a:t>
            </a:r>
            <a:r>
              <a:rPr lang="cs-CZ" sz="2400" dirty="0"/>
              <a:t> </a:t>
            </a:r>
            <a:r>
              <a:rPr lang="en-US" sz="2400" dirty="0"/>
              <a:t>impression of prolonged life</a:t>
            </a:r>
            <a:r>
              <a:rPr lang="cs-CZ" sz="2400" dirty="0"/>
              <a:t>span. </a:t>
            </a:r>
          </a:p>
          <a:p>
            <a:pPr algn="just"/>
            <a:endParaRPr lang="cs-CZ" sz="2400" dirty="0"/>
          </a:p>
          <a:p>
            <a:pPr algn="just"/>
            <a:r>
              <a:rPr lang="cs-CZ" sz="2400" b="1" dirty="0">
                <a:highlight>
                  <a:srgbClr val="FFA300"/>
                </a:highlight>
              </a:rPr>
              <a:t>Thirdly</a:t>
            </a:r>
            <a:r>
              <a:rPr lang="cs-CZ" sz="2400" dirty="0"/>
              <a:t>, several </a:t>
            </a:r>
            <a:r>
              <a:rPr lang="cs-CZ" sz="2400" b="1" dirty="0">
                <a:solidFill>
                  <a:schemeClr val="bg1">
                    <a:lumMod val="50000"/>
                  </a:schemeClr>
                </a:solidFill>
              </a:rPr>
              <a:t>recently-reported animal studies on aging suggest that the process of aging can be not only slowed down but also reversed</a:t>
            </a:r>
            <a:r>
              <a:rPr lang="cs-CZ" sz="2400" dirty="0"/>
              <a:t>.  </a:t>
            </a:r>
          </a:p>
          <a:p>
            <a:pPr algn="just"/>
            <a:endParaRPr lang="cs-CZ" sz="2400" dirty="0"/>
          </a:p>
          <a:p>
            <a:pPr algn="just"/>
            <a:endParaRPr lang="cs-CZ" sz="2400" dirty="0"/>
          </a:p>
          <a:p>
            <a:pPr algn="just"/>
            <a:endParaRPr lang="cs-CZ" sz="2400" dirty="0"/>
          </a:p>
          <a:p>
            <a:pPr algn="just"/>
            <a:r>
              <a:rPr lang="cs-CZ" sz="2400" dirty="0"/>
              <a:t>  </a:t>
            </a: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578420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73891" y="5699957"/>
            <a:ext cx="12192000" cy="1200329"/>
          </a:xfrm>
          <a:prstGeom prst="rect">
            <a:avLst/>
          </a:prstGeom>
          <a:noFill/>
        </p:spPr>
        <p:txBody>
          <a:bodyPr wrap="square" rtlCol="0">
            <a:spAutoFit/>
          </a:bodyPr>
          <a:lstStyle/>
          <a:p>
            <a:pPr algn="just"/>
            <a:r>
              <a:rPr lang="cs-CZ" dirty="0"/>
              <a:t>Debes, C.; Papadakis, A.; Gronke, S.; Karalay, O.; Tain, L.S.; Mizi, A.; Nakamura, S.; Hahn, O.; Weigelt, C.; Josipovic, N.; Zirkel, A.; Brusius, I.; Sofiadis, K.; Lamprousi, M.; Lu, Y.X.; Huang, W.; Esmaillie, R.; Kubacki, T.; Spath, M.R.; Schermer, B.; Benzing, T.; Muller, R.U.; Antebi, A.; Partridge, L.; Papantonis, A.; Beyer, A. </a:t>
            </a:r>
            <a:r>
              <a:rPr lang="en-US" dirty="0"/>
              <a:t>Ageing-associated changes in transcriptional elongation influence longevity</a:t>
            </a:r>
            <a:r>
              <a:rPr lang="cs-CZ" dirty="0"/>
              <a:t>. </a:t>
            </a:r>
            <a:r>
              <a:rPr lang="cs-CZ" i="1" dirty="0"/>
              <a:t>Nature</a:t>
            </a:r>
            <a:r>
              <a:rPr lang="cs-CZ" dirty="0"/>
              <a:t> </a:t>
            </a:r>
            <a:r>
              <a:rPr lang="cs-CZ" b="1" dirty="0"/>
              <a:t>2023</a:t>
            </a:r>
            <a:r>
              <a:rPr lang="cs-CZ" dirty="0"/>
              <a:t>, </a:t>
            </a:r>
            <a:r>
              <a:rPr lang="cs-CZ" i="1" dirty="0"/>
              <a:t>616</a:t>
            </a:r>
            <a:r>
              <a:rPr lang="cs-CZ" dirty="0"/>
              <a:t>, 814-821, doi:10.1038/s41586-023-05922-y.</a:t>
            </a:r>
            <a:endParaRPr lang="en-US" dirty="0"/>
          </a:p>
        </p:txBody>
      </p:sp>
      <p:sp>
        <p:nvSpPr>
          <p:cNvPr id="9" name="TextBox 8">
            <a:extLst>
              <a:ext uri="{FF2B5EF4-FFF2-40B4-BE49-F238E27FC236}">
                <a16:creationId xmlns:a16="http://schemas.microsoft.com/office/drawing/2014/main" id="{1547BA14-CBAB-4A31-80D1-5292C64C64A7}"/>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3966779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02AAC8-4296-488F-8128-FD54B3CDCB53}"/>
              </a:ext>
            </a:extLst>
          </p:cNvPr>
          <p:cNvSpPr txBox="1"/>
          <p:nvPr/>
        </p:nvSpPr>
        <p:spPr>
          <a:xfrm>
            <a:off x="-1" y="1336117"/>
            <a:ext cx="12191999" cy="4893647"/>
          </a:xfrm>
          <a:prstGeom prst="rect">
            <a:avLst/>
          </a:prstGeom>
          <a:noFill/>
        </p:spPr>
        <p:txBody>
          <a:bodyPr wrap="square" rtlCol="0">
            <a:spAutoFit/>
          </a:bodyPr>
          <a:lstStyle/>
          <a:p>
            <a:pPr algn="just"/>
            <a:r>
              <a:rPr lang="cs-CZ" sz="2400" dirty="0"/>
              <a:t>Based on previously-mentioned notes, there is an important question that must be answered:</a:t>
            </a:r>
          </a:p>
          <a:p>
            <a:pPr algn="just"/>
            <a:endParaRPr lang="cs-CZ" sz="2400" dirty="0"/>
          </a:p>
          <a:p>
            <a:pPr algn="ctr"/>
            <a:r>
              <a:rPr lang="cs-CZ" sz="3600" b="1" i="1" dirty="0"/>
              <a:t>Are we able to extend our lifespan and healthspan?    </a:t>
            </a:r>
          </a:p>
          <a:p>
            <a:pPr algn="ctr"/>
            <a:endParaRPr lang="cs-CZ" sz="2400" b="1" dirty="0"/>
          </a:p>
          <a:p>
            <a:r>
              <a:rPr lang="cs-CZ" sz="2400" dirty="0"/>
              <a:t>Fortunately, the answer is simple: </a:t>
            </a:r>
          </a:p>
          <a:p>
            <a:endParaRPr lang="cs-CZ" sz="2400" dirty="0"/>
          </a:p>
          <a:p>
            <a:pPr algn="ctr"/>
            <a:r>
              <a:rPr lang="cs-CZ" sz="3600" b="1" i="1" dirty="0">
                <a:solidFill>
                  <a:srgbClr val="00B050"/>
                </a:solidFill>
              </a:rPr>
              <a:t>YES! And we already did it!</a:t>
            </a:r>
          </a:p>
          <a:p>
            <a:endParaRPr lang="cs-CZ" sz="2400" dirty="0"/>
          </a:p>
          <a:p>
            <a:pPr algn="just"/>
            <a:r>
              <a:rPr lang="en-US" sz="2400" dirty="0"/>
              <a:t>Over the last 200 years, life expectancy in </a:t>
            </a:r>
            <a:r>
              <a:rPr lang="cs-CZ" sz="2400" dirty="0"/>
              <a:t>most of the developed countries</a:t>
            </a:r>
            <a:r>
              <a:rPr lang="en-US" sz="2400" dirty="0"/>
              <a:t> has doubled</a:t>
            </a:r>
            <a:r>
              <a:rPr lang="cs-CZ" sz="2400" dirty="0"/>
              <a:t>!</a:t>
            </a:r>
          </a:p>
          <a:p>
            <a:pPr algn="just"/>
            <a:endParaRPr lang="cs-CZ" sz="2400" dirty="0"/>
          </a:p>
          <a:p>
            <a:pPr algn="just"/>
            <a:r>
              <a:rPr lang="cs-CZ" sz="2400" dirty="0"/>
              <a:t>This success has been achieved as </a:t>
            </a:r>
            <a:r>
              <a:rPr lang="en-US" sz="2400" dirty="0"/>
              <a:t>a complex interplay of advancements in medicine and sanitation coupled with new modes</a:t>
            </a:r>
            <a:r>
              <a:rPr lang="cs-CZ" sz="2400" dirty="0"/>
              <a:t> </a:t>
            </a:r>
            <a:r>
              <a:rPr lang="en-US" sz="2400" dirty="0"/>
              <a:t>of familial, social, economic, and political organization</a:t>
            </a:r>
            <a:r>
              <a:rPr lang="cs-CZ" sz="2400" dirty="0"/>
              <a:t>.</a:t>
            </a:r>
          </a:p>
        </p:txBody>
      </p:sp>
      <p:sp>
        <p:nvSpPr>
          <p:cNvPr id="6" name="TextBox 5">
            <a:extLst>
              <a:ext uri="{FF2B5EF4-FFF2-40B4-BE49-F238E27FC236}">
                <a16:creationId xmlns:a16="http://schemas.microsoft.com/office/drawing/2014/main" id="{1376C0FF-9F7D-4C94-A57D-A040B345E864}"/>
              </a:ext>
            </a:extLst>
          </p:cNvPr>
          <p:cNvSpPr txBox="1"/>
          <p:nvPr/>
        </p:nvSpPr>
        <p:spPr>
          <a:xfrm>
            <a:off x="0" y="746714"/>
            <a:ext cx="12192000" cy="461665"/>
          </a:xfrm>
          <a:prstGeom prst="rect">
            <a:avLst/>
          </a:prstGeom>
          <a:noFill/>
        </p:spPr>
        <p:txBody>
          <a:bodyPr wrap="square" rtlCol="0">
            <a:spAutoFit/>
          </a:bodyPr>
          <a:lstStyle/>
          <a:p>
            <a:pPr algn="just"/>
            <a:r>
              <a:rPr lang="cs-CZ" sz="2400" b="1" dirty="0">
                <a:solidFill>
                  <a:srgbClr val="FFA300"/>
                </a:solidFill>
              </a:rPr>
              <a:t>Is it possible to live longer and healthier?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Kinsella, K.; Velkoff, V.A. Life expectancy and changing mortality. </a:t>
            </a:r>
            <a:r>
              <a:rPr lang="cs-CZ" i="1" dirty="0"/>
              <a:t>Aging Clinical and Experimental Research </a:t>
            </a:r>
            <a:r>
              <a:rPr lang="cs-CZ" b="1" dirty="0"/>
              <a:t>2002</a:t>
            </a:r>
            <a:r>
              <a:rPr lang="cs-CZ" dirty="0"/>
              <a:t>, </a:t>
            </a:r>
            <a:r>
              <a:rPr lang="cs-CZ" i="1" dirty="0"/>
              <a:t>14</a:t>
            </a:r>
            <a:r>
              <a:rPr lang="cs-CZ" dirty="0"/>
              <a:t>, 5, 322-332, doi:</a:t>
            </a:r>
            <a:r>
              <a:rPr lang="en-US" dirty="0"/>
              <a:t>10.1007/bf03324458</a:t>
            </a:r>
            <a:r>
              <a:rPr lang="cs-CZ" dirty="0"/>
              <a:t>.</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Tree>
    <p:extLst>
      <p:ext uri="{BB962C8B-B14F-4D97-AF65-F5344CB8AC3E}">
        <p14:creationId xmlns:p14="http://schemas.microsoft.com/office/powerpoint/2010/main" val="502989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476126"/>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488668"/>
            <a:ext cx="12192000" cy="369332"/>
          </a:xfrm>
          <a:prstGeom prst="rect">
            <a:avLst/>
          </a:prstGeom>
          <a:noFill/>
        </p:spPr>
        <p:txBody>
          <a:bodyPr wrap="square" rtlCol="0">
            <a:spAutoFit/>
          </a:bodyPr>
          <a:lstStyle/>
          <a:p>
            <a:pPr algn="just"/>
            <a:r>
              <a:rPr lang="cs-CZ" dirty="0"/>
              <a:t>Our World In Data, Life expectancy </a:t>
            </a:r>
            <a:r>
              <a:rPr lang="cs-CZ" b="1" dirty="0"/>
              <a:t>2019</a:t>
            </a:r>
            <a:r>
              <a:rPr lang="cs-CZ" dirty="0"/>
              <a:t>. URL: </a:t>
            </a:r>
            <a:r>
              <a:rPr lang="cs-CZ" dirty="0">
                <a:hlinkClick r:id="rId2"/>
              </a:rPr>
              <a:t>https://ourworldindata.org/life-expectancy</a:t>
            </a:r>
            <a:r>
              <a:rPr lang="cs-CZ" dirty="0"/>
              <a:t> (accessed: 7</a:t>
            </a:r>
            <a:r>
              <a:rPr lang="cs-CZ" baseline="30000" dirty="0"/>
              <a:t>th</a:t>
            </a:r>
            <a:r>
              <a:rPr lang="cs-CZ" dirty="0"/>
              <a:t> February 2024). </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pic>
        <p:nvPicPr>
          <p:cNvPr id="5" name="Picture 4">
            <a:extLst>
              <a:ext uri="{FF2B5EF4-FFF2-40B4-BE49-F238E27FC236}">
                <a16:creationId xmlns:a16="http://schemas.microsoft.com/office/drawing/2014/main" id="{3B991CFD-92ED-45D6-9DF6-CC9432750DF1}"/>
              </a:ext>
            </a:extLst>
          </p:cNvPr>
          <p:cNvPicPr>
            <a:picLocks noChangeAspect="1"/>
          </p:cNvPicPr>
          <p:nvPr/>
        </p:nvPicPr>
        <p:blipFill>
          <a:blip r:embed="rId3"/>
          <a:stretch>
            <a:fillRect/>
          </a:stretch>
        </p:blipFill>
        <p:spPr>
          <a:xfrm>
            <a:off x="1654542" y="615626"/>
            <a:ext cx="8882915" cy="5753183"/>
          </a:xfrm>
          <a:prstGeom prst="rect">
            <a:avLst/>
          </a:prstGeom>
        </p:spPr>
      </p:pic>
    </p:spTree>
    <p:extLst>
      <p:ext uri="{BB962C8B-B14F-4D97-AF65-F5344CB8AC3E}">
        <p14:creationId xmlns:p14="http://schemas.microsoft.com/office/powerpoint/2010/main" val="382956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Current approach of medicine  </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0" y="6226333"/>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6254043"/>
            <a:ext cx="12192000" cy="646331"/>
          </a:xfrm>
          <a:prstGeom prst="rect">
            <a:avLst/>
          </a:prstGeom>
          <a:noFill/>
        </p:spPr>
        <p:txBody>
          <a:bodyPr wrap="square" rtlCol="0">
            <a:spAutoFit/>
          </a:bodyPr>
          <a:lstStyle/>
          <a:p>
            <a:pPr algn="just"/>
            <a:r>
              <a:rPr lang="cs-CZ" dirty="0"/>
              <a:t>Luo, J.; Mills, K.; le Cessie, S.; Noordam, R.; van Heemst, D. Ageing, age-related diseases and oxidative stress: What to do next?. </a:t>
            </a:r>
            <a:r>
              <a:rPr lang="cs-CZ" i="1" dirty="0"/>
              <a:t>Ageing Research Reviews</a:t>
            </a:r>
            <a:r>
              <a:rPr lang="cs-CZ" dirty="0"/>
              <a:t> </a:t>
            </a:r>
            <a:r>
              <a:rPr lang="cs-CZ" b="1" dirty="0"/>
              <a:t>2020</a:t>
            </a:r>
            <a:r>
              <a:rPr lang="cs-CZ" dirty="0"/>
              <a:t>, </a:t>
            </a:r>
            <a:r>
              <a:rPr lang="cs-CZ" i="1" dirty="0"/>
              <a:t>57</a:t>
            </a:r>
            <a:r>
              <a:rPr lang="cs-CZ" dirty="0"/>
              <a:t>, 100982, doi:10.1016/j.arr.2019.100982.</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3" y="1089617"/>
            <a:ext cx="12191999" cy="2308324"/>
          </a:xfrm>
          <a:prstGeom prst="rect">
            <a:avLst/>
          </a:prstGeom>
          <a:noFill/>
        </p:spPr>
        <p:txBody>
          <a:bodyPr wrap="square" rtlCol="0">
            <a:spAutoFit/>
          </a:bodyPr>
          <a:lstStyle/>
          <a:p>
            <a:pPr algn="just"/>
            <a:r>
              <a:rPr lang="cs-CZ" sz="2400" dirty="0"/>
              <a:t>Direct disease-targeting therapies to improve undesired health condition of patient represent a classical medicinal approach, which can be described as </a:t>
            </a:r>
            <a:r>
              <a:rPr lang="cs-CZ" sz="2400" b="1" dirty="0">
                <a:solidFill>
                  <a:schemeClr val="bg1">
                    <a:lumMod val="50000"/>
                  </a:schemeClr>
                </a:solidFill>
              </a:rPr>
              <a:t>"one treatment to overcome one disease"</a:t>
            </a:r>
            <a:r>
              <a:rPr lang="cs-CZ" sz="2400" dirty="0"/>
              <a:t>.</a:t>
            </a:r>
          </a:p>
          <a:p>
            <a:pPr algn="just"/>
            <a:endParaRPr lang="cs-CZ" sz="2400" dirty="0"/>
          </a:p>
          <a:p>
            <a:pPr algn="just"/>
            <a:r>
              <a:rPr lang="cs-CZ" sz="2400" dirty="0"/>
              <a:t>The main goal of this approach is an improvement of acute health condition; the secondary outcome is indirect improvement of healthspan and lifespan of the patient.</a:t>
            </a:r>
          </a:p>
        </p:txBody>
      </p:sp>
      <p:sp>
        <p:nvSpPr>
          <p:cNvPr id="9" name="TextBox 8">
            <a:extLst>
              <a:ext uri="{FF2B5EF4-FFF2-40B4-BE49-F238E27FC236}">
                <a16:creationId xmlns:a16="http://schemas.microsoft.com/office/drawing/2014/main" id="{2F263D21-EECB-4B4C-8ABC-6DC20BF74312}"/>
              </a:ext>
            </a:extLst>
          </p:cNvPr>
          <p:cNvSpPr txBox="1"/>
          <p:nvPr/>
        </p:nvSpPr>
        <p:spPr>
          <a:xfrm>
            <a:off x="0" y="3456563"/>
            <a:ext cx="12192000" cy="461665"/>
          </a:xfrm>
          <a:prstGeom prst="rect">
            <a:avLst/>
          </a:prstGeom>
          <a:noFill/>
        </p:spPr>
        <p:txBody>
          <a:bodyPr wrap="square" rtlCol="0">
            <a:spAutoFit/>
          </a:bodyPr>
          <a:lstStyle/>
          <a:p>
            <a:pPr algn="just"/>
            <a:r>
              <a:rPr lang="cs-CZ" sz="2400" b="1" dirty="0">
                <a:solidFill>
                  <a:srgbClr val="FFA300"/>
                </a:solidFill>
              </a:rPr>
              <a:t>Novel approach of medicine  </a:t>
            </a:r>
            <a:endParaRPr lang="en-US" sz="2400" dirty="0">
              <a:solidFill>
                <a:schemeClr val="bg1"/>
              </a:solidFill>
            </a:endParaRPr>
          </a:p>
        </p:txBody>
      </p:sp>
      <p:sp>
        <p:nvSpPr>
          <p:cNvPr id="11" name="TextBox 10">
            <a:extLst>
              <a:ext uri="{FF2B5EF4-FFF2-40B4-BE49-F238E27FC236}">
                <a16:creationId xmlns:a16="http://schemas.microsoft.com/office/drawing/2014/main" id="{C154C9C8-CE59-4925-8613-7A8BE5D0C61E}"/>
              </a:ext>
            </a:extLst>
          </p:cNvPr>
          <p:cNvSpPr txBox="1"/>
          <p:nvPr/>
        </p:nvSpPr>
        <p:spPr>
          <a:xfrm>
            <a:off x="-4" y="3918228"/>
            <a:ext cx="12191999" cy="2308324"/>
          </a:xfrm>
          <a:prstGeom prst="rect">
            <a:avLst/>
          </a:prstGeom>
          <a:noFill/>
        </p:spPr>
        <p:txBody>
          <a:bodyPr wrap="square" rtlCol="0">
            <a:spAutoFit/>
          </a:bodyPr>
          <a:lstStyle/>
          <a:p>
            <a:pPr algn="just"/>
            <a:r>
              <a:rPr lang="cs-CZ" sz="2400" dirty="0"/>
              <a:t>Direct longevity-targeting therapies to maintain and prolong desired health condition of patient represent a novel medicinal approach, which can be described as </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b="1" dirty="0">
                <a:solidFill>
                  <a:schemeClr val="bg1">
                    <a:lumMod val="50000"/>
                  </a:schemeClr>
                </a:solidFill>
              </a:rPr>
              <a:t>one treatment to prevent multiple age-related diseases</a:t>
            </a:r>
            <a:r>
              <a:rPr lang="cs-CZ" sz="2400" b="1" dirty="0">
                <a:solidFill>
                  <a:schemeClr val="bg1">
                    <a:lumMod val="50000"/>
                  </a:schemeClr>
                </a:solidFill>
                <a:latin typeface="Calibri" panose="020F0502020204030204" pitchFamily="34" charset="0"/>
                <a:cs typeface="Calibri" panose="020F0502020204030204" pitchFamily="34" charset="0"/>
              </a:rPr>
              <a:t>"</a:t>
            </a:r>
            <a:r>
              <a:rPr lang="cs-CZ" sz="2400" dirty="0"/>
              <a:t>.</a:t>
            </a:r>
          </a:p>
          <a:p>
            <a:pPr algn="just"/>
            <a:endParaRPr lang="cs-CZ" sz="2400" dirty="0"/>
          </a:p>
          <a:p>
            <a:pPr algn="just"/>
            <a:r>
              <a:rPr lang="cs-CZ" sz="2400" dirty="0"/>
              <a:t>The main goal of this approach is to prolong both, healthspan and lifespan; the secondary outcome is a delayed onset and reduced risk of various age-related complications.</a:t>
            </a:r>
          </a:p>
        </p:txBody>
      </p:sp>
    </p:spTree>
    <p:extLst>
      <p:ext uri="{BB962C8B-B14F-4D97-AF65-F5344CB8AC3E}">
        <p14:creationId xmlns:p14="http://schemas.microsoft.com/office/powerpoint/2010/main" val="312025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26512A-C694-4EE9-8BCE-459969AB47ED}"/>
              </a:ext>
            </a:extLst>
          </p:cNvPr>
          <p:cNvSpPr/>
          <p:nvPr/>
        </p:nvSpPr>
        <p:spPr>
          <a:xfrm>
            <a:off x="0" y="95194"/>
            <a:ext cx="12192000" cy="523782"/>
          </a:xfrm>
          <a:prstGeom prst="rect">
            <a:avLst/>
          </a:prstGeom>
          <a:solidFill>
            <a:srgbClr val="FF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76C0FF-9F7D-4C94-A57D-A040B345E864}"/>
              </a:ext>
            </a:extLst>
          </p:cNvPr>
          <p:cNvSpPr txBox="1"/>
          <p:nvPr/>
        </p:nvSpPr>
        <p:spPr>
          <a:xfrm>
            <a:off x="-3" y="621812"/>
            <a:ext cx="12192000" cy="461665"/>
          </a:xfrm>
          <a:prstGeom prst="rect">
            <a:avLst/>
          </a:prstGeom>
          <a:noFill/>
        </p:spPr>
        <p:txBody>
          <a:bodyPr wrap="square" rtlCol="0">
            <a:spAutoFit/>
          </a:bodyPr>
          <a:lstStyle/>
          <a:p>
            <a:pPr algn="just"/>
            <a:r>
              <a:rPr lang="cs-CZ" sz="2400" b="1" dirty="0">
                <a:solidFill>
                  <a:srgbClr val="FFA300"/>
                </a:solidFill>
              </a:rPr>
              <a:t>Targeting of aging</a:t>
            </a:r>
            <a:endParaRPr lang="en-US" sz="2400" dirty="0">
              <a:solidFill>
                <a:schemeClr val="bg1"/>
              </a:solidFill>
            </a:endParaRPr>
          </a:p>
        </p:txBody>
      </p:sp>
      <p:cxnSp>
        <p:nvCxnSpPr>
          <p:cNvPr id="10" name="Straight Connector 9">
            <a:extLst>
              <a:ext uri="{FF2B5EF4-FFF2-40B4-BE49-F238E27FC236}">
                <a16:creationId xmlns:a16="http://schemas.microsoft.com/office/drawing/2014/main" id="{ECC8F439-859E-4B18-8E1E-F37F30FBB7D1}"/>
              </a:ext>
            </a:extLst>
          </p:cNvPr>
          <p:cNvCxnSpPr>
            <a:cxnSpLocks/>
          </p:cNvCxnSpPr>
          <p:nvPr/>
        </p:nvCxnSpPr>
        <p:spPr>
          <a:xfrm>
            <a:off x="-3" y="5893702"/>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023F461-E31A-478E-962B-DE25056F267B}"/>
              </a:ext>
            </a:extLst>
          </p:cNvPr>
          <p:cNvSpPr txBox="1"/>
          <p:nvPr/>
        </p:nvSpPr>
        <p:spPr>
          <a:xfrm>
            <a:off x="0" y="5946485"/>
            <a:ext cx="12192000" cy="923330"/>
          </a:xfrm>
          <a:prstGeom prst="rect">
            <a:avLst/>
          </a:prstGeom>
          <a:noFill/>
        </p:spPr>
        <p:txBody>
          <a:bodyPr wrap="square" rtlCol="0">
            <a:spAutoFit/>
          </a:bodyPr>
          <a:lstStyle/>
          <a:p>
            <a:pPr algn="just"/>
            <a:r>
              <a:rPr lang="cs-CZ" dirty="0"/>
              <a:t>Pyrkov, T.V.; Avchaciov, K.; Tarkhov, A.E.; Menshikov, L.I.; Gudkov, A.V.; Fedichev, P.O. </a:t>
            </a:r>
            <a:r>
              <a:rPr lang="en-US" dirty="0"/>
              <a:t>Longitudinal analysis of blood markers reveals progressive loss of resilience and predicts human lifespan limit</a:t>
            </a:r>
            <a:r>
              <a:rPr lang="cs-CZ" dirty="0"/>
              <a:t>. Nature Communications 2021, 12, 2765, doi:10.1038/s41467-021-23014-1.</a:t>
            </a:r>
          </a:p>
        </p:txBody>
      </p:sp>
      <p:sp>
        <p:nvSpPr>
          <p:cNvPr id="14" name="TextBox 13">
            <a:extLst>
              <a:ext uri="{FF2B5EF4-FFF2-40B4-BE49-F238E27FC236}">
                <a16:creationId xmlns:a16="http://schemas.microsoft.com/office/drawing/2014/main" id="{5458057C-6773-49FF-8CD3-D3F430AD53BF}"/>
              </a:ext>
            </a:extLst>
          </p:cNvPr>
          <p:cNvSpPr txBox="1"/>
          <p:nvPr/>
        </p:nvSpPr>
        <p:spPr>
          <a:xfrm>
            <a:off x="0" y="126252"/>
            <a:ext cx="12192000" cy="461665"/>
          </a:xfrm>
          <a:prstGeom prst="rect">
            <a:avLst/>
          </a:prstGeom>
          <a:noFill/>
        </p:spPr>
        <p:txBody>
          <a:bodyPr wrap="square" rtlCol="0">
            <a:spAutoFit/>
          </a:bodyPr>
          <a:lstStyle/>
          <a:p>
            <a:pPr algn="just"/>
            <a:r>
              <a:rPr lang="cs-CZ" sz="2400" b="1" dirty="0">
                <a:solidFill>
                  <a:schemeClr val="bg1"/>
                </a:solidFill>
              </a:rPr>
              <a:t>AGING AND AGE-RELATED DISEASES</a:t>
            </a:r>
            <a:endParaRPr lang="en-US" sz="2400" dirty="0">
              <a:solidFill>
                <a:schemeClr val="bg1"/>
              </a:solidFill>
            </a:endParaRPr>
          </a:p>
        </p:txBody>
      </p:sp>
      <p:sp>
        <p:nvSpPr>
          <p:cNvPr id="8" name="TextBox 7">
            <a:extLst>
              <a:ext uri="{FF2B5EF4-FFF2-40B4-BE49-F238E27FC236}">
                <a16:creationId xmlns:a16="http://schemas.microsoft.com/office/drawing/2014/main" id="{7BDFCFD4-4518-42C3-9CB5-5EC80DCABC17}"/>
              </a:ext>
            </a:extLst>
          </p:cNvPr>
          <p:cNvSpPr txBox="1"/>
          <p:nvPr/>
        </p:nvSpPr>
        <p:spPr>
          <a:xfrm>
            <a:off x="-4" y="1089617"/>
            <a:ext cx="7427985" cy="4524315"/>
          </a:xfrm>
          <a:prstGeom prst="rect">
            <a:avLst/>
          </a:prstGeom>
          <a:noFill/>
        </p:spPr>
        <p:txBody>
          <a:bodyPr wrap="square" rtlCol="0">
            <a:spAutoFit/>
          </a:bodyPr>
          <a:lstStyle/>
          <a:p>
            <a:pPr algn="just"/>
            <a:r>
              <a:rPr lang="cs-CZ" sz="2400" dirty="0"/>
              <a:t>Direct targeting of aging may not only increase the lifespan itself, but significantly increase the healthspan as well.</a:t>
            </a:r>
          </a:p>
          <a:p>
            <a:pPr algn="just"/>
            <a:endParaRPr lang="cs-CZ" sz="2400" dirty="0"/>
          </a:p>
          <a:p>
            <a:pPr algn="just"/>
            <a:r>
              <a:rPr lang="cs-CZ" sz="2400" dirty="0"/>
              <a:t>In addition to health benefits, this effect can further have positive implications for the economy, such as increased workforce productivity or reduced healthcare costs.</a:t>
            </a:r>
          </a:p>
          <a:p>
            <a:pPr algn="just"/>
            <a:endParaRPr lang="cs-CZ" sz="2400" dirty="0"/>
          </a:p>
          <a:p>
            <a:pPr algn="just"/>
            <a:r>
              <a:rPr lang="cs-CZ" sz="2400" dirty="0"/>
              <a:t>Based on findings of the study reported in 2021, humans may be able to live for 120‒150 years. Moreover, data suggest that the period of age-related diseases should be significantly reduced.</a:t>
            </a:r>
          </a:p>
        </p:txBody>
      </p:sp>
      <p:pic>
        <p:nvPicPr>
          <p:cNvPr id="5" name="Picture 4">
            <a:extLst>
              <a:ext uri="{FF2B5EF4-FFF2-40B4-BE49-F238E27FC236}">
                <a16:creationId xmlns:a16="http://schemas.microsoft.com/office/drawing/2014/main" id="{F05DD0CF-67DD-4442-AF58-CC022697BF3F}"/>
              </a:ext>
            </a:extLst>
          </p:cNvPr>
          <p:cNvPicPr>
            <a:picLocks noChangeAspect="1"/>
          </p:cNvPicPr>
          <p:nvPr/>
        </p:nvPicPr>
        <p:blipFill>
          <a:blip r:embed="rId2"/>
          <a:stretch>
            <a:fillRect/>
          </a:stretch>
        </p:blipFill>
        <p:spPr>
          <a:xfrm>
            <a:off x="7427985" y="671758"/>
            <a:ext cx="4764012" cy="5169162"/>
          </a:xfrm>
          <a:prstGeom prst="rect">
            <a:avLst/>
          </a:prstGeom>
        </p:spPr>
      </p:pic>
    </p:spTree>
    <p:extLst>
      <p:ext uri="{BB962C8B-B14F-4D97-AF65-F5344CB8AC3E}">
        <p14:creationId xmlns:p14="http://schemas.microsoft.com/office/powerpoint/2010/main" val="1623431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4573</TotalTime>
  <Words>5985</Words>
  <Application>Microsoft Office PowerPoint</Application>
  <PresentationFormat>Širokoúhlá obrazovka</PresentationFormat>
  <Paragraphs>323</Paragraphs>
  <Slides>35</Slides>
  <Notes>27</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35</vt:i4>
      </vt:variant>
    </vt:vector>
  </HeadingPairs>
  <TitlesOfParts>
    <vt:vector size="39" baseType="lpstr">
      <vt:lpstr>Arial</vt:lpstr>
      <vt:lpstr>Calibri</vt:lpstr>
      <vt:lpstr>Calibri Light</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Olekšák Patrik</dc:creator>
  <cp:lastModifiedBy>Olekšák Patrik</cp:lastModifiedBy>
  <cp:revision>178</cp:revision>
  <dcterms:created xsi:type="dcterms:W3CDTF">2023-10-12T09:19:51Z</dcterms:created>
  <dcterms:modified xsi:type="dcterms:W3CDTF">2025-02-03T16:06:21Z</dcterms:modified>
</cp:coreProperties>
</file>