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6" r:id="rId4"/>
    <p:sldId id="267" r:id="rId5"/>
    <p:sldId id="271" r:id="rId6"/>
    <p:sldId id="258" r:id="rId7"/>
    <p:sldId id="272" r:id="rId8"/>
    <p:sldId id="269" r:id="rId9"/>
    <p:sldId id="259" r:id="rId10"/>
    <p:sldId id="268" r:id="rId11"/>
    <p:sldId id="270" r:id="rId12"/>
    <p:sldId id="261" r:id="rId13"/>
    <p:sldId id="262" r:id="rId14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0DD330-DD93-47F8-ACC7-E16F9EF6B253}" v="18" dt="2025-01-31T00:05:04.9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16E8BA-10FE-464D-9A2B-46631A646D49}" type="datetimeFigureOut">
              <a:rPr kumimoji="1" lang="ja-JP" altLang="en-US" smtClean="0"/>
              <a:t>2025/2/3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1D489-8EA6-4D2C-8282-80E407BFCA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3251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43ACB-2236-451F-B39A-9956127D0D16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03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0C1A9F1-6B79-4A4F-9FCF-EF3691DF13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A35BDE0-5876-4583-A7D5-AB13336590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3192723-91D7-4EC1-8BFD-17DF9B7E5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E94B-68F1-4DE6-8F22-A09311E5C174}" type="datetimeFigureOut">
              <a:rPr kumimoji="1" lang="ja-JP" altLang="en-US" smtClean="0"/>
              <a:t>2025/2/3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A62097D-5346-46C6-91F7-CDE53219C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9772A5B-35CE-4A6B-8F1D-F920E1F7C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5982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04243FB-7325-4D7C-9D0F-1952EB6D4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52DC4C2-52C0-4B82-A432-F67A9E30F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F5D3CE9-45B9-4750-A54A-DFF2B7E51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E94B-68F1-4DE6-8F22-A09311E5C174}" type="datetimeFigureOut">
              <a:rPr kumimoji="1" lang="ja-JP" altLang="en-US" smtClean="0"/>
              <a:t>2025/2/3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893C624-5275-437D-840E-C457391A5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29EBF51-C2C3-4304-ADC8-00C17A573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7020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A7081414-4197-4947-B9F1-4E5A90805B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334A011-837E-4303-BB3D-E28D9AF467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41A9BB2-C2EE-4682-A560-12FE34D51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E94B-68F1-4DE6-8F22-A09311E5C174}" type="datetimeFigureOut">
              <a:rPr kumimoji="1" lang="ja-JP" altLang="en-US" smtClean="0"/>
              <a:t>2025/2/3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D2FF9B2-61E4-4426-B972-26CA069F9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0599641-8BA2-4A84-AE3B-B14D0EA0F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4733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48C3B5F-9344-4EE5-A027-EB7041D3D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A4419F7-A3F4-44A6-B779-88173B5FF9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CA84D39-F734-426A-AB4D-F187A23FC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E94B-68F1-4DE6-8F22-A09311E5C174}" type="datetimeFigureOut">
              <a:rPr kumimoji="1" lang="ja-JP" altLang="en-US" smtClean="0"/>
              <a:t>2025/2/3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27AD11-C88E-40EA-ADEE-41E9D9C9E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E4A3A2B-7A15-4E50-B653-2EFAAE8C7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6432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4E3E37E-C6A3-4A1F-8C0D-AFC3D4A73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CBF7FDE-04CD-42D9-AD3B-DAB9C14C3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1BC5D26-09B5-446E-9A07-36C027022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E94B-68F1-4DE6-8F22-A09311E5C174}" type="datetimeFigureOut">
              <a:rPr kumimoji="1" lang="ja-JP" altLang="en-US" smtClean="0"/>
              <a:t>2025/2/3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7B20454-FA3B-466C-AF04-685C43C56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16E2C7A-4BC7-4D4B-BD3D-78D537F2C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9063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2387C0-ED8B-4EA6-9335-656A24CCA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36D78BD-6F81-48A6-A693-346123BDF9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082CB0E-69B2-4D3A-8EBB-0FEE5AD73C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6B7F4F2-6869-4047-A0F8-AB9C489BD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E94B-68F1-4DE6-8F22-A09311E5C174}" type="datetimeFigureOut">
              <a:rPr kumimoji="1" lang="ja-JP" altLang="en-US" smtClean="0"/>
              <a:t>2025/2/3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2133815-055C-4DBB-BAB7-F34E8E8F5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3E595F9-9B4C-4E40-AD54-24AEB99CB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7159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39029D3-C992-4305-9704-4E219D892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3C9DB64-73FD-412F-9B13-79AEF4913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FCEF4F22-2F6F-4F6C-93B2-F8DBE4B36F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C7ED3229-C6F4-475E-8ADE-65C0CB5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77672B3-3537-4191-A8B3-967A1A52F7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B9A3749B-AF36-43E8-A33C-978B8088D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E94B-68F1-4DE6-8F22-A09311E5C174}" type="datetimeFigureOut">
              <a:rPr kumimoji="1" lang="ja-JP" altLang="en-US" smtClean="0"/>
              <a:t>2025/2/3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A60F65B2-484C-4FAF-9A9C-1FCC8EAE1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7F45A6FB-923D-4AE4-9904-F35951B06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8108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2221B4F-C0A4-42FA-B994-5B8C20C12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277A01FE-2669-4B4F-A0AC-FCEA3A031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E94B-68F1-4DE6-8F22-A09311E5C174}" type="datetimeFigureOut">
              <a:rPr kumimoji="1" lang="ja-JP" altLang="en-US" smtClean="0"/>
              <a:t>2025/2/3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FB7BC2E-27C8-4514-8C9C-B64AA6A70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89922F9-A012-4D4B-958B-E09BDC148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2013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1EAD2A3C-EF27-47EC-BF85-781807688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E94B-68F1-4DE6-8F22-A09311E5C174}" type="datetimeFigureOut">
              <a:rPr kumimoji="1" lang="ja-JP" altLang="en-US" smtClean="0"/>
              <a:t>2025/2/3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14BFFC2D-DA6F-48C9-814A-3EA992440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C9BAA11-7FD3-46AA-9F2D-3A6CBFD9B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8302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DC3EC63-1181-49CE-BB8E-7498DC007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2A9E1CE-5035-4476-8C4F-2C22BE6A6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9E0EC43-6E73-4691-9C41-27DFB6DA69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E68EFE7-6197-458C-95C3-7AAFCD51A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E94B-68F1-4DE6-8F22-A09311E5C174}" type="datetimeFigureOut">
              <a:rPr kumimoji="1" lang="ja-JP" altLang="en-US" smtClean="0"/>
              <a:t>2025/2/3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18CD3FB-34F9-4682-8C72-CAD14C0B7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78F08E6-0198-47A4-96EA-B4ADAA20B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0818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C3F620C-675D-49BF-A0C7-4AF69BB06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9034553A-7695-4C78-A978-C8154351D6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46BF5C2-8466-439C-8B5C-5149B90329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E29E25A-C42A-4F0D-80EC-022B78A28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E94B-68F1-4DE6-8F22-A09311E5C174}" type="datetimeFigureOut">
              <a:rPr kumimoji="1" lang="ja-JP" altLang="en-US" smtClean="0"/>
              <a:t>2025/2/3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11BDE44-3AE3-43E4-86DD-08F5DF01E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7656F70-3B42-4B96-AB55-91C5A7679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0677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A009E97B-7C56-4383-8CBC-29410CD34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A9766F5-BD2A-4896-8A2B-5D67B23A0C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B9D7EF7-0A71-4D0F-A0FE-4DDEE7B0A6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2E94B-68F1-4DE6-8F22-A09311E5C174}" type="datetimeFigureOut">
              <a:rPr kumimoji="1" lang="ja-JP" altLang="en-US" smtClean="0"/>
              <a:t>2025/2/3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96EF5D-443D-47BE-8C30-D79CCDA259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38CA611-065F-4A65-924E-F585A6B07C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1391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hyperlink" Target="https://arxiv.org/abs/2404.17931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2.emf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DB66CA9-E1E5-4B02-B122-1B3C9E5A7D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/>
              <a:t>RESEARCH ACTIVITIES</a:t>
            </a:r>
            <a:br>
              <a:rPr kumimoji="1" lang="en-US" altLang="ja-JP" dirty="0"/>
            </a:br>
            <a:r>
              <a:rPr kumimoji="1" lang="en-US" altLang="ja-JP" dirty="0"/>
              <a:t>(</a:t>
            </a:r>
            <a:r>
              <a:rPr lang="en-US" altLang="ja-JP" dirty="0"/>
              <a:t>Jan 31th</a:t>
            </a:r>
            <a:r>
              <a:rPr kumimoji="1" lang="en-US" altLang="ja-JP" dirty="0"/>
              <a:t>, 202</a:t>
            </a:r>
            <a:r>
              <a:rPr lang="en-US" altLang="ja-JP" dirty="0"/>
              <a:t>5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4E476E8B-918E-4A68-A30B-AE39D57996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6888" y="3916363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kumimoji="1" lang="en-US" altLang="ja-JP" dirty="0"/>
              <a:t>Toshitaka Hayashi.</a:t>
            </a:r>
          </a:p>
          <a:p>
            <a:r>
              <a:rPr lang="en-US" altLang="ja-JP" dirty="0"/>
              <a:t>toshitaka.hayashi@uhk.cz</a:t>
            </a:r>
            <a:endParaRPr kumimoji="1" lang="en-US" altLang="ja-JP" dirty="0"/>
          </a:p>
          <a:p>
            <a:r>
              <a:rPr lang="en-US" altLang="ja-JP" dirty="0"/>
              <a:t>Supervisor: Richard </a:t>
            </a:r>
            <a:r>
              <a:rPr lang="en-US" altLang="ja-JP" dirty="0" err="1"/>
              <a:t>Cimler</a:t>
            </a:r>
            <a:r>
              <a:rPr lang="en-US" altLang="ja-JP" dirty="0"/>
              <a:t>, Ph.D.</a:t>
            </a:r>
          </a:p>
          <a:p>
            <a:r>
              <a:rPr lang="en-US" altLang="ja-JP" dirty="0"/>
              <a:t>Faculty of Science</a:t>
            </a:r>
            <a:endParaRPr kumimoji="1" lang="ja-JP" altLang="en-US" dirty="0"/>
          </a:p>
        </p:txBody>
      </p:sp>
      <p:pic>
        <p:nvPicPr>
          <p:cNvPr id="6" name="slide1">
            <a:hlinkClick r:id="" action="ppaction://media"/>
            <a:extLst>
              <a:ext uri="{FF2B5EF4-FFF2-40B4-BE49-F238E27FC236}">
                <a16:creationId xmlns:a16="http://schemas.microsoft.com/office/drawing/2014/main" id="{C178AA3D-3A66-4A92-9FC0-CFC40E259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0" y="7159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28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FEF03DB-FADF-376A-F69C-BC6AA2005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Conference papers</a:t>
            </a:r>
            <a:endParaRPr kumimoji="1" lang="ja-JP" altLang="en-US" dirty="0"/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4BDC026D-D8BA-4665-6722-A7492666D0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2641221"/>
              </p:ext>
            </p:extLst>
          </p:nvPr>
        </p:nvGraphicFramePr>
        <p:xfrm>
          <a:off x="838200" y="2747686"/>
          <a:ext cx="10418782" cy="24240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09391">
                  <a:extLst>
                    <a:ext uri="{9D8B030D-6E8A-4147-A177-3AD203B41FA5}">
                      <a16:colId xmlns:a16="http://schemas.microsoft.com/office/drawing/2014/main" val="3009094970"/>
                    </a:ext>
                  </a:extLst>
                </a:gridCol>
                <a:gridCol w="5209391">
                  <a:extLst>
                    <a:ext uri="{9D8B030D-6E8A-4147-A177-3AD203B41FA5}">
                      <a16:colId xmlns:a16="http://schemas.microsoft.com/office/drawing/2014/main" val="2361262700"/>
                    </a:ext>
                  </a:extLst>
                </a:gridCol>
              </a:tblGrid>
              <a:tr h="503827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Conference paper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Conference information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0526033"/>
                  </a:ext>
                </a:extLst>
              </a:tr>
              <a:tr h="597761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Image Entropy Equalization for Autoencoder-Based One-Class Classification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SOMET 2022: 20-22 September 2022, Kitakyushu, Japan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2207418"/>
                  </a:ext>
                </a:extLst>
              </a:tr>
              <a:tr h="495288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Machine learning could be easier if all data were MNIST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SOMET 2023: 20-22 September 2023</a:t>
                      </a:r>
                    </a:p>
                    <a:p>
                      <a:r>
                        <a:rPr kumimoji="1" lang="en-US" altLang="ja-JP" dirty="0"/>
                        <a:t>Naples, Italy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7196357"/>
                  </a:ext>
                </a:extLst>
              </a:tr>
              <a:tr h="495288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One-class classification approach using one-class classification subtask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SOMET 2024: 20-22 September 2024</a:t>
                      </a:r>
                    </a:p>
                    <a:p>
                      <a:r>
                        <a:rPr kumimoji="1" lang="en-US" altLang="ja-JP" dirty="0"/>
                        <a:t>Cancun, Mexico (Best theory paper)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3058326"/>
                  </a:ext>
                </a:extLst>
              </a:tr>
            </a:tbl>
          </a:graphicData>
        </a:graphic>
      </p:graphicFrame>
      <p:pic>
        <p:nvPicPr>
          <p:cNvPr id="6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EE06AC4A-FB85-5225-5535-5C968EBAC0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62308" y="16095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94"/>
    </mc:Choice>
    <mc:Fallback xmlns="">
      <p:transition spd="slow" advTm="47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0CF765-9024-A9DC-AD07-684FA4D40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Submitted papers</a:t>
            </a:r>
            <a:endParaRPr kumimoji="1" lang="ja-JP" altLang="en-US" dirty="0"/>
          </a:p>
        </p:txBody>
      </p:sp>
      <p:graphicFrame>
        <p:nvGraphicFramePr>
          <p:cNvPr id="5" name="コンテンツ プレースホルダー 4">
            <a:extLst>
              <a:ext uri="{FF2B5EF4-FFF2-40B4-BE49-F238E27FC236}">
                <a16:creationId xmlns:a16="http://schemas.microsoft.com/office/drawing/2014/main" id="{3581F8B4-7D53-7587-0587-DE3B9BDF6F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1485917"/>
              </p:ext>
            </p:extLst>
          </p:nvPr>
        </p:nvGraphicFramePr>
        <p:xfrm>
          <a:off x="762090" y="1984436"/>
          <a:ext cx="9656504" cy="45235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54049">
                  <a:extLst>
                    <a:ext uri="{9D8B030D-6E8A-4147-A177-3AD203B41FA5}">
                      <a16:colId xmlns:a16="http://schemas.microsoft.com/office/drawing/2014/main" val="3063695325"/>
                    </a:ext>
                  </a:extLst>
                </a:gridCol>
                <a:gridCol w="3802455">
                  <a:extLst>
                    <a:ext uri="{9D8B030D-6E8A-4147-A177-3AD203B41FA5}">
                      <a16:colId xmlns:a16="http://schemas.microsoft.com/office/drawing/2014/main" val="344819396"/>
                    </a:ext>
                  </a:extLst>
                </a:gridCol>
              </a:tblGrid>
              <a:tr h="435495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Title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2190057"/>
                  </a:ext>
                </a:extLst>
              </a:tr>
              <a:tr h="751676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Size free one-class classification using probabilistic local cluster balance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Engineer application of artificial intelligence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132962"/>
                  </a:ext>
                </a:extLst>
              </a:tr>
              <a:tr h="10738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Critical Review for One-class Classification: recent advances and the reality behind them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dirty="0"/>
                        <a:t>WIREs Data Mining and Knowledge Discovery</a:t>
                      </a:r>
                      <a:endParaRPr kumimoji="1" lang="en-US" altLang="ja-JP" dirty="0"/>
                    </a:p>
                    <a:p>
                      <a:r>
                        <a:rPr kumimoji="1" lang="en-US" altLang="ja-JP" dirty="0"/>
                        <a:t>Preprint:</a:t>
                      </a:r>
                    </a:p>
                    <a:p>
                      <a:r>
                        <a:rPr kumimoji="1" lang="en-US" altLang="ja-JP" dirty="0">
                          <a:hlinkClick r:id="rId4"/>
                        </a:rPr>
                        <a:t>https://arxiv.org/abs/2404.17931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821403"/>
                  </a:ext>
                </a:extLst>
              </a:tr>
              <a:tr h="10738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Selfless clustering: pre-training strategy using interpretable self-labeled dataset without the original label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Pattern Recognition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3065266"/>
                  </a:ext>
                </a:extLst>
              </a:tr>
              <a:tr h="10738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dirty="0"/>
                        <a:t>Dynamic Data Handling: A Clustering-Based Binary Classifier with Incremental Learning and Unlearning Capabilities</a:t>
                      </a:r>
                      <a:endParaRPr kumimoji="1" lang="en-US" altLang="ja-JP" sz="1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069147"/>
                  </a:ext>
                </a:extLst>
              </a:tr>
            </a:tbl>
          </a:graphicData>
        </a:graphic>
      </p:graphicFrame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7BB2DDC2-FD90-EE14-B1EE-C576BE0B2E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97737" y="1081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0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392"/>
    </mc:Choice>
    <mc:Fallback xmlns="">
      <p:transition spd="slow" advTm="84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3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B7283A-223F-4E3F-8E05-71FD528F9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On-going research</a:t>
            </a:r>
            <a:endParaRPr kumimoji="1" lang="ja-JP" altLang="en-US" dirty="0"/>
          </a:p>
        </p:txBody>
      </p:sp>
      <p:graphicFrame>
        <p:nvGraphicFramePr>
          <p:cNvPr id="5" name="表 5">
            <a:extLst>
              <a:ext uri="{FF2B5EF4-FFF2-40B4-BE49-F238E27FC236}">
                <a16:creationId xmlns:a16="http://schemas.microsoft.com/office/drawing/2014/main" id="{3A60E670-195C-4C25-A54D-8E7D834A59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8580895"/>
              </p:ext>
            </p:extLst>
          </p:nvPr>
        </p:nvGraphicFramePr>
        <p:xfrm>
          <a:off x="1439037" y="1512672"/>
          <a:ext cx="8964706" cy="48805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64706">
                  <a:extLst>
                    <a:ext uri="{9D8B030D-6E8A-4147-A177-3AD203B41FA5}">
                      <a16:colId xmlns:a16="http://schemas.microsoft.com/office/drawing/2014/main" val="3205817794"/>
                    </a:ext>
                  </a:extLst>
                </a:gridCol>
              </a:tblGrid>
              <a:tr h="500926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Topic</a:t>
                      </a:r>
                      <a:endParaRPr kumimoji="1" lang="ja-JP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8053529"/>
                  </a:ext>
                </a:extLst>
              </a:tr>
              <a:tr h="525086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Hyperparameter fusion for one-class classification</a:t>
                      </a:r>
                      <a:endParaRPr kumimoji="1" lang="ja-JP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349466"/>
                  </a:ext>
                </a:extLst>
              </a:tr>
              <a:tr h="854537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Deterioration detection via remaining life prediction subtask</a:t>
                      </a:r>
                      <a:endParaRPr kumimoji="1" lang="ja-JP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0135944"/>
                  </a:ext>
                </a:extLst>
              </a:tr>
              <a:tr h="563800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One-class classification with local subtask</a:t>
                      </a:r>
                      <a:endParaRPr kumimoji="1" lang="ja-JP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4309111"/>
                  </a:ext>
                </a:extLst>
              </a:tr>
              <a:tr h="563800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Meta-learning for OCC</a:t>
                      </a:r>
                      <a:endParaRPr kumimoji="1" lang="ja-JP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8696655"/>
                  </a:ext>
                </a:extLst>
              </a:tr>
              <a:tr h="762999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Machine unlearning</a:t>
                      </a:r>
                      <a:endParaRPr kumimoji="1" lang="ja-JP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8848472"/>
                  </a:ext>
                </a:extLst>
              </a:tr>
              <a:tr h="1001853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OCC using CC subtask (</a:t>
                      </a:r>
                      <a:r>
                        <a:rPr kumimoji="1" lang="en-US" altLang="ja-JP" sz="2800"/>
                        <a:t>journal extension)</a:t>
                      </a:r>
                      <a:endParaRPr kumimoji="1" lang="ja-JP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079716"/>
                  </a:ext>
                </a:extLst>
              </a:tr>
            </a:tbl>
          </a:graphicData>
        </a:graphic>
      </p:graphicFrame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1495B255-D354-5B4C-EB0D-BB2242B6F5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17580" y="365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5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509"/>
    </mc:Choice>
    <mc:Fallback xmlns="">
      <p:transition spd="slow" advTm="103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B79732-E4B8-487C-9D55-3AFAE8F47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Thank you very much!</a:t>
            </a:r>
            <a:endParaRPr kumimoji="1" lang="ja-JP" altLang="en-US" dirty="0"/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2D538971-168F-1197-CCFF-37E1C285DF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13172" y="826808"/>
            <a:ext cx="487363" cy="487363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C98A598-61CD-060D-369C-F5003F48A49F}"/>
              </a:ext>
            </a:extLst>
          </p:cNvPr>
          <p:cNvSpPr txBox="1"/>
          <p:nvPr/>
        </p:nvSpPr>
        <p:spPr>
          <a:xfrm>
            <a:off x="7906870" y="6176682"/>
            <a:ext cx="3852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Email: toshitaka.hayashi@uhk.cz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7418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171490-CCCF-4146-A7EF-0844BCED6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Brief biography and research interests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1C98512-09E6-4318-94A8-C2661258C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ja-JP" dirty="0"/>
              <a:t>Education: </a:t>
            </a:r>
          </a:p>
          <a:p>
            <a:pPr lvl="1"/>
            <a:r>
              <a:rPr kumimoji="1" lang="en-US" altLang="ja-JP" sz="1800" dirty="0"/>
              <a:t>Ph.D. (Software and Information Science), Iwate Prefectural University, Japan, 2021.</a:t>
            </a:r>
          </a:p>
          <a:p>
            <a:r>
              <a:rPr kumimoji="1" lang="en-US" altLang="ja-JP" dirty="0"/>
              <a:t>Working experience:</a:t>
            </a:r>
          </a:p>
          <a:p>
            <a:pPr lvl="1"/>
            <a:r>
              <a:rPr lang="en-US" altLang="ja-JP" sz="2000" dirty="0"/>
              <a:t>Postdoctoral researcher (October 2021-Present), University of Hradec Kralove</a:t>
            </a:r>
            <a:endParaRPr kumimoji="1" lang="en-US" altLang="ja-JP" sz="2000" dirty="0"/>
          </a:p>
          <a:p>
            <a:r>
              <a:rPr lang="en-US" altLang="ja-JP" dirty="0"/>
              <a:t>Research interest</a:t>
            </a:r>
          </a:p>
          <a:p>
            <a:pPr lvl="1"/>
            <a:r>
              <a:rPr lang="en-US" altLang="ja-JP" dirty="0"/>
              <a:t>Machine learning with limited data.</a:t>
            </a:r>
          </a:p>
          <a:p>
            <a:r>
              <a:rPr lang="en-US" altLang="ja-JP" dirty="0"/>
              <a:t>The main research keywords:</a:t>
            </a:r>
          </a:p>
          <a:p>
            <a:pPr lvl="1"/>
            <a:r>
              <a:rPr lang="en-US" altLang="ja-JP" dirty="0"/>
              <a:t>One-class Classification</a:t>
            </a:r>
          </a:p>
          <a:p>
            <a:pPr lvl="1"/>
            <a:r>
              <a:rPr lang="en-US" altLang="ja-JP" dirty="0"/>
              <a:t>Self-supervised learning</a:t>
            </a:r>
          </a:p>
          <a:p>
            <a:r>
              <a:rPr lang="en-US" altLang="ja-JP" dirty="0"/>
              <a:t>Research project at UHK:</a:t>
            </a:r>
          </a:p>
          <a:p>
            <a:pPr lvl="1"/>
            <a:r>
              <a:rPr lang="en-US" altLang="ja-JP" dirty="0"/>
              <a:t>Unseen data discovery using Ballistocardiogram (BCG) signals (-2023)</a:t>
            </a:r>
          </a:p>
          <a:p>
            <a:pPr lvl="1"/>
            <a:r>
              <a:rPr lang="en-US" altLang="ja-JP" dirty="0">
                <a:solidFill>
                  <a:srgbClr val="FF0000"/>
                </a:solidFill>
              </a:rPr>
              <a:t>One-class classification for time series data (2024-2026)</a:t>
            </a:r>
          </a:p>
          <a:p>
            <a:pPr lvl="1"/>
            <a:endParaRPr lang="en-US" altLang="ja-JP" dirty="0"/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D93123E7-C30F-A9F0-2773-C2E6206891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57995" y="10279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4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3560256-5040-F3E2-8285-5364AC604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Supervised </a:t>
            </a:r>
            <a:r>
              <a:rPr lang="en-US" altLang="ja-JP" dirty="0"/>
              <a:t>classification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80E1356-C19D-AA4A-988C-B8A56590E4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Create classification model from training data.</a:t>
            </a:r>
          </a:p>
          <a:p>
            <a:endParaRPr kumimoji="1" lang="en-US" altLang="ja-JP" dirty="0"/>
          </a:p>
          <a:p>
            <a:r>
              <a:rPr lang="en-US" altLang="ja-JP" dirty="0"/>
              <a:t>Training: Training data </a:t>
            </a:r>
            <a:r>
              <a:rPr lang="ja-JP" altLang="en-US" dirty="0"/>
              <a:t>→ </a:t>
            </a:r>
            <a:r>
              <a:rPr lang="en-US" altLang="ja-JP" dirty="0"/>
              <a:t>Model</a:t>
            </a:r>
            <a:endParaRPr kumimoji="1" lang="en-US" altLang="ja-JP" dirty="0"/>
          </a:p>
          <a:p>
            <a:r>
              <a:rPr lang="en-US" altLang="ja-JP" dirty="0"/>
              <a:t>Model: Testing Data </a:t>
            </a:r>
            <a:r>
              <a:rPr lang="ja-JP" altLang="en-US" dirty="0"/>
              <a:t>→ </a:t>
            </a:r>
            <a:r>
              <a:rPr lang="en-US" altLang="ja-JP" dirty="0"/>
              <a:t>Class 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However, the model cannot output unknown classes that </a:t>
            </a:r>
            <a:r>
              <a:rPr lang="en-US" altLang="ja-JP" dirty="0"/>
              <a:t>are</a:t>
            </a:r>
            <a:r>
              <a:rPr kumimoji="1" lang="en-US" altLang="ja-JP" dirty="0"/>
              <a:t> not included in training data.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4C908FD-40D3-7C0F-EEE2-9378A4762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A5BC7-D858-47FB-9B45-4CB3D0DCBF36}" type="slidenum">
              <a:rPr kumimoji="1" lang="ja-JP" altLang="en-US" smtClean="0"/>
              <a:t>3</a:t>
            </a:fld>
            <a:endParaRPr kumimoji="1" lang="ja-JP" altLang="en-US"/>
          </a:p>
        </p:txBody>
      </p:sp>
      <p:pic>
        <p:nvPicPr>
          <p:cNvPr id="6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E1DF21D7-FEC3-C91B-0B6C-98046D9B21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4452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2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33"/>
    </mc:Choice>
    <mc:Fallback xmlns="">
      <p:transition spd="slow" advTm="29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079543-A70D-EB39-750C-51CB64996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We cannot teach everything to machine.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E3B706C-8646-E008-21E1-4900A118F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dirty="0"/>
              <a:t>Learning specific type of data are difficult or impossible:</a:t>
            </a:r>
            <a:endParaRPr kumimoji="1" lang="en-US" altLang="ja-JP" dirty="0"/>
          </a:p>
          <a:p>
            <a:r>
              <a:rPr kumimoji="1" lang="en-US" altLang="ja-JP" dirty="0"/>
              <a:t>When data </a:t>
            </a:r>
            <a:r>
              <a:rPr lang="en-US" altLang="ja-JP" dirty="0"/>
              <a:t>is r</a:t>
            </a:r>
            <a:r>
              <a:rPr kumimoji="1" lang="en-US" altLang="ja-JP" dirty="0"/>
              <a:t>are.</a:t>
            </a:r>
          </a:p>
          <a:p>
            <a:r>
              <a:rPr lang="en-US" altLang="ja-JP" dirty="0"/>
              <a:t>When collecting data is dangerous.</a:t>
            </a:r>
          </a:p>
          <a:p>
            <a:pPr lvl="1"/>
            <a:r>
              <a:rPr lang="en-US" altLang="ja-JP" dirty="0"/>
              <a:t>Ex. fire, nuclear explosion</a:t>
            </a:r>
          </a:p>
          <a:p>
            <a:r>
              <a:rPr lang="en-US" altLang="ja-JP" dirty="0"/>
              <a:t>When data is not existing yet.</a:t>
            </a:r>
          </a:p>
          <a:p>
            <a:pPr lvl="1"/>
            <a:r>
              <a:rPr lang="en-US" altLang="ja-JP" dirty="0"/>
              <a:t>Ex. COVID2030.</a:t>
            </a:r>
          </a:p>
          <a:p>
            <a:pPr lvl="1"/>
            <a:endParaRPr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8C22F58-A42A-B1D3-495D-028EDF50C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A5BC7-D858-47FB-9B45-4CB3D0DCBF36}" type="slidenum">
              <a:rPr kumimoji="1" lang="ja-JP" altLang="en-US" smtClean="0"/>
              <a:t>4</a:t>
            </a:fld>
            <a:endParaRPr kumimoji="1" lang="ja-JP" altLang="en-US"/>
          </a:p>
        </p:txBody>
      </p:sp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129C391D-8254-6D0E-4C59-5E4847414E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41330" y="1216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54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65"/>
    </mc:Choice>
    <mc:Fallback xmlns="">
      <p:transition spd="slow" advTm="37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A969DA9-FB46-3C59-3D2B-F35C6B0E1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One-class classification (OCC)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85E13A7-B43F-E067-A442-E6D97541E6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Classification problem, where training data is solely one class.</a:t>
            </a:r>
            <a:endParaRPr lang="en-US" altLang="ja-JP" dirty="0"/>
          </a:p>
          <a:p>
            <a:r>
              <a:rPr lang="en-US" altLang="ja-JP" dirty="0"/>
              <a:t>OCC is the simplest problem setting to detect unseen class.</a:t>
            </a:r>
          </a:p>
          <a:p>
            <a:r>
              <a:rPr kumimoji="1" lang="en-US" altLang="ja-JP" dirty="0"/>
              <a:t>OCC is solved by score function and threshold value </a:t>
            </a:r>
            <a:r>
              <a:rPr kumimoji="1" lang="el-GR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kumimoji="1" lang="en-US" altLang="ja-JP" dirty="0"/>
              <a:t>.</a:t>
            </a:r>
          </a:p>
          <a:p>
            <a:endParaRPr lang="en-US" altLang="ja-JP" dirty="0"/>
          </a:p>
          <a:p>
            <a:pPr marL="0" indent="0">
              <a:buNone/>
            </a:pPr>
            <a:endParaRPr kumimoji="1" lang="en-US" altLang="ja-JP" dirty="0">
              <a:solidFill>
                <a:srgbClr val="FF0000"/>
              </a:solidFill>
            </a:endParaRPr>
          </a:p>
          <a:p>
            <a:r>
              <a:rPr kumimoji="1" lang="en-US" altLang="ja-JP" dirty="0"/>
              <a:t>Many researchers do not decide threshold value.</a:t>
            </a:r>
            <a:endParaRPr lang="en-US" altLang="ja-JP" dirty="0">
              <a:cs typeface="Times New Roman" panose="02020603050405020304" pitchFamily="18" charset="0"/>
            </a:endParaRPr>
          </a:p>
          <a:p>
            <a:pPr lvl="1"/>
            <a:r>
              <a:rPr lang="en-US" altLang="ja-JP" dirty="0">
                <a:cs typeface="Times New Roman" panose="02020603050405020304" pitchFamily="18" charset="0"/>
              </a:rPr>
              <a:t>Evaluation is done by Area under ROC curve (AUC)</a:t>
            </a:r>
          </a:p>
          <a:p>
            <a:pPr lvl="2"/>
            <a:r>
              <a:rPr lang="en-US" altLang="ja-JP" dirty="0">
                <a:cs typeface="Times New Roman" panose="02020603050405020304" pitchFamily="18" charset="0"/>
              </a:rPr>
              <a:t>AUC</a:t>
            </a:r>
            <a:r>
              <a:rPr kumimoji="1" lang="en-US" altLang="ja-JP" dirty="0">
                <a:cs typeface="Times New Roman" panose="02020603050405020304" pitchFamily="18" charset="0"/>
              </a:rPr>
              <a:t> can be compu</a:t>
            </a:r>
            <a:r>
              <a:rPr lang="en-US" altLang="ja-JP" dirty="0">
                <a:cs typeface="Times New Roman" panose="02020603050405020304" pitchFamily="18" charset="0"/>
              </a:rPr>
              <a:t>ted from all possible threshold value</a:t>
            </a:r>
            <a:endParaRPr kumimoji="1" lang="en-US" altLang="ja-JP" dirty="0"/>
          </a:p>
          <a:p>
            <a:r>
              <a:rPr kumimoji="1" lang="en-US" altLang="ja-JP" dirty="0">
                <a:solidFill>
                  <a:srgbClr val="FF0000"/>
                </a:solidFill>
              </a:rPr>
              <a:t>The main challenge is how to compute score.</a:t>
            </a:r>
          </a:p>
          <a:p>
            <a:endParaRPr lang="en-US" altLang="ja-JP" dirty="0"/>
          </a:p>
          <a:p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1D2B1EA-2EC8-77B0-2A22-6C285894F6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50406" y="3233564"/>
            <a:ext cx="13204283" cy="939247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CCBDACB-4786-2EB8-DB52-EAB6A6F66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A5BC7-D858-47FB-9B45-4CB3D0DCBF36}" type="slidenum">
              <a:rPr kumimoji="1" lang="ja-JP" altLang="en-US" smtClean="0"/>
              <a:t>5</a:t>
            </a:fld>
            <a:endParaRPr kumimoji="1" lang="ja-JP" altLang="en-US"/>
          </a:p>
        </p:txBody>
      </p:sp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CFD1292A-5618-0BD6-FB2E-A6B07380E0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96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058"/>
    </mc:Choice>
    <mc:Fallback xmlns="">
      <p:transition spd="slow" advTm="106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CCB8F55-1DB4-0726-A71D-32BD7D775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354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Five types of OCC algorithms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9C1400F-B093-9BED-57F0-DADD2EAEBF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kumimoji="1" lang="en-US" altLang="ja-JP" dirty="0"/>
              <a:t>Boundary-based approach</a:t>
            </a:r>
          </a:p>
          <a:p>
            <a:pPr lvl="1"/>
            <a:r>
              <a:rPr kumimoji="1" lang="en-US" altLang="ja-JP" dirty="0"/>
              <a:t>Compute bou</a:t>
            </a:r>
            <a:r>
              <a:rPr lang="en-US" altLang="ja-JP" dirty="0"/>
              <a:t>ndary between one class and other classes</a:t>
            </a:r>
            <a:endParaRPr kumimoji="1" lang="en-US" altLang="ja-JP" dirty="0"/>
          </a:p>
          <a:p>
            <a:r>
              <a:rPr lang="en-US" altLang="ja-JP" dirty="0"/>
              <a:t>Distance-based approach</a:t>
            </a:r>
          </a:p>
          <a:p>
            <a:pPr lvl="1"/>
            <a:r>
              <a:rPr lang="en-US" altLang="ja-JP" dirty="0"/>
              <a:t>Compute distance/similarity from one class.</a:t>
            </a:r>
          </a:p>
          <a:p>
            <a:r>
              <a:rPr lang="en-US" altLang="ja-JP" dirty="0"/>
              <a:t>Probability-based approach</a:t>
            </a:r>
          </a:p>
          <a:p>
            <a:pPr lvl="1"/>
            <a:r>
              <a:rPr lang="en-US" altLang="ja-JP" dirty="0"/>
              <a:t>Compute probability belonging to one class.</a:t>
            </a:r>
          </a:p>
          <a:p>
            <a:r>
              <a:rPr kumimoji="1" lang="en-US" altLang="ja-JP" dirty="0"/>
              <a:t>Fake-based approach</a:t>
            </a:r>
          </a:p>
          <a:p>
            <a:pPr lvl="1"/>
            <a:r>
              <a:rPr kumimoji="1" lang="en-US" altLang="ja-JP" dirty="0"/>
              <a:t>Create fake data belonging to other class and </a:t>
            </a:r>
            <a:r>
              <a:rPr lang="en-US" altLang="ja-JP" dirty="0"/>
              <a:t>use</a:t>
            </a:r>
            <a:r>
              <a:rPr kumimoji="1" lang="en-US" altLang="ja-JP" dirty="0"/>
              <a:t> binary classification.</a:t>
            </a:r>
          </a:p>
          <a:p>
            <a:r>
              <a:rPr lang="en-US" altLang="ja-JP" dirty="0"/>
              <a:t>Subtask-based approach</a:t>
            </a:r>
          </a:p>
          <a:p>
            <a:pPr lvl="1"/>
            <a:r>
              <a:rPr lang="en-US" altLang="ja-JP" dirty="0"/>
              <a:t>Use</a:t>
            </a:r>
            <a:r>
              <a:rPr kumimoji="1" lang="en-US" altLang="ja-JP" dirty="0"/>
              <a:t> error of subtasks.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A29F3F8-65FE-E972-1433-7C68A797E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A5BC7-D858-47FB-9B45-4CB3D0DCBF36}" type="slidenum">
              <a:rPr kumimoji="1" lang="ja-JP" altLang="en-US" smtClean="0"/>
              <a:t>6</a:t>
            </a:fld>
            <a:endParaRPr kumimoji="1" lang="ja-JP" altLang="en-US"/>
          </a:p>
        </p:txBody>
      </p:sp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40F78783-9541-7BB1-D99D-A23699DEA1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97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852"/>
    </mc:Choice>
    <mc:Fallback xmlns="">
      <p:transition spd="slow" advTm="83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6468DE5-133A-744D-85CE-ED719CFB6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Research questions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3EC4F4-89E0-3316-E029-6FA8922CA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kumimoji="1" lang="en-US" altLang="ja-JP" dirty="0"/>
              <a:t>How can we decide on the hyperparameter of OCC algorithms without the evaluation? </a:t>
            </a:r>
          </a:p>
          <a:p>
            <a:pPr lvl="1"/>
            <a:r>
              <a:rPr kumimoji="1" lang="en-US" altLang="ja-JP" dirty="0"/>
              <a:t>Evaluation of OCC needs the access to other classes. </a:t>
            </a:r>
          </a:p>
          <a:p>
            <a:pPr lvl="1"/>
            <a:r>
              <a:rPr kumimoji="1" lang="en-US" altLang="ja-JP" dirty="0"/>
              <a:t>However, the algorithm will no longer be OCC after evaluation.</a:t>
            </a:r>
          </a:p>
          <a:p>
            <a:endParaRPr lang="en-US" altLang="ja-JP" dirty="0"/>
          </a:p>
          <a:p>
            <a:r>
              <a:rPr kumimoji="1" lang="en-US" altLang="ja-JP" dirty="0"/>
              <a:t>Is it possible to classify OCC algorithms and the rest of machine learning algorithms?</a:t>
            </a:r>
          </a:p>
          <a:p>
            <a:endParaRPr lang="en-US" altLang="ja-JP" dirty="0"/>
          </a:p>
          <a:p>
            <a:r>
              <a:rPr kumimoji="1" lang="en-US" altLang="ja-JP" dirty="0"/>
              <a:t>Is there any gray zone to keep OCC algorithm as OCC while accessing other classes?</a:t>
            </a:r>
            <a:endParaRPr kumimoji="1" lang="ja-JP" altLang="en-US" dirty="0"/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2B9F8849-B75A-021F-5EF4-C86894C28B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02240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2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249"/>
    </mc:Choice>
    <mc:Fallback xmlns="">
      <p:transition spd="slow" advTm="113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2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A70FCF7-2D41-19CD-E371-DE681DE1B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Project:</a:t>
            </a:r>
            <a:br>
              <a:rPr kumimoji="1" lang="en-US" altLang="ja-JP" dirty="0"/>
            </a:br>
            <a:r>
              <a:rPr kumimoji="1" lang="en-US" altLang="ja-JP" dirty="0"/>
              <a:t>One-class classification for time series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8ED1CF0-A45B-4460-85F8-7138B6C4A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Goal</a:t>
            </a:r>
          </a:p>
          <a:p>
            <a:pPr lvl="1"/>
            <a:r>
              <a:rPr lang="en-US" altLang="ja-JP" dirty="0"/>
              <a:t>Develop OCC algorithms for time series data</a:t>
            </a:r>
          </a:p>
          <a:p>
            <a:pPr marL="457200" lvl="1" indent="0">
              <a:buNone/>
            </a:pPr>
            <a:endParaRPr lang="en-US" altLang="ja-JP" dirty="0"/>
          </a:p>
          <a:p>
            <a:r>
              <a:rPr kumimoji="1" lang="en-US" altLang="ja-JP" dirty="0"/>
              <a:t>Expected outputs are categorized into the following contents:</a:t>
            </a:r>
          </a:p>
          <a:p>
            <a:pPr lvl="1"/>
            <a:r>
              <a:rPr kumimoji="1" lang="en-US" altLang="ja-JP" dirty="0"/>
              <a:t>Develop OCC algorithms with new hypotheses focused on specific symptoms, or individual difference between patients.</a:t>
            </a:r>
          </a:p>
          <a:p>
            <a:pPr lvl="1"/>
            <a:r>
              <a:rPr lang="en-US" altLang="ja-JP" dirty="0"/>
              <a:t>Extending OCC algorithms for images into time series data.</a:t>
            </a:r>
          </a:p>
          <a:p>
            <a:pPr lvl="1"/>
            <a:r>
              <a:rPr kumimoji="1" lang="en-US" altLang="ja-JP" dirty="0"/>
              <a:t>Exte</a:t>
            </a:r>
            <a:r>
              <a:rPr lang="en-US" altLang="ja-JP" dirty="0"/>
              <a:t>nding time series OCC algorithms to other data types for obtaining different views.</a:t>
            </a:r>
          </a:p>
          <a:p>
            <a:pPr lvl="1"/>
            <a:r>
              <a:rPr kumimoji="1" lang="en-US" altLang="ja-JP" dirty="0"/>
              <a:t>Application o</a:t>
            </a:r>
            <a:r>
              <a:rPr lang="en-US" altLang="ja-JP" dirty="0"/>
              <a:t>f OCC for biometric signals</a:t>
            </a:r>
            <a:endParaRPr kumimoji="1" lang="en-US" altLang="ja-JP" dirty="0"/>
          </a:p>
          <a:p>
            <a:pPr lvl="1"/>
            <a:endParaRPr kumimoji="1" lang="ja-JP" altLang="en-US" dirty="0"/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D8E1C2D1-BDAA-B0E6-856D-D7CE85071C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00696" y="18256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13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949"/>
    </mc:Choice>
    <mc:Fallback xmlns="">
      <p:transition spd="slow" advTm="106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9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B7283A-223F-4E3F-8E05-71FD528F9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Publication in UHK</a:t>
            </a:r>
            <a:endParaRPr kumimoji="1" lang="ja-JP" altLang="en-US" dirty="0"/>
          </a:p>
        </p:txBody>
      </p:sp>
      <p:graphicFrame>
        <p:nvGraphicFramePr>
          <p:cNvPr id="5" name="表 5">
            <a:extLst>
              <a:ext uri="{FF2B5EF4-FFF2-40B4-BE49-F238E27FC236}">
                <a16:creationId xmlns:a16="http://schemas.microsoft.com/office/drawing/2014/main" id="{3A60E670-195C-4C25-A54D-8E7D834A59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5705215"/>
              </p:ext>
            </p:extLst>
          </p:nvPr>
        </p:nvGraphicFramePr>
        <p:xfrm>
          <a:off x="370936" y="1609965"/>
          <a:ext cx="11309230" cy="485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7147">
                  <a:extLst>
                    <a:ext uri="{9D8B030D-6E8A-4147-A177-3AD203B41FA5}">
                      <a16:colId xmlns:a16="http://schemas.microsoft.com/office/drawing/2014/main" val="88989605"/>
                    </a:ext>
                  </a:extLst>
                </a:gridCol>
                <a:gridCol w="7341079">
                  <a:extLst>
                    <a:ext uri="{9D8B030D-6E8A-4147-A177-3AD203B41FA5}">
                      <a16:colId xmlns:a16="http://schemas.microsoft.com/office/drawing/2014/main" val="3205817794"/>
                    </a:ext>
                  </a:extLst>
                </a:gridCol>
                <a:gridCol w="3071004">
                  <a:extLst>
                    <a:ext uri="{9D8B030D-6E8A-4147-A177-3AD203B41FA5}">
                      <a16:colId xmlns:a16="http://schemas.microsoft.com/office/drawing/2014/main" val="24868589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Year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Paper title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Journal name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8053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2022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dirty="0"/>
                        <a:t>OCFSP: Self-supervised One-class Classification Approach Using Feature-slide Prediction Subtask for Feature Data 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Soft Computing</a:t>
                      </a:r>
                    </a:p>
                    <a:p>
                      <a:endParaRPr kumimoji="1" lang="en-US" altLang="ja-JP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349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2022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OCSTN: One-class time-series classification approach using signal transformation network into a goal signal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Information Sciences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4309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2023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Classification of health deterioration by geometric invariants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Computer Methods and Programs in Biomedicine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0276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2023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Distance-based one-class time-series classification approach using local cluster balance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Expert Systems with Application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82159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2023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Image Entropy Equalization: a novel preprocessing technique for image recognition tasks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Information Sciences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8286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Patient deterioration detection using one-class classification via cluster period estimation subtask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Information Sciences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0607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</a:t>
                      </a:r>
                      <a:endParaRPr kumimoji="1" lang="en-US" altLang="ja-JP" sz="1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Interpretable synthetic signals for explainable one-class time-series classification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Engineering Application of Artificial Intelligence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8090275"/>
                  </a:ext>
                </a:extLst>
              </a:tr>
            </a:tbl>
          </a:graphicData>
        </a:graphic>
      </p:graphicFrame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60689698-6FD5-8686-1C5E-A1689AC739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93872" y="784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7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394"/>
    </mc:Choice>
    <mc:Fallback xmlns="">
      <p:transition spd="slow" advTm="118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3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47879</TotalTime>
  <Words>768</Words>
  <Application>Microsoft Office PowerPoint</Application>
  <PresentationFormat>Širokoúhlá obrazovka</PresentationFormat>
  <Paragraphs>132</Paragraphs>
  <Slides>13</Slides>
  <Notes>1</Notes>
  <HiddenSlides>0</HiddenSlides>
  <MMClips>13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4" baseType="lpstr">
      <vt:lpstr>Office テーマ</vt:lpstr>
      <vt:lpstr>RESEARCH ACTIVITIES (Jan 31th, 2025)</vt:lpstr>
      <vt:lpstr>Brief biography and research interests</vt:lpstr>
      <vt:lpstr>Supervised classification</vt:lpstr>
      <vt:lpstr>We cannot teach everything to machine.</vt:lpstr>
      <vt:lpstr>One-class classification (OCC)</vt:lpstr>
      <vt:lpstr>Five types of OCC algorithms</vt:lpstr>
      <vt:lpstr>Research questions</vt:lpstr>
      <vt:lpstr>Project: One-class classification for time series</vt:lpstr>
      <vt:lpstr>Publication in UHK</vt:lpstr>
      <vt:lpstr>Conference papers</vt:lpstr>
      <vt:lpstr>Submitted papers</vt:lpstr>
      <vt:lpstr>On-going research</vt:lpstr>
      <vt:lpstr>Thank you very much!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ACTIVITIES</dc:title>
  <dc:creator>Hayashi Toshitaka</dc:creator>
  <cp:lastModifiedBy>Hayashi Toshitaka</cp:lastModifiedBy>
  <cp:revision>4</cp:revision>
  <dcterms:created xsi:type="dcterms:W3CDTF">2022-03-18T16:01:02Z</dcterms:created>
  <dcterms:modified xsi:type="dcterms:W3CDTF">2025-02-04T07:43:46Z</dcterms:modified>
</cp:coreProperties>
</file>