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9C49-25C4-4BB5-B203-F5D7412799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00D8-9078-481F-8229-1A3EF75C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8536-5021-5457-1F60-9C2F828DD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tropical tree growth along a climate gradient on Mount Cameroon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2A693-877C-AFBF-C8F2-B84D562F5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41906"/>
            <a:ext cx="6858000" cy="531552"/>
          </a:xfrm>
        </p:spPr>
        <p:txBody>
          <a:bodyPr/>
          <a:lstStyle/>
          <a:p>
            <a:r>
              <a:rPr lang="en-US" dirty="0"/>
              <a:t>Lenka </a:t>
            </a:r>
            <a:r>
              <a:rPr lang="en-US" dirty="0" err="1"/>
              <a:t>Plavcov</a:t>
            </a:r>
            <a:r>
              <a:rPr lang="cs-CZ" dirty="0"/>
              <a:t>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9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A32BB-8C39-DA57-345F-50A670F9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The goal of the study is to elucidate determinants of tropical tree growth using anatomical and </a:t>
            </a:r>
            <a:r>
              <a:rPr lang="en-US" dirty="0" err="1"/>
              <a:t>dendrometric</a:t>
            </a:r>
            <a:r>
              <a:rPr lang="en-US" dirty="0"/>
              <a:t> data collected from trees growing along a climate gradient on Mount Cameroon.</a:t>
            </a:r>
          </a:p>
        </p:txBody>
      </p:sp>
    </p:spTree>
    <p:extLst>
      <p:ext uri="{BB962C8B-B14F-4D97-AF65-F5344CB8AC3E}">
        <p14:creationId xmlns:p14="http://schemas.microsoft.com/office/powerpoint/2010/main" val="188510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CC579-D150-F13F-65C9-4A1C97C4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37" y="1000860"/>
            <a:ext cx="5478430" cy="576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52805-7212-4BEB-26D1-87D1363C7B7B}"/>
              </a:ext>
            </a:extLst>
          </p:cNvPr>
          <p:cNvSpPr txBox="1"/>
          <p:nvPr/>
        </p:nvSpPr>
        <p:spPr>
          <a:xfrm>
            <a:off x="3558096" y="358588"/>
            <a:ext cx="202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Sampling</a:t>
            </a:r>
            <a:r>
              <a:rPr lang="cs-CZ" sz="2400" dirty="0"/>
              <a:t> </a:t>
            </a:r>
            <a:r>
              <a:rPr lang="cs-CZ" sz="2400" dirty="0" err="1"/>
              <a:t>sites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78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FD1E-0F78-B000-A0CE-EC592142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40" y="211978"/>
            <a:ext cx="4552950" cy="550022"/>
          </a:xfrm>
        </p:spPr>
        <p:txBody>
          <a:bodyPr/>
          <a:lstStyle/>
          <a:p>
            <a:r>
              <a:rPr lang="cs-CZ" dirty="0" err="1"/>
              <a:t>Radial</a:t>
            </a:r>
            <a:r>
              <a:rPr lang="cs-CZ" dirty="0"/>
              <a:t> </a:t>
            </a:r>
            <a:r>
              <a:rPr lang="cs-CZ" dirty="0" err="1"/>
              <a:t>parenchyma</a:t>
            </a:r>
            <a:r>
              <a:rPr lang="cs-CZ" dirty="0"/>
              <a:t> anatomy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BEF6D-8B93-5ABC-D6B7-57D24774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77" y="1129418"/>
            <a:ext cx="4332476" cy="57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FD1A2-EE26-5FF0-6E09-3F99603B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915148"/>
            <a:ext cx="6657975" cy="58578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21FFC1-D2C5-A47C-977A-E888ACFA39DB}"/>
              </a:ext>
            </a:extLst>
          </p:cNvPr>
          <p:cNvSpPr txBox="1">
            <a:spLocks/>
          </p:cNvSpPr>
          <p:nvPr/>
        </p:nvSpPr>
        <p:spPr>
          <a:xfrm>
            <a:off x="2164276" y="247836"/>
            <a:ext cx="4552950" cy="55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err="1"/>
              <a:t>parenchyma</a:t>
            </a:r>
            <a:r>
              <a:rPr lang="cs-CZ" dirty="0"/>
              <a:t> anatomy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148E1-A586-62EB-C90C-9C683085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94" y="775447"/>
            <a:ext cx="3299012" cy="6082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3C2D0-E59D-1587-7D56-D8F645458901}"/>
              </a:ext>
            </a:extLst>
          </p:cNvPr>
          <p:cNvSpPr txBox="1"/>
          <p:nvPr/>
        </p:nvSpPr>
        <p:spPr>
          <a:xfrm>
            <a:off x="197224" y="152960"/>
            <a:ext cx="813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 in radial and axial parenchyma fractions, mean vessel diameter </a:t>
            </a:r>
            <a:r>
              <a:rPr lang="en-US" dirty="0" err="1"/>
              <a:t>nad</a:t>
            </a:r>
            <a:r>
              <a:rPr lang="en-US" dirty="0"/>
              <a:t> tree height along the </a:t>
            </a:r>
            <a:r>
              <a:rPr lang="en-US" dirty="0" err="1"/>
              <a:t>el</a:t>
            </a:r>
            <a:r>
              <a:rPr lang="cs-CZ" dirty="0"/>
              <a:t>e</a:t>
            </a:r>
            <a:r>
              <a:rPr lang="en-US" dirty="0" err="1"/>
              <a:t>vational</a:t>
            </a:r>
            <a:r>
              <a:rPr lang="en-US" dirty="0"/>
              <a:t> gradient on Mount Cameroon </a:t>
            </a:r>
          </a:p>
        </p:txBody>
      </p:sp>
    </p:spTree>
    <p:extLst>
      <p:ext uri="{BB962C8B-B14F-4D97-AF65-F5344CB8AC3E}">
        <p14:creationId xmlns:p14="http://schemas.microsoft.com/office/powerpoint/2010/main" val="113380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4708A-C005-8E87-7747-08660086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08" y="1203512"/>
            <a:ext cx="4248150" cy="55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D3B3D-F52C-6A8E-A961-5C6B5D1333F5}"/>
              </a:ext>
            </a:extLst>
          </p:cNvPr>
          <p:cNvSpPr txBox="1"/>
          <p:nvPr/>
        </p:nvSpPr>
        <p:spPr>
          <a:xfrm>
            <a:off x="2069327" y="242047"/>
            <a:ext cx="500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and axial parenchyma fractions in trees with </a:t>
            </a:r>
          </a:p>
          <a:p>
            <a:r>
              <a:rPr lang="en-US" dirty="0"/>
              <a:t>differing radial and axial parenchyma anatomy</a:t>
            </a:r>
          </a:p>
        </p:txBody>
      </p:sp>
    </p:spTree>
    <p:extLst>
      <p:ext uri="{BB962C8B-B14F-4D97-AF65-F5344CB8AC3E}">
        <p14:creationId xmlns:p14="http://schemas.microsoft.com/office/powerpoint/2010/main" val="140979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78DCBD-23F9-0728-74DD-909EFA670A81}"/>
              </a:ext>
            </a:extLst>
          </p:cNvPr>
          <p:cNvSpPr txBox="1"/>
          <p:nvPr/>
        </p:nvSpPr>
        <p:spPr>
          <a:xfrm>
            <a:off x="1129552" y="188259"/>
            <a:ext cx="711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Trunk radial growth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en-US" dirty="0"/>
              <a:t> in selected tropical trees growing in low, mid or high elevation on Mount Cameroon</a:t>
            </a:r>
            <a:r>
              <a:rPr lang="cs-CZ" dirty="0"/>
              <a:t>. </a:t>
            </a:r>
            <a:r>
              <a:rPr lang="cs-CZ" dirty="0" err="1"/>
              <a:t>Microclimate</a:t>
            </a:r>
            <a:r>
              <a:rPr lang="cs-CZ" dirty="0"/>
              <a:t> data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shown</a:t>
            </a:r>
            <a:r>
              <a:rPr lang="cs-CZ" dirty="0"/>
              <a:t>.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2BB32-231F-76C0-72B8-A70D56F5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36" y="762656"/>
            <a:ext cx="4160199" cy="60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A96C-2DDF-BE2D-3276-3AFCEE76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5BAA-671F-E757-AFFD-2D7AB6FA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54587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 trees with wide vessels in coastal and lowland tropical forests displayed increased fractions of AP and greater vessel-to-parenchyma connectivity. There was no evidence of a higher occurrence of RAP in montane forests characterized by greater environmental seasonality.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study documents diverse patterns in trunk radial growth in tropical trees growing along an Afrotropical elevational gradient. While trees at low elevation tended to grow continuously and linearly, there was a clear trend for a greater growth seasonality with increasing elevation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810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7E3FF98-29DD-4B3E-855B-27FC718DBF91}" vid="{CCA8537A-0BA3-46C2-BBC4-50DF36916D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</TotalTime>
  <Words>202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Default Theme</vt:lpstr>
      <vt:lpstr>Determinants of tropical tree growth along a climate gradient on Mount Cameroon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Plavcová Lenka</dc:creator>
  <cp:lastModifiedBy>Plavcová Lenka</cp:lastModifiedBy>
  <cp:revision>3</cp:revision>
  <dcterms:created xsi:type="dcterms:W3CDTF">2023-11-27T11:22:21Z</dcterms:created>
  <dcterms:modified xsi:type="dcterms:W3CDTF">2023-11-27T11:42:31Z</dcterms:modified>
</cp:coreProperties>
</file>