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96" r:id="rId3"/>
    <p:sldId id="473" r:id="rId4"/>
    <p:sldId id="323" r:id="rId5"/>
    <p:sldId id="312" r:id="rId6"/>
    <p:sldId id="283" r:id="rId7"/>
    <p:sldId id="444" r:id="rId8"/>
    <p:sldId id="325" r:id="rId9"/>
    <p:sldId id="471" r:id="rId10"/>
    <p:sldId id="482" r:id="rId11"/>
    <p:sldId id="485" r:id="rId12"/>
    <p:sldId id="483" r:id="rId13"/>
    <p:sldId id="486" r:id="rId14"/>
    <p:sldId id="487" r:id="rId15"/>
    <p:sldId id="488" r:id="rId16"/>
    <p:sldId id="359" r:id="rId17"/>
    <p:sldId id="324" r:id="rId18"/>
    <p:sldId id="472" r:id="rId19"/>
    <p:sldId id="467" r:id="rId20"/>
    <p:sldId id="479" r:id="rId21"/>
    <p:sldId id="468" r:id="rId22"/>
    <p:sldId id="481" r:id="rId23"/>
    <p:sldId id="480" r:id="rId24"/>
    <p:sldId id="441" r:id="rId25"/>
    <p:sldId id="419" r:id="rId26"/>
    <p:sldId id="274" r:id="rId27"/>
  </p:sldIdLst>
  <p:sldSz cx="9144000" cy="6858000" type="screen4x3"/>
  <p:notesSz cx="6797675" cy="98567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2A094AC-754B-4D05-9525-EB9F7B5E7F80}">
          <p14:sldIdLst>
            <p14:sldId id="257"/>
            <p14:sldId id="396"/>
            <p14:sldId id="473"/>
            <p14:sldId id="323"/>
            <p14:sldId id="312"/>
            <p14:sldId id="283"/>
            <p14:sldId id="444"/>
            <p14:sldId id="325"/>
            <p14:sldId id="471"/>
            <p14:sldId id="482"/>
            <p14:sldId id="485"/>
            <p14:sldId id="483"/>
            <p14:sldId id="486"/>
            <p14:sldId id="487"/>
            <p14:sldId id="488"/>
            <p14:sldId id="359"/>
            <p14:sldId id="324"/>
          </p14:sldIdLst>
        </p14:section>
        <p14:section name="Oddíl bez názvu" id="{BA37CF8C-E5D5-499D-BAF8-9480EC260B15}">
          <p14:sldIdLst>
            <p14:sldId id="472"/>
            <p14:sldId id="467"/>
            <p14:sldId id="479"/>
            <p14:sldId id="468"/>
            <p14:sldId id="481"/>
            <p14:sldId id="480"/>
            <p14:sldId id="441"/>
            <p14:sldId id="419"/>
            <p14:sldId id="274"/>
          </p14:sldIdLst>
        </p14:section>
        <p14:section name="Oddíl bez názvu" id="{129E2748-8A26-4D7B-A97B-497F4311281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>
      <p:cViewPr varScale="1">
        <p:scale>
          <a:sx n="123" d="100"/>
          <a:sy n="123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k.cz/cs/pedagogickafakulta/zahranici/oznameni" TargetMode="External"/><Relationship Id="rId2" Type="http://schemas.openxmlformats.org/officeDocument/2006/relationships/hyperlink" Target="http://www.uhk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uhk.cz/cs/pedagogicka-fakulta/zahranici/zkusenosti-nasich-studentu-ze-zahranicnich-vyjez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k.cz/cs/pedagogicka-fakulta/zahranici/studentske-mobility" TargetMode="External"/><Relationship Id="rId2" Type="http://schemas.openxmlformats.org/officeDocument/2006/relationships/hyperlink" Target="mailto:lucie.martinkova@uhk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hk.cz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martinkova@uhk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hk.cz/cs/pedagogicka-fakulta/zahranici/studentske-mobility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k.cz/cs/pedagogicka-fakulta/zahranici/studentske-mobility/erasmus#Staze" TargetMode="External"/><Relationship Id="rId2" Type="http://schemas.openxmlformats.org/officeDocument/2006/relationships/hyperlink" Target="http://erasmusdatabaze.naep.cz/modules/erasm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hk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dF s hvězdičk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54" y="371168"/>
            <a:ext cx="238767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Obr. P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2120652" cy="202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068711"/>
            <a:ext cx="7772400" cy="23684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cs-CZ" sz="32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</a:br>
            <a:r>
              <a:rPr lang="cs-CZ" sz="3200" b="1" u="sng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NÁVOD, JAK VYJET NA PRAKTICKOU STÁŽ ERASMUS +</a:t>
            </a:r>
          </a:p>
        </p:txBody>
      </p:sp>
    </p:spTree>
    <p:extLst>
      <p:ext uri="{BB962C8B-B14F-4D97-AF65-F5344CB8AC3E}">
        <p14:creationId xmlns:p14="http://schemas.microsoft.com/office/powerpoint/2010/main" val="329709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0196" y="280842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700" b="1" u="sng" dirty="0">
                <a:latin typeface="Cambria" panose="02040503050406030204" pitchFamily="18" charset="0"/>
              </a:rPr>
              <a:t>VYBRALA JSEM SI ZAHRANIČNÍ ORGANIZACI, JAK DÁLE POSTUPOVAT? JAK ORGANIZACI OSLOVIT?</a:t>
            </a:r>
            <a:br>
              <a:rPr lang="cs-CZ" sz="2700" b="1" u="sng" dirty="0">
                <a:latin typeface="Cambria" panose="02040503050406030204" pitchFamily="18" charset="0"/>
              </a:rPr>
            </a:br>
            <a:endParaRPr lang="cs-CZ" sz="2700" b="1" u="sng" dirty="0">
              <a:latin typeface="Cambria" panose="02040503050406030204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b="1" dirty="0">
              <a:latin typeface="Cambria" panose="02040503050406030204" pitchFamily="18" charset="0"/>
            </a:endParaRPr>
          </a:p>
          <a:p>
            <a:r>
              <a:rPr lang="cs-CZ" sz="2000" dirty="0">
                <a:latin typeface="Cambria" panose="02040503050406030204" pitchFamily="18" charset="0"/>
              </a:rPr>
              <a:t>zašlete budoucímu zaměstnavateli svůj životopis a motivační dopis ( v Aj, příp. v </a:t>
            </a:r>
            <a:r>
              <a:rPr lang="cs-CZ" sz="2000" dirty="0" err="1">
                <a:latin typeface="Cambria" panose="02040503050406030204" pitchFamily="18" charset="0"/>
              </a:rPr>
              <a:t>Nj</a:t>
            </a:r>
            <a:r>
              <a:rPr lang="cs-CZ" sz="2000" dirty="0">
                <a:latin typeface="Cambria" panose="02040503050406030204" pitchFamily="18" charset="0"/>
              </a:rPr>
              <a:t>)</a:t>
            </a:r>
          </a:p>
          <a:p>
            <a:pPr marL="0" indent="0">
              <a:buNone/>
            </a:pPr>
            <a:endParaRPr lang="cs-CZ" sz="2000" dirty="0">
              <a:latin typeface="Cambria" panose="02040503050406030204" pitchFamily="18" charset="0"/>
            </a:endParaRPr>
          </a:p>
          <a:p>
            <a:r>
              <a:rPr lang="cs-CZ" sz="2000" dirty="0">
                <a:latin typeface="Cambria" panose="02040503050406030204" pitchFamily="18" charset="0"/>
              </a:rPr>
              <a:t>Seznamte zahraničního zaměstnavatele s Vaší představou o délce Vaší stáže a o Vašem působení v organizaci a představte program Erasmus +</a:t>
            </a:r>
          </a:p>
          <a:p>
            <a:br>
              <a:rPr lang="cs-CZ" sz="2000" dirty="0">
                <a:latin typeface="Cambria" panose="02040503050406030204" pitchFamily="18" charset="0"/>
              </a:rPr>
            </a:br>
            <a:r>
              <a:rPr lang="cs-CZ" sz="2000" dirty="0">
                <a:latin typeface="Cambria" panose="02040503050406030204" pitchFamily="18" charset="0"/>
              </a:rPr>
              <a:t>Vysvětlete, jak programu Erasmus + funguje (stážista obdrží stipendium z vysílající univerzity, v organizaci působí zdarma) </a:t>
            </a: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r>
              <a:rPr lang="cs-CZ" sz="2000" dirty="0">
                <a:latin typeface="Cambria" panose="02040503050406030204" pitchFamily="18" charset="0"/>
              </a:rPr>
              <a:t>Pro základní představu o programu Erasmus + můžete použít zpracovaný letáček a vzor emailu viz další snímky.</a:t>
            </a: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80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3429" y="332656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800" b="1" u="sng" dirty="0">
                <a:latin typeface="Cambria" panose="02040503050406030204" pitchFamily="18" charset="0"/>
              </a:rPr>
              <a:t>VZOR EMAILU OSLOVENÍ BUDOUCÍHO ZAMĚSTNAVATELE :</a:t>
            </a:r>
            <a:endParaRPr lang="cs-CZ" sz="2700" b="1" u="sng" dirty="0">
              <a:latin typeface="Cambria" panose="02040503050406030204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ED017B7-AE9F-49F7-BEAA-A2B0B7C97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84254"/>
            <a:ext cx="7344816" cy="43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45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EFC6D-D877-43D3-86F6-248E29E3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u="sng" dirty="0">
                <a:latin typeface="Cambria" panose="02040503050406030204" pitchFamily="18" charset="0"/>
              </a:rPr>
              <a:t>LETÁČEK SE ZÁKLADNÍMI INFORMACEMI O PRAKTICKÝCH STÁŽÍCH ERASMUS +: 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5916B1F-1D1D-4777-8B13-E8DC37E97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1"/>
            <a:ext cx="5292967" cy="48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3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3429" y="332656"/>
            <a:ext cx="8229600" cy="1143000"/>
          </a:xfrm>
        </p:spPr>
        <p:txBody>
          <a:bodyPr>
            <a:normAutofit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200" b="1" u="sng" dirty="0">
                <a:latin typeface="Cambria" panose="02040503050406030204" pitchFamily="18" charset="0"/>
              </a:rPr>
              <a:t>JAK NAVÁZAT NA PŘÍPADNOU ODPOVĚĎ: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EB993A8-6E59-4E1E-8663-F5493FB82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29" y="2054242"/>
            <a:ext cx="6872908" cy="410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3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3429" y="332656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200" b="1" u="sng" dirty="0">
                <a:latin typeface="Cambria" panose="02040503050406030204" pitchFamily="18" charset="0"/>
              </a:rPr>
              <a:t>JAK MÁ VYPADAT ZVACÍ DOPIS NA PRAKTICKOU STÁŽ ERASMUS +: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b="1" dirty="0">
              <a:latin typeface="Cambria" panose="02040503050406030204" pitchFamily="18" charset="0"/>
            </a:endParaRPr>
          </a:p>
          <a:p>
            <a:r>
              <a:rPr lang="cs-CZ" sz="1800" dirty="0">
                <a:latin typeface="Cambria" panose="02040503050406030204" pitchFamily="18" charset="0"/>
              </a:rPr>
              <a:t>Jméno a příjmení studenta/studentky</a:t>
            </a:r>
          </a:p>
          <a:p>
            <a:r>
              <a:rPr lang="cs-CZ" sz="1800" dirty="0">
                <a:latin typeface="Cambria" panose="02040503050406030204" pitchFamily="18" charset="0"/>
              </a:rPr>
              <a:t>Datum narození nebo číslo občanského průkazu</a:t>
            </a:r>
          </a:p>
          <a:p>
            <a:pPr marL="0" indent="0">
              <a:buNone/>
            </a:pPr>
            <a:r>
              <a:rPr lang="cs-CZ" sz="1800" dirty="0">
                <a:latin typeface="Cambria" panose="02040503050406030204" pitchFamily="18" charset="0"/>
              </a:rPr>
              <a:t>      studenta/studentky</a:t>
            </a:r>
          </a:p>
          <a:p>
            <a:r>
              <a:rPr lang="cs-CZ" sz="1800" dirty="0">
                <a:latin typeface="Cambria" panose="02040503050406030204" pitchFamily="18" charset="0"/>
              </a:rPr>
              <a:t>Název organizace, ve které bude stáž vykonávána</a:t>
            </a:r>
          </a:p>
          <a:p>
            <a:r>
              <a:rPr lang="cs-CZ" sz="1800" dirty="0">
                <a:latin typeface="Cambria" panose="02040503050406030204" pitchFamily="18" charset="0"/>
              </a:rPr>
              <a:t>Období, po které bude stáž vykonávána (tzn. od</a:t>
            </a:r>
          </a:p>
          <a:p>
            <a:pPr marL="0" indent="0">
              <a:buFont typeface="Arial" pitchFamily="34" charset="0"/>
              <a:buNone/>
            </a:pPr>
            <a:r>
              <a:rPr lang="cs-CZ" sz="1800" dirty="0">
                <a:latin typeface="Cambria" panose="02040503050406030204" pitchFamily="18" charset="0"/>
              </a:rPr>
              <a:t>      kterého měsíce do kterého) a počet měsíců, po které bude stáž vykonávána</a:t>
            </a:r>
          </a:p>
          <a:p>
            <a:r>
              <a:rPr lang="cs-CZ" sz="1800" dirty="0">
                <a:latin typeface="Cambria" panose="02040503050406030204" pitchFamily="18" charset="0"/>
              </a:rPr>
              <a:t>Měl by být napsán v jazyce, v němž bude stáž vykonávána</a:t>
            </a:r>
          </a:p>
          <a:p>
            <a:r>
              <a:rPr lang="cs-CZ" sz="1800" dirty="0">
                <a:latin typeface="Cambria" panose="02040503050406030204" pitchFamily="18" charset="0"/>
              </a:rPr>
              <a:t>Vymezení činnosti, kterou bude student/studentka v dané firmě/instituci vykonávat</a:t>
            </a:r>
          </a:p>
          <a:p>
            <a:r>
              <a:rPr lang="cs-CZ" sz="1800" dirty="0">
                <a:latin typeface="Cambria" panose="02040503050406030204" pitchFamily="18" charset="0"/>
              </a:rPr>
              <a:t>Na další stránce najdete příklad takového dopisu</a:t>
            </a: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7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3429" y="332656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200" b="1" u="sng" dirty="0">
                <a:latin typeface="Cambria" panose="02040503050406030204" pitchFamily="18" charset="0"/>
              </a:rPr>
              <a:t>JAK MÁ VYPADAT ZVACÍ DOPIS NA PRAKTICKOU STÁŽ ERASMUS +: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C451BA5-E8AB-44BF-A2AA-5D5F2D1D0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334" y="1844824"/>
            <a:ext cx="4636019" cy="42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6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4352"/>
            <a:ext cx="8229600" cy="650432"/>
          </a:xfrm>
        </p:spPr>
        <p:txBody>
          <a:bodyPr>
            <a:normAutofit fontScale="90000"/>
          </a:bodyPr>
          <a:lstStyle/>
          <a:p>
            <a:pPr algn="l"/>
            <a:br>
              <a:rPr lang="cs-CZ" sz="40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r>
              <a:rPr lang="cs-CZ" sz="2700" b="1" u="sng" dirty="0">
                <a:latin typeface="Cambria" panose="02040503050406030204" pitchFamily="18" charset="0"/>
              </a:rPr>
              <a:t>PODAŘILO SE MI DOMLUVIT SI STÁŽ. JAK DÁLE POSTUPOVAT?</a:t>
            </a:r>
            <a:br>
              <a:rPr lang="cs-CZ" sz="4000" b="1" u="sng" dirty="0">
                <a:latin typeface="Cambria" panose="02040503050406030204" pitchFamily="18" charset="0"/>
              </a:rPr>
            </a:br>
            <a:endParaRPr lang="cs-CZ" sz="4000" b="1" dirty="0"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  <a:noFill/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cs-CZ" sz="4500" b="1" u="sng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cs-CZ" sz="1600" b="1" u="sng" dirty="0">
              <a:latin typeface="Cambria" panose="02040503050406030204" pitchFamily="18" charset="0"/>
            </a:endParaRPr>
          </a:p>
          <a:p>
            <a:r>
              <a:rPr lang="cs-CZ" sz="4400" dirty="0">
                <a:latin typeface="Cambria" panose="02040503050406030204" pitchFamily="18" charset="0"/>
              </a:rPr>
              <a:t>VŘ bude vypsáno ve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 jednorázově na celý AR 2024/2025,  jako tzv. klouzavé  VŘ (Vyhlášení zveřejněno v březnu 2024)</a:t>
            </a:r>
          </a:p>
          <a:p>
            <a:endParaRPr lang="cs-CZ" sz="4400" dirty="0">
              <a:latin typeface="Cambria" panose="02040503050406030204" pitchFamily="18" charset="0"/>
            </a:endParaRPr>
          </a:p>
          <a:p>
            <a:r>
              <a:rPr lang="cs-CZ" sz="4400" dirty="0">
                <a:latin typeface="Cambria" panose="02040503050406030204" pitchFamily="18" charset="0"/>
              </a:rPr>
              <a:t>Přihlášky, motivační dopis a zvací dopis od zahraniční instituce lze nahrávat do IS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 průběžně a to vždy minimálně 1 měsíc před plánovaným odjezdem</a:t>
            </a:r>
            <a:endParaRPr lang="cs-CZ" sz="4400" u="sng" dirty="0">
              <a:latin typeface="Cambria" panose="02040503050406030204" pitchFamily="18" charset="0"/>
            </a:endParaRPr>
          </a:p>
          <a:p>
            <a:endParaRPr lang="cs-CZ" sz="4400" u="sng" dirty="0">
              <a:latin typeface="Cambria" panose="02040503050406030204" pitchFamily="18" charset="0"/>
            </a:endParaRPr>
          </a:p>
          <a:p>
            <a:r>
              <a:rPr lang="cs-CZ" sz="4400" dirty="0">
                <a:latin typeface="Cambria" panose="02040503050406030204" pitchFamily="18" charset="0"/>
              </a:rPr>
              <a:t>vyhlášení VŘ vč. formuláře přihlášky a návodu k přihlášení se prostřednictvím IS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 naleznete na webové stránce RI </a:t>
            </a:r>
            <a:r>
              <a:rPr lang="cs-CZ" sz="4400" dirty="0" err="1">
                <a:latin typeface="Cambria" panose="02040503050406030204" pitchFamily="18" charset="0"/>
              </a:rPr>
              <a:t>PdF</a:t>
            </a:r>
            <a:r>
              <a:rPr lang="cs-CZ" sz="4400" dirty="0">
                <a:latin typeface="Cambria" panose="02040503050406030204" pitchFamily="18" charset="0"/>
              </a:rPr>
              <a:t>, </a:t>
            </a:r>
            <a:r>
              <a:rPr lang="cs-CZ" sz="4400" dirty="0">
                <a:latin typeface="Cambria" panose="02040503050406030204" pitchFamily="18" charset="0"/>
                <a:hlinkClick r:id="rId2"/>
              </a:rPr>
              <a:t>www.uhk.cz</a:t>
            </a:r>
            <a:r>
              <a:rPr lang="cs-CZ" sz="4400" dirty="0">
                <a:latin typeface="Cambria" panose="02040503050406030204" pitchFamily="18" charset="0"/>
              </a:rPr>
              <a:t> : </a:t>
            </a:r>
          </a:p>
          <a:p>
            <a:pPr marL="0" indent="0">
              <a:buNone/>
            </a:pPr>
            <a:endParaRPr lang="cs-CZ" sz="2600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cs-CZ" sz="2800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latin typeface="Cambria" panose="02040503050406030204" pitchFamily="18" charset="0"/>
              </a:rPr>
              <a:t>  </a:t>
            </a: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endParaRPr lang="cs-CZ" sz="2600" b="1" u="sng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600" b="1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1400" b="1" dirty="0">
              <a:latin typeface="Cambria" panose="02040503050406030204" pitchFamily="18" charset="0"/>
            </a:endParaRPr>
          </a:p>
          <a:p>
            <a:endParaRPr lang="cs-CZ" sz="1600" b="1" u="sng" dirty="0">
              <a:latin typeface="Cambria" panose="02040503050406030204" pitchFamily="18" charset="0"/>
            </a:endParaRPr>
          </a:p>
          <a:p>
            <a:endParaRPr lang="cs-CZ" sz="4400" b="1" u="sng" dirty="0">
              <a:latin typeface="Cambria" panose="02040503050406030204" pitchFamily="18" charset="0"/>
            </a:endParaRPr>
          </a:p>
          <a:p>
            <a:endParaRPr lang="cs-CZ" sz="4400" b="1" u="sng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4400" b="1" u="sng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4400" b="1" u="sng" dirty="0">
              <a:latin typeface="Cambria" panose="02040503050406030204" pitchFamily="18" charset="0"/>
            </a:endParaRPr>
          </a:p>
          <a:p>
            <a:r>
              <a:rPr lang="cs-CZ" sz="4400" dirty="0">
                <a:latin typeface="Cambria" panose="02040503050406030204" pitchFamily="18" charset="0"/>
              </a:rPr>
              <a:t>Do výběrového řízení se přihlašujete prostřednictvím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!!! Po přihlášení do IS STAG – kliknete na záložku „Moje studium“, poté „ECTS výjezdy“, dále „Podat přihlášku“ .  V rámci elektronického přihlášení nahráváte 3 povinné dokumenty - vyplněnou přihlášku společně s motivačním dopisem (max. 1 str. A4) a zvacím dopisem od přijímající instituce (případně emailovou komunikaci s přijímající institucí).  </a:t>
            </a:r>
          </a:p>
          <a:p>
            <a:pPr marL="0" indent="0">
              <a:buNone/>
            </a:pPr>
            <a:r>
              <a:rPr lang="cs-CZ" sz="4400" dirty="0">
                <a:latin typeface="Cambria" panose="02040503050406030204" pitchFamily="18" charset="0"/>
              </a:rPr>
              <a:t>            Dokument přihlášky naleznete </a:t>
            </a:r>
            <a:r>
              <a:rPr lang="pl-PL" sz="4400" dirty="0">
                <a:latin typeface="Cambria" panose="02040503050406030204" pitchFamily="18" charset="0"/>
              </a:rPr>
              <a:t>na webu fakulty – webový odkaz:        </a:t>
            </a:r>
            <a:r>
              <a:rPr lang="pl-PL" sz="4400" dirty="0">
                <a:latin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https://www.uhk.cz/cs/pedagogickafakulta/zahranici/oznameni</a:t>
            </a:r>
            <a:r>
              <a:rPr lang="pl-PL" sz="4400" dirty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pl-PL" sz="4000" b="1" dirty="0">
                <a:latin typeface="Cambria" panose="02040503050406030204" pitchFamily="18" charset="0"/>
              </a:rPr>
              <a:t> </a:t>
            </a:r>
          </a:p>
          <a:p>
            <a:endParaRPr lang="cs-CZ" sz="1600" b="1" u="sng" dirty="0">
              <a:latin typeface="Cambria" panose="02040503050406030204" pitchFamily="18" charset="0"/>
            </a:endParaRPr>
          </a:p>
          <a:p>
            <a:endParaRPr lang="cs-CZ" sz="1600" b="1" u="sng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1600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1600" dirty="0">
                <a:latin typeface="Cambria" panose="02040503050406030204" pitchFamily="18" charset="0"/>
              </a:rPr>
              <a:t>.</a:t>
            </a:r>
          </a:p>
          <a:p>
            <a:pPr>
              <a:defRPr/>
            </a:pPr>
            <a:endParaRPr lang="cs-CZ" sz="1400" b="1" dirty="0">
              <a:latin typeface="Cambria" panose="02040503050406030204" pitchFamily="18" charset="0"/>
            </a:endParaRPr>
          </a:p>
          <a:p>
            <a:pPr>
              <a:defRPr/>
            </a:pPr>
            <a:endParaRPr lang="cs-CZ" sz="1600" b="1" dirty="0"/>
          </a:p>
          <a:p>
            <a:pPr>
              <a:defRPr/>
            </a:pPr>
            <a:endParaRPr lang="cs-CZ" sz="1800" b="1" dirty="0"/>
          </a:p>
          <a:p>
            <a:endParaRPr lang="cs-CZ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0296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712879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1244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br>
              <a:rPr lang="cs-CZ" sz="40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r>
              <a:rPr lang="cs-CZ" sz="2700" b="1" u="sng" dirty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KRITÉRIA VÝBĚROVÉHO ŘÍZENÍ</a:t>
            </a:r>
            <a:r>
              <a:rPr lang="cs-CZ" sz="2700" b="1" u="sng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400" b="1" u="sng" dirty="0">
                <a:latin typeface="Cambria" panose="02040503050406030204" pitchFamily="18" charset="0"/>
              </a:rPr>
              <a:t>Praktické stáže:</a:t>
            </a:r>
          </a:p>
          <a:p>
            <a:pPr>
              <a:lnSpc>
                <a:spcPct val="17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kompatibilita studijního oboru studenta s nabízenou/vyhledanou stáží  na zahraniční institucí (odpovídající oborové zaměření)</a:t>
            </a:r>
          </a:p>
          <a:p>
            <a:pPr>
              <a:lnSpc>
                <a:spcPct val="17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Předjednaná spolupráce – ideálně zvací dopis od zaměstnavatele</a:t>
            </a:r>
          </a:p>
          <a:p>
            <a:pPr>
              <a:lnSpc>
                <a:spcPct val="9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formulace účelu pracovní stáže</a:t>
            </a:r>
          </a:p>
          <a:p>
            <a:pPr>
              <a:lnSpc>
                <a:spcPct val="90000"/>
              </a:lnSpc>
              <a:defRPr/>
            </a:pPr>
            <a:endParaRPr lang="cs-CZ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studijní výsledky</a:t>
            </a:r>
          </a:p>
          <a:p>
            <a:pPr>
              <a:lnSpc>
                <a:spcPct val="90000"/>
              </a:lnSpc>
              <a:defRPr/>
            </a:pPr>
            <a:endParaRPr lang="cs-CZ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odpovídající znalost cizího jazyka </a:t>
            </a:r>
          </a:p>
          <a:p>
            <a:pPr>
              <a:lnSpc>
                <a:spcPct val="90000"/>
              </a:lnSpc>
              <a:defRPr/>
            </a:pPr>
            <a:endParaRPr lang="cs-CZ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motivace (přiložený motivační dopis), příp. zvací dopis od poskytovatele stáže</a:t>
            </a:r>
          </a:p>
          <a:p>
            <a:pPr>
              <a:lnSpc>
                <a:spcPct val="90000"/>
              </a:lnSpc>
              <a:defRPr/>
            </a:pPr>
            <a:endParaRPr lang="cs-CZ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vyšší ročník</a:t>
            </a:r>
          </a:p>
          <a:p>
            <a:pPr>
              <a:lnSpc>
                <a:spcPct val="90000"/>
              </a:lnSpc>
              <a:defRPr/>
            </a:pPr>
            <a:endParaRPr lang="cs-CZ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zkušenost z předchozího pobytu v zahraničí</a:t>
            </a:r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820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295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38456"/>
            <a:ext cx="8229600" cy="4554840"/>
          </a:xfrm>
        </p:spPr>
        <p:txBody>
          <a:bodyPr>
            <a:noAutofit/>
          </a:bodyPr>
          <a:lstStyle/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Důležité je si prostudovat dokument DESATERO STUDENTA (dokument upřesňující studentské povinnosti na </a:t>
            </a:r>
            <a:r>
              <a:rPr lang="cs-CZ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PdF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UHK před, v průběhu a po skončení mobility) 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V případě úspěšně absolvované </a:t>
            </a:r>
            <a:r>
              <a:rPr lang="cs-CZ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zahr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. mobility, koordinované a spravované referátem internacionalizace </a:t>
            </a:r>
            <a:r>
              <a:rPr lang="cs-CZ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PdF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získám kredity dle přehledu: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cs-CZ" sz="1600" b="1" dirty="0">
              <a:latin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+  kredity získané v rámci zahraničního studijního pobytu budou uznány ve volně volitelném bloku (v Dodatku k diplomu) + možnost uznání dílčích předmětů</a:t>
            </a:r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br>
              <a:rPr lang="cs-CZ" sz="2400" b="1" u="sng" dirty="0"/>
            </a:br>
            <a:r>
              <a:rPr lang="cs-CZ" sz="2400" b="1" u="sng" dirty="0"/>
              <a:t>UZNÁNÍ ZAHRANIČNÍCH MOBILIT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599623"/>
              </p:ext>
            </p:extLst>
          </p:nvPr>
        </p:nvGraphicFramePr>
        <p:xfrm>
          <a:off x="1738312" y="2948781"/>
          <a:ext cx="5667375" cy="1865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8784">
                  <a:extLst>
                    <a:ext uri="{9D8B030D-6E8A-4147-A177-3AD203B41FA5}">
                      <a16:colId xmlns:a16="http://schemas.microsoft.com/office/drawing/2014/main" val="3559954971"/>
                    </a:ext>
                  </a:extLst>
                </a:gridCol>
                <a:gridCol w="1547898">
                  <a:extLst>
                    <a:ext uri="{9D8B030D-6E8A-4147-A177-3AD203B41FA5}">
                      <a16:colId xmlns:a16="http://schemas.microsoft.com/office/drawing/2014/main" val="3617181318"/>
                    </a:ext>
                  </a:extLst>
                </a:gridCol>
                <a:gridCol w="1690693">
                  <a:extLst>
                    <a:ext uri="{9D8B030D-6E8A-4147-A177-3AD203B41FA5}">
                      <a16:colId xmlns:a16="http://schemas.microsoft.com/office/drawing/2014/main" val="5553426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Název: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Popis: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Kredity: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077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Krátkodobá mobilita 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5-7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kredit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8426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Krátkodobá mobilita 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8-14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 kredity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5608786"/>
                  </a:ext>
                </a:extLst>
              </a:tr>
              <a:tr h="219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Krátkodobá mobilita 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15-30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 kredity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650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Dlouhodobá mobilita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Délka: 31-60 dní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 kreditů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0597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Studijní pobyt či stáž 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61-90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 kreditů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945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Studijní pobyt či stáž 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91-120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 kreditů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838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Studijní pobyt či stáž 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121-180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 kreditů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177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Krátkodobá mobilita v doktorském studiu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5-30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 kredity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1997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44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vyjet do zahraničí?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Zkušenosti našich studentů ze zahraničních výjezdů - Univerzita Hradec Králové (uhk.cz)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EC82B77-27C1-4B67-BDF7-6B135609BE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4956043" cy="371703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804B89C-2B80-491E-A16F-4C2970B4E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4139952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7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95536" y="202431"/>
            <a:ext cx="8317432" cy="5877272"/>
          </a:xfrm>
          <a:noFill/>
          <a:ln>
            <a:noFill/>
          </a:ln>
        </p:spPr>
        <p:txBody>
          <a:bodyPr>
            <a:normAutofit/>
          </a:bodyPr>
          <a:lstStyle/>
          <a:p>
            <a:br>
              <a:rPr lang="cs-CZ" sz="36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br>
              <a:rPr lang="cs-CZ" sz="36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r>
              <a:rPr lang="cs-CZ" sz="36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 </a:t>
            </a:r>
            <a:br>
              <a:rPr lang="cs-CZ" sz="36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br>
              <a:rPr lang="cs-CZ" sz="36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br>
              <a:rPr lang="cs-CZ" sz="22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</a:br>
            <a:br>
              <a:rPr lang="cs-CZ" sz="24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</a:br>
            <a:br>
              <a:rPr lang="cs-CZ" sz="3600" dirty="0">
                <a:ea typeface="Verdana" pitchFamily="34" charset="0"/>
                <a:cs typeface="Verdana" pitchFamily="34" charset="0"/>
              </a:rPr>
            </a:br>
            <a:br>
              <a:rPr lang="cs-CZ" sz="36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0" y="1916113"/>
            <a:ext cx="1187624" cy="42100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endParaRPr lang="cs-CZ" sz="1300" b="1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 descr="C:\Users\user\Desktop\Obr. 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48" y="6093296"/>
            <a:ext cx="212065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26" y="2875569"/>
            <a:ext cx="5885773" cy="3780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5CF5E7E-64C4-4DBC-A75A-677B4D739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3888432" cy="378216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7DFBC3C-03FF-479C-812A-92DCCCF7B4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6672"/>
            <a:ext cx="5148062" cy="329857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BE1E465-56D4-44FE-AE98-4104BC6CD6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2210"/>
            <a:ext cx="4482236" cy="281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47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vyjet do zahraničí?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3C143F1-8F71-4D98-B6B8-851ABC8FD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2" y="1124744"/>
            <a:ext cx="3394472" cy="5976664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D49B822-929B-4669-A469-9FA435846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34" y="1268760"/>
            <a:ext cx="5612466" cy="27276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C6DEE94-7E8E-49B9-B61B-D409BC11FA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34" y="3996446"/>
            <a:ext cx="5612466" cy="317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59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mi přinesl Erasmus pobyt?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1AB503E-4A1C-402A-A5C7-6C781A89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/>
              <a:t>„Erasmus mi především dal skvělé lidi různě po světě a Evropě. Navštívila jsem spoustu míst  a vytvořila nezapomenutelné zážitky. Vylepšila jsem si komunikaci v anglickým jazyce a dodala sebevědomí sobě, že zvládnu řešit mnohé věci a nepotřebuji k tomu mateřský jazyk. Stále z Erasmu čerpá různé zkušenosti a znalosti, co jsem se naučila.“</a:t>
            </a:r>
          </a:p>
          <a:p>
            <a:r>
              <a:rPr lang="cs-CZ" sz="1400" dirty="0"/>
              <a:t>„Erasmus+ pobyt v Portugalsku mi dává možnost poznat spoustu nových lidí, ať už další </a:t>
            </a:r>
            <a:r>
              <a:rPr lang="cs-CZ" sz="1400" dirty="0" err="1"/>
              <a:t>erasmus</a:t>
            </a:r>
            <a:r>
              <a:rPr lang="cs-CZ" sz="1400" dirty="0"/>
              <a:t> studenty nebo místní, vytvářet nová přátelství, procestovat krásná místa a hlavně zkoušet věci, které jsem nikdy předtím nezkusila. Ochutnala jsem místní tradiční jídlo, pila Portské víno v Portu, surfovala v </a:t>
            </a:r>
            <a:r>
              <a:rPr lang="cs-CZ" sz="1400" dirty="0" err="1"/>
              <a:t>Aveiru</a:t>
            </a:r>
            <a:r>
              <a:rPr lang="cs-CZ" sz="1400" dirty="0"/>
              <a:t>, zaplavala si v oceánu a pochopila, že tady nemůžu očekávat, že autobus přijede na čas. Každý den se dostávám do nových situací, ve kterých jsem nikdy dřív nebyla a celý pobyt je pro mě velkou zkušeností plnou nových zážitků.“</a:t>
            </a:r>
          </a:p>
          <a:p>
            <a:r>
              <a:rPr lang="cs-CZ" sz="1400" dirty="0"/>
              <a:t>„Jako student, který ještě stále studuje v zahraničí mi pobyt již přinesl mnoho nových přátel do života. Již pociťuji i zlepšení mé jazykové úrovně. Člověk se zde naučí úplně jinému druhu samostatnosti. Jste daleko od domova a pomoc si tedy musíte buď zařídit sami a nebo na dálku. Člověk zde více mentálně dospěje. Je to také samozřejmě obohacení o ostatní světové kultury. Nejedná se pouze o zemi, ve které studuji, ale jde také o ostatní studenty programu Erasmus z různých koutů světa.“</a:t>
            </a:r>
          </a:p>
          <a:p>
            <a:r>
              <a:rPr lang="cs-CZ" sz="1400" dirty="0"/>
              <a:t>„Spoustu nových zkušeností s jiným stylem učení. Setkání se spolužáky, našel jsem si kamarády se kterými jsme stále v kontaktu. Překonání strachu z cestování a setkávání s cizími lidmi. Upevnění v angličtině.“</a:t>
            </a:r>
          </a:p>
        </p:txBody>
      </p:sp>
    </p:spTree>
    <p:extLst>
      <p:ext uri="{BB962C8B-B14F-4D97-AF65-F5344CB8AC3E}">
        <p14:creationId xmlns:p14="http://schemas.microsoft.com/office/powerpoint/2010/main" val="3166918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by se měli další studenti na Erasmus přihlásit?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1AB503E-4A1C-402A-A5C7-6C781A89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200" dirty="0"/>
              <a:t>Na začátku jsem se bála jet do nového prostředí a myslím si, že tenhle pocit je normální a prožívá ho každý. Překonejte tenhle počáteční strach a jeďte, není nic, co by tu člověk sám nezvládl. Osamostatníte se, uděláte si nové kamarády a procestujete spoustu nových míst.</a:t>
            </a:r>
          </a:p>
          <a:p>
            <a:r>
              <a:rPr lang="cs-CZ" sz="1200" dirty="0"/>
              <a:t>Protože je to jedinečná životní příležitost, kterou by neměli promarnit. Nepochybně se pro ně Erasmus stane zážitkem na celý život. Je to svým způsobem i nevysvětlitelná zkušenost. Nevíte jaké to je, dokud to sami nezkusíte.</a:t>
            </a:r>
          </a:p>
          <a:p>
            <a:r>
              <a:rPr lang="cs-CZ" sz="1200" dirty="0"/>
              <a:t>Nebojte se! Stojí to za to. Je to jedno z nejlepších rozhodnutích, které jsem na univerzitě doposud udělala a nelituji toho. Věřím, že ani vy nebudete litovat. </a:t>
            </a:r>
          </a:p>
          <a:p>
            <a:r>
              <a:rPr lang="cs-CZ" sz="1200" dirty="0"/>
              <a:t>Budete mít nejen úžasné zážitky, ale také se toho dost v životě naučíte. Žít takhle v cizině (byť jen na chvíli) Vás donutí koukat na věci i z jiných perspektiv. Uvidíte spoustu zajímavých míst, hodně se toho dozvíte o ostatních, ale i sami o sobě a budete mít vzpomínky na celý život :)</a:t>
            </a:r>
          </a:p>
          <a:p>
            <a:r>
              <a:rPr lang="cs-CZ" sz="1200" dirty="0"/>
              <a:t>Je to skvělá možnost, jak poznat cizí zemi, nové lidi, procvičit si cizí jazyk a získat mnoho zkušeností. Jestli ještě váháš, jdi do toho, taková možnost se ti už nikdy v životě nemusí naskytnout.</a:t>
            </a:r>
          </a:p>
          <a:p>
            <a:r>
              <a:rPr lang="cs-CZ" sz="1200" dirty="0"/>
              <a:t>Myslím, že to posílí sebevědomí člověka - zjistí totiž, že toho dokáže mnohem víc, než si dříve myslel. Domluví se v cizí zemi, zvládne se o sebe postarat a orientovat se v novém prostředí. Taky se díky ostatním zahraničním přátelům dozví více o jiných zemích a zvyklostech. A hlavně pozná novou zemi, její historii a současné reálie. A pokud má štěstí jako já, tak se do ní zamiluje a má se kam vracet na dovolenou.</a:t>
            </a:r>
          </a:p>
          <a:p>
            <a:r>
              <a:rPr lang="cs-CZ" sz="1200" dirty="0"/>
              <a:t>Já chápu, že ne každý je cestovatelský typ. Můžeš být celý život v Česku a neznamená to, že jsi méněcenný. Ale pokud v tobě aspoň trochu dřímá touha to udělat a odjet... tak pojď. Je to jak skluzavka. Jen podepíšeš pár papírů a pak jedeš tu super rychlou jízdu s rukama nahoře. A vždycky se na světě najdou lidi, co ti poradí "zaříznout si plavky", když se zrovna zadrhneš. </a:t>
            </a:r>
          </a:p>
          <a:p>
            <a:r>
              <a:rPr lang="cs-CZ" sz="1200" dirty="0"/>
              <a:t>Protože je to neskutečným způsobem obohacující zkušenost do celého života. Naučíte se žít v cizí zemi. Mluvit každý den při běžných situacích cizím jazykem. Poznáte cizí kultury. Je zde i dostatek volného času na objevování samotného univerzitního města, ale i výlety po celé Francii. Nebojte se vyjet. Neváhejte. Rozumím, že pro některé je to velký skok do neznáma. Ostatně pro mě to bylo také přesně takové, ale ničeho nelituji a pobyt si náramně užívám.</a:t>
            </a:r>
          </a:p>
          <a:p>
            <a:r>
              <a:rPr lang="cs-CZ" sz="1200" dirty="0"/>
              <a:t>Rozšířit si obzory, poznat něco jiného, vylézt ze své komfortní zóny, využívat těchto příležitostí, dokud je čas a možnosti. :)</a:t>
            </a:r>
          </a:p>
        </p:txBody>
      </p:sp>
    </p:spTree>
    <p:extLst>
      <p:ext uri="{BB962C8B-B14F-4D97-AF65-F5344CB8AC3E}">
        <p14:creationId xmlns:p14="http://schemas.microsoft.com/office/powerpoint/2010/main" val="1421247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vyjet do zahraničí?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229600" cy="4968552"/>
          </a:xfrm>
        </p:spPr>
      </p:pic>
    </p:spTree>
    <p:extLst>
      <p:ext uri="{BB962C8B-B14F-4D97-AF65-F5344CB8AC3E}">
        <p14:creationId xmlns:p14="http://schemas.microsoft.com/office/powerpoint/2010/main" val="2890682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90010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1200" b="1" dirty="0"/>
          </a:p>
          <a:p>
            <a:pPr marL="0" indent="0" algn="ctr">
              <a:buNone/>
            </a:pPr>
            <a:r>
              <a:rPr lang="cs-CZ" sz="40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Více informací:</a:t>
            </a:r>
          </a:p>
          <a:p>
            <a:pPr marL="0" indent="0" algn="ctr">
              <a:buNone/>
            </a:pPr>
            <a:endParaRPr lang="cs-CZ" sz="3300" dirty="0"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Email: 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  <a:hlinkClick r:id="rId2"/>
              </a:rPr>
              <a:t>lucie.martinkova@uhk.cz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Web: </a:t>
            </a:r>
          </a:p>
          <a:p>
            <a:pPr algn="ctr"/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  <a:hlinkClick r:id="rId3"/>
              </a:rPr>
              <a:t>https://www.uhk.cz/cs/pedagogicka-fakulta/zahranici/studentske-mobility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 </a:t>
            </a:r>
          </a:p>
          <a:p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  <a:hlinkClick r:id="rId4"/>
              </a:rPr>
              <a:t>www.uhk.cz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cs-CZ" sz="3300" dirty="0" err="1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PdF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       Zahraničí        Zkušenosti našich studentů ze zahraničních výjezdů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Šipka doprava 1"/>
          <p:cNvSpPr/>
          <p:nvPr/>
        </p:nvSpPr>
        <p:spPr>
          <a:xfrm>
            <a:off x="2915816" y="4338812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4281192" y="4272325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6714724" y="4297581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09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Obr. 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2120652" cy="189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9001000" cy="586551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cs-CZ" sz="1200" b="1" dirty="0"/>
          </a:p>
          <a:p>
            <a:pPr marL="0" indent="0" algn="ctr">
              <a:buNone/>
            </a:pPr>
            <a:r>
              <a:rPr lang="cs-CZ" sz="47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KONTAKT:</a:t>
            </a:r>
          </a:p>
          <a:p>
            <a:pPr marL="0" indent="0" algn="ctr">
              <a:buNone/>
            </a:pPr>
            <a:r>
              <a:rPr lang="cs-CZ" sz="33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Referát pro internacionalizaci Pedagogické fakulty</a:t>
            </a:r>
          </a:p>
          <a:p>
            <a:pPr marL="0" indent="0" algn="ctr">
              <a:buNone/>
            </a:pPr>
            <a:r>
              <a:rPr lang="cs-CZ" sz="33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Mgr. Lucie Martinková - referentka, koordinátorka </a:t>
            </a:r>
          </a:p>
          <a:p>
            <a:pPr marL="0" indent="0" algn="ctr">
              <a:buNone/>
            </a:pPr>
            <a:r>
              <a:rPr lang="cs-CZ" sz="33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Mgr. Daniela Vrabcová, Ph.D.-proděkanka pro internacionalizaci 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Sídlo: </a:t>
            </a:r>
            <a:r>
              <a:rPr lang="cs-CZ" dirty="0"/>
              <a:t>Budova E, Víta Nejedlého 573/4, </a:t>
            </a:r>
            <a:r>
              <a:rPr lang="cs-CZ" dirty="0" err="1"/>
              <a:t>míst.č</a:t>
            </a:r>
            <a:r>
              <a:rPr lang="cs-CZ" dirty="0"/>
              <a:t>. 52060 (1.patro) 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Tel. : 493 331 115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Email: 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  <a:hlinkClick r:id="rId3"/>
              </a:rPr>
              <a:t>lucie.martinkova@uhk.cz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Úřední hodiny pro studenty: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Pondělí-čtvrtek 9:00-11:00+12:00-14:00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Web: 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  <a:hlinkClick r:id="rId4"/>
              </a:rPr>
              <a:t>https://www.uhk.cz/cs/pedagogicka-fakulta/zahranici/studentske-mobility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736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endParaRPr lang="cs-CZ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cs-CZ" sz="36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Děkuji za pozornost!</a:t>
            </a:r>
          </a:p>
          <a:p>
            <a:pPr marL="0" indent="0" algn="ctr">
              <a:buNone/>
            </a:pPr>
            <a:endParaRPr lang="cs-CZ" sz="3600" b="1" dirty="0"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cs-CZ" sz="36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Těším se na setkání s Vámi při vyřizování Vaší praktické stáže.</a:t>
            </a:r>
          </a:p>
          <a:p>
            <a:pPr marL="0" indent="0" algn="ctr">
              <a:buNone/>
            </a:pPr>
            <a:endParaRPr lang="cs-CZ" sz="3600" dirty="0">
              <a:latin typeface="Cambria" panose="02040503050406030204" pitchFamily="18" charset="0"/>
            </a:endParaRPr>
          </a:p>
        </p:txBody>
      </p:sp>
      <p:pic>
        <p:nvPicPr>
          <p:cNvPr id="7" name="Picture 2" descr="C:\Users\user\Desktop\Obr. 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3136"/>
            <a:ext cx="212065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4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95536" y="202431"/>
            <a:ext cx="8317432" cy="587727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br>
              <a:rPr lang="cs-CZ" sz="32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br>
              <a:rPr lang="cs-CZ" sz="32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br>
              <a:rPr lang="cs-CZ" sz="32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br>
              <a:rPr lang="cs-CZ" sz="32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br>
              <a:rPr lang="cs-CZ" sz="32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br>
              <a:rPr lang="cs-CZ" sz="32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r>
              <a:rPr lang="cs-CZ" sz="3200" b="1" u="sng" dirty="0">
                <a:latin typeface="Cambria" panose="02040503050406030204" pitchFamily="18" charset="0"/>
                <a:ea typeface="Verdana" pitchFamily="34" charset="0"/>
              </a:rPr>
              <a:t>PROGRAM ERASMUS </a:t>
            </a:r>
            <a:r>
              <a:rPr lang="cs-CZ" sz="3200" b="1" u="sng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+: </a:t>
            </a:r>
            <a:br>
              <a:rPr lang="cs-CZ" sz="3200" b="1" u="sng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</a:br>
            <a:r>
              <a:rPr lang="cs-CZ" sz="3200" b="1" u="sng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PRAKTICKÁ STÁŽ</a:t>
            </a:r>
            <a:br>
              <a:rPr lang="cs-CZ" sz="3200" b="1" u="sng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</a:br>
            <a:r>
              <a:rPr lang="cs-CZ" sz="3200" b="1" u="sng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(Student mobility </a:t>
            </a:r>
            <a:r>
              <a:rPr lang="cs-CZ" sz="3200" b="1" u="sng" dirty="0" err="1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for</a:t>
            </a:r>
            <a:r>
              <a:rPr lang="cs-CZ" sz="3200" b="1" u="sng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3200" b="1" u="sng" dirty="0" err="1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traineeship</a:t>
            </a:r>
            <a:r>
              <a:rPr lang="cs-CZ" sz="3200" b="1" u="sng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(SMP))</a:t>
            </a:r>
            <a:br>
              <a:rPr lang="cs-CZ" sz="4900" b="1" u="sng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</a:br>
            <a:br>
              <a:rPr lang="cs-CZ" sz="2200" b="1" u="sng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</a:br>
            <a:br>
              <a:rPr lang="cs-CZ" sz="22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</a:br>
            <a:br>
              <a:rPr lang="cs-CZ" sz="22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</a:br>
            <a:br>
              <a:rPr lang="cs-CZ" sz="22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</a:br>
            <a:br>
              <a:rPr lang="cs-CZ" sz="22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</a:br>
            <a:br>
              <a:rPr lang="cs-CZ" sz="22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</a:br>
            <a:br>
              <a:rPr lang="cs-CZ" sz="24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</a:br>
            <a:br>
              <a:rPr lang="cs-CZ" sz="3600" dirty="0">
                <a:ea typeface="Verdana" pitchFamily="34" charset="0"/>
                <a:cs typeface="Verdana" pitchFamily="34" charset="0"/>
              </a:rPr>
            </a:br>
            <a:br>
              <a:rPr lang="cs-CZ" sz="36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endParaRPr lang="cs-CZ" sz="2200" dirty="0"/>
          </a:p>
        </p:txBody>
      </p:sp>
      <p:pic>
        <p:nvPicPr>
          <p:cNvPr id="5" name="Picture 2" descr="C:\Users\user\Desktop\Obr. 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04" y="5190059"/>
            <a:ext cx="212065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01622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18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 fontScale="90000"/>
          </a:bodyPr>
          <a:lstStyle/>
          <a:p>
            <a:pPr algn="l"/>
            <a:br>
              <a:rPr lang="cs-CZ" sz="36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br>
              <a:rPr lang="cs-CZ" sz="36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r>
              <a:rPr lang="cs-CZ" sz="2700" b="1" u="sng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Program Erasmus +</a:t>
            </a:r>
            <a:br>
              <a:rPr lang="cs-CZ" sz="27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</a:br>
            <a:r>
              <a:rPr lang="cs-CZ" sz="2200" dirty="0">
                <a:latin typeface="Cambria" panose="02040503050406030204" pitchFamily="18" charset="0"/>
              </a:rPr>
              <a:t>Podmínky pro možnost výjezdu na praktickou stáž Erasmus +:</a:t>
            </a:r>
            <a:br>
              <a:rPr lang="cs-CZ" sz="2200" dirty="0">
                <a:latin typeface="Cambria" panose="02040503050406030204" pitchFamily="18" charset="0"/>
              </a:rPr>
            </a:br>
            <a:endParaRPr lang="cs-CZ" sz="2200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3816423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88841"/>
            <a:ext cx="8297416" cy="41044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>
                <a:latin typeface="Cambria" panose="02040503050406030204" pitchFamily="18" charset="0"/>
              </a:rPr>
              <a:t>Praktická stáž</a:t>
            </a: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  <a:p>
            <a:r>
              <a:rPr lang="cs-CZ" sz="1600" b="1" dirty="0">
                <a:latin typeface="Cambria" panose="02040503050406030204" pitchFamily="18" charset="0"/>
              </a:rPr>
              <a:t>Student akreditovaného bakalářského, magisterského, doktorského studia na Pedagogické fakultě UHK v prezenční, kombinované či distanční formě</a:t>
            </a:r>
          </a:p>
          <a:p>
            <a:pPr marL="0" indent="0">
              <a:buNone/>
            </a:pPr>
            <a:endParaRPr lang="cs-CZ" sz="1600" b="1" dirty="0">
              <a:latin typeface="Cambria" panose="02040503050406030204" pitchFamily="18" charset="0"/>
            </a:endParaRPr>
          </a:p>
          <a:p>
            <a:r>
              <a:rPr lang="cs-CZ" sz="1600" b="1" dirty="0">
                <a:latin typeface="Cambria" panose="02040503050406030204" pitchFamily="18" charset="0"/>
              </a:rPr>
              <a:t>Po celou dobu pobytu musí mít statut studenta, nesmí studium přerušit ani ukončit (může mít uzavřené studium a být tzv. čekatel na státnice/obhajobu)</a:t>
            </a:r>
          </a:p>
          <a:p>
            <a:endParaRPr lang="cs-CZ" sz="1600" b="1" dirty="0">
              <a:latin typeface="Cambria" panose="02040503050406030204" pitchFamily="18" charset="0"/>
            </a:endParaRPr>
          </a:p>
          <a:p>
            <a:endParaRPr lang="cs-CZ" sz="1600" b="1" dirty="0">
              <a:latin typeface="Cambria" panose="02040503050406030204" pitchFamily="18" charset="0"/>
            </a:endParaRPr>
          </a:p>
          <a:p>
            <a:r>
              <a:rPr lang="cs-CZ" sz="1600" b="1" dirty="0">
                <a:latin typeface="Cambria" panose="02040503050406030204" pitchFamily="18" charset="0"/>
              </a:rPr>
              <a:t>Student vyjíždějící na praktickou stáž může studovat </a:t>
            </a:r>
            <a:r>
              <a:rPr lang="cs-CZ" sz="1600" b="1" u="sng" dirty="0">
                <a:latin typeface="Cambria" panose="02040503050406030204" pitchFamily="18" charset="0"/>
              </a:rPr>
              <a:t>jakýkoliv ročník </a:t>
            </a:r>
            <a:r>
              <a:rPr lang="cs-CZ" sz="1600" b="1" dirty="0">
                <a:latin typeface="Cambria" panose="02040503050406030204" pitchFamily="18" charset="0"/>
              </a:rPr>
              <a:t>studia.</a:t>
            </a:r>
          </a:p>
          <a:p>
            <a:endParaRPr lang="cs-CZ" sz="16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600" b="1" dirty="0">
              <a:latin typeface="Cambria" panose="02040503050406030204" pitchFamily="18" charset="0"/>
            </a:endParaRPr>
          </a:p>
          <a:p>
            <a:pPr algn="just"/>
            <a:r>
              <a:rPr lang="cs-CZ" sz="1600" b="1" dirty="0">
                <a:latin typeface="Cambria" panose="02040503050406030204" pitchFamily="18" charset="0"/>
              </a:rPr>
              <a:t>Délka praktické stáže by měla probíhat </a:t>
            </a:r>
          </a:p>
          <a:p>
            <a:pPr marL="0" indent="0" algn="just">
              <a:buNone/>
            </a:pPr>
            <a:r>
              <a:rPr lang="cs-CZ" sz="1600" b="1" dirty="0">
                <a:latin typeface="Cambria" panose="02040503050406030204" pitchFamily="18" charset="0"/>
              </a:rPr>
              <a:t>              v rozmezí </a:t>
            </a:r>
            <a:r>
              <a:rPr lang="cs-CZ" sz="1600" b="1" u="sng" dirty="0">
                <a:latin typeface="Cambria" panose="02040503050406030204" pitchFamily="18" charset="0"/>
              </a:rPr>
              <a:t>2-12 měsíců</a:t>
            </a:r>
            <a:r>
              <a:rPr lang="cs-CZ" sz="1600" b="1" dirty="0">
                <a:latin typeface="Cambria" panose="02040503050406030204" pitchFamily="18" charset="0"/>
              </a:rPr>
              <a:t>  (minimální délka  60 dní)</a:t>
            </a:r>
          </a:p>
          <a:p>
            <a:pPr marL="0" indent="0" algn="just">
              <a:buNone/>
            </a:pPr>
            <a:r>
              <a:rPr lang="cs-CZ" sz="1600" b="1" dirty="0">
                <a:latin typeface="Cambria" panose="02040503050406030204" pitchFamily="18" charset="0"/>
              </a:rPr>
              <a:t>  </a:t>
            </a:r>
          </a:p>
          <a:p>
            <a:pPr algn="just"/>
            <a:r>
              <a:rPr lang="cs-CZ" sz="1600" b="1" dirty="0">
                <a:latin typeface="Cambria" panose="02040503050406030204" pitchFamily="18" charset="0"/>
              </a:rPr>
              <a:t>Přijímající instituce = jakákoli veřejná či soukromá organizace z programové nebo partnerské země, která působí na trhu práce nebo v oblasti vzdělávání, odborné přípravy, mládeže, výzkumu a inovací. (firmy, podniky, neziskové organizace, veřejné a výzkumné instituce, velvyslanectví nebo konzulární úřady vysílající programové země)</a:t>
            </a:r>
          </a:p>
          <a:p>
            <a:pPr algn="just"/>
            <a:endParaRPr lang="cs-CZ" sz="1600" b="1" dirty="0">
              <a:latin typeface="Cambria" panose="02040503050406030204" pitchFamily="18" charset="0"/>
            </a:endParaRPr>
          </a:p>
          <a:p>
            <a:pPr algn="just"/>
            <a:endParaRPr lang="cs-CZ" sz="1600" b="1" dirty="0">
              <a:latin typeface="Cambria" panose="02040503050406030204" pitchFamily="18" charset="0"/>
            </a:endParaRPr>
          </a:p>
          <a:p>
            <a:pPr algn="just"/>
            <a:r>
              <a:rPr lang="cs-CZ" sz="1600" b="1" dirty="0">
                <a:latin typeface="Cambria" panose="02040503050406030204" pitchFamily="18" charset="0"/>
              </a:rPr>
              <a:t>Student může absolvovat studijní pobyt či praktickou stáž v zahraničí v součtu v celkové délce maximálně 12 měsíců za studijní cyklus (bakalářský, magisterský, doktorský).</a:t>
            </a:r>
          </a:p>
          <a:p>
            <a:endParaRPr lang="cs-CZ" sz="1600" b="1" dirty="0">
              <a:latin typeface="Cambria" panose="020405030504060302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01622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5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864096"/>
          </a:xfrm>
        </p:spPr>
        <p:txBody>
          <a:bodyPr>
            <a:normAutofit fontScale="90000"/>
          </a:bodyPr>
          <a:lstStyle/>
          <a:p>
            <a:pPr algn="l"/>
            <a:br>
              <a:rPr lang="cs-CZ" sz="4000" b="1" dirty="0">
                <a:solidFill>
                  <a:srgbClr val="FF0000"/>
                </a:solidFill>
              </a:rPr>
            </a:b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2700" b="1" u="sng" dirty="0">
                <a:latin typeface="Cambria" panose="02040503050406030204" pitchFamily="18" charset="0"/>
              </a:rPr>
              <a:t>PODMÍNKY VÝJEZDU NA PRAKTICKOU STÁŽ: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340768"/>
            <a:ext cx="8363272" cy="5040560"/>
          </a:xfrm>
        </p:spPr>
        <p:txBody>
          <a:bodyPr>
            <a:normAutofit/>
          </a:bodyPr>
          <a:lstStyle/>
          <a:p>
            <a:endParaRPr lang="cs-CZ" sz="1600" b="1" dirty="0">
              <a:latin typeface="Cambria" panose="02040503050406030204" pitchFamily="18" charset="0"/>
            </a:endParaRPr>
          </a:p>
          <a:p>
            <a:endParaRPr lang="cs-CZ" sz="1600" b="1" dirty="0">
              <a:latin typeface="Cambria" panose="02040503050406030204" pitchFamily="18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účastník praktické stáže je před a po celou dobu stáže studentem </a:t>
            </a:r>
          </a:p>
          <a:p>
            <a:endParaRPr lang="cs-CZ" sz="1600" dirty="0">
              <a:latin typeface="Cambria" panose="02040503050406030204" pitchFamily="18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délka pracovní stáže 2 – 12 měsíců , minimální délka 2 měsíce, tj. 60 dní (dle kalkulátoru EK)</a:t>
            </a:r>
          </a:p>
          <a:p>
            <a:endParaRPr lang="cs-CZ" sz="1600" dirty="0">
              <a:latin typeface="Cambria" panose="02040503050406030204" pitchFamily="18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student sám osloví potencionálního zaměstnavatele  a domluví se na podmínkách</a:t>
            </a:r>
          </a:p>
          <a:p>
            <a:pPr marL="0" indent="0">
              <a:buNone/>
            </a:pPr>
            <a:endParaRPr lang="cs-CZ" sz="1600" dirty="0">
              <a:latin typeface="Cambria" panose="02040503050406030204" pitchFamily="18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 pracovní činnost –doporučená pracovní doba 40h/týdně </a:t>
            </a:r>
          </a:p>
          <a:p>
            <a:pPr marL="0" indent="0">
              <a:buNone/>
            </a:pPr>
            <a:endParaRPr lang="cs-CZ" sz="1600" dirty="0">
              <a:latin typeface="Cambria" panose="02040503050406030204" pitchFamily="18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 pracovní náplň odpovídá co nejvíce studijnímu oboru studenta	</a:t>
            </a:r>
          </a:p>
          <a:p>
            <a:endParaRPr lang="cs-CZ" sz="1600" dirty="0">
              <a:latin typeface="Cambria" panose="02040503050406030204" pitchFamily="18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 praktická stáž není vázána na uzavřenou smlouvu mezi UHK a zaměstnavatelem</a:t>
            </a:r>
          </a:p>
          <a:p>
            <a:pPr marL="0" indent="0">
              <a:buNone/>
            </a:pPr>
            <a:endParaRPr lang="cs-CZ" sz="16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400" b="1" dirty="0"/>
          </a:p>
          <a:p>
            <a:endParaRPr lang="cs-CZ" sz="1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27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rmAutofit fontScale="90000"/>
          </a:bodyPr>
          <a:lstStyle/>
          <a:p>
            <a:pPr algn="l"/>
            <a:br>
              <a:rPr lang="cs-CZ" sz="40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r>
              <a:rPr lang="cs-CZ" sz="2700" b="1" u="sng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FINANCOVÁNÍ STUDIJNÍHO POBYTU/PRAKTICKÉ STÁŽE: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cs-CZ" sz="2400" dirty="0">
                <a:latin typeface="Cambria" panose="02040503050406030204" pitchFamily="18" charset="0"/>
              </a:rPr>
              <a:t>student obdrží stipendium na celý pobyt před začátkem pobytu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sz="2400" dirty="0">
                <a:latin typeface="Cambria" panose="02040503050406030204" pitchFamily="18" charset="0"/>
              </a:rPr>
              <a:t>      (v jedné nebo dvou splátkách) na soukromý bankovní účet v Kč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sz="24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dirty="0">
                <a:latin typeface="Cambria" panose="02040503050406030204" pitchFamily="18" charset="0"/>
              </a:rPr>
              <a:t>stipendium se vypočítá ze sazby pro konkrétní zemi určené na 1 měsíc pobytu násobený počtem měsíců (dle kalkulace programu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sz="2400" dirty="0">
                <a:latin typeface="Cambria" panose="02040503050406030204" pitchFamily="18" charset="0"/>
              </a:rPr>
              <a:t>      Erasmus se počítá každý celý měsíc jako 30 dní + se dopočítají dny z  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sz="2400" dirty="0">
                <a:latin typeface="Cambria" panose="02040503050406030204" pitchFamily="18" charset="0"/>
              </a:rPr>
              <a:t>      neúplného měsíce, pro ně je sazba rovna 1/30 měsíční sazby x počet 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sz="2400" dirty="0">
                <a:latin typeface="Cambria" panose="02040503050406030204" pitchFamily="18" charset="0"/>
              </a:rPr>
              <a:t>      dní)</a:t>
            </a:r>
          </a:p>
          <a:p>
            <a:pPr>
              <a:lnSpc>
                <a:spcPct val="90000"/>
              </a:lnSpc>
              <a:defRPr/>
            </a:pPr>
            <a:r>
              <a:rPr lang="cs-CZ" sz="2400" dirty="0">
                <a:latin typeface="Cambria" panose="02040503050406030204" pitchFamily="18" charset="0"/>
              </a:rPr>
              <a:t>země zapojené do programu Erasmus + jsou rozděleny do 2 skupin,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sz="2400" dirty="0">
                <a:latin typeface="Cambria" panose="02040503050406030204" pitchFamily="18" charset="0"/>
              </a:rPr>
              <a:t>      každá skupina má svou měsíční sazbu pro studijní pobyt a praktickou 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sz="2400" dirty="0">
                <a:latin typeface="Cambria" panose="02040503050406030204" pitchFamily="18" charset="0"/>
              </a:rPr>
              <a:t>      stáž (toto je platné ve všech zemích zapojených do programu!)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sz="24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dirty="0">
                <a:latin typeface="Cambria" panose="02040503050406030204" pitchFamily="18" charset="0"/>
              </a:rPr>
              <a:t>stipendium na pobyt či stáž je příspěvkem na zvýšené životní náklady spojené s pobytem v zahraničí (tj. má kompenzovat rozdíl nákladů v domovské zemi a cílové zemi pobytu)</a:t>
            </a:r>
          </a:p>
          <a:p>
            <a:pPr>
              <a:lnSpc>
                <a:spcPct val="90000"/>
              </a:lnSpc>
              <a:defRPr/>
            </a:pPr>
            <a:endParaRPr lang="cs-CZ" sz="24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dirty="0">
                <a:latin typeface="Cambria" panose="02040503050406030204" pitchFamily="18" charset="0"/>
              </a:rPr>
              <a:t>Nekryje plně náklady pobytu a předpokládá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sz="2400" dirty="0">
                <a:latin typeface="Cambria" panose="02040503050406030204" pitchFamily="18" charset="0"/>
              </a:rPr>
              <a:t>       finanční spoluúčast studenta</a:t>
            </a:r>
          </a:p>
          <a:p>
            <a:endParaRPr lang="cs-CZ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1622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018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95536" y="-1611560"/>
            <a:ext cx="8317432" cy="813690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cs-CZ" sz="2400" b="1" u="sng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FINANCOVÁNÍ STUDIJNÍHO POBYTU /PRAKTICKÉ STÁŽE :</a:t>
            </a:r>
            <a:br>
              <a:rPr lang="cs-CZ" sz="2800" b="1" u="sng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</a:br>
            <a:br>
              <a:rPr lang="cs-CZ" sz="22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</a:br>
            <a:br>
              <a:rPr lang="cs-CZ" sz="22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</a:br>
            <a:br>
              <a:rPr lang="cs-CZ" sz="22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</a:br>
            <a:br>
              <a:rPr lang="cs-CZ" sz="24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</a:br>
            <a:br>
              <a:rPr lang="cs-CZ" sz="3600" dirty="0">
                <a:ea typeface="Verdana" pitchFamily="34" charset="0"/>
                <a:cs typeface="Verdana" pitchFamily="34" charset="0"/>
              </a:rPr>
            </a:br>
            <a:br>
              <a:rPr lang="cs-CZ" sz="36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endParaRPr lang="cs-CZ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1" y="188640"/>
            <a:ext cx="2017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ECE6BAA-584D-4FA2-8294-685C051A0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28" y="1556792"/>
            <a:ext cx="807224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9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700" b="1" u="sng" dirty="0">
                <a:latin typeface="Cambria" panose="02040503050406030204" pitchFamily="18" charset="0"/>
              </a:rPr>
              <a:t>KDE HLEDAT POTENCIONÁLNÍHO ZAMĚSTNAVATELE PRO SVOU STÁŽ, KONKRÉTNÍ TIPY?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endParaRPr lang="cs-CZ" sz="1400" b="1" dirty="0">
              <a:latin typeface="Cambria" panose="02040503050406030204" pitchFamily="18" charset="0"/>
            </a:endParaRPr>
          </a:p>
          <a:p>
            <a:r>
              <a:rPr lang="cs-CZ" sz="1600" b="1" dirty="0">
                <a:latin typeface="Cambria" panose="02040503050406030204" pitchFamily="18" charset="0"/>
              </a:rPr>
              <a:t>Erasmus databáze závěrečných zpráv studentů: </a:t>
            </a:r>
            <a:r>
              <a:rPr lang="cs-CZ" sz="1600" b="1" u="sng" dirty="0">
                <a:solidFill>
                  <a:srgbClr val="0070C0"/>
                </a:solidFill>
                <a:latin typeface="Cambria" panose="02040503050406030204" pitchFamily="18" charset="0"/>
                <a:hlinkClick r:id="rId2"/>
              </a:rPr>
              <a:t> </a:t>
            </a:r>
            <a:r>
              <a:rPr lang="cs-CZ" sz="1600" u="sng" dirty="0">
                <a:solidFill>
                  <a:srgbClr val="0070C0"/>
                </a:solidFill>
                <a:latin typeface="Cambria" panose="02040503050406030204" pitchFamily="18" charset="0"/>
                <a:hlinkClick r:id="rId2"/>
              </a:rPr>
              <a:t>http://erasmusdatabaze.naep.cz/modules/erasmus</a:t>
            </a:r>
            <a:r>
              <a:rPr lang="cs-CZ" sz="1600" u="sng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cs-CZ" sz="1600" b="1" dirty="0">
                <a:latin typeface="Cambria" panose="02040503050406030204" pitchFamily="18" charset="0"/>
              </a:rPr>
              <a:t>Naše webové stránky: </a:t>
            </a:r>
            <a:r>
              <a:rPr lang="cs-CZ" sz="1600" dirty="0">
                <a:hlinkClick r:id="rId3"/>
              </a:rPr>
              <a:t>Erasmus+ - Univerzita Hradec Králové (uhk.cz)</a:t>
            </a:r>
            <a:br>
              <a:rPr lang="cs-CZ" sz="1600" b="1" dirty="0">
                <a:solidFill>
                  <a:schemeClr val="folHlink"/>
                </a:solidFill>
                <a:latin typeface="Cambria" panose="02040503050406030204" pitchFamily="18" charset="0"/>
                <a:cs typeface="Arial" pitchFamily="34" charset="0"/>
              </a:rPr>
            </a:br>
            <a:endParaRPr lang="cs-CZ" sz="1600" b="1" dirty="0"/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3E3BF37-4FA0-4463-8D6E-311AAA6E3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24943"/>
            <a:ext cx="9144000" cy="33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1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700" b="1" u="sng" dirty="0">
                <a:latin typeface="Cambria" panose="02040503050406030204" pitchFamily="18" charset="0"/>
              </a:rPr>
              <a:t>KDE HLEDAT POTENCIONÁLNÍHO ZAMĚSTNAVATELE PRO SVOU STÁŽ, KONKRÉTNÍ TIPY?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endParaRPr lang="cs-CZ" sz="1400" b="1" dirty="0">
              <a:latin typeface="Cambria" panose="02040503050406030204" pitchFamily="18" charset="0"/>
            </a:endParaRPr>
          </a:p>
          <a:p>
            <a:r>
              <a:rPr lang="cs-CZ" sz="1600" b="1" dirty="0">
                <a:latin typeface="Cambria" panose="02040503050406030204" pitchFamily="18" charset="0"/>
              </a:rPr>
              <a:t>Naše webové stránky: </a:t>
            </a:r>
            <a:r>
              <a:rPr lang="cs-CZ" sz="1600" b="1" dirty="0">
                <a:latin typeface="Cambria" panose="02040503050406030204" pitchFamily="18" charset="0"/>
                <a:hlinkClick r:id="rId2"/>
              </a:rPr>
              <a:t>www.uhk.cz</a:t>
            </a:r>
            <a:r>
              <a:rPr lang="cs-CZ" sz="1600" b="1" dirty="0">
                <a:latin typeface="Cambria" panose="02040503050406030204" pitchFamily="18" charset="0"/>
              </a:rPr>
              <a:t>  </a:t>
            </a:r>
            <a:br>
              <a:rPr lang="cs-CZ" sz="1600" b="1" dirty="0">
                <a:solidFill>
                  <a:schemeClr val="folHlink"/>
                </a:solidFill>
                <a:latin typeface="Cambria" panose="02040503050406030204" pitchFamily="18" charset="0"/>
                <a:cs typeface="Arial" pitchFamily="34" charset="0"/>
              </a:rPr>
            </a:br>
            <a:endParaRPr lang="cs-CZ" sz="1600" b="1" dirty="0"/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Sledujte vaše školní emaily, na které Vám průběžně zasílám nabídky našich partnerských zahraničních institucí (České školy, Česká centra apod.)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D6AAB2A-0DF5-4384-B1FE-0867355E6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271399"/>
            <a:ext cx="6264696" cy="305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415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7003</TotalTime>
  <Words>2198</Words>
  <Application>Microsoft Office PowerPoint</Application>
  <PresentationFormat>Předvádění na obrazovce (4:3)</PresentationFormat>
  <Paragraphs>264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</vt:lpstr>
      <vt:lpstr>Times New Roman</vt:lpstr>
      <vt:lpstr>Verdana</vt:lpstr>
      <vt:lpstr>Motiv sady Office</vt:lpstr>
      <vt:lpstr> NÁVOD, JAK VYJET NA PRAKTICKOU STÁŽ ERASMUS +</vt:lpstr>
      <vt:lpstr>          </vt:lpstr>
      <vt:lpstr>      PROGRAM ERASMUS +:  PRAKTICKÁ STÁŽ (Student mobility for traineeship (SMP))          </vt:lpstr>
      <vt:lpstr>  Program Erasmus + Podmínky pro možnost výjezdu na praktickou stáž Erasmus +: </vt:lpstr>
      <vt:lpstr>  PODMÍNKY VÝJEZDU NA PRAKTICKOU STÁŽ:</vt:lpstr>
      <vt:lpstr> FINANCOVÁNÍ STUDIJNÍHO POBYTU/PRAKTICKÉ STÁŽE:</vt:lpstr>
      <vt:lpstr>FINANCOVÁNÍ STUDIJNÍHO POBYTU /PRAKTICKÉ STÁŽE :       </vt:lpstr>
      <vt:lpstr>  KDE HLEDAT POTENCIONÁLNÍHO ZAMĚSTNAVATELE PRO SVOU STÁŽ, KONKRÉTNÍ TIPY?</vt:lpstr>
      <vt:lpstr>  KDE HLEDAT POTENCIONÁLNÍHO ZAMĚSTNAVATELE PRO SVOU STÁŽ, KONKRÉTNÍ TIPY?</vt:lpstr>
      <vt:lpstr>  VYBRALA JSEM SI ZAHRANIČNÍ ORGANIZACI, JAK DÁLE POSTUPOVAT? JAK ORGANIZACI OSLOVIT? </vt:lpstr>
      <vt:lpstr> VZOR EMAILU OSLOVENÍ BUDOUCÍHO ZAMĚSTNAVATELE :</vt:lpstr>
      <vt:lpstr>LETÁČEK SE ZÁKLADNÍMI INFORMACEMI O PRAKTICKÝCH STÁŽÍCH ERASMUS +: </vt:lpstr>
      <vt:lpstr> JAK NAVÁZAT NA PŘÍPADNOU ODPOVĚĎ:</vt:lpstr>
      <vt:lpstr> JAK MÁ VYPADAT ZVACÍ DOPIS NA PRAKTICKOU STÁŽ ERASMUS +:</vt:lpstr>
      <vt:lpstr> JAK MÁ VYPADAT ZVACÍ DOPIS NA PRAKTICKOU STÁŽ ERASMUS +:</vt:lpstr>
      <vt:lpstr> PODAŘILO SE MI DOMLUVIT SI STÁŽ. JAK DÁLE POSTUPOVAT? </vt:lpstr>
      <vt:lpstr> KRITÉRIA VÝBĚROVÉHO ŘÍZENÍ:</vt:lpstr>
      <vt:lpstr> UZNÁNÍ ZAHRANIČNÍCH MOBILIT</vt:lpstr>
      <vt:lpstr>Proč vyjet do zahraničí?</vt:lpstr>
      <vt:lpstr>Proč vyjet do zahraničí?</vt:lpstr>
      <vt:lpstr>Co mi přinesl Erasmus pobyt?</vt:lpstr>
      <vt:lpstr>Proč by se měli další studenti na Erasmus přihlásit?</vt:lpstr>
      <vt:lpstr>Proč vyjet do zahraničí?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Martinková Lucie</dc:creator>
  <cp:lastModifiedBy>Martinková Lucie</cp:lastModifiedBy>
  <cp:revision>685</cp:revision>
  <cp:lastPrinted>2016-03-02T06:26:02Z</cp:lastPrinted>
  <dcterms:created xsi:type="dcterms:W3CDTF">2012-08-16T06:16:50Z</dcterms:created>
  <dcterms:modified xsi:type="dcterms:W3CDTF">2024-02-13T08:33:39Z</dcterms:modified>
</cp:coreProperties>
</file>