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0ACAA-24EC-49F0-2146-AAF80FB2A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01F0B9-6D13-44F9-1959-CA9EBE46C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24581B-D329-DDF9-E7CC-7F962BD3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D8ED66-CC0D-7564-520B-5C46FE9A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4628B-5992-DB0A-D312-24DEAF1A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41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1091D-0435-CC8A-1AAD-79F6D481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913753-FA0B-FF43-20DB-981AC590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9AE2E4-B500-1C69-2FC4-ACA7112B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CAA779-637D-A048-1954-D8358A2A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55968E-DDD7-BCD3-890A-EEEC6D1F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46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60B7012-B03A-C3C9-30C4-0048F0021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EE4978-6A76-7F44-7DCA-CEBF12818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8B3DC-D095-0869-82C5-61BF76C0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BFBDBE-31B7-90EA-0310-8A01D2B8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E081F0-092A-BBD9-1EAC-BCAAD5A9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052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1FBDC-E222-EB85-D659-6453C072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0089EB-12E9-8008-42A6-EA3033C20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EA8CA4-1C07-D411-E9CD-4242EEB3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F2F3FE-5C1D-70E5-E97A-66DD5BB1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B9C23F-4FC9-0C63-4DA9-3A1F49A7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98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EB25E-210F-534E-7246-0DC213EE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93364B-68D5-77C0-5606-C7CDDF630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749FAF-8964-EAED-492B-D42751B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7ABEC8-57E2-9AD7-5847-3A668740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3EAB6E-2385-D6E7-2041-044EB97F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33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1A774-B2CA-7D58-2FF5-6EEF3A4B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BF4C70-FC40-7463-71EC-098A08648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A7524C-8B78-8547-293C-836454D1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149903-5948-1101-7F8A-4700B015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7D9767-27E1-A533-0F05-DFEE1964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E08652-0DD9-0A67-D3F6-30970CA5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8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6BF0F-5E2F-3E27-5023-132A8717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C10307-93EE-CE21-2E3A-DB341E85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A7890A-A623-1615-02E9-BABFBF859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ABFF9E-3EBF-84C6-5ACE-BC442E691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52CCF3-D137-DC54-8BA3-5F98ED264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F5B290-6C26-C536-4E06-69B183B4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B9FE716-A535-94EB-F7F8-9B94D282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7823E71-169C-0EE4-DD5A-8987BD2A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72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72FA2-14BE-2170-B88E-D6CE693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2AD7F6-C407-A398-BC86-C2EBCBC9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E0FC0F-2CEB-E134-2142-8D102259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43CC22-6EAC-0751-9E10-9C0E8D18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56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DFC76A-6CCC-4C7B-CF6B-2B3E3BE9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5990A7-B475-5EE1-1B3C-ED8AD998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82CF9E-8449-00E4-C1F3-14A05695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08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EA30D-31D1-03E9-12EF-971BC1FB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B4B02-B6F0-FF71-B823-763202CE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4A0FD-F840-A3B2-A17C-7D94D7757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47CB77-A0CD-EAF6-D579-7629A315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33E306A-CDEC-198D-E4C2-0F79FC94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D98F8D-4803-BA32-4146-EC860F9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34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5A158-DAA7-2A08-E290-F1EA9557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FDB7C5-28BC-66E4-EF99-0121657B2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90F843-717B-C79D-8776-57B97468E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DAA5D6-6BEE-607B-599A-BF223E76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B34150-89D6-1F45-F5B5-6F71548F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C31BB1-C944-6764-2127-6F36D186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696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EFABA4-5F9B-B410-7AE0-1BB5E6D7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962F5D-5271-3922-3233-67ADB69E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472B4F-39D2-A784-889A-5C9CB3359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155C4-339D-438B-8C2F-01179F240176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E92B81-02D2-139F-DFE1-85B736C93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07B39D-27D0-D777-9D3C-6862F4A73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F2136-31F1-4B9A-BD01-FA600864D2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8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7.png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5B0438-D32D-0EA0-60E6-09DE4074E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cs-CZ" sz="5400"/>
              <a:t>Erasmus 2022/23 Portugalsko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72F3D4-0518-8A64-3C24-4DB747ECF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cs-CZ"/>
              <a:t>Kryštof Kacetl – Coimbra </a:t>
            </a:r>
          </a:p>
          <a:p>
            <a:pPr algn="l"/>
            <a:r>
              <a:rPr lang="cs-CZ"/>
              <a:t>15/09/2022 – 10/02/2023</a:t>
            </a:r>
            <a:endParaRPr lang="cs-CZ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52D7E6-A989-2630-5A5D-56D6A24AC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DD8DB1-3BCB-D2F6-B34F-C6209CBF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3" y="210312"/>
            <a:ext cx="2476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4C0DEE1-0BAF-EFE8-D357-051D34D1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3" b="18882"/>
          <a:stretch/>
        </p:blipFill>
        <p:spPr>
          <a:xfrm>
            <a:off x="757492" y="1123527"/>
            <a:ext cx="2014600" cy="4604800"/>
          </a:xfrm>
          <a:prstGeom prst="rect">
            <a:avLst/>
          </a:prstGeom>
        </p:spPr>
      </p:pic>
      <p:cxnSp>
        <p:nvCxnSpPr>
          <p:cNvPr id="5134" name="Straight Connector 5130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opis není dostupný.">
            <a:extLst>
              <a:ext uri="{FF2B5EF4-FFF2-40B4-BE49-F238E27FC236}">
                <a16:creationId xmlns:a16="http://schemas.microsoft.com/office/drawing/2014/main" id="{678F56A7-5CDF-2B52-E27E-E9C4C9FF7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" b="16984"/>
          <a:stretch/>
        </p:blipFill>
        <p:spPr bwMode="auto">
          <a:xfrm>
            <a:off x="3354631" y="1169744"/>
            <a:ext cx="2560320" cy="451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Popis není dostupný.">
            <a:extLst>
              <a:ext uri="{FF2B5EF4-FFF2-40B4-BE49-F238E27FC236}">
                <a16:creationId xmlns:a16="http://schemas.microsoft.com/office/drawing/2014/main" id="{1BECD4FB-1BA3-63F8-5C3A-5DCCFEB4C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" b="16507"/>
          <a:stretch/>
        </p:blipFill>
        <p:spPr bwMode="auto">
          <a:xfrm>
            <a:off x="6235726" y="1166847"/>
            <a:ext cx="2560320" cy="45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Popis není dostupný.">
            <a:extLst>
              <a:ext uri="{FF2B5EF4-FFF2-40B4-BE49-F238E27FC236}">
                <a16:creationId xmlns:a16="http://schemas.microsoft.com/office/drawing/2014/main" id="{0EACF76D-50C1-703A-95D6-85768A377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1" t="5603" r="2391" b="16443"/>
          <a:stretch/>
        </p:blipFill>
        <p:spPr bwMode="auto">
          <a:xfrm>
            <a:off x="9120662" y="1144930"/>
            <a:ext cx="2560320" cy="456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0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pis není dostupný.">
            <a:extLst>
              <a:ext uri="{FF2B5EF4-FFF2-40B4-BE49-F238E27FC236}">
                <a16:creationId xmlns:a16="http://schemas.microsoft.com/office/drawing/2014/main" id="{20E38716-5498-FDAF-8684-20060172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 b="16707"/>
          <a:stretch/>
        </p:blipFill>
        <p:spPr bwMode="auto">
          <a:xfrm>
            <a:off x="58724" y="622805"/>
            <a:ext cx="2838893" cy="49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pis není dostupný.">
            <a:extLst>
              <a:ext uri="{FF2B5EF4-FFF2-40B4-BE49-F238E27FC236}">
                <a16:creationId xmlns:a16="http://schemas.microsoft.com/office/drawing/2014/main" id="{7412609F-7E81-EC22-B65C-31EC79605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21372"/>
          <a:stretch/>
        </p:blipFill>
        <p:spPr bwMode="auto">
          <a:xfrm>
            <a:off x="2991974" y="797092"/>
            <a:ext cx="2838893" cy="47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pis není dostupný.">
            <a:extLst>
              <a:ext uri="{FF2B5EF4-FFF2-40B4-BE49-F238E27FC236}">
                <a16:creationId xmlns:a16="http://schemas.microsoft.com/office/drawing/2014/main" id="{0441FE42-E0BB-8F72-4EA0-A094D097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19325"/>
          <a:stretch/>
        </p:blipFill>
        <p:spPr bwMode="auto">
          <a:xfrm>
            <a:off x="6096000" y="866866"/>
            <a:ext cx="2992437" cy="47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opis není dostupný.">
            <a:extLst>
              <a:ext uri="{FF2B5EF4-FFF2-40B4-BE49-F238E27FC236}">
                <a16:creationId xmlns:a16="http://schemas.microsoft.com/office/drawing/2014/main" id="{52B34EE2-38D9-339F-34E3-BEE4CB477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5326"/>
          <a:stretch/>
        </p:blipFill>
        <p:spPr bwMode="auto">
          <a:xfrm>
            <a:off x="9199563" y="622805"/>
            <a:ext cx="2992437" cy="510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7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pis není dostupný.">
            <a:extLst>
              <a:ext uri="{FF2B5EF4-FFF2-40B4-BE49-F238E27FC236}">
                <a16:creationId xmlns:a16="http://schemas.microsoft.com/office/drawing/2014/main" id="{17497E73-9A65-7CF6-B191-A25C8AA5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" b="16234"/>
          <a:stretch/>
        </p:blipFill>
        <p:spPr bwMode="auto">
          <a:xfrm>
            <a:off x="275739" y="1122743"/>
            <a:ext cx="2849426" cy="45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opis není dostupný.">
            <a:extLst>
              <a:ext uri="{FF2B5EF4-FFF2-40B4-BE49-F238E27FC236}">
                <a16:creationId xmlns:a16="http://schemas.microsoft.com/office/drawing/2014/main" id="{9A4DD4F7-C641-B588-A778-666DAA2D9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5" b="17204"/>
          <a:stretch/>
        </p:blipFill>
        <p:spPr bwMode="auto">
          <a:xfrm>
            <a:off x="3246574" y="1023538"/>
            <a:ext cx="2849426" cy="49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opis není dostupný.">
            <a:extLst>
              <a:ext uri="{FF2B5EF4-FFF2-40B4-BE49-F238E27FC236}">
                <a16:creationId xmlns:a16="http://schemas.microsoft.com/office/drawing/2014/main" id="{11DAC909-09A4-1197-7CD0-1A59D2C83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5" t="7143" r="1" b="16627"/>
          <a:stretch/>
        </p:blipFill>
        <p:spPr bwMode="auto">
          <a:xfrm>
            <a:off x="6152069" y="1023538"/>
            <a:ext cx="2914766" cy="49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opis není dostupný.">
            <a:extLst>
              <a:ext uri="{FF2B5EF4-FFF2-40B4-BE49-F238E27FC236}">
                <a16:creationId xmlns:a16="http://schemas.microsoft.com/office/drawing/2014/main" id="{B9C26BCA-3B75-04FB-4D47-1B51687BC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8" t="7872" b="16685"/>
          <a:stretch/>
        </p:blipFill>
        <p:spPr bwMode="auto">
          <a:xfrm>
            <a:off x="9066835" y="1023538"/>
            <a:ext cx="3030999" cy="51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7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pis není dostupný.">
            <a:extLst>
              <a:ext uri="{FF2B5EF4-FFF2-40B4-BE49-F238E27FC236}">
                <a16:creationId xmlns:a16="http://schemas.microsoft.com/office/drawing/2014/main" id="{E68F24EA-87B4-E353-E9C8-3604C6650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16455"/>
          <a:stretch/>
        </p:blipFill>
        <p:spPr bwMode="auto">
          <a:xfrm>
            <a:off x="327930" y="451412"/>
            <a:ext cx="2913689" cy="51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pis není dostupný.">
            <a:extLst>
              <a:ext uri="{FF2B5EF4-FFF2-40B4-BE49-F238E27FC236}">
                <a16:creationId xmlns:a16="http://schemas.microsoft.com/office/drawing/2014/main" id="{031C1409-84FB-1C10-D2DD-9FCD26DF2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16456"/>
          <a:stretch/>
        </p:blipFill>
        <p:spPr bwMode="auto">
          <a:xfrm>
            <a:off x="3431587" y="706053"/>
            <a:ext cx="2844164" cy="48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pis není dostupný.">
            <a:extLst>
              <a:ext uri="{FF2B5EF4-FFF2-40B4-BE49-F238E27FC236}">
                <a16:creationId xmlns:a16="http://schemas.microsoft.com/office/drawing/2014/main" id="{D7D3C53B-F5A4-7A3C-223A-E6DEEEF0E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" b="18480"/>
          <a:stretch/>
        </p:blipFill>
        <p:spPr bwMode="auto">
          <a:xfrm>
            <a:off x="6612982" y="451411"/>
            <a:ext cx="2913689" cy="51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opis není dostupný.">
            <a:extLst>
              <a:ext uri="{FF2B5EF4-FFF2-40B4-BE49-F238E27FC236}">
                <a16:creationId xmlns:a16="http://schemas.microsoft.com/office/drawing/2014/main" id="{5EC2E716-D4EB-E3DF-29F3-D499ACBBA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8014" r="10005" b="24844"/>
          <a:stretch/>
        </p:blipFill>
        <p:spPr bwMode="auto">
          <a:xfrm>
            <a:off x="9728137" y="1226914"/>
            <a:ext cx="2355833" cy="43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7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pis není dostupný.">
            <a:extLst>
              <a:ext uri="{FF2B5EF4-FFF2-40B4-BE49-F238E27FC236}">
                <a16:creationId xmlns:a16="http://schemas.microsoft.com/office/drawing/2014/main" id="{CC106149-E37E-790D-3E41-961D80005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17131"/>
          <a:stretch/>
        </p:blipFill>
        <p:spPr bwMode="auto">
          <a:xfrm>
            <a:off x="108011" y="509286"/>
            <a:ext cx="2992437" cy="51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pis není dostupný.">
            <a:extLst>
              <a:ext uri="{FF2B5EF4-FFF2-40B4-BE49-F238E27FC236}">
                <a16:creationId xmlns:a16="http://schemas.microsoft.com/office/drawing/2014/main" id="{C9A8A7C7-DAA3-47D4-6388-7C4B50E3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7775" r="14793" b="28401"/>
          <a:stretch/>
        </p:blipFill>
        <p:spPr bwMode="auto">
          <a:xfrm>
            <a:off x="3121810" y="471400"/>
            <a:ext cx="2963509" cy="51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opis není dostupný.">
            <a:extLst>
              <a:ext uri="{FF2B5EF4-FFF2-40B4-BE49-F238E27FC236}">
                <a16:creationId xmlns:a16="http://schemas.microsoft.com/office/drawing/2014/main" id="{45E6CAB5-533E-98C2-12F6-5BA5A9590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b="17130"/>
          <a:stretch/>
        </p:blipFill>
        <p:spPr bwMode="auto">
          <a:xfrm>
            <a:off x="6106681" y="471400"/>
            <a:ext cx="2992437" cy="521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opis není dostupný.">
            <a:extLst>
              <a:ext uri="{FF2B5EF4-FFF2-40B4-BE49-F238E27FC236}">
                <a16:creationId xmlns:a16="http://schemas.microsoft.com/office/drawing/2014/main" id="{BDDC7D01-C36B-0572-172A-526CA9A33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12658" r="13539" b="24389"/>
          <a:stretch/>
        </p:blipFill>
        <p:spPr bwMode="auto">
          <a:xfrm>
            <a:off x="9199565" y="471400"/>
            <a:ext cx="2992436" cy="51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87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opis není dostupný.">
            <a:extLst>
              <a:ext uri="{FF2B5EF4-FFF2-40B4-BE49-F238E27FC236}">
                <a16:creationId xmlns:a16="http://schemas.microsoft.com/office/drawing/2014/main" id="{6884C96F-AC43-4CBC-8773-8DB06AB7A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17131"/>
          <a:stretch/>
        </p:blipFill>
        <p:spPr bwMode="auto">
          <a:xfrm>
            <a:off x="108011" y="474562"/>
            <a:ext cx="2992437" cy="52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opis není dostupný.">
            <a:extLst>
              <a:ext uri="{FF2B5EF4-FFF2-40B4-BE49-F238E27FC236}">
                <a16:creationId xmlns:a16="http://schemas.microsoft.com/office/drawing/2014/main" id="{13655D8B-4150-9FC2-C1E4-49A7163CE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27389" r="18980" b="31308"/>
          <a:stretch/>
        </p:blipFill>
        <p:spPr bwMode="auto">
          <a:xfrm>
            <a:off x="3153849" y="562576"/>
            <a:ext cx="3025094" cy="53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pis není dostupný.">
            <a:extLst>
              <a:ext uri="{FF2B5EF4-FFF2-40B4-BE49-F238E27FC236}">
                <a16:creationId xmlns:a16="http://schemas.microsoft.com/office/drawing/2014/main" id="{5A367247-B722-6255-7E0C-D793F3384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8" b="17131"/>
          <a:stretch/>
        </p:blipFill>
        <p:spPr bwMode="auto">
          <a:xfrm>
            <a:off x="6178943" y="1505912"/>
            <a:ext cx="2992437" cy="41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opis není dostupný.">
            <a:extLst>
              <a:ext uri="{FF2B5EF4-FFF2-40B4-BE49-F238E27FC236}">
                <a16:creationId xmlns:a16="http://schemas.microsoft.com/office/drawing/2014/main" id="{B21DDA7B-E388-3E4B-69A8-7ABCEDE06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17131"/>
          <a:stretch/>
        </p:blipFill>
        <p:spPr bwMode="auto">
          <a:xfrm>
            <a:off x="9136284" y="474562"/>
            <a:ext cx="2992437" cy="52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1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pis není dostupný.">
            <a:extLst>
              <a:ext uri="{FF2B5EF4-FFF2-40B4-BE49-F238E27FC236}">
                <a16:creationId xmlns:a16="http://schemas.microsoft.com/office/drawing/2014/main" id="{974BEF54-2A92-A6C0-481F-D2D60E6E4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16962"/>
          <a:stretch/>
        </p:blipFill>
        <p:spPr bwMode="auto">
          <a:xfrm>
            <a:off x="142734" y="451410"/>
            <a:ext cx="2992437" cy="52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opis není dostupný.">
            <a:extLst>
              <a:ext uri="{FF2B5EF4-FFF2-40B4-BE49-F238E27FC236}">
                <a16:creationId xmlns:a16="http://schemas.microsoft.com/office/drawing/2014/main" id="{AAD52E56-2189-D63A-6E31-46BFC7665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9" b="16962"/>
          <a:stretch/>
        </p:blipFill>
        <p:spPr bwMode="auto">
          <a:xfrm>
            <a:off x="3135171" y="451410"/>
            <a:ext cx="2992437" cy="52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opis není dostupný.">
            <a:extLst>
              <a:ext uri="{FF2B5EF4-FFF2-40B4-BE49-F238E27FC236}">
                <a16:creationId xmlns:a16="http://schemas.microsoft.com/office/drawing/2014/main" id="{4A39283C-A526-4EE7-54F6-42AD5BA6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24979" r="15162" b="44367"/>
          <a:stretch/>
        </p:blipFill>
        <p:spPr bwMode="auto">
          <a:xfrm>
            <a:off x="6127608" y="1713052"/>
            <a:ext cx="2992437" cy="39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opis není dostupný.">
            <a:extLst>
              <a:ext uri="{FF2B5EF4-FFF2-40B4-BE49-F238E27FC236}">
                <a16:creationId xmlns:a16="http://schemas.microsoft.com/office/drawing/2014/main" id="{8848DB37-D476-6010-4D6E-D8AD3E044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b="16793"/>
          <a:stretch/>
        </p:blipFill>
        <p:spPr bwMode="auto">
          <a:xfrm>
            <a:off x="9120045" y="451410"/>
            <a:ext cx="2992437" cy="52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4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pis není dostupný.">
            <a:extLst>
              <a:ext uri="{FF2B5EF4-FFF2-40B4-BE49-F238E27FC236}">
                <a16:creationId xmlns:a16="http://schemas.microsoft.com/office/drawing/2014/main" id="{5AA8D6D0-C325-0435-9F9D-31A2E3C1C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16455"/>
          <a:stretch/>
        </p:blipFill>
        <p:spPr bwMode="auto">
          <a:xfrm>
            <a:off x="-27802" y="590308"/>
            <a:ext cx="3131365" cy="55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Popis není dostupný.">
            <a:extLst>
              <a:ext uri="{FF2B5EF4-FFF2-40B4-BE49-F238E27FC236}">
                <a16:creationId xmlns:a16="http://schemas.microsoft.com/office/drawing/2014/main" id="{966854B5-ED0E-AB93-FF4A-E179C690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16625"/>
          <a:stretch/>
        </p:blipFill>
        <p:spPr bwMode="auto">
          <a:xfrm>
            <a:off x="3089662" y="754414"/>
            <a:ext cx="2992437" cy="52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opis není dostupný.">
            <a:extLst>
              <a:ext uri="{FF2B5EF4-FFF2-40B4-BE49-F238E27FC236}">
                <a16:creationId xmlns:a16="http://schemas.microsoft.com/office/drawing/2014/main" id="{9D0D6A76-61A2-A636-CF99-A3F643AE0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16455"/>
          <a:stretch/>
        </p:blipFill>
        <p:spPr bwMode="auto">
          <a:xfrm>
            <a:off x="6082099" y="754414"/>
            <a:ext cx="2992437" cy="52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opis není dostupný.">
            <a:extLst>
              <a:ext uri="{FF2B5EF4-FFF2-40B4-BE49-F238E27FC236}">
                <a16:creationId xmlns:a16="http://schemas.microsoft.com/office/drawing/2014/main" id="{A7DD782B-265D-4D87-95BF-5EBE67CCD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16456"/>
          <a:stretch/>
        </p:blipFill>
        <p:spPr bwMode="auto">
          <a:xfrm>
            <a:off x="9088439" y="754413"/>
            <a:ext cx="3053094" cy="52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5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pis není dostupný.">
            <a:extLst>
              <a:ext uri="{FF2B5EF4-FFF2-40B4-BE49-F238E27FC236}">
                <a16:creationId xmlns:a16="http://schemas.microsoft.com/office/drawing/2014/main" id="{BF2957D7-7EDF-FCC3-4479-8E28A3BD4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" b="16851"/>
          <a:stretch/>
        </p:blipFill>
        <p:spPr bwMode="auto">
          <a:xfrm>
            <a:off x="189033" y="729205"/>
            <a:ext cx="2912981" cy="56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opis není dostupný.">
            <a:extLst>
              <a:ext uri="{FF2B5EF4-FFF2-40B4-BE49-F238E27FC236}">
                <a16:creationId xmlns:a16="http://schemas.microsoft.com/office/drawing/2014/main" id="{FF305D60-CFBE-0144-24A5-2D86F3751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17626"/>
          <a:stretch/>
        </p:blipFill>
        <p:spPr bwMode="auto">
          <a:xfrm>
            <a:off x="3340597" y="729205"/>
            <a:ext cx="3391382" cy="588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pis není dostupný.">
            <a:extLst>
              <a:ext uri="{FF2B5EF4-FFF2-40B4-BE49-F238E27FC236}">
                <a16:creationId xmlns:a16="http://schemas.microsoft.com/office/drawing/2014/main" id="{A1078E21-DBA5-85E0-5043-1F54767A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 b="22869"/>
          <a:stretch/>
        </p:blipFill>
        <p:spPr bwMode="auto">
          <a:xfrm>
            <a:off x="6837717" y="1064827"/>
            <a:ext cx="2992437" cy="49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opis není dostupný.">
            <a:extLst>
              <a:ext uri="{FF2B5EF4-FFF2-40B4-BE49-F238E27FC236}">
                <a16:creationId xmlns:a16="http://schemas.microsoft.com/office/drawing/2014/main" id="{A13B3596-B8C5-D749-7CFC-D2D45168A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15400" r="15343" b="34176"/>
          <a:stretch/>
        </p:blipFill>
        <p:spPr bwMode="auto">
          <a:xfrm>
            <a:off x="9884799" y="1969121"/>
            <a:ext cx="2118167" cy="345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4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opis není dostupný.">
            <a:extLst>
              <a:ext uri="{FF2B5EF4-FFF2-40B4-BE49-F238E27FC236}">
                <a16:creationId xmlns:a16="http://schemas.microsoft.com/office/drawing/2014/main" id="{A06B9D7A-972A-4A8A-139A-E0457A473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17806"/>
          <a:stretch/>
        </p:blipFill>
        <p:spPr bwMode="auto">
          <a:xfrm>
            <a:off x="350326" y="509286"/>
            <a:ext cx="2992437" cy="51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opis není dostupný.">
            <a:extLst>
              <a:ext uri="{FF2B5EF4-FFF2-40B4-BE49-F238E27FC236}">
                <a16:creationId xmlns:a16="http://schemas.microsoft.com/office/drawing/2014/main" id="{B1D09EA1-B587-58DD-4730-FD2AC2919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7637"/>
          <a:stretch/>
        </p:blipFill>
        <p:spPr bwMode="auto">
          <a:xfrm>
            <a:off x="3701578" y="613458"/>
            <a:ext cx="2992437" cy="51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opis není dostupný.">
            <a:extLst>
              <a:ext uri="{FF2B5EF4-FFF2-40B4-BE49-F238E27FC236}">
                <a16:creationId xmlns:a16="http://schemas.microsoft.com/office/drawing/2014/main" id="{994D8A87-ABBB-AE83-D965-821582CED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5" b="19156"/>
          <a:stretch/>
        </p:blipFill>
        <p:spPr bwMode="auto">
          <a:xfrm>
            <a:off x="6785860" y="706055"/>
            <a:ext cx="2992437" cy="49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Popis není dostupný.">
            <a:extLst>
              <a:ext uri="{FF2B5EF4-FFF2-40B4-BE49-F238E27FC236}">
                <a16:creationId xmlns:a16="http://schemas.microsoft.com/office/drawing/2014/main" id="{BFFC093E-B707-2912-33D6-2AE8053BE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18903" r="14440" b="29958"/>
          <a:stretch/>
        </p:blipFill>
        <p:spPr bwMode="auto">
          <a:xfrm>
            <a:off x="9957335" y="1423685"/>
            <a:ext cx="2164465" cy="35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9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29" name="Rectangle 2128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9EA3F7-F475-EF1B-547A-D3ECAD9C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cs-CZ" sz="4000" dirty="0"/>
              <a:t>Coimbra – </a:t>
            </a:r>
            <a:r>
              <a:rPr lang="cs-CZ" sz="4000" dirty="0" err="1"/>
              <a:t>Instituto</a:t>
            </a:r>
            <a:r>
              <a:rPr lang="cs-CZ" sz="4000" dirty="0"/>
              <a:t> de </a:t>
            </a:r>
            <a:r>
              <a:rPr lang="cs-CZ" sz="4000" dirty="0" err="1"/>
              <a:t>Politécnico</a:t>
            </a:r>
            <a:r>
              <a:rPr lang="cs-CZ" sz="4000"/>
              <a:t> Coimbra</a:t>
            </a:r>
          </a:p>
        </p:txBody>
      </p:sp>
      <p:pic>
        <p:nvPicPr>
          <p:cNvPr id="2054" name="Picture 6" descr="Docentes – ESEC">
            <a:extLst>
              <a:ext uri="{FF2B5EF4-FFF2-40B4-BE49-F238E27FC236}">
                <a16:creationId xmlns:a16="http://schemas.microsoft.com/office/drawing/2014/main" id="{47AA99D9-9248-2DD6-9AAA-627F9F5C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r="1" b="11163"/>
          <a:stretch/>
        </p:blipFill>
        <p:spPr bwMode="auto">
          <a:xfrm>
            <a:off x="20" y="1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EF9982FC-2403-28C6-890F-7A8DA0210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r="-1" b="11726"/>
          <a:stretch/>
        </p:blipFill>
        <p:spPr bwMode="auto">
          <a:xfrm>
            <a:off x="20" y="234232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imbra: Staré město s mladou tváří je ozdobou centrálního Portugalska">
            <a:extLst>
              <a:ext uri="{FF2B5EF4-FFF2-40B4-BE49-F238E27FC236}">
                <a16:creationId xmlns:a16="http://schemas.microsoft.com/office/drawing/2014/main" id="{15C8817D-0F76-03BF-0A01-EF56F990B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r="1" b="19347"/>
          <a:stretch/>
        </p:blipFill>
        <p:spPr bwMode="auto">
          <a:xfrm>
            <a:off x="20" y="4693680"/>
            <a:ext cx="4187091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A8DA4F-9E75-EE2A-2191-52CFE457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cs-CZ" sz="2000" dirty="0"/>
              <a:t>Příjezd letadlem z Prahy přes Bordeaux (stávka –spánek na letišti) do Porta – metrem na </a:t>
            </a:r>
            <a:r>
              <a:rPr lang="cs-CZ" sz="2000" dirty="0" err="1"/>
              <a:t>Flixbus</a:t>
            </a:r>
            <a:r>
              <a:rPr lang="cs-CZ" sz="2000" dirty="0"/>
              <a:t> do Coimbry</a:t>
            </a:r>
          </a:p>
          <a:p>
            <a:r>
              <a:rPr lang="cs-CZ" sz="2000" dirty="0"/>
              <a:t>Moje univerzita –předměty (6) portugalsky, jeden anglicky – mix </a:t>
            </a:r>
          </a:p>
          <a:p>
            <a:r>
              <a:rPr lang="cs-CZ" sz="2000" dirty="0"/>
              <a:t>Fakulta </a:t>
            </a:r>
            <a:r>
              <a:rPr lang="cs-CZ" sz="2000" dirty="0" err="1"/>
              <a:t>Escola</a:t>
            </a:r>
            <a:r>
              <a:rPr lang="cs-CZ" sz="2000" dirty="0"/>
              <a:t> Superior </a:t>
            </a:r>
            <a:r>
              <a:rPr lang="cs-CZ" sz="2000" dirty="0" err="1"/>
              <a:t>Educacao</a:t>
            </a:r>
            <a:endParaRPr lang="cs-CZ" sz="2000" dirty="0"/>
          </a:p>
          <a:p>
            <a:r>
              <a:rPr lang="cs-CZ" sz="2000" dirty="0"/>
              <a:t>Ubytování soukromé se studenty v centru </a:t>
            </a:r>
            <a:r>
              <a:rPr lang="cs-CZ" sz="2000" dirty="0" err="1"/>
              <a:t>Baixa</a:t>
            </a:r>
            <a:r>
              <a:rPr lang="cs-CZ" sz="2000" dirty="0"/>
              <a:t>- historické jádro</a:t>
            </a:r>
          </a:p>
          <a:p>
            <a:r>
              <a:rPr lang="cs-CZ" sz="2000" dirty="0"/>
              <a:t>Učitelé tolerantní, žáci mi překládali, dostal jsem materiály</a:t>
            </a:r>
          </a:p>
          <a:p>
            <a:r>
              <a:rPr lang="cs-CZ" sz="2000" dirty="0"/>
              <a:t>Škola na druhé straně města u Alma shopping</a:t>
            </a:r>
          </a:p>
          <a:p>
            <a:r>
              <a:rPr lang="cs-CZ" sz="2000" dirty="0"/>
              <a:t>Škola tři dny – čas na poznání země</a:t>
            </a:r>
          </a:p>
        </p:txBody>
      </p:sp>
    </p:spTree>
    <p:extLst>
      <p:ext uri="{BB962C8B-B14F-4D97-AF65-F5344CB8AC3E}">
        <p14:creationId xmlns:p14="http://schemas.microsoft.com/office/powerpoint/2010/main" val="389130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opis není dostupný.">
            <a:extLst>
              <a:ext uri="{FF2B5EF4-FFF2-40B4-BE49-F238E27FC236}">
                <a16:creationId xmlns:a16="http://schemas.microsoft.com/office/drawing/2014/main" id="{922CC83D-1516-4600-B52E-2F90838C6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17301"/>
          <a:stretch/>
        </p:blipFill>
        <p:spPr bwMode="auto">
          <a:xfrm>
            <a:off x="0" y="694481"/>
            <a:ext cx="2873235" cy="49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opis není dostupný.">
            <a:extLst>
              <a:ext uri="{FF2B5EF4-FFF2-40B4-BE49-F238E27FC236}">
                <a16:creationId xmlns:a16="http://schemas.microsoft.com/office/drawing/2014/main" id="{AFBD29E6-C1A1-110C-DEB6-0631EED2D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" b="17974"/>
          <a:stretch/>
        </p:blipFill>
        <p:spPr bwMode="auto">
          <a:xfrm>
            <a:off x="2873235" y="462987"/>
            <a:ext cx="2992437" cy="51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opis není dostupný.">
            <a:extLst>
              <a:ext uri="{FF2B5EF4-FFF2-40B4-BE49-F238E27FC236}">
                <a16:creationId xmlns:a16="http://schemas.microsoft.com/office/drawing/2014/main" id="{6E85BFB6-F0B7-4C68-1CC4-4C21AC3CD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17806"/>
          <a:stretch/>
        </p:blipFill>
        <p:spPr bwMode="auto">
          <a:xfrm>
            <a:off x="6013035" y="578733"/>
            <a:ext cx="2992437" cy="51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opis není dostupný.">
            <a:extLst>
              <a:ext uri="{FF2B5EF4-FFF2-40B4-BE49-F238E27FC236}">
                <a16:creationId xmlns:a16="http://schemas.microsoft.com/office/drawing/2014/main" id="{14F29268-D808-6CFA-27A3-E3353126F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17806"/>
          <a:stretch/>
        </p:blipFill>
        <p:spPr bwMode="auto">
          <a:xfrm>
            <a:off x="9199563" y="462986"/>
            <a:ext cx="2992437" cy="527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20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pis není dostupný.">
            <a:extLst>
              <a:ext uri="{FF2B5EF4-FFF2-40B4-BE49-F238E27FC236}">
                <a16:creationId xmlns:a16="http://schemas.microsoft.com/office/drawing/2014/main" id="{DCE6C978-B7D1-2B43-1BB0-B67D445DA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16961"/>
          <a:stretch/>
        </p:blipFill>
        <p:spPr bwMode="auto">
          <a:xfrm>
            <a:off x="131160" y="847845"/>
            <a:ext cx="2992437" cy="51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opis není dostupný.">
            <a:extLst>
              <a:ext uri="{FF2B5EF4-FFF2-40B4-BE49-F238E27FC236}">
                <a16:creationId xmlns:a16="http://schemas.microsoft.com/office/drawing/2014/main" id="{3B1C2BCA-85BB-F117-73DF-7389CD9E7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7131"/>
          <a:stretch/>
        </p:blipFill>
        <p:spPr bwMode="auto">
          <a:xfrm>
            <a:off x="3152913" y="847845"/>
            <a:ext cx="2992437" cy="51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opis není dostupný.">
            <a:extLst>
              <a:ext uri="{FF2B5EF4-FFF2-40B4-BE49-F238E27FC236}">
                <a16:creationId xmlns:a16="http://schemas.microsoft.com/office/drawing/2014/main" id="{82D9CCD5-4972-FA2D-D27F-16D379E25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17637"/>
          <a:stretch/>
        </p:blipFill>
        <p:spPr bwMode="auto">
          <a:xfrm>
            <a:off x="6145350" y="847845"/>
            <a:ext cx="2992437" cy="51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Popis není dostupný.">
            <a:extLst>
              <a:ext uri="{FF2B5EF4-FFF2-40B4-BE49-F238E27FC236}">
                <a16:creationId xmlns:a16="http://schemas.microsoft.com/office/drawing/2014/main" id="{DFD859D0-91D2-8540-2975-A87D24ED9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t="7764" r="387" b="16962"/>
          <a:stretch/>
        </p:blipFill>
        <p:spPr bwMode="auto">
          <a:xfrm>
            <a:off x="9137787" y="847845"/>
            <a:ext cx="2992437" cy="51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7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pis není dostupný.">
            <a:extLst>
              <a:ext uri="{FF2B5EF4-FFF2-40B4-BE49-F238E27FC236}">
                <a16:creationId xmlns:a16="http://schemas.microsoft.com/office/drawing/2014/main" id="{CA5C7DAC-AC29-E1D3-8B44-4EFB69AEA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t="16033" r="16064" b="35359"/>
          <a:stretch/>
        </p:blipFill>
        <p:spPr bwMode="auto">
          <a:xfrm>
            <a:off x="179569" y="648183"/>
            <a:ext cx="2609930" cy="51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opis není dostupný.">
            <a:extLst>
              <a:ext uri="{FF2B5EF4-FFF2-40B4-BE49-F238E27FC236}">
                <a16:creationId xmlns:a16="http://schemas.microsoft.com/office/drawing/2014/main" id="{CB690D47-E44A-93FD-6A61-6152B3CE7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7299"/>
          <a:stretch/>
        </p:blipFill>
        <p:spPr bwMode="auto">
          <a:xfrm>
            <a:off x="2874360" y="648183"/>
            <a:ext cx="2992437" cy="51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opis není dostupný.">
            <a:extLst>
              <a:ext uri="{FF2B5EF4-FFF2-40B4-BE49-F238E27FC236}">
                <a16:creationId xmlns:a16="http://schemas.microsoft.com/office/drawing/2014/main" id="{F7BDC7A7-EC5A-5B82-6672-D0E0A7260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b="18353"/>
          <a:stretch/>
        </p:blipFill>
        <p:spPr bwMode="auto">
          <a:xfrm>
            <a:off x="5951658" y="648183"/>
            <a:ext cx="2992437" cy="51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opis není dostupný.">
            <a:extLst>
              <a:ext uri="{FF2B5EF4-FFF2-40B4-BE49-F238E27FC236}">
                <a16:creationId xmlns:a16="http://schemas.microsoft.com/office/drawing/2014/main" id="{F9A08D2C-6B3E-2282-CF03-C8643D6D0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7299"/>
          <a:stretch/>
        </p:blipFill>
        <p:spPr bwMode="auto">
          <a:xfrm>
            <a:off x="9028956" y="648182"/>
            <a:ext cx="2992437" cy="51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9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pis není dostupný.">
            <a:extLst>
              <a:ext uri="{FF2B5EF4-FFF2-40B4-BE49-F238E27FC236}">
                <a16:creationId xmlns:a16="http://schemas.microsoft.com/office/drawing/2014/main" id="{B62F376E-10DB-B104-C79C-9A2DE143C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16624"/>
          <a:stretch/>
        </p:blipFill>
        <p:spPr bwMode="auto">
          <a:xfrm>
            <a:off x="131474" y="1125256"/>
            <a:ext cx="2940494" cy="48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opis není dostupný.">
            <a:extLst>
              <a:ext uri="{FF2B5EF4-FFF2-40B4-BE49-F238E27FC236}">
                <a16:creationId xmlns:a16="http://schemas.microsoft.com/office/drawing/2014/main" id="{64D4B428-FF53-6EFE-ED7F-E27055677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15799"/>
          <a:stretch/>
        </p:blipFill>
        <p:spPr bwMode="auto">
          <a:xfrm>
            <a:off x="9251742" y="1125257"/>
            <a:ext cx="2921593" cy="47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Popis není dostupný.">
            <a:extLst>
              <a:ext uri="{FF2B5EF4-FFF2-40B4-BE49-F238E27FC236}">
                <a16:creationId xmlns:a16="http://schemas.microsoft.com/office/drawing/2014/main" id="{DF1B9F6E-348C-9557-A453-783F6BD56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17468"/>
          <a:stretch/>
        </p:blipFill>
        <p:spPr bwMode="auto">
          <a:xfrm>
            <a:off x="3165418" y="1125256"/>
            <a:ext cx="2848929" cy="486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Popis není dostupný.">
            <a:extLst>
              <a:ext uri="{FF2B5EF4-FFF2-40B4-BE49-F238E27FC236}">
                <a16:creationId xmlns:a16="http://schemas.microsoft.com/office/drawing/2014/main" id="{CE2C0ABB-7F89-6036-258B-D4722ABAA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3" b="22673"/>
          <a:stretch/>
        </p:blipFill>
        <p:spPr bwMode="auto">
          <a:xfrm>
            <a:off x="6096000" y="1125256"/>
            <a:ext cx="2992437" cy="47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9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7E115-08AE-8B56-2B60-7323F221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37" y="443698"/>
            <a:ext cx="4481161" cy="1642956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tx2"/>
                </a:solidFill>
              </a:rPr>
              <a:t>Život v Coimbře</a:t>
            </a:r>
          </a:p>
        </p:txBody>
      </p:sp>
      <p:sp>
        <p:nvSpPr>
          <p:cNvPr id="4141" name="Freeform: Shape 4140">
            <a:extLst>
              <a:ext uri="{FF2B5EF4-FFF2-40B4-BE49-F238E27FC236}">
                <a16:creationId xmlns:a16="http://schemas.microsoft.com/office/drawing/2014/main" id="{510B9150-F04F-5071-EDCD-94FE1747B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80325" flipH="1" flipV="1">
            <a:off x="9476058" y="-436664"/>
            <a:ext cx="1036045" cy="1770758"/>
          </a:xfrm>
          <a:custGeom>
            <a:avLst/>
            <a:gdLst>
              <a:gd name="connsiteX0" fmla="*/ 142517 w 1100252"/>
              <a:gd name="connsiteY0" fmla="*/ 1880498 h 1880498"/>
              <a:gd name="connsiteX1" fmla="*/ 315827 w 1100252"/>
              <a:gd name="connsiteY1" fmla="*/ 1745067 h 1880498"/>
              <a:gd name="connsiteX2" fmla="*/ 309577 w 1100252"/>
              <a:gd name="connsiteY2" fmla="*/ 1725331 h 1880498"/>
              <a:gd name="connsiteX3" fmla="*/ 257021 w 1100252"/>
              <a:gd name="connsiteY3" fmla="*/ 1521424 h 1880498"/>
              <a:gd name="connsiteX4" fmla="*/ 222077 w 1100252"/>
              <a:gd name="connsiteY4" fmla="*/ 1293937 h 1880498"/>
              <a:gd name="connsiteX5" fmla="*/ 227806 w 1100252"/>
              <a:gd name="connsiteY5" fmla="*/ 1262594 h 1880498"/>
              <a:gd name="connsiteX6" fmla="*/ 394115 w 1100252"/>
              <a:gd name="connsiteY6" fmla="*/ 1353019 h 1880498"/>
              <a:gd name="connsiteX7" fmla="*/ 625381 w 1100252"/>
              <a:gd name="connsiteY7" fmla="*/ 1421724 h 1880498"/>
              <a:gd name="connsiteX8" fmla="*/ 715280 w 1100252"/>
              <a:gd name="connsiteY8" fmla="*/ 1432919 h 1880498"/>
              <a:gd name="connsiteX9" fmla="*/ 1100252 w 1100252"/>
              <a:gd name="connsiteY9" fmla="*/ 1132087 h 1880498"/>
              <a:gd name="connsiteX10" fmla="*/ 985923 w 1100252"/>
              <a:gd name="connsiteY10" fmla="*/ 1097986 h 1880498"/>
              <a:gd name="connsiteX11" fmla="*/ 845020 w 1100252"/>
              <a:gd name="connsiteY11" fmla="*/ 1072000 h 1880498"/>
              <a:gd name="connsiteX12" fmla="*/ 496841 w 1100252"/>
              <a:gd name="connsiteY12" fmla="*/ 1070816 h 1880498"/>
              <a:gd name="connsiteX13" fmla="*/ 386518 w 1100252"/>
              <a:gd name="connsiteY13" fmla="*/ 1057102 h 1880498"/>
              <a:gd name="connsiteX14" fmla="*/ 608179 w 1100252"/>
              <a:gd name="connsiteY14" fmla="*/ 939446 h 1880498"/>
              <a:gd name="connsiteX15" fmla="*/ 790087 w 1100252"/>
              <a:gd name="connsiteY15" fmla="*/ 785667 h 1880498"/>
              <a:gd name="connsiteX16" fmla="*/ 933347 w 1100252"/>
              <a:gd name="connsiteY16" fmla="*/ 595705 h 1880498"/>
              <a:gd name="connsiteX17" fmla="*/ 973884 w 1100252"/>
              <a:gd name="connsiteY17" fmla="*/ 458787 h 1880498"/>
              <a:gd name="connsiteX18" fmla="*/ 965722 w 1100252"/>
              <a:gd name="connsiteY18" fmla="*/ 454195 h 1880498"/>
              <a:gd name="connsiteX19" fmla="*/ 646830 w 1100252"/>
              <a:gd name="connsiteY19" fmla="*/ 526786 h 1880498"/>
              <a:gd name="connsiteX20" fmla="*/ 375640 w 1100252"/>
              <a:gd name="connsiteY20" fmla="*/ 679923 h 1880498"/>
              <a:gd name="connsiteX21" fmla="*/ 374038 w 1100252"/>
              <a:gd name="connsiteY21" fmla="*/ 651385 h 1880498"/>
              <a:gd name="connsiteX22" fmla="*/ 488736 w 1100252"/>
              <a:gd name="connsiteY22" fmla="*/ 439153 h 1880498"/>
              <a:gd name="connsiteX23" fmla="*/ 493343 w 1100252"/>
              <a:gd name="connsiteY23" fmla="*/ 215051 h 1880498"/>
              <a:gd name="connsiteX24" fmla="*/ 416131 w 1100252"/>
              <a:gd name="connsiteY24" fmla="*/ 0 h 1880498"/>
              <a:gd name="connsiteX25" fmla="*/ 306776 w 1100252"/>
              <a:gd name="connsiteY25" fmla="*/ 111727 h 1880498"/>
              <a:gd name="connsiteX26" fmla="*/ 199588 w 1100252"/>
              <a:gd name="connsiteY26" fmla="*/ 280522 h 1880498"/>
              <a:gd name="connsiteX27" fmla="*/ 77747 w 1100252"/>
              <a:gd name="connsiteY27" fmla="*/ 588060 h 1880498"/>
              <a:gd name="connsiteX28" fmla="*/ 130 w 1100252"/>
              <a:gd name="connsiteY28" fmla="*/ 1094880 h 1880498"/>
              <a:gd name="connsiteX29" fmla="*/ 40999 w 1100252"/>
              <a:gd name="connsiteY29" fmla="*/ 1530779 h 1880498"/>
              <a:gd name="connsiteX30" fmla="*/ 92435 w 1100252"/>
              <a:gd name="connsiteY30" fmla="*/ 1736231 h 188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0252" h="1880498">
                <a:moveTo>
                  <a:pt x="142517" y="1880498"/>
                </a:moveTo>
                <a:lnTo>
                  <a:pt x="315827" y="1745067"/>
                </a:lnTo>
                <a:lnTo>
                  <a:pt x="309577" y="1725331"/>
                </a:lnTo>
                <a:cubicBezTo>
                  <a:pt x="289568" y="1658295"/>
                  <a:pt x="270476" y="1583299"/>
                  <a:pt x="257021" y="1521424"/>
                </a:cubicBezTo>
                <a:cubicBezTo>
                  <a:pt x="239081" y="1438925"/>
                  <a:pt x="226946" y="1337075"/>
                  <a:pt x="222077" y="1293937"/>
                </a:cubicBezTo>
                <a:cubicBezTo>
                  <a:pt x="217208" y="1250798"/>
                  <a:pt x="216655" y="1254838"/>
                  <a:pt x="227806" y="1262594"/>
                </a:cubicBezTo>
                <a:cubicBezTo>
                  <a:pt x="238957" y="1270351"/>
                  <a:pt x="327853" y="1326498"/>
                  <a:pt x="394115" y="1353019"/>
                </a:cubicBezTo>
                <a:cubicBezTo>
                  <a:pt x="460378" y="1379541"/>
                  <a:pt x="552586" y="1408886"/>
                  <a:pt x="625381" y="1421724"/>
                </a:cubicBezTo>
                <a:lnTo>
                  <a:pt x="715280" y="1432919"/>
                </a:lnTo>
                <a:lnTo>
                  <a:pt x="1100252" y="1132087"/>
                </a:lnTo>
                <a:lnTo>
                  <a:pt x="985923" y="1097986"/>
                </a:lnTo>
                <a:cubicBezTo>
                  <a:pt x="942667" y="1086822"/>
                  <a:pt x="895627" y="1077203"/>
                  <a:pt x="845020" y="1072000"/>
                </a:cubicBezTo>
                <a:cubicBezTo>
                  <a:pt x="743805" y="1061596"/>
                  <a:pt x="573259" y="1073299"/>
                  <a:pt x="496841" y="1070816"/>
                </a:cubicBezTo>
                <a:cubicBezTo>
                  <a:pt x="420424" y="1068333"/>
                  <a:pt x="380345" y="1064584"/>
                  <a:pt x="386518" y="1057102"/>
                </a:cubicBezTo>
                <a:cubicBezTo>
                  <a:pt x="392691" y="1049620"/>
                  <a:pt x="540917" y="984685"/>
                  <a:pt x="608179" y="939446"/>
                </a:cubicBezTo>
                <a:cubicBezTo>
                  <a:pt x="675440" y="894207"/>
                  <a:pt x="735893" y="842957"/>
                  <a:pt x="790087" y="785667"/>
                </a:cubicBezTo>
                <a:cubicBezTo>
                  <a:pt x="844282" y="728377"/>
                  <a:pt x="904074" y="650950"/>
                  <a:pt x="933347" y="595705"/>
                </a:cubicBezTo>
                <a:cubicBezTo>
                  <a:pt x="958960" y="547365"/>
                  <a:pt x="986811" y="477348"/>
                  <a:pt x="973884" y="458787"/>
                </a:cubicBezTo>
                <a:cubicBezTo>
                  <a:pt x="972038" y="456135"/>
                  <a:pt x="969359" y="454533"/>
                  <a:pt x="965722" y="454195"/>
                </a:cubicBezTo>
                <a:cubicBezTo>
                  <a:pt x="936630" y="451490"/>
                  <a:pt x="745176" y="489165"/>
                  <a:pt x="646830" y="526786"/>
                </a:cubicBezTo>
                <a:cubicBezTo>
                  <a:pt x="548483" y="564408"/>
                  <a:pt x="421106" y="659157"/>
                  <a:pt x="375640" y="679923"/>
                </a:cubicBezTo>
                <a:cubicBezTo>
                  <a:pt x="330175" y="700690"/>
                  <a:pt x="355189" y="691513"/>
                  <a:pt x="374038" y="651385"/>
                </a:cubicBezTo>
                <a:cubicBezTo>
                  <a:pt x="392887" y="611256"/>
                  <a:pt x="471154" y="525201"/>
                  <a:pt x="488736" y="439153"/>
                </a:cubicBezTo>
                <a:cubicBezTo>
                  <a:pt x="505983" y="354742"/>
                  <a:pt x="505787" y="309500"/>
                  <a:pt x="493343" y="215051"/>
                </a:cubicBezTo>
                <a:cubicBezTo>
                  <a:pt x="477949" y="136046"/>
                  <a:pt x="459534" y="74706"/>
                  <a:pt x="416131" y="0"/>
                </a:cubicBezTo>
                <a:cubicBezTo>
                  <a:pt x="385416" y="11405"/>
                  <a:pt x="340134" y="70559"/>
                  <a:pt x="306776" y="111727"/>
                </a:cubicBezTo>
                <a:cubicBezTo>
                  <a:pt x="268654" y="158776"/>
                  <a:pt x="237760" y="201134"/>
                  <a:pt x="199588" y="280522"/>
                </a:cubicBezTo>
                <a:cubicBezTo>
                  <a:pt x="161416" y="359911"/>
                  <a:pt x="110990" y="452334"/>
                  <a:pt x="77747" y="588060"/>
                </a:cubicBezTo>
                <a:cubicBezTo>
                  <a:pt x="44504" y="723787"/>
                  <a:pt x="1852" y="940150"/>
                  <a:pt x="130" y="1094880"/>
                </a:cubicBezTo>
                <a:cubicBezTo>
                  <a:pt x="-1594" y="1249609"/>
                  <a:pt x="13975" y="1390357"/>
                  <a:pt x="40999" y="1530779"/>
                </a:cubicBezTo>
                <a:cubicBezTo>
                  <a:pt x="54511" y="1600990"/>
                  <a:pt x="71940" y="1668966"/>
                  <a:pt x="92435" y="173623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43" name="Freeform: Shape 4142">
            <a:extLst>
              <a:ext uri="{FF2B5EF4-FFF2-40B4-BE49-F238E27FC236}">
                <a16:creationId xmlns:a16="http://schemas.microsoft.com/office/drawing/2014/main" id="{CC845DF2-F1F4-03D1-5627-CF4E6BF88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838920" flipH="1">
            <a:off x="11028628" y="496231"/>
            <a:ext cx="391306" cy="382492"/>
          </a:xfrm>
          <a:custGeom>
            <a:avLst/>
            <a:gdLst>
              <a:gd name="connsiteX0" fmla="*/ 14793 w 1356327"/>
              <a:gd name="connsiteY0" fmla="*/ 970823 h 1353988"/>
              <a:gd name="connsiteX1" fmla="*/ 314198 w 1356327"/>
              <a:gd name="connsiteY1" fmla="*/ 1245952 h 1353988"/>
              <a:gd name="connsiteX2" fmla="*/ 435579 w 1356327"/>
              <a:gd name="connsiteY2" fmla="*/ 1286412 h 1353988"/>
              <a:gd name="connsiteX3" fmla="*/ 937285 w 1356327"/>
              <a:gd name="connsiteY3" fmla="*/ 1334965 h 1353988"/>
              <a:gd name="connsiteX4" fmla="*/ 1301427 w 1356327"/>
              <a:gd name="connsiteY4" fmla="*/ 938455 h 1353988"/>
              <a:gd name="connsiteX5" fmla="*/ 1349979 w 1356327"/>
              <a:gd name="connsiteY5" fmla="*/ 566221 h 1353988"/>
              <a:gd name="connsiteX6" fmla="*/ 1252874 w 1356327"/>
              <a:gd name="connsiteY6" fmla="*/ 193988 h 1353988"/>
              <a:gd name="connsiteX7" fmla="*/ 880641 w 1356327"/>
              <a:gd name="connsiteY7" fmla="*/ 88791 h 1353988"/>
              <a:gd name="connsiteX8" fmla="*/ 637880 w 1356327"/>
              <a:gd name="connsiteY8" fmla="*/ 7871 h 1353988"/>
              <a:gd name="connsiteX9" fmla="*/ 209002 w 1356327"/>
              <a:gd name="connsiteY9" fmla="*/ 291092 h 1353988"/>
              <a:gd name="connsiteX10" fmla="*/ 63345 w 1356327"/>
              <a:gd name="connsiteY10" fmla="*/ 485301 h 1353988"/>
              <a:gd name="connsiteX11" fmla="*/ 14793 w 1356327"/>
              <a:gd name="connsiteY11" fmla="*/ 970823 h 1353988"/>
              <a:gd name="connsiteX0" fmla="*/ 14793 w 1356327"/>
              <a:gd name="connsiteY0" fmla="*/ 972135 h 1355300"/>
              <a:gd name="connsiteX1" fmla="*/ 314198 w 1356327"/>
              <a:gd name="connsiteY1" fmla="*/ 1247264 h 1355300"/>
              <a:gd name="connsiteX2" fmla="*/ 435579 w 1356327"/>
              <a:gd name="connsiteY2" fmla="*/ 1287724 h 1355300"/>
              <a:gd name="connsiteX3" fmla="*/ 937285 w 1356327"/>
              <a:gd name="connsiteY3" fmla="*/ 1336277 h 1355300"/>
              <a:gd name="connsiteX4" fmla="*/ 1301427 w 1356327"/>
              <a:gd name="connsiteY4" fmla="*/ 939767 h 1355300"/>
              <a:gd name="connsiteX5" fmla="*/ 1349979 w 1356327"/>
              <a:gd name="connsiteY5" fmla="*/ 567533 h 1355300"/>
              <a:gd name="connsiteX6" fmla="*/ 1252874 w 1356327"/>
              <a:gd name="connsiteY6" fmla="*/ 195300 h 1355300"/>
              <a:gd name="connsiteX7" fmla="*/ 880641 w 1356327"/>
              <a:gd name="connsiteY7" fmla="*/ 90103 h 1355300"/>
              <a:gd name="connsiteX8" fmla="*/ 637880 w 1356327"/>
              <a:gd name="connsiteY8" fmla="*/ 9183 h 1355300"/>
              <a:gd name="connsiteX9" fmla="*/ 209002 w 1356327"/>
              <a:gd name="connsiteY9" fmla="*/ 292404 h 1355300"/>
              <a:gd name="connsiteX10" fmla="*/ 63345 w 1356327"/>
              <a:gd name="connsiteY10" fmla="*/ 486613 h 1355300"/>
              <a:gd name="connsiteX11" fmla="*/ 14793 w 1356327"/>
              <a:gd name="connsiteY11" fmla="*/ 972135 h 1355300"/>
              <a:gd name="connsiteX0" fmla="*/ 14793 w 1356327"/>
              <a:gd name="connsiteY0" fmla="*/ 970824 h 1353989"/>
              <a:gd name="connsiteX1" fmla="*/ 314198 w 1356327"/>
              <a:gd name="connsiteY1" fmla="*/ 1245953 h 1353989"/>
              <a:gd name="connsiteX2" fmla="*/ 435579 w 1356327"/>
              <a:gd name="connsiteY2" fmla="*/ 1286413 h 1353989"/>
              <a:gd name="connsiteX3" fmla="*/ 937285 w 1356327"/>
              <a:gd name="connsiteY3" fmla="*/ 1334966 h 1353989"/>
              <a:gd name="connsiteX4" fmla="*/ 1301427 w 1356327"/>
              <a:gd name="connsiteY4" fmla="*/ 938456 h 1353989"/>
              <a:gd name="connsiteX5" fmla="*/ 1349979 w 1356327"/>
              <a:gd name="connsiteY5" fmla="*/ 566222 h 1353989"/>
              <a:gd name="connsiteX6" fmla="*/ 1252874 w 1356327"/>
              <a:gd name="connsiteY6" fmla="*/ 193989 h 1353989"/>
              <a:gd name="connsiteX7" fmla="*/ 918348 w 1356327"/>
              <a:gd name="connsiteY7" fmla="*/ 88792 h 1353989"/>
              <a:gd name="connsiteX8" fmla="*/ 637880 w 1356327"/>
              <a:gd name="connsiteY8" fmla="*/ 7872 h 1353989"/>
              <a:gd name="connsiteX9" fmla="*/ 209002 w 1356327"/>
              <a:gd name="connsiteY9" fmla="*/ 291093 h 1353989"/>
              <a:gd name="connsiteX10" fmla="*/ 63345 w 1356327"/>
              <a:gd name="connsiteY10" fmla="*/ 485302 h 1353989"/>
              <a:gd name="connsiteX11" fmla="*/ 14793 w 1356327"/>
              <a:gd name="connsiteY11" fmla="*/ 970824 h 1353989"/>
              <a:gd name="connsiteX0" fmla="*/ 14793 w 1356327"/>
              <a:gd name="connsiteY0" fmla="*/ 882394 h 1265559"/>
              <a:gd name="connsiteX1" fmla="*/ 314198 w 1356327"/>
              <a:gd name="connsiteY1" fmla="*/ 1157523 h 1265559"/>
              <a:gd name="connsiteX2" fmla="*/ 435579 w 1356327"/>
              <a:gd name="connsiteY2" fmla="*/ 1197983 h 1265559"/>
              <a:gd name="connsiteX3" fmla="*/ 937285 w 1356327"/>
              <a:gd name="connsiteY3" fmla="*/ 1246536 h 1265559"/>
              <a:gd name="connsiteX4" fmla="*/ 1301427 w 1356327"/>
              <a:gd name="connsiteY4" fmla="*/ 850026 h 1265559"/>
              <a:gd name="connsiteX5" fmla="*/ 1349979 w 1356327"/>
              <a:gd name="connsiteY5" fmla="*/ 477792 h 1265559"/>
              <a:gd name="connsiteX6" fmla="*/ 1252874 w 1356327"/>
              <a:gd name="connsiteY6" fmla="*/ 105559 h 1265559"/>
              <a:gd name="connsiteX7" fmla="*/ 918348 w 1356327"/>
              <a:gd name="connsiteY7" fmla="*/ 362 h 1265559"/>
              <a:gd name="connsiteX8" fmla="*/ 566236 w 1356327"/>
              <a:gd name="connsiteY8" fmla="*/ 75927 h 1265559"/>
              <a:gd name="connsiteX9" fmla="*/ 209002 w 1356327"/>
              <a:gd name="connsiteY9" fmla="*/ 202663 h 1265559"/>
              <a:gd name="connsiteX10" fmla="*/ 63345 w 1356327"/>
              <a:gd name="connsiteY10" fmla="*/ 396872 h 1265559"/>
              <a:gd name="connsiteX11" fmla="*/ 14793 w 1356327"/>
              <a:gd name="connsiteY11" fmla="*/ 882394 h 1265559"/>
              <a:gd name="connsiteX0" fmla="*/ 14793 w 1356327"/>
              <a:gd name="connsiteY0" fmla="*/ 905493 h 1288658"/>
              <a:gd name="connsiteX1" fmla="*/ 314198 w 1356327"/>
              <a:gd name="connsiteY1" fmla="*/ 1180622 h 1288658"/>
              <a:gd name="connsiteX2" fmla="*/ 435579 w 1356327"/>
              <a:gd name="connsiteY2" fmla="*/ 1221082 h 1288658"/>
              <a:gd name="connsiteX3" fmla="*/ 937285 w 1356327"/>
              <a:gd name="connsiteY3" fmla="*/ 1269635 h 1288658"/>
              <a:gd name="connsiteX4" fmla="*/ 1301427 w 1356327"/>
              <a:gd name="connsiteY4" fmla="*/ 873125 h 1288658"/>
              <a:gd name="connsiteX5" fmla="*/ 1349979 w 1356327"/>
              <a:gd name="connsiteY5" fmla="*/ 500891 h 1288658"/>
              <a:gd name="connsiteX6" fmla="*/ 1252874 w 1356327"/>
              <a:gd name="connsiteY6" fmla="*/ 128658 h 1288658"/>
              <a:gd name="connsiteX7" fmla="*/ 918348 w 1356327"/>
              <a:gd name="connsiteY7" fmla="*/ 23461 h 1288658"/>
              <a:gd name="connsiteX8" fmla="*/ 519102 w 1356327"/>
              <a:gd name="connsiteY8" fmla="*/ 17955 h 1288658"/>
              <a:gd name="connsiteX9" fmla="*/ 209002 w 1356327"/>
              <a:gd name="connsiteY9" fmla="*/ 225762 h 1288658"/>
              <a:gd name="connsiteX10" fmla="*/ 63345 w 1356327"/>
              <a:gd name="connsiteY10" fmla="*/ 419971 h 1288658"/>
              <a:gd name="connsiteX11" fmla="*/ 14793 w 1356327"/>
              <a:gd name="connsiteY11" fmla="*/ 905493 h 1288658"/>
              <a:gd name="connsiteX0" fmla="*/ 14793 w 1360084"/>
              <a:gd name="connsiteY0" fmla="*/ 912051 h 1295216"/>
              <a:gd name="connsiteX1" fmla="*/ 314198 w 1360084"/>
              <a:gd name="connsiteY1" fmla="*/ 1187180 h 1295216"/>
              <a:gd name="connsiteX2" fmla="*/ 435579 w 1360084"/>
              <a:gd name="connsiteY2" fmla="*/ 1227640 h 1295216"/>
              <a:gd name="connsiteX3" fmla="*/ 937285 w 1360084"/>
              <a:gd name="connsiteY3" fmla="*/ 1276193 h 1295216"/>
              <a:gd name="connsiteX4" fmla="*/ 1301427 w 1360084"/>
              <a:gd name="connsiteY4" fmla="*/ 879683 h 1295216"/>
              <a:gd name="connsiteX5" fmla="*/ 1349979 w 1360084"/>
              <a:gd name="connsiteY5" fmla="*/ 507449 h 1295216"/>
              <a:gd name="connsiteX6" fmla="*/ 1201969 w 1360084"/>
              <a:gd name="connsiteY6" fmla="*/ 257765 h 1295216"/>
              <a:gd name="connsiteX7" fmla="*/ 918348 w 1360084"/>
              <a:gd name="connsiteY7" fmla="*/ 30019 h 1295216"/>
              <a:gd name="connsiteX8" fmla="*/ 519102 w 1360084"/>
              <a:gd name="connsiteY8" fmla="*/ 24513 h 1295216"/>
              <a:gd name="connsiteX9" fmla="*/ 209002 w 1360084"/>
              <a:gd name="connsiteY9" fmla="*/ 232320 h 1295216"/>
              <a:gd name="connsiteX10" fmla="*/ 63345 w 1360084"/>
              <a:gd name="connsiteY10" fmla="*/ 426529 h 1295216"/>
              <a:gd name="connsiteX11" fmla="*/ 14793 w 1360084"/>
              <a:gd name="connsiteY11" fmla="*/ 912051 h 1295216"/>
              <a:gd name="connsiteX0" fmla="*/ 14793 w 1360224"/>
              <a:gd name="connsiteY0" fmla="*/ 907038 h 1290203"/>
              <a:gd name="connsiteX1" fmla="*/ 314198 w 1360224"/>
              <a:gd name="connsiteY1" fmla="*/ 1182167 h 1290203"/>
              <a:gd name="connsiteX2" fmla="*/ 435579 w 1360224"/>
              <a:gd name="connsiteY2" fmla="*/ 1222627 h 1290203"/>
              <a:gd name="connsiteX3" fmla="*/ 937285 w 1360224"/>
              <a:gd name="connsiteY3" fmla="*/ 1271180 h 1290203"/>
              <a:gd name="connsiteX4" fmla="*/ 1301427 w 1360224"/>
              <a:gd name="connsiteY4" fmla="*/ 874670 h 1290203"/>
              <a:gd name="connsiteX5" fmla="*/ 1349979 w 1360224"/>
              <a:gd name="connsiteY5" fmla="*/ 502436 h 1290203"/>
              <a:gd name="connsiteX6" fmla="*/ 1200083 w 1360224"/>
              <a:gd name="connsiteY6" fmla="*/ 162255 h 1290203"/>
              <a:gd name="connsiteX7" fmla="*/ 918348 w 1360224"/>
              <a:gd name="connsiteY7" fmla="*/ 25006 h 1290203"/>
              <a:gd name="connsiteX8" fmla="*/ 519102 w 1360224"/>
              <a:gd name="connsiteY8" fmla="*/ 19500 h 1290203"/>
              <a:gd name="connsiteX9" fmla="*/ 209002 w 1360224"/>
              <a:gd name="connsiteY9" fmla="*/ 227307 h 1290203"/>
              <a:gd name="connsiteX10" fmla="*/ 63345 w 1360224"/>
              <a:gd name="connsiteY10" fmla="*/ 421516 h 1290203"/>
              <a:gd name="connsiteX11" fmla="*/ 14793 w 1360224"/>
              <a:gd name="connsiteY11" fmla="*/ 907038 h 1290203"/>
              <a:gd name="connsiteX0" fmla="*/ 14793 w 1345120"/>
              <a:gd name="connsiteY0" fmla="*/ 907038 h 1290203"/>
              <a:gd name="connsiteX1" fmla="*/ 314198 w 1345120"/>
              <a:gd name="connsiteY1" fmla="*/ 1182167 h 1290203"/>
              <a:gd name="connsiteX2" fmla="*/ 435579 w 1345120"/>
              <a:gd name="connsiteY2" fmla="*/ 1222627 h 1290203"/>
              <a:gd name="connsiteX3" fmla="*/ 937285 w 1345120"/>
              <a:gd name="connsiteY3" fmla="*/ 1271180 h 1290203"/>
              <a:gd name="connsiteX4" fmla="*/ 1301427 w 1345120"/>
              <a:gd name="connsiteY4" fmla="*/ 874670 h 1290203"/>
              <a:gd name="connsiteX5" fmla="*/ 1327355 w 1345120"/>
              <a:gd name="connsiteY5" fmla="*/ 504322 h 1290203"/>
              <a:gd name="connsiteX6" fmla="*/ 1200083 w 1345120"/>
              <a:gd name="connsiteY6" fmla="*/ 162255 h 1290203"/>
              <a:gd name="connsiteX7" fmla="*/ 918348 w 1345120"/>
              <a:gd name="connsiteY7" fmla="*/ 25006 h 1290203"/>
              <a:gd name="connsiteX8" fmla="*/ 519102 w 1345120"/>
              <a:gd name="connsiteY8" fmla="*/ 19500 h 1290203"/>
              <a:gd name="connsiteX9" fmla="*/ 209002 w 1345120"/>
              <a:gd name="connsiteY9" fmla="*/ 227307 h 1290203"/>
              <a:gd name="connsiteX10" fmla="*/ 63345 w 1345120"/>
              <a:gd name="connsiteY10" fmla="*/ 421516 h 1290203"/>
              <a:gd name="connsiteX11" fmla="*/ 14793 w 1345120"/>
              <a:gd name="connsiteY11" fmla="*/ 907038 h 1290203"/>
              <a:gd name="connsiteX0" fmla="*/ 11763 w 1342090"/>
              <a:gd name="connsiteY0" fmla="*/ 907038 h 1289887"/>
              <a:gd name="connsiteX1" fmla="*/ 267805 w 1342090"/>
              <a:gd name="connsiteY1" fmla="*/ 1197250 h 1289887"/>
              <a:gd name="connsiteX2" fmla="*/ 432549 w 1342090"/>
              <a:gd name="connsiteY2" fmla="*/ 1222627 h 1289887"/>
              <a:gd name="connsiteX3" fmla="*/ 934255 w 1342090"/>
              <a:gd name="connsiteY3" fmla="*/ 1271180 h 1289887"/>
              <a:gd name="connsiteX4" fmla="*/ 1298397 w 1342090"/>
              <a:gd name="connsiteY4" fmla="*/ 874670 h 1289887"/>
              <a:gd name="connsiteX5" fmla="*/ 1324325 w 1342090"/>
              <a:gd name="connsiteY5" fmla="*/ 504322 h 1289887"/>
              <a:gd name="connsiteX6" fmla="*/ 1197053 w 1342090"/>
              <a:gd name="connsiteY6" fmla="*/ 162255 h 1289887"/>
              <a:gd name="connsiteX7" fmla="*/ 915318 w 1342090"/>
              <a:gd name="connsiteY7" fmla="*/ 25006 h 1289887"/>
              <a:gd name="connsiteX8" fmla="*/ 516072 w 1342090"/>
              <a:gd name="connsiteY8" fmla="*/ 19500 h 1289887"/>
              <a:gd name="connsiteX9" fmla="*/ 205972 w 1342090"/>
              <a:gd name="connsiteY9" fmla="*/ 227307 h 1289887"/>
              <a:gd name="connsiteX10" fmla="*/ 60315 w 1342090"/>
              <a:gd name="connsiteY10" fmla="*/ 421516 h 1289887"/>
              <a:gd name="connsiteX11" fmla="*/ 11763 w 1342090"/>
              <a:gd name="connsiteY11" fmla="*/ 907038 h 1289887"/>
              <a:gd name="connsiteX0" fmla="*/ 11763 w 1342090"/>
              <a:gd name="connsiteY0" fmla="*/ 907038 h 1306674"/>
              <a:gd name="connsiteX1" fmla="*/ 267805 w 1342090"/>
              <a:gd name="connsiteY1" fmla="*/ 1197250 h 1306674"/>
              <a:gd name="connsiteX2" fmla="*/ 472142 w 1342090"/>
              <a:gd name="connsiteY2" fmla="*/ 1279188 h 1306674"/>
              <a:gd name="connsiteX3" fmla="*/ 934255 w 1342090"/>
              <a:gd name="connsiteY3" fmla="*/ 1271180 h 1306674"/>
              <a:gd name="connsiteX4" fmla="*/ 1298397 w 1342090"/>
              <a:gd name="connsiteY4" fmla="*/ 874670 h 1306674"/>
              <a:gd name="connsiteX5" fmla="*/ 1324325 w 1342090"/>
              <a:gd name="connsiteY5" fmla="*/ 504322 h 1306674"/>
              <a:gd name="connsiteX6" fmla="*/ 1197053 w 1342090"/>
              <a:gd name="connsiteY6" fmla="*/ 162255 h 1306674"/>
              <a:gd name="connsiteX7" fmla="*/ 915318 w 1342090"/>
              <a:gd name="connsiteY7" fmla="*/ 25006 h 1306674"/>
              <a:gd name="connsiteX8" fmla="*/ 516072 w 1342090"/>
              <a:gd name="connsiteY8" fmla="*/ 19500 h 1306674"/>
              <a:gd name="connsiteX9" fmla="*/ 205972 w 1342090"/>
              <a:gd name="connsiteY9" fmla="*/ 227307 h 1306674"/>
              <a:gd name="connsiteX10" fmla="*/ 60315 w 1342090"/>
              <a:gd name="connsiteY10" fmla="*/ 421516 h 1306674"/>
              <a:gd name="connsiteX11" fmla="*/ 11763 w 1342090"/>
              <a:gd name="connsiteY11" fmla="*/ 907038 h 1306674"/>
              <a:gd name="connsiteX0" fmla="*/ 11763 w 1339519"/>
              <a:gd name="connsiteY0" fmla="*/ 907038 h 1309345"/>
              <a:gd name="connsiteX1" fmla="*/ 267805 w 1339519"/>
              <a:gd name="connsiteY1" fmla="*/ 1197250 h 1309345"/>
              <a:gd name="connsiteX2" fmla="*/ 472142 w 1339519"/>
              <a:gd name="connsiteY2" fmla="*/ 1279188 h 1309345"/>
              <a:gd name="connsiteX3" fmla="*/ 977618 w 1339519"/>
              <a:gd name="connsiteY3" fmla="*/ 1274951 h 1309345"/>
              <a:gd name="connsiteX4" fmla="*/ 1298397 w 1339519"/>
              <a:gd name="connsiteY4" fmla="*/ 874670 h 1309345"/>
              <a:gd name="connsiteX5" fmla="*/ 1324325 w 1339519"/>
              <a:gd name="connsiteY5" fmla="*/ 504322 h 1309345"/>
              <a:gd name="connsiteX6" fmla="*/ 1197053 w 1339519"/>
              <a:gd name="connsiteY6" fmla="*/ 162255 h 1309345"/>
              <a:gd name="connsiteX7" fmla="*/ 915318 w 1339519"/>
              <a:gd name="connsiteY7" fmla="*/ 25006 h 1309345"/>
              <a:gd name="connsiteX8" fmla="*/ 516072 w 1339519"/>
              <a:gd name="connsiteY8" fmla="*/ 19500 h 1309345"/>
              <a:gd name="connsiteX9" fmla="*/ 205972 w 1339519"/>
              <a:gd name="connsiteY9" fmla="*/ 227307 h 1309345"/>
              <a:gd name="connsiteX10" fmla="*/ 60315 w 1339519"/>
              <a:gd name="connsiteY10" fmla="*/ 421516 h 1309345"/>
              <a:gd name="connsiteX11" fmla="*/ 11763 w 1339519"/>
              <a:gd name="connsiteY11" fmla="*/ 907038 h 130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9519" h="1309345">
                <a:moveTo>
                  <a:pt x="11763" y="907038"/>
                </a:moveTo>
                <a:cubicBezTo>
                  <a:pt x="46345" y="1036327"/>
                  <a:pt x="191075" y="1135225"/>
                  <a:pt x="267805" y="1197250"/>
                </a:cubicBezTo>
                <a:cubicBezTo>
                  <a:pt x="344535" y="1259275"/>
                  <a:pt x="353840" y="1266238"/>
                  <a:pt x="472142" y="1279188"/>
                </a:cubicBezTo>
                <a:cubicBezTo>
                  <a:pt x="590444" y="1292138"/>
                  <a:pt x="839909" y="1342371"/>
                  <a:pt x="977618" y="1274951"/>
                </a:cubicBezTo>
                <a:cubicBezTo>
                  <a:pt x="1115327" y="1207531"/>
                  <a:pt x="1240613" y="1003108"/>
                  <a:pt x="1298397" y="874670"/>
                </a:cubicBezTo>
                <a:cubicBezTo>
                  <a:pt x="1356182" y="746232"/>
                  <a:pt x="1341216" y="623058"/>
                  <a:pt x="1324325" y="504322"/>
                </a:cubicBezTo>
                <a:cubicBezTo>
                  <a:pt x="1307434" y="385586"/>
                  <a:pt x="1265221" y="242141"/>
                  <a:pt x="1197053" y="162255"/>
                </a:cubicBezTo>
                <a:cubicBezTo>
                  <a:pt x="1128885" y="82369"/>
                  <a:pt x="1028815" y="48798"/>
                  <a:pt x="915318" y="25006"/>
                </a:cubicBezTo>
                <a:cubicBezTo>
                  <a:pt x="801821" y="1214"/>
                  <a:pt x="634296" y="-14217"/>
                  <a:pt x="516072" y="19500"/>
                </a:cubicBezTo>
                <a:cubicBezTo>
                  <a:pt x="397848" y="53217"/>
                  <a:pt x="301728" y="147735"/>
                  <a:pt x="205972" y="227307"/>
                </a:cubicBezTo>
                <a:cubicBezTo>
                  <a:pt x="110216" y="306879"/>
                  <a:pt x="94032" y="316319"/>
                  <a:pt x="60315" y="421516"/>
                </a:cubicBezTo>
                <a:cubicBezTo>
                  <a:pt x="26598" y="526712"/>
                  <a:pt x="-22819" y="777749"/>
                  <a:pt x="11763" y="90703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1E2E15-F77C-6A46-B37D-309F53925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037" y="2215524"/>
            <a:ext cx="5100753" cy="4463067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solidFill>
                  <a:schemeClr val="tx2"/>
                </a:solidFill>
              </a:rPr>
              <a:t>Ideální lokace – moře 40km (hodina vlakem), nedaleko hory, vodopády, mezi Portem a Lisabonem</a:t>
            </a:r>
          </a:p>
          <a:p>
            <a:r>
              <a:rPr lang="cs-CZ" sz="1800" dirty="0">
                <a:solidFill>
                  <a:schemeClr val="tx2"/>
                </a:solidFill>
              </a:rPr>
              <a:t>Kosmopolitní město (čtvrtinu tvoří studenti – </a:t>
            </a:r>
            <a:r>
              <a:rPr lang="cs-CZ" sz="1800" dirty="0" err="1">
                <a:solidFill>
                  <a:schemeClr val="tx2"/>
                </a:solidFill>
              </a:rPr>
              <a:t>young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cs-CZ" sz="1800" dirty="0" err="1">
                <a:solidFill>
                  <a:schemeClr val="tx2"/>
                </a:solidFill>
              </a:rPr>
              <a:t>spirit</a:t>
            </a:r>
            <a:r>
              <a:rPr lang="cs-CZ" sz="1800" dirty="0">
                <a:solidFill>
                  <a:schemeClr val="tx2"/>
                </a:solidFill>
              </a:rPr>
              <a:t>)</a:t>
            </a:r>
          </a:p>
          <a:p>
            <a:r>
              <a:rPr lang="cs-CZ" sz="1800" dirty="0">
                <a:solidFill>
                  <a:schemeClr val="tx2"/>
                </a:solidFill>
              </a:rPr>
              <a:t>Město plné hudby(fado), sportu, univerzitních tradic, historie - UNESCO</a:t>
            </a:r>
          </a:p>
          <a:p>
            <a:r>
              <a:rPr lang="cs-CZ" sz="1800" dirty="0">
                <a:solidFill>
                  <a:schemeClr val="tx2"/>
                </a:solidFill>
              </a:rPr>
              <a:t>Nejstarší portugalská univerzita (1290), nejstarší hlavní město</a:t>
            </a:r>
          </a:p>
          <a:p>
            <a:r>
              <a:rPr lang="cs-CZ" sz="1800" dirty="0">
                <a:solidFill>
                  <a:schemeClr val="tx2"/>
                </a:solidFill>
              </a:rPr>
              <a:t>Přizpůsobeno turismu, prodejci umí většinou anglicky</a:t>
            </a:r>
          </a:p>
          <a:p>
            <a:r>
              <a:rPr lang="cs-CZ" sz="1800" dirty="0">
                <a:solidFill>
                  <a:schemeClr val="tx2"/>
                </a:solidFill>
              </a:rPr>
              <a:t>Řeka </a:t>
            </a:r>
            <a:r>
              <a:rPr lang="cs-CZ" sz="1800" dirty="0" err="1">
                <a:solidFill>
                  <a:schemeClr val="tx2"/>
                </a:solidFill>
              </a:rPr>
              <a:t>Mondego</a:t>
            </a:r>
            <a:r>
              <a:rPr lang="cs-CZ" sz="1800" dirty="0">
                <a:solidFill>
                  <a:schemeClr val="tx2"/>
                </a:solidFill>
              </a:rPr>
              <a:t> – parky, zahrady</a:t>
            </a:r>
          </a:p>
          <a:p>
            <a:r>
              <a:rPr lang="cs-CZ" sz="1800" dirty="0" err="1">
                <a:solidFill>
                  <a:schemeClr val="tx2"/>
                </a:solidFill>
              </a:rPr>
              <a:t>Praca</a:t>
            </a:r>
            <a:r>
              <a:rPr lang="cs-CZ" sz="1800" dirty="0">
                <a:solidFill>
                  <a:schemeClr val="tx2"/>
                </a:solidFill>
              </a:rPr>
              <a:t> de Republika – místo setkávání, akcí, uměleckých performancí, klubů</a:t>
            </a:r>
          </a:p>
          <a:p>
            <a:r>
              <a:rPr lang="cs-CZ" sz="1800" dirty="0">
                <a:solidFill>
                  <a:schemeClr val="tx2"/>
                </a:solidFill>
              </a:rPr>
              <a:t>Žádné jiné město nemá takový ,,</a:t>
            </a:r>
            <a:r>
              <a:rPr lang="cs-CZ" sz="1800" dirty="0" err="1">
                <a:solidFill>
                  <a:schemeClr val="tx2"/>
                </a:solidFill>
              </a:rPr>
              <a:t>vibe</a:t>
            </a:r>
            <a:r>
              <a:rPr lang="cs-CZ" sz="1800" dirty="0">
                <a:solidFill>
                  <a:schemeClr val="tx2"/>
                </a:solidFill>
              </a:rPr>
              <a:t>“</a:t>
            </a:r>
          </a:p>
          <a:p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4100" name="Picture 4" descr="25,027 Coimbra Stock Photos, High-Res Pictures, and Images - Getty Images">
            <a:extLst>
              <a:ext uri="{FF2B5EF4-FFF2-40B4-BE49-F238E27FC236}">
                <a16:creationId xmlns:a16="http://schemas.microsoft.com/office/drawing/2014/main" id="{DB47776A-DF1D-D635-D7DA-65CC2BCA8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19333" b="-2"/>
          <a:stretch/>
        </p:blipFill>
        <p:spPr bwMode="auto">
          <a:xfrm>
            <a:off x="6130517" y="10"/>
            <a:ext cx="2972583" cy="2837119"/>
          </a:xfrm>
          <a:custGeom>
            <a:avLst/>
            <a:gdLst/>
            <a:ahLst/>
            <a:cxnLst/>
            <a:rect l="l" t="t" r="r" b="b"/>
            <a:pathLst>
              <a:path w="2972583" h="2837129">
                <a:moveTo>
                  <a:pt x="695053" y="0"/>
                </a:moveTo>
                <a:lnTo>
                  <a:pt x="2290748" y="0"/>
                </a:lnTo>
                <a:lnTo>
                  <a:pt x="2514123" y="184280"/>
                </a:lnTo>
                <a:cubicBezTo>
                  <a:pt x="2788987" y="428924"/>
                  <a:pt x="2893408" y="783285"/>
                  <a:pt x="2942964" y="1070869"/>
                </a:cubicBezTo>
                <a:cubicBezTo>
                  <a:pt x="3059085" y="1846724"/>
                  <a:pt x="2810235" y="2049635"/>
                  <a:pt x="2604262" y="2297588"/>
                </a:cubicBezTo>
                <a:cubicBezTo>
                  <a:pt x="2398290" y="2545541"/>
                  <a:pt x="1978143" y="2813119"/>
                  <a:pt x="1755569" y="2833940"/>
                </a:cubicBezTo>
                <a:cubicBezTo>
                  <a:pt x="1727748" y="2836542"/>
                  <a:pt x="1696270" y="2837488"/>
                  <a:pt x="1662105" y="2837010"/>
                </a:cubicBezTo>
                <a:cubicBezTo>
                  <a:pt x="1422946" y="2833665"/>
                  <a:pt x="1052066" y="2760573"/>
                  <a:pt x="881267" y="2697860"/>
                </a:cubicBezTo>
                <a:cubicBezTo>
                  <a:pt x="686069" y="2588639"/>
                  <a:pt x="399954" y="2416599"/>
                  <a:pt x="237197" y="2174450"/>
                </a:cubicBezTo>
                <a:cubicBezTo>
                  <a:pt x="116339" y="2012752"/>
                  <a:pt x="-8544" y="1590475"/>
                  <a:pt x="460" y="1275081"/>
                </a:cubicBezTo>
                <a:cubicBezTo>
                  <a:pt x="9464" y="959686"/>
                  <a:pt x="60738" y="538816"/>
                  <a:pt x="291224" y="282085"/>
                </a:cubicBezTo>
                <a:cubicBezTo>
                  <a:pt x="324094" y="240829"/>
                  <a:pt x="350031" y="216292"/>
                  <a:pt x="373078" y="1983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imbra: Staré město s mladou tváří je ozdobou centrálního Portugalska">
            <a:extLst>
              <a:ext uri="{FF2B5EF4-FFF2-40B4-BE49-F238E27FC236}">
                <a16:creationId xmlns:a16="http://schemas.microsoft.com/office/drawing/2014/main" id="{B081247C-E1F0-8950-4FE9-A02A925C6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6" r="11108" b="-1"/>
          <a:stretch/>
        </p:blipFill>
        <p:spPr bwMode="auto">
          <a:xfrm>
            <a:off x="9490445" y="4196792"/>
            <a:ext cx="2703991" cy="2661209"/>
          </a:xfrm>
          <a:custGeom>
            <a:avLst/>
            <a:gdLst/>
            <a:ahLst/>
            <a:cxnLst/>
            <a:rect l="l" t="t" r="r" b="b"/>
            <a:pathLst>
              <a:path w="2703991" h="2661209">
                <a:moveTo>
                  <a:pt x="1635660" y="264"/>
                </a:moveTo>
                <a:cubicBezTo>
                  <a:pt x="1664221" y="1069"/>
                  <a:pt x="1692031" y="3743"/>
                  <a:pt x="1718903" y="8670"/>
                </a:cubicBezTo>
                <a:cubicBezTo>
                  <a:pt x="2228493" y="102116"/>
                  <a:pt x="2513628" y="293927"/>
                  <a:pt x="2702601" y="518548"/>
                </a:cubicBezTo>
                <a:lnTo>
                  <a:pt x="2703991" y="520415"/>
                </a:lnTo>
                <a:lnTo>
                  <a:pt x="2703991" y="2661209"/>
                </a:lnTo>
                <a:lnTo>
                  <a:pt x="433013" y="2661209"/>
                </a:lnTo>
                <a:lnTo>
                  <a:pt x="397269" y="2625843"/>
                </a:lnTo>
                <a:cubicBezTo>
                  <a:pt x="218790" y="2432511"/>
                  <a:pt x="118965" y="2185073"/>
                  <a:pt x="24619" y="1862340"/>
                </a:cubicBezTo>
                <a:cubicBezTo>
                  <a:pt x="-85017" y="1381184"/>
                  <a:pt x="194084" y="794768"/>
                  <a:pt x="417200" y="489900"/>
                </a:cubicBezTo>
                <a:cubicBezTo>
                  <a:pt x="696631" y="216534"/>
                  <a:pt x="1187704" y="93555"/>
                  <a:pt x="1363309" y="33129"/>
                </a:cubicBezTo>
                <a:cubicBezTo>
                  <a:pt x="1457518" y="12263"/>
                  <a:pt x="1549974" y="-2149"/>
                  <a:pt x="1635660" y="2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niversity of Coimbra - more complete and private visit, ticket included  2023 - Viator">
            <a:extLst>
              <a:ext uri="{FF2B5EF4-FFF2-40B4-BE49-F238E27FC236}">
                <a16:creationId xmlns:a16="http://schemas.microsoft.com/office/drawing/2014/main" id="{372BA74E-7A57-11CA-5A79-CC17417D2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7056" b="-1"/>
          <a:stretch/>
        </p:blipFill>
        <p:spPr bwMode="auto">
          <a:xfrm>
            <a:off x="9149781" y="1265176"/>
            <a:ext cx="2836953" cy="2850804"/>
          </a:xfrm>
          <a:custGeom>
            <a:avLst/>
            <a:gdLst/>
            <a:ahLst/>
            <a:cxnLst/>
            <a:rect l="l" t="t" r="r" b="b"/>
            <a:pathLst>
              <a:path w="2836953" h="2850804">
                <a:moveTo>
                  <a:pt x="1561508" y="793"/>
                </a:moveTo>
                <a:cubicBezTo>
                  <a:pt x="1689130" y="4442"/>
                  <a:pt x="1806739" y="20736"/>
                  <a:pt x="1902242" y="50552"/>
                </a:cubicBezTo>
                <a:cubicBezTo>
                  <a:pt x="2284256" y="169817"/>
                  <a:pt x="2624786" y="700004"/>
                  <a:pt x="2761172" y="1001302"/>
                </a:cubicBezTo>
                <a:cubicBezTo>
                  <a:pt x="2897557" y="1302600"/>
                  <a:pt x="2828721" y="1586134"/>
                  <a:pt x="2720562" y="1858346"/>
                </a:cubicBezTo>
                <a:cubicBezTo>
                  <a:pt x="2612404" y="2130556"/>
                  <a:pt x="2430575" y="2481638"/>
                  <a:pt x="2112218" y="2634575"/>
                </a:cubicBezTo>
                <a:cubicBezTo>
                  <a:pt x="2072423" y="2653692"/>
                  <a:pt x="2027712" y="2672948"/>
                  <a:pt x="1979251" y="2691670"/>
                </a:cubicBezTo>
                <a:cubicBezTo>
                  <a:pt x="1640025" y="2822723"/>
                  <a:pt x="1117051" y="2927632"/>
                  <a:pt x="810422" y="2775966"/>
                </a:cubicBezTo>
                <a:cubicBezTo>
                  <a:pt x="459988" y="2602634"/>
                  <a:pt x="66506" y="2009626"/>
                  <a:pt x="9617" y="1594584"/>
                </a:cubicBezTo>
                <a:cubicBezTo>
                  <a:pt x="-47272" y="1179542"/>
                  <a:pt x="153650" y="543050"/>
                  <a:pt x="469087" y="285711"/>
                </a:cubicBezTo>
                <a:cubicBezTo>
                  <a:pt x="705665" y="92707"/>
                  <a:pt x="1178643" y="-10154"/>
                  <a:pt x="1561508" y="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5" name="Freeform: Shape 4144">
            <a:extLst>
              <a:ext uri="{FF2B5EF4-FFF2-40B4-BE49-F238E27FC236}">
                <a16:creationId xmlns:a16="http://schemas.microsoft.com/office/drawing/2014/main" id="{6EBFD409-7144-E1DE-D75D-2A73E71E0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280325" flipH="1" flipV="1">
            <a:off x="9476057" y="-439952"/>
            <a:ext cx="1036045" cy="1770758"/>
          </a:xfrm>
          <a:custGeom>
            <a:avLst/>
            <a:gdLst>
              <a:gd name="connsiteX0" fmla="*/ 142517 w 1100252"/>
              <a:gd name="connsiteY0" fmla="*/ 1880498 h 1880498"/>
              <a:gd name="connsiteX1" fmla="*/ 315827 w 1100252"/>
              <a:gd name="connsiteY1" fmla="*/ 1745067 h 1880498"/>
              <a:gd name="connsiteX2" fmla="*/ 309577 w 1100252"/>
              <a:gd name="connsiteY2" fmla="*/ 1725331 h 1880498"/>
              <a:gd name="connsiteX3" fmla="*/ 257021 w 1100252"/>
              <a:gd name="connsiteY3" fmla="*/ 1521424 h 1880498"/>
              <a:gd name="connsiteX4" fmla="*/ 222077 w 1100252"/>
              <a:gd name="connsiteY4" fmla="*/ 1293937 h 1880498"/>
              <a:gd name="connsiteX5" fmla="*/ 227806 w 1100252"/>
              <a:gd name="connsiteY5" fmla="*/ 1262594 h 1880498"/>
              <a:gd name="connsiteX6" fmla="*/ 394115 w 1100252"/>
              <a:gd name="connsiteY6" fmla="*/ 1353019 h 1880498"/>
              <a:gd name="connsiteX7" fmla="*/ 625381 w 1100252"/>
              <a:gd name="connsiteY7" fmla="*/ 1421724 h 1880498"/>
              <a:gd name="connsiteX8" fmla="*/ 715280 w 1100252"/>
              <a:gd name="connsiteY8" fmla="*/ 1432919 h 1880498"/>
              <a:gd name="connsiteX9" fmla="*/ 1100252 w 1100252"/>
              <a:gd name="connsiteY9" fmla="*/ 1132087 h 1880498"/>
              <a:gd name="connsiteX10" fmla="*/ 985923 w 1100252"/>
              <a:gd name="connsiteY10" fmla="*/ 1097986 h 1880498"/>
              <a:gd name="connsiteX11" fmla="*/ 845020 w 1100252"/>
              <a:gd name="connsiteY11" fmla="*/ 1072000 h 1880498"/>
              <a:gd name="connsiteX12" fmla="*/ 496841 w 1100252"/>
              <a:gd name="connsiteY12" fmla="*/ 1070816 h 1880498"/>
              <a:gd name="connsiteX13" fmla="*/ 386518 w 1100252"/>
              <a:gd name="connsiteY13" fmla="*/ 1057102 h 1880498"/>
              <a:gd name="connsiteX14" fmla="*/ 608179 w 1100252"/>
              <a:gd name="connsiteY14" fmla="*/ 939446 h 1880498"/>
              <a:gd name="connsiteX15" fmla="*/ 790087 w 1100252"/>
              <a:gd name="connsiteY15" fmla="*/ 785667 h 1880498"/>
              <a:gd name="connsiteX16" fmla="*/ 933347 w 1100252"/>
              <a:gd name="connsiteY16" fmla="*/ 595705 h 1880498"/>
              <a:gd name="connsiteX17" fmla="*/ 973884 w 1100252"/>
              <a:gd name="connsiteY17" fmla="*/ 458787 h 1880498"/>
              <a:gd name="connsiteX18" fmla="*/ 965722 w 1100252"/>
              <a:gd name="connsiteY18" fmla="*/ 454195 h 1880498"/>
              <a:gd name="connsiteX19" fmla="*/ 646830 w 1100252"/>
              <a:gd name="connsiteY19" fmla="*/ 526786 h 1880498"/>
              <a:gd name="connsiteX20" fmla="*/ 375640 w 1100252"/>
              <a:gd name="connsiteY20" fmla="*/ 679923 h 1880498"/>
              <a:gd name="connsiteX21" fmla="*/ 374038 w 1100252"/>
              <a:gd name="connsiteY21" fmla="*/ 651385 h 1880498"/>
              <a:gd name="connsiteX22" fmla="*/ 488736 w 1100252"/>
              <a:gd name="connsiteY22" fmla="*/ 439153 h 1880498"/>
              <a:gd name="connsiteX23" fmla="*/ 493343 w 1100252"/>
              <a:gd name="connsiteY23" fmla="*/ 215051 h 1880498"/>
              <a:gd name="connsiteX24" fmla="*/ 416131 w 1100252"/>
              <a:gd name="connsiteY24" fmla="*/ 0 h 1880498"/>
              <a:gd name="connsiteX25" fmla="*/ 306776 w 1100252"/>
              <a:gd name="connsiteY25" fmla="*/ 111727 h 1880498"/>
              <a:gd name="connsiteX26" fmla="*/ 199588 w 1100252"/>
              <a:gd name="connsiteY26" fmla="*/ 280522 h 1880498"/>
              <a:gd name="connsiteX27" fmla="*/ 77747 w 1100252"/>
              <a:gd name="connsiteY27" fmla="*/ 588060 h 1880498"/>
              <a:gd name="connsiteX28" fmla="*/ 130 w 1100252"/>
              <a:gd name="connsiteY28" fmla="*/ 1094880 h 1880498"/>
              <a:gd name="connsiteX29" fmla="*/ 40999 w 1100252"/>
              <a:gd name="connsiteY29" fmla="*/ 1530779 h 1880498"/>
              <a:gd name="connsiteX30" fmla="*/ 92435 w 1100252"/>
              <a:gd name="connsiteY30" fmla="*/ 1736231 h 188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0252" h="1880498">
                <a:moveTo>
                  <a:pt x="142517" y="1880498"/>
                </a:moveTo>
                <a:lnTo>
                  <a:pt x="315827" y="1745067"/>
                </a:lnTo>
                <a:lnTo>
                  <a:pt x="309577" y="1725331"/>
                </a:lnTo>
                <a:cubicBezTo>
                  <a:pt x="289568" y="1658295"/>
                  <a:pt x="270476" y="1583299"/>
                  <a:pt x="257021" y="1521424"/>
                </a:cubicBezTo>
                <a:cubicBezTo>
                  <a:pt x="239081" y="1438925"/>
                  <a:pt x="226946" y="1337075"/>
                  <a:pt x="222077" y="1293937"/>
                </a:cubicBezTo>
                <a:cubicBezTo>
                  <a:pt x="217208" y="1250798"/>
                  <a:pt x="216655" y="1254838"/>
                  <a:pt x="227806" y="1262594"/>
                </a:cubicBezTo>
                <a:cubicBezTo>
                  <a:pt x="238957" y="1270351"/>
                  <a:pt x="327853" y="1326498"/>
                  <a:pt x="394115" y="1353019"/>
                </a:cubicBezTo>
                <a:cubicBezTo>
                  <a:pt x="460378" y="1379541"/>
                  <a:pt x="552586" y="1408886"/>
                  <a:pt x="625381" y="1421724"/>
                </a:cubicBezTo>
                <a:lnTo>
                  <a:pt x="715280" y="1432919"/>
                </a:lnTo>
                <a:lnTo>
                  <a:pt x="1100252" y="1132087"/>
                </a:lnTo>
                <a:lnTo>
                  <a:pt x="985923" y="1097986"/>
                </a:lnTo>
                <a:cubicBezTo>
                  <a:pt x="942667" y="1086822"/>
                  <a:pt x="895627" y="1077203"/>
                  <a:pt x="845020" y="1072000"/>
                </a:cubicBezTo>
                <a:cubicBezTo>
                  <a:pt x="743805" y="1061596"/>
                  <a:pt x="573259" y="1073299"/>
                  <a:pt x="496841" y="1070816"/>
                </a:cubicBezTo>
                <a:cubicBezTo>
                  <a:pt x="420424" y="1068333"/>
                  <a:pt x="380345" y="1064584"/>
                  <a:pt x="386518" y="1057102"/>
                </a:cubicBezTo>
                <a:cubicBezTo>
                  <a:pt x="392691" y="1049620"/>
                  <a:pt x="540917" y="984685"/>
                  <a:pt x="608179" y="939446"/>
                </a:cubicBezTo>
                <a:cubicBezTo>
                  <a:pt x="675440" y="894207"/>
                  <a:pt x="735893" y="842957"/>
                  <a:pt x="790087" y="785667"/>
                </a:cubicBezTo>
                <a:cubicBezTo>
                  <a:pt x="844282" y="728377"/>
                  <a:pt x="904074" y="650950"/>
                  <a:pt x="933347" y="595705"/>
                </a:cubicBezTo>
                <a:cubicBezTo>
                  <a:pt x="958960" y="547365"/>
                  <a:pt x="986811" y="477348"/>
                  <a:pt x="973884" y="458787"/>
                </a:cubicBezTo>
                <a:cubicBezTo>
                  <a:pt x="972038" y="456135"/>
                  <a:pt x="969359" y="454533"/>
                  <a:pt x="965722" y="454195"/>
                </a:cubicBezTo>
                <a:cubicBezTo>
                  <a:pt x="936630" y="451490"/>
                  <a:pt x="745176" y="489165"/>
                  <a:pt x="646830" y="526786"/>
                </a:cubicBezTo>
                <a:cubicBezTo>
                  <a:pt x="548483" y="564408"/>
                  <a:pt x="421106" y="659157"/>
                  <a:pt x="375640" y="679923"/>
                </a:cubicBezTo>
                <a:cubicBezTo>
                  <a:pt x="330175" y="700690"/>
                  <a:pt x="355189" y="691513"/>
                  <a:pt x="374038" y="651385"/>
                </a:cubicBezTo>
                <a:cubicBezTo>
                  <a:pt x="392887" y="611256"/>
                  <a:pt x="471154" y="525201"/>
                  <a:pt x="488736" y="439153"/>
                </a:cubicBezTo>
                <a:cubicBezTo>
                  <a:pt x="505983" y="354742"/>
                  <a:pt x="505787" y="309500"/>
                  <a:pt x="493343" y="215051"/>
                </a:cubicBezTo>
                <a:cubicBezTo>
                  <a:pt x="477949" y="136046"/>
                  <a:pt x="459534" y="74706"/>
                  <a:pt x="416131" y="0"/>
                </a:cubicBezTo>
                <a:cubicBezTo>
                  <a:pt x="385416" y="11405"/>
                  <a:pt x="340134" y="70559"/>
                  <a:pt x="306776" y="111727"/>
                </a:cubicBezTo>
                <a:cubicBezTo>
                  <a:pt x="268654" y="158776"/>
                  <a:pt x="237760" y="201134"/>
                  <a:pt x="199588" y="280522"/>
                </a:cubicBezTo>
                <a:cubicBezTo>
                  <a:pt x="161416" y="359911"/>
                  <a:pt x="110990" y="452334"/>
                  <a:pt x="77747" y="588060"/>
                </a:cubicBezTo>
                <a:cubicBezTo>
                  <a:pt x="44504" y="723787"/>
                  <a:pt x="1852" y="940150"/>
                  <a:pt x="130" y="1094880"/>
                </a:cubicBezTo>
                <a:cubicBezTo>
                  <a:pt x="-1594" y="1249609"/>
                  <a:pt x="13975" y="1390357"/>
                  <a:pt x="40999" y="1530779"/>
                </a:cubicBezTo>
                <a:cubicBezTo>
                  <a:pt x="54511" y="1600990"/>
                  <a:pt x="71940" y="1668966"/>
                  <a:pt x="92435" y="173623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06" name="Picture 10" descr="Discover Coimbra - Things To Do in Coimbra">
            <a:extLst>
              <a:ext uri="{FF2B5EF4-FFF2-40B4-BE49-F238E27FC236}">
                <a16:creationId xmlns:a16="http://schemas.microsoft.com/office/drawing/2014/main" id="{7694B219-4AF9-8089-D18C-1CEF88D5B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" b="-2"/>
          <a:stretch/>
        </p:blipFill>
        <p:spPr bwMode="auto">
          <a:xfrm>
            <a:off x="6426321" y="3191316"/>
            <a:ext cx="2908050" cy="2932245"/>
          </a:xfrm>
          <a:custGeom>
            <a:avLst/>
            <a:gdLst/>
            <a:ahLst/>
            <a:cxnLst/>
            <a:rect l="l" t="t" r="r" b="b"/>
            <a:pathLst>
              <a:path w="2908050" h="2932245">
                <a:moveTo>
                  <a:pt x="1397576" y="75"/>
                </a:moveTo>
                <a:cubicBezTo>
                  <a:pt x="1774015" y="3141"/>
                  <a:pt x="2317360" y="101361"/>
                  <a:pt x="2554736" y="364140"/>
                </a:cubicBezTo>
                <a:cubicBezTo>
                  <a:pt x="2826022" y="664460"/>
                  <a:pt x="2978891" y="1385133"/>
                  <a:pt x="2875560" y="1806298"/>
                </a:cubicBezTo>
                <a:cubicBezTo>
                  <a:pt x="2772230" y="2227464"/>
                  <a:pt x="2336395" y="2763585"/>
                  <a:pt x="1934754" y="2891136"/>
                </a:cubicBezTo>
                <a:cubicBezTo>
                  <a:pt x="1533111" y="3018687"/>
                  <a:pt x="787983" y="2831907"/>
                  <a:pt x="465705" y="2571601"/>
                </a:cubicBezTo>
                <a:cubicBezTo>
                  <a:pt x="143428" y="2311295"/>
                  <a:pt x="17600" y="1671260"/>
                  <a:pt x="1086" y="1329298"/>
                </a:cubicBezTo>
                <a:cubicBezTo>
                  <a:pt x="-15427" y="987336"/>
                  <a:pt x="158828" y="740641"/>
                  <a:pt x="366620" y="519823"/>
                </a:cubicBezTo>
                <a:cubicBezTo>
                  <a:pt x="574411" y="299005"/>
                  <a:pt x="883156" y="30332"/>
                  <a:pt x="1247843" y="4385"/>
                </a:cubicBezTo>
                <a:cubicBezTo>
                  <a:pt x="1293429" y="1141"/>
                  <a:pt x="1343800" y="-363"/>
                  <a:pt x="1397576" y="7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" name="Freeform: Shape 4146">
            <a:extLst>
              <a:ext uri="{FF2B5EF4-FFF2-40B4-BE49-F238E27FC236}">
                <a16:creationId xmlns:a16="http://schemas.microsoft.com/office/drawing/2014/main" id="{D18F9937-D035-C8CB-D4BE-0545C094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493515" flipH="1">
            <a:off x="8790099" y="6123027"/>
            <a:ext cx="372162" cy="395440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618490 w 4786397"/>
              <a:gd name="connsiteY0" fmla="*/ 334011 h 4492102"/>
              <a:gd name="connsiteX1" fmla="*/ 3990493 w 4786397"/>
              <a:gd name="connsiteY1" fmla="*/ 118959 h 4492102"/>
              <a:gd name="connsiteX2" fmla="*/ 4762261 w 4786397"/>
              <a:gd name="connsiteY2" fmla="*/ 1434061 h 4492102"/>
              <a:gd name="connsiteX3" fmla="*/ 4477383 w 4786397"/>
              <a:gd name="connsiteY3" fmla="*/ 3337242 h 4492102"/>
              <a:gd name="connsiteX4" fmla="*/ 3446218 w 4786397"/>
              <a:gd name="connsiteY4" fmla="*/ 4373010 h 4492102"/>
              <a:gd name="connsiteX5" fmla="*/ 1100888 w 4786397"/>
              <a:gd name="connsiteY5" fmla="*/ 4185391 h 4492102"/>
              <a:gd name="connsiteX6" fmla="*/ 59712 w 4786397"/>
              <a:gd name="connsiteY6" fmla="*/ 2523820 h 4492102"/>
              <a:gd name="connsiteX7" fmla="*/ 618490 w 4786397"/>
              <a:gd name="connsiteY7" fmla="*/ 334011 h 4492102"/>
              <a:gd name="connsiteX0" fmla="*/ 618490 w 4880845"/>
              <a:gd name="connsiteY0" fmla="*/ 334011 h 4207111"/>
              <a:gd name="connsiteX1" fmla="*/ 3990493 w 4880845"/>
              <a:gd name="connsiteY1" fmla="*/ 118959 h 4207111"/>
              <a:gd name="connsiteX2" fmla="*/ 4762261 w 4880845"/>
              <a:gd name="connsiteY2" fmla="*/ 1434061 h 4207111"/>
              <a:gd name="connsiteX3" fmla="*/ 4477383 w 4880845"/>
              <a:gd name="connsiteY3" fmla="*/ 3337242 h 4207111"/>
              <a:gd name="connsiteX4" fmla="*/ 1100888 w 4880845"/>
              <a:gd name="connsiteY4" fmla="*/ 4185391 h 4207111"/>
              <a:gd name="connsiteX5" fmla="*/ 59712 w 4880845"/>
              <a:gd name="connsiteY5" fmla="*/ 2523820 h 4207111"/>
              <a:gd name="connsiteX6" fmla="*/ 618490 w 4880845"/>
              <a:gd name="connsiteY6" fmla="*/ 334011 h 4207111"/>
              <a:gd name="connsiteX0" fmla="*/ 618490 w 4708128"/>
              <a:gd name="connsiteY0" fmla="*/ 334011 h 4207111"/>
              <a:gd name="connsiteX1" fmla="*/ 3990493 w 4708128"/>
              <a:gd name="connsiteY1" fmla="*/ 118959 h 4207111"/>
              <a:gd name="connsiteX2" fmla="*/ 4477383 w 4708128"/>
              <a:gd name="connsiteY2" fmla="*/ 3337242 h 4207111"/>
              <a:gd name="connsiteX3" fmla="*/ 1100888 w 4708128"/>
              <a:gd name="connsiteY3" fmla="*/ 4185391 h 4207111"/>
              <a:gd name="connsiteX4" fmla="*/ 59712 w 4708128"/>
              <a:gd name="connsiteY4" fmla="*/ 2523820 h 4207111"/>
              <a:gd name="connsiteX5" fmla="*/ 618490 w 4708128"/>
              <a:gd name="connsiteY5" fmla="*/ 334011 h 4207111"/>
              <a:gd name="connsiteX0" fmla="*/ 618490 w 4659985"/>
              <a:gd name="connsiteY0" fmla="*/ 334011 h 4457960"/>
              <a:gd name="connsiteX1" fmla="*/ 3990493 w 4659985"/>
              <a:gd name="connsiteY1" fmla="*/ 118959 h 4457960"/>
              <a:gd name="connsiteX2" fmla="*/ 4477383 w 4659985"/>
              <a:gd name="connsiteY2" fmla="*/ 3337242 h 4457960"/>
              <a:gd name="connsiteX3" fmla="*/ 1750735 w 4659985"/>
              <a:gd name="connsiteY3" fmla="*/ 4436235 h 4457960"/>
              <a:gd name="connsiteX4" fmla="*/ 59712 w 4659985"/>
              <a:gd name="connsiteY4" fmla="*/ 2523820 h 4457960"/>
              <a:gd name="connsiteX5" fmla="*/ 618490 w 4659985"/>
              <a:gd name="connsiteY5" fmla="*/ 334011 h 4457960"/>
              <a:gd name="connsiteX0" fmla="*/ 577306 w 4618801"/>
              <a:gd name="connsiteY0" fmla="*/ 304401 h 4428350"/>
              <a:gd name="connsiteX1" fmla="*/ 3949309 w 4618801"/>
              <a:gd name="connsiteY1" fmla="*/ 89349 h 4428350"/>
              <a:gd name="connsiteX2" fmla="*/ 4436199 w 4618801"/>
              <a:gd name="connsiteY2" fmla="*/ 3307632 h 4428350"/>
              <a:gd name="connsiteX3" fmla="*/ 1709551 w 4618801"/>
              <a:gd name="connsiteY3" fmla="*/ 4406625 h 4428350"/>
              <a:gd name="connsiteX4" fmla="*/ 18528 w 4618801"/>
              <a:gd name="connsiteY4" fmla="*/ 2494210 h 4428350"/>
              <a:gd name="connsiteX5" fmla="*/ 577306 w 4618801"/>
              <a:gd name="connsiteY5" fmla="*/ 304401 h 4428350"/>
              <a:gd name="connsiteX0" fmla="*/ 577306 w 4618801"/>
              <a:gd name="connsiteY0" fmla="*/ 571581 h 4695530"/>
              <a:gd name="connsiteX1" fmla="*/ 3949309 w 4618801"/>
              <a:gd name="connsiteY1" fmla="*/ 356529 h 4695530"/>
              <a:gd name="connsiteX2" fmla="*/ 4436199 w 4618801"/>
              <a:gd name="connsiteY2" fmla="*/ 3574812 h 4695530"/>
              <a:gd name="connsiteX3" fmla="*/ 1709551 w 4618801"/>
              <a:gd name="connsiteY3" fmla="*/ 4673805 h 4695530"/>
              <a:gd name="connsiteX4" fmla="*/ 18528 w 4618801"/>
              <a:gd name="connsiteY4" fmla="*/ 2761390 h 4695530"/>
              <a:gd name="connsiteX5" fmla="*/ 577306 w 4618801"/>
              <a:gd name="connsiteY5" fmla="*/ 571581 h 46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801" h="4695530">
                <a:moveTo>
                  <a:pt x="577306" y="571581"/>
                </a:moveTo>
                <a:cubicBezTo>
                  <a:pt x="692934" y="285307"/>
                  <a:pt x="2764297" y="-427981"/>
                  <a:pt x="3949309" y="356529"/>
                </a:cubicBezTo>
                <a:cubicBezTo>
                  <a:pt x="4592458" y="857067"/>
                  <a:pt x="4809492" y="2855266"/>
                  <a:pt x="4436199" y="3574812"/>
                </a:cubicBezTo>
                <a:cubicBezTo>
                  <a:pt x="4062906" y="4294358"/>
                  <a:pt x="2445829" y="4809375"/>
                  <a:pt x="1709551" y="4673805"/>
                </a:cubicBezTo>
                <a:cubicBezTo>
                  <a:pt x="1145133" y="4365607"/>
                  <a:pt x="130365" y="3390625"/>
                  <a:pt x="18528" y="2761390"/>
                </a:cubicBezTo>
                <a:cubicBezTo>
                  <a:pt x="-109257" y="2084308"/>
                  <a:pt x="461678" y="857855"/>
                  <a:pt x="577306" y="57158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E5DD1-C437-2196-AB0B-9651E3F3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3" y="150997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Co pro mě znamenal Erasmus?</a:t>
            </a:r>
            <a:endParaRPr lang="cs-CZ" sz="5400" dirty="0"/>
          </a:p>
        </p:txBody>
      </p:sp>
      <p:sp>
        <p:nvSpPr>
          <p:cNvPr id="309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F63CD-C357-6032-1A69-F920D175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38" y="1736408"/>
            <a:ext cx="7282119" cy="5103305"/>
          </a:xfrm>
        </p:spPr>
        <p:txBody>
          <a:bodyPr anchor="t">
            <a:normAutofit/>
          </a:bodyPr>
          <a:lstStyle/>
          <a:p>
            <a:r>
              <a:rPr lang="cs-CZ" sz="1800" dirty="0"/>
              <a:t>Zlepšení jazykové výbavy – angličtina na denní bázi, portugalština A1</a:t>
            </a:r>
          </a:p>
          <a:p>
            <a:r>
              <a:rPr lang="cs-CZ" sz="1800" dirty="0"/>
              <a:t>Směsice kultur v Coimbře – přátelé, vzpomínky do konce života</a:t>
            </a:r>
          </a:p>
          <a:p>
            <a:r>
              <a:rPr lang="cs-CZ" sz="1800" dirty="0"/>
              <a:t>Samostatnost, cestování, nezávislost</a:t>
            </a:r>
          </a:p>
          <a:p>
            <a:r>
              <a:rPr lang="cs-CZ" sz="1800" dirty="0"/>
              <a:t>Příjezdy pozdě ráno z výletů</a:t>
            </a:r>
          </a:p>
          <a:p>
            <a:r>
              <a:rPr lang="cs-CZ" sz="1800" dirty="0"/>
              <a:t>Spontánní rozhodnutí</a:t>
            </a:r>
          </a:p>
          <a:p>
            <a:r>
              <a:rPr lang="cs-CZ" sz="1800" dirty="0"/>
              <a:t>Společné oslavy, vaření, hry - Kamarádi z residence jako rodina</a:t>
            </a:r>
          </a:p>
          <a:p>
            <a:r>
              <a:rPr lang="cs-CZ" sz="1800" dirty="0"/>
              <a:t>Výlety do jiných zemí</a:t>
            </a:r>
          </a:p>
          <a:p>
            <a:r>
              <a:rPr lang="cs-CZ" sz="1800" dirty="0"/>
              <a:t>Příběh lásky</a:t>
            </a:r>
          </a:p>
          <a:p>
            <a:r>
              <a:rPr lang="cs-CZ" sz="1800" dirty="0"/>
              <a:t>Dobrodružství – nocleh u Arabů, oslava v portugalské rodině, cesta na kole k moři, do Santiago de </a:t>
            </a:r>
            <a:r>
              <a:rPr lang="cs-CZ" sz="1800" dirty="0" err="1"/>
              <a:t>Compostela</a:t>
            </a:r>
            <a:r>
              <a:rPr lang="cs-CZ" sz="1800" dirty="0"/>
              <a:t>, po </a:t>
            </a:r>
            <a:r>
              <a:rPr lang="cs-CZ" sz="1800" dirty="0" err="1"/>
              <a:t>Algarve</a:t>
            </a:r>
            <a:r>
              <a:rPr lang="cs-CZ" sz="1800" dirty="0"/>
              <a:t>, do hor, Fatimy, atd. jízdy bez spánku, risk, nemocnice</a:t>
            </a:r>
          </a:p>
          <a:p>
            <a:r>
              <a:rPr lang="cs-CZ" sz="1800" dirty="0"/>
              <a:t>Oslava Nového roku v Turíně v italské rodině, Panenské Azory a Madeira</a:t>
            </a:r>
          </a:p>
          <a:p>
            <a:r>
              <a:rPr lang="cs-CZ" sz="1800" dirty="0"/>
              <a:t>Vytvoření druhého domova</a:t>
            </a:r>
          </a:p>
        </p:txBody>
      </p:sp>
      <p:pic>
        <p:nvPicPr>
          <p:cNvPr id="3074" name="Picture 2" descr="aucy.ac.cy/wp-content/uploads/2022/12/1200px-Erasm...">
            <a:extLst>
              <a:ext uri="{FF2B5EF4-FFF2-40B4-BE49-F238E27FC236}">
                <a16:creationId xmlns:a16="http://schemas.microsoft.com/office/drawing/2014/main" id="{4F1EB897-6B2D-C234-90BC-93E3E7A82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379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28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C7EB52-7594-D432-68AB-C3B1C9CE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>
            <a:normAutofit/>
          </a:bodyPr>
          <a:lstStyle/>
          <a:p>
            <a:r>
              <a:rPr lang="cs-CZ" sz="4000" dirty="0"/>
              <a:t>Portugalsko</a:t>
            </a:r>
          </a:p>
        </p:txBody>
      </p:sp>
      <p:pic>
        <p:nvPicPr>
          <p:cNvPr id="5124" name="Picture 4" descr="Hotels in Algarve | Tivoli Hotels &amp; Resorts in Algarve Portugal">
            <a:extLst>
              <a:ext uri="{FF2B5EF4-FFF2-40B4-BE49-F238E27FC236}">
                <a16:creationId xmlns:a16="http://schemas.microsoft.com/office/drawing/2014/main" id="{42D9B842-5BC3-3891-374F-000968D5A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-3" b="-3"/>
          <a:stretch/>
        </p:blipFill>
        <p:spPr bwMode="auto">
          <a:xfrm>
            <a:off x="-1" y="10"/>
            <a:ext cx="3003123" cy="167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aravely v 15.-17. století, azulejos, kolem Lisabonu, Portugalsko.">
            <a:extLst>
              <a:ext uri="{FF2B5EF4-FFF2-40B4-BE49-F238E27FC236}">
                <a16:creationId xmlns:a16="http://schemas.microsoft.com/office/drawing/2014/main" id="{3AFE177E-7CF9-B575-B83C-5F3C2EADE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b="545"/>
          <a:stretch/>
        </p:blipFill>
        <p:spPr bwMode="auto">
          <a:xfrm>
            <a:off x="20" y="1843285"/>
            <a:ext cx="3003103" cy="206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otografie, Obraz Porto, Portugal | Posters.cz">
            <a:extLst>
              <a:ext uri="{FF2B5EF4-FFF2-40B4-BE49-F238E27FC236}">
                <a16:creationId xmlns:a16="http://schemas.microsoft.com/office/drawing/2014/main" id="{24C42190-3479-10AF-273E-1A9B97842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8807" b="-3"/>
          <a:stretch/>
        </p:blipFill>
        <p:spPr bwMode="auto">
          <a:xfrm>
            <a:off x="3180257" y="1"/>
            <a:ext cx="3016307" cy="22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anctuary of Bom Jesus do Monte - Wikipedia">
            <a:extLst>
              <a:ext uri="{FF2B5EF4-FFF2-40B4-BE49-F238E27FC236}">
                <a16:creationId xmlns:a16="http://schemas.microsoft.com/office/drawing/2014/main" id="{8B6BBD10-1172-9C35-A98B-B3FBD3C40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6" b="15092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isabon - letecké víkendy - Portugalsko | CK FISCHER">
            <a:extLst>
              <a:ext uri="{FF2B5EF4-FFF2-40B4-BE49-F238E27FC236}">
                <a16:creationId xmlns:a16="http://schemas.microsoft.com/office/drawing/2014/main" id="{C2EA067E-828D-817B-7A27-0B8EF5E69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r="21863" b="2"/>
          <a:stretch/>
        </p:blipFill>
        <p:spPr bwMode="auto">
          <a:xfrm>
            <a:off x="3180256" y="2384215"/>
            <a:ext cx="3016307" cy="22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nely Planet - je čas vyrazit na cestu">
            <a:extLst>
              <a:ext uri="{FF2B5EF4-FFF2-40B4-BE49-F238E27FC236}">
                <a16:creationId xmlns:a16="http://schemas.microsoft.com/office/drawing/2014/main" id="{9807AA93-3F44-2CA8-0A5D-3474B23EE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4878"/>
          <a:stretch/>
        </p:blipFill>
        <p:spPr bwMode="auto">
          <a:xfrm>
            <a:off x="3180257" y="4790113"/>
            <a:ext cx="3016307" cy="206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D4AEC-639E-118F-0AC5-144CB0DE0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947" y="2129743"/>
            <a:ext cx="4785851" cy="3999344"/>
          </a:xfrm>
        </p:spPr>
        <p:txBody>
          <a:bodyPr>
            <a:noAutofit/>
          </a:bodyPr>
          <a:lstStyle/>
          <a:p>
            <a:r>
              <a:rPr lang="cs-CZ" sz="1800" dirty="0"/>
              <a:t>Země barev, moře, hor, ostrovů, členitý povrch, </a:t>
            </a:r>
            <a:r>
              <a:rPr lang="cs-CZ" sz="1800" dirty="0" err="1"/>
              <a:t>azulejos</a:t>
            </a:r>
            <a:endParaRPr lang="cs-CZ" sz="1800" dirty="0"/>
          </a:p>
          <a:p>
            <a:r>
              <a:rPr lang="cs-CZ" sz="1800" dirty="0"/>
              <a:t>Hrdost na velkou historii, dávné velmocenské postavení</a:t>
            </a:r>
          </a:p>
          <a:p>
            <a:r>
              <a:rPr lang="cs-CZ" sz="1800" dirty="0"/>
              <a:t>Skvělá kuchyně – Pastel de </a:t>
            </a:r>
            <a:r>
              <a:rPr lang="cs-CZ" sz="1800" dirty="0" err="1"/>
              <a:t>Nata</a:t>
            </a:r>
            <a:endParaRPr lang="cs-CZ" sz="1800" dirty="0"/>
          </a:p>
          <a:p>
            <a:r>
              <a:rPr lang="cs-CZ" sz="1800" dirty="0"/>
              <a:t>Zelené </a:t>
            </a:r>
            <a:r>
              <a:rPr lang="cs-CZ" sz="1800" dirty="0" err="1"/>
              <a:t>Algarve</a:t>
            </a:r>
            <a:r>
              <a:rPr lang="cs-CZ" sz="1800" dirty="0"/>
              <a:t>, Azory</a:t>
            </a:r>
          </a:p>
          <a:p>
            <a:r>
              <a:rPr lang="cs-CZ" sz="1800" dirty="0"/>
              <a:t>Kosmopolitní velkoměsta, velká letiště, doprava na dobré úrovni</a:t>
            </a:r>
          </a:p>
          <a:p>
            <a:r>
              <a:rPr lang="cs-CZ" sz="1800" dirty="0"/>
              <a:t>Země hudby, energie, vášně, zahrad, </a:t>
            </a:r>
            <a:r>
              <a:rPr lang="cs-CZ" sz="1800" dirty="0" err="1"/>
              <a:t>klifů</a:t>
            </a:r>
            <a:r>
              <a:rPr lang="cs-CZ" sz="1800" dirty="0"/>
              <a:t>, skal, mysů, mohutných chrámů</a:t>
            </a:r>
          </a:p>
          <a:p>
            <a:r>
              <a:rPr lang="cs-CZ" sz="1800" dirty="0"/>
              <a:t>Skvělé počasí – teplo od dubna do listopadu, pak častá období </a:t>
            </a:r>
            <a:r>
              <a:rPr lang="cs-CZ" sz="1800" dirty="0" err="1"/>
              <a:t>dešťů,vlhko</a:t>
            </a:r>
            <a:r>
              <a:rPr lang="cs-CZ" sz="1800" dirty="0"/>
              <a:t>, ale mírné zimy</a:t>
            </a:r>
          </a:p>
        </p:txBody>
      </p:sp>
    </p:spTree>
    <p:extLst>
      <p:ext uri="{BB962C8B-B14F-4D97-AF65-F5344CB8AC3E}">
        <p14:creationId xmlns:p14="http://schemas.microsoft.com/office/powerpoint/2010/main" val="554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netická mapa Portugalska, geografická, barevná">
            <a:extLst>
              <a:ext uri="{FF2B5EF4-FFF2-40B4-BE49-F238E27FC236}">
                <a16:creationId xmlns:a16="http://schemas.microsoft.com/office/drawing/2014/main" id="{20398A8D-26BB-7FF1-3E88-F486CDC5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273" y="115747"/>
            <a:ext cx="3651099" cy="68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4" descr="Otevřít fotku">
            <a:extLst>
              <a:ext uri="{FF2B5EF4-FFF2-40B4-BE49-F238E27FC236}">
                <a16:creationId xmlns:a16="http://schemas.microsoft.com/office/drawing/2014/main" id="{D25FA8C2-CB32-B5F0-D1C7-A10BA02D1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2463471"/>
            <a:ext cx="2560320" cy="19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Portugalsko: Mapa🗺️ – Kde leží Portugalsko na mapě? Ke stažení">
            <a:extLst>
              <a:ext uri="{FF2B5EF4-FFF2-40B4-BE49-F238E27FC236}">
                <a16:creationId xmlns:a16="http://schemas.microsoft.com/office/drawing/2014/main" id="{91250B7E-6F7F-1A2F-0465-6EF8399E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726" y="2558419"/>
            <a:ext cx="2560320" cy="173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2" descr="Azorské ostrovy na kole">
            <a:extLst>
              <a:ext uri="{FF2B5EF4-FFF2-40B4-BE49-F238E27FC236}">
                <a16:creationId xmlns:a16="http://schemas.microsoft.com/office/drawing/2014/main" id="{724F2EA6-7935-65CB-776B-A3BA9DB5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0662" y="2613343"/>
            <a:ext cx="2560320" cy="16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55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6736DD8-CD37-549D-36B4-1B6184C4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46" y="296582"/>
            <a:ext cx="1476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B6AE1DE-0620-7F61-7E7C-D116B50A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14" y="350017"/>
            <a:ext cx="14573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1B378A-5977-5523-8131-621C0356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249" y="65892"/>
            <a:ext cx="1504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1A2C5C9-63A8-344D-0361-8747AC58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69" y="-2408"/>
            <a:ext cx="1504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B7883E1-6305-B4D8-DD04-91009A26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13" y="3905711"/>
            <a:ext cx="1957387" cy="26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C852925-76FA-33CB-94E0-ABB6B29F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89" y="3789466"/>
            <a:ext cx="1504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ACD8D84-97A4-BE9A-18B1-F4BC0CBED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163" y="4225351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CFF07055-F668-28A9-B6A6-B7B7ED60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529" y="2361250"/>
            <a:ext cx="1764644" cy="13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08688470-5183-2E30-CE20-FF48ADB3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16" y="4695042"/>
            <a:ext cx="1785970" cy="209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7D81ADE-610F-972B-D597-49C3CCDB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31" y="2732892"/>
            <a:ext cx="2619375" cy="18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DDF63B9B-45C9-3432-8DFB-D35A2EA8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46" y="2563535"/>
            <a:ext cx="1495585" cy="11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4B049E0B-A300-14F3-C944-EDB7FDD5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88" y="2462393"/>
            <a:ext cx="1764644" cy="13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51867278-EF7D-118F-6BE0-E88B69E1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1" y="350017"/>
            <a:ext cx="26098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0328E414-CA71-3D40-CE5A-3B9A133A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9" y="2467216"/>
            <a:ext cx="1476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E0407C08-3909-CAAD-4FA4-E6D767F29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9" y="4543184"/>
            <a:ext cx="1476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7B5A38A4-C10B-AD3F-120B-C3D43F0D4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942" y="350017"/>
            <a:ext cx="2065858" cy="15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4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3392192_7110897152262183_8079339280183288572_n">
            <a:hlinkClick r:id="" action="ppaction://media"/>
            <a:extLst>
              <a:ext uri="{FF2B5EF4-FFF2-40B4-BE49-F238E27FC236}">
                <a16:creationId xmlns:a16="http://schemas.microsoft.com/office/drawing/2014/main" id="{1EC456F7-225C-A87B-39FF-E3531D6CC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747" y="419642"/>
            <a:ext cx="3022611" cy="5256715"/>
          </a:xfrm>
          <a:prstGeom prst="rect">
            <a:avLst/>
          </a:prstGeom>
        </p:spPr>
      </p:pic>
      <p:pic>
        <p:nvPicPr>
          <p:cNvPr id="5" name="393177016_6604459579653333_4674455499261696740_n">
            <a:hlinkClick r:id="" action="ppaction://media"/>
            <a:extLst>
              <a:ext uri="{FF2B5EF4-FFF2-40B4-BE49-F238E27FC236}">
                <a16:creationId xmlns:a16="http://schemas.microsoft.com/office/drawing/2014/main" id="{275B2338-F54C-9B2B-D4A4-426293D767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3040" y="269236"/>
            <a:ext cx="3195577" cy="5557525"/>
          </a:xfrm>
          <a:prstGeom prst="rect">
            <a:avLst/>
          </a:prstGeom>
        </p:spPr>
      </p:pic>
      <p:pic>
        <p:nvPicPr>
          <p:cNvPr id="6" name="393210895_7004723899591798_6400570844351041337_n">
            <a:hlinkClick r:id="" action="ppaction://media"/>
            <a:extLst>
              <a:ext uri="{FF2B5EF4-FFF2-40B4-BE49-F238E27FC236}">
                <a16:creationId xmlns:a16="http://schemas.microsoft.com/office/drawing/2014/main" id="{99032622-FDD2-17A6-4067-1FD2644C8AF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6753" y="578734"/>
            <a:ext cx="3017616" cy="52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260D221-3866-F01E-EA1F-45F84E15F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0" b="16117"/>
          <a:stretch/>
        </p:blipFill>
        <p:spPr>
          <a:xfrm>
            <a:off x="484632" y="1134426"/>
            <a:ext cx="2560320" cy="4583001"/>
          </a:xfrm>
          <a:prstGeom prst="rect">
            <a:avLst/>
          </a:prstGeom>
        </p:spPr>
      </p:pic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 descr="Popis není dostupný.">
            <a:extLst>
              <a:ext uri="{FF2B5EF4-FFF2-40B4-BE49-F238E27FC236}">
                <a16:creationId xmlns:a16="http://schemas.microsoft.com/office/drawing/2014/main" id="{C4905164-70AE-01BF-49C5-834217369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17643"/>
          <a:stretch/>
        </p:blipFill>
        <p:spPr bwMode="auto">
          <a:xfrm>
            <a:off x="3633039" y="1369886"/>
            <a:ext cx="2014600" cy="41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5" name="Straight Connector 411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Popis není dostupný.">
            <a:extLst>
              <a:ext uri="{FF2B5EF4-FFF2-40B4-BE49-F238E27FC236}">
                <a16:creationId xmlns:a16="http://schemas.microsoft.com/office/drawing/2014/main" id="{E8905AB4-0279-5EB2-947F-0A7BACDF4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8" t="13383" r="1088" b="16351"/>
          <a:stretch/>
        </p:blipFill>
        <p:spPr bwMode="auto">
          <a:xfrm>
            <a:off x="6235726" y="1369887"/>
            <a:ext cx="2560320" cy="41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7" name="Straight Connector 411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 descr="Popis není dostupný.">
            <a:extLst>
              <a:ext uri="{FF2B5EF4-FFF2-40B4-BE49-F238E27FC236}">
                <a16:creationId xmlns:a16="http://schemas.microsoft.com/office/drawing/2014/main" id="{B55A61DE-088C-7591-CE40-742BCFF3A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16641"/>
          <a:stretch/>
        </p:blipFill>
        <p:spPr bwMode="auto">
          <a:xfrm>
            <a:off x="9120662" y="1154587"/>
            <a:ext cx="2560320" cy="454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90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368</Words>
  <Application>Microsoft Office PowerPoint</Application>
  <PresentationFormat>Širokoúhlá obrazovka</PresentationFormat>
  <Paragraphs>40</Paragraphs>
  <Slides>23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Erasmus 2022/23 Portugalsko</vt:lpstr>
      <vt:lpstr>Coimbra – Instituto de Politécnico Coimbra</vt:lpstr>
      <vt:lpstr>Život v Coimbře</vt:lpstr>
      <vt:lpstr>Co pro mě znamenal Erasmus?</vt:lpstr>
      <vt:lpstr>Portugalsko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2022/23 Portugalsko</dc:title>
  <dc:creator>Kacetl Kryštof</dc:creator>
  <cp:lastModifiedBy>Kacetl Kryštof</cp:lastModifiedBy>
  <cp:revision>2</cp:revision>
  <dcterms:created xsi:type="dcterms:W3CDTF">2023-10-15T19:19:18Z</dcterms:created>
  <dcterms:modified xsi:type="dcterms:W3CDTF">2023-10-22T00:01:29Z</dcterms:modified>
</cp:coreProperties>
</file>