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60" r:id="rId7"/>
    <p:sldId id="27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39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1EB9545-9075-4AB3-8C29-100FFEDE1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757D3EE2-BD65-46CA-AB91-1E58FC3390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CF7CABA-A4AB-4228-A9F7-D189484B7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779-97CD-4EE8-AF00-9AE1CBB7D770}" type="datetimeFigureOut">
              <a:rPr lang="cs-CZ" smtClean="0"/>
              <a:t>10. 1. 2021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A74B422-3C70-4CF1-9A90-26D766649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A045FC3B-E00C-4DF6-9D5A-2FC132C8D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75F1-3E5A-4913-B631-F12EB1A8ED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22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491634F-BD5E-48A8-A4E6-9A079751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AF01B67D-96B6-4645-A4D9-619C2C7D5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67F3C2B-B29B-4E2E-B479-BC7E7471B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779-97CD-4EE8-AF00-9AE1CBB7D770}" type="datetimeFigureOut">
              <a:rPr lang="cs-CZ" smtClean="0"/>
              <a:t>10. 1. 2021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9D1C5797-E319-4285-8271-EF57FB3D0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900BA379-C3C9-4424-9B66-2513E3E2B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75F1-3E5A-4913-B631-F12EB1A8ED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73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75969545-7E9F-43D9-83E1-9A8A88C161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B0D36CAE-4779-48D9-B62D-D04AE1C91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C979E24-EF07-4C69-8DAB-4117E06F0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779-97CD-4EE8-AF00-9AE1CBB7D770}" type="datetimeFigureOut">
              <a:rPr lang="cs-CZ" smtClean="0"/>
              <a:t>10. 1. 2021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EAC3EDE9-55C1-4193-8050-B39EFE717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970374E2-FEA3-4849-BF4D-C2A7CB13D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75F1-3E5A-4913-B631-F12EB1A8ED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91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A7F732C-86D3-476F-B386-ED7E3288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21154AC-2358-44C9-9CBC-9218A33B9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96DFDBDE-36C8-472A-84DB-84A3AAF68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779-97CD-4EE8-AF00-9AE1CBB7D770}" type="datetimeFigureOut">
              <a:rPr lang="cs-CZ" smtClean="0"/>
              <a:t>10. 1. 2021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6F3EBAC0-EA32-469E-A04E-3A02F6AE3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0B7142D0-5C48-47BE-AFCF-222E11BC8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75F1-3E5A-4913-B631-F12EB1A8ED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08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B1AAB90-8CBC-4821-9DD2-61E62AF40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AD1C1826-720F-4041-898D-43D73570B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5510AF6E-EB13-4367-8694-C37FC01F7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779-97CD-4EE8-AF00-9AE1CBB7D770}" type="datetimeFigureOut">
              <a:rPr lang="cs-CZ" smtClean="0"/>
              <a:t>10. 1. 2021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DB5074F4-E837-4FE9-A4FF-36B4AA49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0E7DCF56-5385-4997-AE9E-3D9500727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75F1-3E5A-4913-B631-F12EB1A8ED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902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63F84E0-8182-424F-A340-0C5C6DE89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BD55939-3132-4326-A125-0676D8BB9E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DC98A3-E951-4A8B-93FD-B4C80372F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A4E13092-0576-4373-93D5-478C4990B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779-97CD-4EE8-AF00-9AE1CBB7D770}" type="datetimeFigureOut">
              <a:rPr lang="cs-CZ" smtClean="0"/>
              <a:t>10. 1. 2021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750FCE-CFEE-4DAF-8E67-AB111BBEF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D315FA51-5872-428D-BE0C-B6F888707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75F1-3E5A-4913-B631-F12EB1A8ED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40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1F202D0-E873-4579-A261-58D4079BB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BFDB475C-94D9-4919-B492-8D81A1611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D5E18EED-E023-4F97-820A-3B808B448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A7DD15EF-692A-4D1E-B408-946CFB6BDB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588F8784-A8D1-4B53-ABB3-D4EE863DDE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E76B42F6-CDE1-4C63-AC94-71F45E179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779-97CD-4EE8-AF00-9AE1CBB7D770}" type="datetimeFigureOut">
              <a:rPr lang="cs-CZ" smtClean="0"/>
              <a:t>10. 1. 2021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C435B136-DA52-4FD0-8434-76C3450D2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12563BD5-A61A-470F-A5F6-0425F0D04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75F1-3E5A-4913-B631-F12EB1A8ED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92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9977FB-8CB9-4EF3-A1A2-E144994B0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C819E668-578C-4131-AF56-7F6F8BE1C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779-97CD-4EE8-AF00-9AE1CBB7D770}" type="datetimeFigureOut">
              <a:rPr lang="cs-CZ" smtClean="0"/>
              <a:t>10. 1. 2021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EA09B951-4E44-4CB9-BF81-80DAE0208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ACA9CB90-52C5-48CF-AA67-D141CD0D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75F1-3E5A-4913-B631-F12EB1A8ED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09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E00C5F62-82CF-4E7C-8A1D-9B3C2BF42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779-97CD-4EE8-AF00-9AE1CBB7D770}" type="datetimeFigureOut">
              <a:rPr lang="cs-CZ" smtClean="0"/>
              <a:t>10. 1. 2021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FDE902C8-C6E8-4F67-9919-1C54F4C86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2D4EBDFC-57E3-4CD6-83E3-004FFFD19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75F1-3E5A-4913-B631-F12EB1A8ED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71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1FD7BF3-1592-4C7D-B778-6632FD71D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F7E40DF-1853-46F8-9A9A-3B7F9988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0DC2EEB1-2E7F-43D4-8B9C-AF5560C42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2AA8529D-CBA5-4353-89BE-7F1C8C8B2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779-97CD-4EE8-AF00-9AE1CBB7D770}" type="datetimeFigureOut">
              <a:rPr lang="cs-CZ" smtClean="0"/>
              <a:t>10. 1. 2021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F8CB95B9-291C-48EA-B400-E4711DD0D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6E7126E2-ABE5-4728-93EF-7ADF4CF63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75F1-3E5A-4913-B631-F12EB1A8ED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77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BA9603F-49DF-4B98-B2F4-1EDF6FE47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58881585-CA15-4029-AEA7-32A37A0D12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7E11CF70-9ED5-4E2E-B2E9-1FDFEFE9A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0250A72C-97BE-42FE-9D17-ADB8F19CB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779-97CD-4EE8-AF00-9AE1CBB7D770}" type="datetimeFigureOut">
              <a:rPr lang="cs-CZ" smtClean="0"/>
              <a:t>10. 1. 2021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72384D00-EF86-44D3-93E1-7EBE6D855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032BAEB5-753F-4434-899A-0A59285FD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75F1-3E5A-4913-B631-F12EB1A8ED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29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D193E9B3-86CA-4C2C-92D8-E387DDD13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9B8207C0-1646-4FB2-8C0D-BB0F92BCB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ADAF699-38CB-4542-A405-C7FC49A480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A1779-97CD-4EE8-AF00-9AE1CBB7D770}" type="datetimeFigureOut">
              <a:rPr lang="cs-CZ" smtClean="0"/>
              <a:t>10. 1. 2021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08E94D7E-2C15-4BE3-B3C7-34A154564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A09054DD-9519-47DC-95A2-7D540035D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175F1-3E5A-4913-B631-F12EB1A8ED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iveta.uncajtikova@uhk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hk.cz/file/edee/pedagogicka-fakulta/studium/celozivotni-vzdelavani/programy-czv/programy-dvpp/studium-ke-splneni-kvalifikacnich-predpokladu/studium-v-oblasti-pedagogickych-ved/cpv-spv.pdf" TargetMode="External"/><Relationship Id="rId2" Type="http://schemas.openxmlformats.org/officeDocument/2006/relationships/hyperlink" Target="https://www.uhk.cz/file/edee/pedagogicka-fakulta/studium/celozivotni-vzdelavani/programy-czv/programy-dvpp/studium-ke-splneni-kvalifikacnich-predpokladu/studium-v-oblasti-pedagogickych-ved/cpv-pv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hk.cz/file/edee/pedagogicka-fakulta/studium/celozivotni-vzdelavani/programy-czv/programy-dvpp/studium-ke-splneni-kvalifikacnich-predpokladu/studium-v-oblasti-pedagogickych-ved/cpv-vych.pdf" TargetMode="External"/><Relationship Id="rId5" Type="http://schemas.openxmlformats.org/officeDocument/2006/relationships/hyperlink" Target="https://www.uhk.cz/file/edee/pedagogicka-fakulta/studium/celozivotni-vzdelavani/programy-czv/programy-dvpp/studium-ke-splneni-kvalifikacnich-predpokladu/studium-v-oblasti-pedagogickych-ved/cpv-uov.pdf" TargetMode="External"/><Relationship Id="rId4" Type="http://schemas.openxmlformats.org/officeDocument/2006/relationships/hyperlink" Target="https://www.uhk.cz/file/edee/pedagogicka-fakulta/studium/celozivotni-vzdelavani/programy-czv/programy-dvpp/studium-ke-splneni-kvalifikacnich-predpokladu/studium-v-oblasti-pedagogickych-ved/cpv-sps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hk.cz/file/edee/pedagogicka-fakulta/studium/celozivotni-vzdelavani/programy-czv/programy-dvpp/studium-ke-splneni-kvalifikacnich-predpokladu/studium-pro-reditele-skol-a-skolskych-zarizeni/2021-studium-pro-reditele-skol-a-skolskych-zarizeni.pdf" TargetMode="External"/><Relationship Id="rId2" Type="http://schemas.openxmlformats.org/officeDocument/2006/relationships/hyperlink" Target="https://www.uhk.cz/file/edee/pedagogicka-fakulta/studium/celozivotni-vzdelavani/programy-czv/programy-dvpp/studium-ke-splneni-kvalifikacnich-predpokladu/studium-pro-asistenty-pedagoga/studium-pro-asistenty-pedagog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hk.cz/file/edee/pedagogicka-fakulta/studium/celozivotni-vzdelavani/programy-czv/programy-dvpp/studium-ke-splneni-kvalifikacnich-predpokladu/studium-pro-reditele-skol-a-skolskych-zarizeni/2021-studium-pro-reditele-skol-a-skolskych-zarizeni-prihlaska.doc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hk.cz/file/edee/pedagogicka-fakulta/studium/celozivotni-vzdelavani/programy-czv/programy-dvpp/studium-ke-splneni-kvalifikacnich-predpokladu/studium-k-rozsireni-odborne-kvalifikace/crp-cj2.pdf" TargetMode="External"/><Relationship Id="rId3" Type="http://schemas.openxmlformats.org/officeDocument/2006/relationships/hyperlink" Target="https://www.uhk.cz/file/edee/pedagogicka-fakulta/studium/celozivotni-vzdelavani/programy-czv/programy-dvpp/studium-ke-splneni-kvalifikacnich-predpokladu/studium-k-rozsireni-odborne-kvalifikace/crd-fj3.pdf" TargetMode="External"/><Relationship Id="rId7" Type="http://schemas.openxmlformats.org/officeDocument/2006/relationships/hyperlink" Target="https://www.uhk.cz/file/edee/pedagogicka-fakulta/studium/celozivotni-vzdelavani/programy-czv/programy-dvpp/studium-ke-splneni-kvalifikacnich-predpokladu/studium-k-rozsireni-odborne-kvalifikace/crp-aj3.pdf" TargetMode="External"/><Relationship Id="rId12" Type="http://schemas.openxmlformats.org/officeDocument/2006/relationships/hyperlink" Target="https://www.uhk.cz/file/edee/pedagogicka-fakulta/studium/celozivotni-vzdelavani/programy-czv/programy-dvpp/studium-ke-splneni-kvalifikacnich-predpokladu/studium-k-rozsireni-odborne-kvalifikace/crp-rj3.pdf" TargetMode="External"/><Relationship Id="rId2" Type="http://schemas.openxmlformats.org/officeDocument/2006/relationships/hyperlink" Target="https://www.uhk.cz/file/edee/pedagogicka-fakulta/studium/celozivotni-vzdelavani/programy-czv/programy-dvpp/studium-ke-splneni-kvalifikacnich-predpokladu/studium-k-rozsireni-odborne-kvalifikace/crd-cj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hk.cz/file/edee/pedagogicka-fakulta/studium/celozivotni-vzdelavani/programy-czv/programy-dvpp/studium-ke-splneni-kvalifikacnich-predpokladu/studium-k-rozsireni-odborne-kvalifikace/crp-aj2.pdf" TargetMode="External"/><Relationship Id="rId11" Type="http://schemas.openxmlformats.org/officeDocument/2006/relationships/hyperlink" Target="https://www.uhk.cz/file/edee/pedagogicka-fakulta/studium/celozivotni-vzdelavani/programy-czv/programy-dvpp/studium-ke-splneni-kvalifikacnich-predpokladu/studium-k-rozsireni-odborne-kvalifikace/crp-fj3.pdf" TargetMode="External"/><Relationship Id="rId5" Type="http://schemas.openxmlformats.org/officeDocument/2006/relationships/hyperlink" Target="https://www.uhk.cz/file/edee/pedagogicka-fakulta/studium/celozivotni-vzdelavani/programy-czv/programy-dvpp/studium-ke-splneni-kvalifikacnich-predpokladu/studium-k-rozsireni-odborne-kvalifikace/crd-rj3.pdf" TargetMode="External"/><Relationship Id="rId10" Type="http://schemas.openxmlformats.org/officeDocument/2006/relationships/hyperlink" Target="https://www.uhk.cz/file/edee/pedagogicka-fakulta/studium/celozivotni-vzdelavani/programy-czv/programy-dvpp/studium-ke-splneni-kvalifikacnich-predpokladu/studium-k-rozsireni-odborne-kvalifikace/crp-ev2.pdf" TargetMode="External"/><Relationship Id="rId4" Type="http://schemas.openxmlformats.org/officeDocument/2006/relationships/hyperlink" Target="https://www.uhk.cz/file/edee/pedagogicka-fakulta/studium/celozivotni-vzdelavani/programy-czv/programy-dvpp/studium-ke-splneni-kvalifikacnich-predpokladu/studium-k-rozsireni-odborne-kvalifikace/crd-nj3.pdf" TargetMode="External"/><Relationship Id="rId9" Type="http://schemas.openxmlformats.org/officeDocument/2006/relationships/hyperlink" Target="https://www.uhk.cz/file/edee/pedagogicka-fakulta/studium/celozivotni-vzdelavani/programy-czv/programy-dvpp/studium-ke-splneni-kvalifikacnich-predpokladu/studium-k-rozsireni-odborne-kvalifikace/crp-cj3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hk.cz/file/edee/pedagogicka-fakulta/studium/celozivotni-vzdelavani/programy-czv/programy-dvpp/studium-ke-splneni-dalsich-kvalifikacnich-predpokladu/cd-svp.pdf" TargetMode="External"/><Relationship Id="rId2" Type="http://schemas.openxmlformats.org/officeDocument/2006/relationships/hyperlink" Target="https://www.uhk.cz/file/edee/pedagogicka-fakulta/studium/celozivotni-vzdelavani/programy-czv/programy-dvpp/studium-ke-splneni-dalsich-kvalifikacnich-predpokladu/cd-pspj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hk.cz/file/edee/pedagogicka-fakulta/studium/celozivotni-vzdelavani/programy-czv/programy-dvpp/prohlubovani-odborne-kvalifikace/cestina-pro-zaky-studenty-s-jinym-materskym-jazykem.pdf" TargetMode="External"/><Relationship Id="rId5" Type="http://schemas.openxmlformats.org/officeDocument/2006/relationships/hyperlink" Target="https://www.uhk.cz/file/edee/pedagogicka-fakulta/studium/celozivotni-vzdelavani/programy-czv/programy-dvpp/prohlubovani-odborne-kvalifikace/cp-aj1.pdf" TargetMode="External"/><Relationship Id="rId4" Type="http://schemas.openxmlformats.org/officeDocument/2006/relationships/hyperlink" Target="https://www.uhk.cz/file/edee/pedagogicka-fakulta/studium/celozivotni-vzdelavani/programy-czv/programy-dvpp/studium-ke-splneni-dalsich-kvalifikacnich-predpokladu/cd-svp-potvrzeni-o-delce-ped-praxe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hk.cz/file/edee/pedagogicka-fakulta/studium/celozivotni-vzdelavani/programy-czv/ostatni-programy/pedagogicko-psychologicky-zaklad-se-zamerenim-na-vzdelavani-intenz.pdf" TargetMode="External"/><Relationship Id="rId2" Type="http://schemas.openxmlformats.org/officeDocument/2006/relationships/hyperlink" Target="https://www.uhk.cz/file/edee/pedagogicka-fakulta/studium/celozivotni-vzdelavani/programy-czv/ostatni-programy/pedagogicko-psychologicky-zaklad-se-zamerenim-na-vzdelavani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hk.cz/file/edee/pedagogicka-fakulta/studium/celozivotni-vzdelavani/programy-czv/ostatni-programy/vyrovnavaci-kurz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zabela.chaloupkova@uhk.cz" TargetMode="External"/><Relationship Id="rId2" Type="http://schemas.openxmlformats.org/officeDocument/2006/relationships/hyperlink" Target="mailto:jindrich.vedlich@uhk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hk.cz/cs/pedagogicka-fakulta/studium/celozivotni-vzdelavani/nabidka-programu-celozivotniho-vzdelavani" TargetMode="External"/><Relationship Id="rId5" Type="http://schemas.openxmlformats.org/officeDocument/2006/relationships/hyperlink" Target="mailto:petra.paulovicova@uhk.cz" TargetMode="External"/><Relationship Id="rId4" Type="http://schemas.openxmlformats.org/officeDocument/2006/relationships/hyperlink" Target="mailto:irena.komarkova@uhk.cz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A413A1B-A572-43E9-A198-9E9FD1932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9713"/>
            <a:ext cx="9144000" cy="191486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 Black" panose="020B0A04020102020204" pitchFamily="34" charset="0"/>
              </a:rPr>
              <a:t>Univerzita Hradec Králové</a:t>
            </a:r>
            <a:br>
              <a:rPr lang="cs-CZ" sz="4000" dirty="0">
                <a:latin typeface="Arial Black" panose="020B0A04020102020204" pitchFamily="34" charset="0"/>
              </a:rPr>
            </a:br>
            <a:r>
              <a:rPr lang="cs-CZ" sz="4000" dirty="0">
                <a:latin typeface="Arial Black" panose="020B0A04020102020204" pitchFamily="34" charset="0"/>
              </a:rPr>
              <a:t>Pedagogická fakulta</a:t>
            </a:r>
            <a:br>
              <a:rPr lang="cs-CZ" sz="4000" dirty="0">
                <a:latin typeface="Arial Black" panose="020B0A04020102020204" pitchFamily="34" charset="0"/>
              </a:rPr>
            </a:br>
            <a:r>
              <a:rPr lang="cs-CZ" sz="4000" dirty="0">
                <a:latin typeface="Arial Black" panose="020B0A04020102020204" pitchFamily="34" charset="0"/>
              </a:rPr>
              <a:t>Celoživotní vzdělávání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91D20A97-00AC-4CA6-B561-D2506678E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7754"/>
            <a:ext cx="9144000" cy="1030045"/>
          </a:xfrm>
        </p:spPr>
        <p:txBody>
          <a:bodyPr/>
          <a:lstStyle/>
          <a:p>
            <a:r>
              <a:rPr lang="cs-CZ" sz="2800" dirty="0" smtClean="0">
                <a:latin typeface="Arial Black" panose="020B0A04020102020204" pitchFamily="34" charset="0"/>
              </a:rPr>
              <a:t>	</a:t>
            </a:r>
            <a:endParaRPr lang="cs-CZ" sz="2800" dirty="0">
              <a:latin typeface="Arial Black" panose="020B0A04020102020204" pitchFamily="34" charset="0"/>
            </a:endParaRPr>
          </a:p>
        </p:txBody>
      </p:sp>
      <p:pic>
        <p:nvPicPr>
          <p:cNvPr id="4" name="Obrázek 11">
            <a:extLst>
              <a:ext uri="{FF2B5EF4-FFF2-40B4-BE49-F238E27FC236}">
                <a16:creationId xmlns="" xmlns:a16="http://schemas.microsoft.com/office/drawing/2014/main" id="{62E9CA09-4DE5-4E66-9544-F9EEBCBA5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3" y="155667"/>
            <a:ext cx="3588827" cy="98985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9672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C81C81C-0A89-432E-ABA0-A9FC63582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+mn-lt"/>
              </a:rPr>
              <a:t>Univerzita třetího věku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E9D4133-D9DE-41F9-B69B-759A38DA8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Umění a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historie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Památky UNESCO</a:t>
            </a: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Umění české renesance</a:t>
            </a: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Dějiny módy</a:t>
            </a: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Tajemství obrazů</a:t>
            </a: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Osobnosti českého výtvarného umění 20. století</a:t>
            </a: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Výtvarné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kurzy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Olejomalba</a:t>
            </a: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Textilní tvorba</a:t>
            </a:r>
          </a:p>
          <a:p>
            <a:pPr marL="1600200" lvl="3" indent="-2286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Kresba, malba,…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573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09AFF95-F62F-46FE-B1F9-6CE84FAE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0795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+mn-lt"/>
              </a:rPr>
              <a:t>Univerzita třetího věku</a:t>
            </a:r>
            <a:endParaRPr lang="cs-CZ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5645033-4AC8-4701-99FB-02482E84F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8650"/>
            <a:ext cx="10515600" cy="4208314"/>
          </a:xfrm>
        </p:spPr>
        <p:txBody>
          <a:bodyPr/>
          <a:lstStyle/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Psychologie </a:t>
            </a:r>
            <a:endParaRPr lang="cs-CZ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Pohybová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aktivita </a:t>
            </a:r>
            <a:endParaRPr lang="cs-CZ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Fyzika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(Člověk, příroda, vesmír) </a:t>
            </a:r>
            <a:endParaRPr lang="cs-CZ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Ekologie </a:t>
            </a: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</a:t>
            </a: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další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034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C08901A-1552-45B0-9796-5CF65928C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+mn-lt"/>
              </a:rPr>
              <a:t>Univerzita třetího věku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5DC8519-3710-4CCC-BF77-F2EF59ACB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0" indent="0">
              <a:lnSpc>
                <a:spcPct val="107000"/>
              </a:lnSpc>
              <a:buNone/>
            </a:pP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Víceleté programy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Návaznost programu v dalším akademickém roce (obsáhlejší téma - aktuálně např. Umělecké poklady vybraných evropských měst)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 podmínka nastoupit do dalšího ročníku, každý rok se platí zvlášť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489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D92AEFF-A6FC-48FC-8397-F54E85B82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974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+mn-lt"/>
              </a:rPr>
              <a:t>Univerzita třetího věku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9CDCB36-DC26-46C2-8687-2F4E41A76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4100"/>
            <a:ext cx="10515600" cy="49828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Výuka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Probíhá dle rozvrhu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Pondělí - Pátek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cca od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9 - 18 hodin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(říjen až květen)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Zpravidla v rozsahu 2 vyučovacích hodin týdně (jazyky), některé kurzy se konají ve větších výukových blocích buď 6x nebo 8x za semestr.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Přijímací ani vstupní testy se nekonají, každý si vybere kurz/kurzy dle svého uvážení.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Přihláška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Nabídka kurzů na nový akademický rok se zveřejňuje koncem letního semestru stávajícího akademického roku (duben/květen) na webových stránkách a v tištěné podobě přímo na fakultě.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Přihláška je po zveřejnění nabídky kurzů k dispozici na webových stránkách i v tištěné podobě také přímo na fakultě.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539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8F8C1C1-EC66-4234-ABAA-94FEB493E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+mn-lt"/>
              </a:rPr>
              <a:t>Univerzita třetího věku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5381CCF-278F-430D-88B9-FD93E4D21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9842"/>
            <a:ext cx="10515600" cy="485712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Podmínky pro přijetí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Hlásit se mohou zájemci seniorského věku (tj. po dosažení věku spojeného s přiznáním starobního důchodu), invalidní důchodci a lidé v předčasném důchodu.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se kapacita programů a kurzů do určitého data nenaplní, mohou se přihlásit i zájemci ve věku od 55 let.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Vyplněná a podepsaná přihláška.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Uhrazený účastnický poplatek za program, kurz, přednáškový cyklus.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Poplatek za přednáškový cyklus  -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400 Kč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celý akademický rok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Poplatek za programy a kurzy - zpravidla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800 Kč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celý akademický rok, výtvarné kurzy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cca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1500 - 1800 Kč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akademický rok (je zde započítán materiál, výtvarné potřeby atd</a:t>
            </a:r>
            <a:r>
              <a:rPr lang="cs-CZ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</a:t>
            </a:r>
            <a:r>
              <a:rPr lang="cs-CZ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kurz nenaplní</a:t>
            </a:r>
            <a:r>
              <a:rPr lang="cs-CZ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nabídneme přihlášeným posluchačům přesun do jiného ještě nenaplněného kurzu, pokud si žádný nevyberou, vracíme peníze zpět na účet/složenku.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886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C3335FD-8C3A-4057-8DB8-C3E24034D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+mn-lt"/>
              </a:rPr>
              <a:t>Univerzita třetího věku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8204FEB-FA11-4680-B04C-42EDCD929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Ukončení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Absolventi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PROGRAMU A KURZU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ískají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osvědčení o absolvování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programu/kurzu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Absolventi Přednáškových cyklů žádné osvědčení nedostávají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</a:t>
            </a: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000" dirty="0"/>
              <a:t>Ing. Iveta </a:t>
            </a:r>
            <a:r>
              <a:rPr lang="cs-CZ" sz="2000" dirty="0" smtClean="0"/>
              <a:t>Uncajtiková </a:t>
            </a:r>
            <a:r>
              <a:rPr lang="cs-CZ" sz="2000" dirty="0"/>
              <a:t>– tel. 493 331 170, </a:t>
            </a:r>
            <a:r>
              <a:rPr lang="cs-CZ" sz="2000" dirty="0">
                <a:hlinkClick r:id="rId2"/>
              </a:rPr>
              <a:t>iveta.uncajtikova@uhk.cz</a:t>
            </a:r>
            <a:r>
              <a:rPr lang="cs-CZ" sz="20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13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7C315ED-3BEE-434F-94E5-0B1CF4E3B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Programy celoživotního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EE378D8-9DDE-4081-8FBC-2F6014256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1525"/>
            <a:ext cx="10515600" cy="47354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3300" b="1" dirty="0">
                <a:solidFill>
                  <a:srgbClr val="0070C0"/>
                </a:solidFill>
              </a:rPr>
              <a:t>Programy akreditované v systému dalšího vzdělávání pedagogických pracovníků (DVPP) pro akademický rok 2021/2022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b="1" dirty="0"/>
              <a:t>Studium ke splnění kvalifikačních předpokladů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studium v oblasti pedagogických věd </a:t>
            </a:r>
          </a:p>
          <a:p>
            <a:r>
              <a:rPr lang="cs-CZ" b="0" i="0" u="sng" dirty="0">
                <a:solidFill>
                  <a:srgbClr val="0070C0"/>
                </a:solidFill>
                <a:effectLst/>
                <a:latin typeface="Comenia-Sans-Regular"/>
                <a:hlinkClick r:id="rId2" tooltip="Odkaz se otevře v novém okně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Pedagog volného času</a:t>
            </a:r>
            <a:endParaRPr lang="cs-CZ" b="0" i="0" dirty="0">
              <a:solidFill>
                <a:srgbClr val="0070C0"/>
              </a:solidFill>
              <a:effectLst/>
              <a:latin typeface="Comenia-Sans-Regula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u="sng" dirty="0">
                <a:solidFill>
                  <a:srgbClr val="0070C0"/>
                </a:solidFill>
                <a:effectLst/>
                <a:latin typeface="Comenia-Sans-Regular"/>
                <a:hlinkClick r:id="rId3" tooltip="Odkaz se otevře v novém okně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Speciální pedagogika</a:t>
            </a:r>
            <a:endParaRPr lang="cs-CZ" b="0" i="0" dirty="0">
              <a:solidFill>
                <a:srgbClr val="0070C0"/>
              </a:solidFill>
              <a:effectLst/>
              <a:latin typeface="Comenia-Sans-Regula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u="sng" dirty="0">
                <a:solidFill>
                  <a:srgbClr val="0070C0"/>
                </a:solidFill>
                <a:effectLst/>
                <a:latin typeface="Comenia-Sans-Regular"/>
                <a:hlinkClick r:id="rId4" tooltip="Odkaz se otevře v novém okně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Speciální pedagogika pro vychovatele, učitele odborného výcviku a praktického vyučování</a:t>
            </a:r>
            <a:endParaRPr lang="cs-CZ" b="0" i="0" dirty="0">
              <a:solidFill>
                <a:srgbClr val="0070C0"/>
              </a:solidFill>
              <a:effectLst/>
              <a:latin typeface="Comenia-Sans-Regula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u="sng" dirty="0">
                <a:solidFill>
                  <a:srgbClr val="0070C0"/>
                </a:solidFill>
                <a:effectLst/>
                <a:latin typeface="Comenia-Sans-Regular"/>
                <a:hlinkClick r:id="rId5" tooltip="Odkaz se otevře v novém okně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Učitel odborného výcviku a učitel praktického vyučování</a:t>
            </a:r>
            <a:endParaRPr lang="cs-CZ" b="0" i="0" dirty="0">
              <a:solidFill>
                <a:srgbClr val="0070C0"/>
              </a:solidFill>
              <a:effectLst/>
              <a:latin typeface="Comenia-Sans-Regular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Comenia-Sans-Regular"/>
              </a:rPr>
              <a:t>Učitel střední školy </a:t>
            </a:r>
            <a:r>
              <a:rPr lang="cs-CZ" dirty="0" smtClean="0">
                <a:solidFill>
                  <a:srgbClr val="000000"/>
                </a:solidFill>
                <a:latin typeface="Comenia-Sans-Regular"/>
              </a:rPr>
              <a:t>(tzv. pedagogické minimum)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  <a:latin typeface="Comenia-Sans-Regular"/>
              </a:rPr>
              <a:t>probíhá </a:t>
            </a:r>
            <a:r>
              <a:rPr lang="cs-CZ" dirty="0">
                <a:solidFill>
                  <a:srgbClr val="000000"/>
                </a:solidFill>
                <a:latin typeface="Comenia-Sans-Regular"/>
              </a:rPr>
              <a:t>akreditace </a:t>
            </a:r>
            <a:r>
              <a:rPr lang="cs-CZ" dirty="0" smtClean="0">
                <a:solidFill>
                  <a:srgbClr val="000000"/>
                </a:solidFill>
                <a:latin typeface="Comenia-Sans-Regular"/>
              </a:rPr>
              <a:t>nově pod názvem Studium v oblasti pedagogických věd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omenia-Sans-Regular"/>
              </a:rPr>
              <a:t>i</a:t>
            </a:r>
            <a:r>
              <a:rPr lang="cs-CZ" dirty="0" smtClean="0">
                <a:solidFill>
                  <a:srgbClr val="000000"/>
                </a:solidFill>
                <a:latin typeface="Comenia-Sans-Regular"/>
              </a:rPr>
              <a:t>nformace </a:t>
            </a:r>
            <a:r>
              <a:rPr lang="cs-CZ" b="0" i="0" dirty="0">
                <a:solidFill>
                  <a:srgbClr val="000000"/>
                </a:solidFill>
                <a:effectLst/>
                <a:latin typeface="Comenia-Sans-Regular"/>
              </a:rPr>
              <a:t>budou zveřejněny </a:t>
            </a:r>
            <a:r>
              <a:rPr lang="cs-CZ" dirty="0" smtClean="0">
                <a:solidFill>
                  <a:srgbClr val="000000"/>
                </a:solidFill>
                <a:latin typeface="Comenia-Sans-Regular"/>
              </a:rPr>
              <a:t>cca v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Comenia-Sans-Regular"/>
              </a:rPr>
              <a:t>únoru/březnu 2021</a:t>
            </a:r>
            <a:endParaRPr lang="cs-CZ" b="0" i="0" dirty="0">
              <a:solidFill>
                <a:srgbClr val="000000"/>
              </a:solidFill>
              <a:effectLst/>
              <a:latin typeface="Comenia-Sans-Regula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u="sng" dirty="0">
                <a:solidFill>
                  <a:srgbClr val="0070C0"/>
                </a:solidFill>
                <a:effectLst/>
                <a:latin typeface="Comenia-Sans-Regular"/>
                <a:hlinkClick r:id="rId6" tooltip="Odkaz se otevře v novém okně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Vychovatel</a:t>
            </a:r>
            <a:endParaRPr lang="cs-CZ" b="0" i="0" u="sng" dirty="0">
              <a:solidFill>
                <a:srgbClr val="0070C0"/>
              </a:solidFill>
              <a:effectLst/>
              <a:latin typeface="Comenia-Sans-Regular"/>
            </a:endParaRPr>
          </a:p>
          <a:p>
            <a:pPr marL="0" indent="0" algn="l">
              <a:buNone/>
            </a:pPr>
            <a:endParaRPr lang="cs-CZ" b="0" i="0" dirty="0">
              <a:solidFill>
                <a:srgbClr val="000000"/>
              </a:solidFill>
              <a:effectLst/>
              <a:latin typeface="Comenia-Sans-Regular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41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ABC6ED6-5285-45CA-BEAF-683425050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852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100" b="1" dirty="0">
                <a:solidFill>
                  <a:srgbClr val="0070C0"/>
                </a:solidFill>
                <a:latin typeface="+mn-lt"/>
              </a:rPr>
              <a:t>Programy akreditované v systému dalšího vzdělávání pedagogických pracovníků (DVPP) pro akademický rok 2021/2022</a:t>
            </a:r>
            <a:r>
              <a:rPr lang="cs-CZ" dirty="0">
                <a:solidFill>
                  <a:srgbClr val="0070C0"/>
                </a:solidFill>
              </a:rPr>
              <a:t/>
            </a:r>
            <a:br>
              <a:rPr lang="cs-CZ" dirty="0">
                <a:solidFill>
                  <a:srgbClr val="0070C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AB39585-919C-42E3-89C2-22E259C66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dirty="0"/>
              <a:t>studium pro asistenty pedagoga</a:t>
            </a:r>
            <a:endParaRPr lang="cs-CZ" sz="2400" b="1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0" i="0" u="sng" dirty="0">
                <a:solidFill>
                  <a:srgbClr val="CE0058"/>
                </a:solidFill>
                <a:effectLst/>
                <a:hlinkClick r:id="rId2" tooltip="Odkaz se otevře v novém okně"/>
              </a:rPr>
              <a:t>Studium pro asistenty pedagoga</a:t>
            </a:r>
            <a:endParaRPr lang="cs-CZ" sz="2400" b="0" i="0" dirty="0">
              <a:solidFill>
                <a:srgbClr val="000000"/>
              </a:solidFill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studium pro ředitele škol a školských zařízení</a:t>
            </a:r>
            <a:endParaRPr lang="cs-CZ" sz="2400" b="1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0" i="0" u="sng" dirty="0">
                <a:solidFill>
                  <a:srgbClr val="CE0058"/>
                </a:solidFill>
                <a:effectLst/>
                <a:hlinkClick r:id="rId3" tooltip="Odkaz se otevře v novém okně"/>
              </a:rPr>
              <a:t>Studium pro ředitele škol a školských zařízení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, </a:t>
            </a:r>
            <a:r>
              <a:rPr lang="cs-CZ" sz="2400" b="0" i="0" u="sng" dirty="0">
                <a:solidFill>
                  <a:srgbClr val="CE0058"/>
                </a:solidFill>
                <a:effectLst/>
                <a:hlinkClick r:id="rId4" tooltip="Odkaz se otevře v novém okně"/>
              </a:rPr>
              <a:t>přihláška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- </a:t>
            </a:r>
            <a:r>
              <a:rPr lang="cs-CZ" sz="2400" b="0" i="1" dirty="0">
                <a:solidFill>
                  <a:srgbClr val="000000"/>
                </a:solidFill>
                <a:effectLst/>
              </a:rPr>
              <a:t>Zahájení studia se předpokládá v letním semestru </a:t>
            </a:r>
            <a:r>
              <a:rPr lang="cs-CZ" sz="2400" b="0" i="1" dirty="0" err="1">
                <a:solidFill>
                  <a:srgbClr val="000000"/>
                </a:solidFill>
                <a:effectLst/>
              </a:rPr>
              <a:t>ak</a:t>
            </a:r>
            <a:r>
              <a:rPr lang="cs-CZ" sz="2400" b="0" i="1" dirty="0">
                <a:solidFill>
                  <a:srgbClr val="000000"/>
                </a:solidFill>
                <a:effectLst/>
              </a:rPr>
              <a:t>. roku </a:t>
            </a:r>
            <a:r>
              <a:rPr lang="cs-CZ" sz="2400" b="0" i="1" dirty="0" smtClean="0">
                <a:solidFill>
                  <a:srgbClr val="000000"/>
                </a:solidFill>
                <a:effectLst/>
              </a:rPr>
              <a:t>2021/2022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86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5200816-93EE-479C-9106-F7BA0DD8F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70C0"/>
                </a:solidFill>
                <a:latin typeface="+mn-lt"/>
              </a:rPr>
              <a:t>Programy akreditované v systému dalšího vzdělávání pedagogických pracovníků (DVPP) pro akademický rok 2021/2022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71FDA1F-4976-40FC-921E-C868C7CE3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5116"/>
            <a:ext cx="10515600" cy="4917057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studium k rozšíření odborné kvalifikace</a:t>
            </a:r>
            <a:endParaRPr lang="cs-CZ" b="1" i="0" dirty="0">
              <a:solidFill>
                <a:srgbClr val="000000"/>
              </a:solidFill>
              <a:effectLst/>
              <a:latin typeface="Comenia-Sans-Bold"/>
            </a:endParaRPr>
          </a:p>
          <a:p>
            <a:pPr algn="l">
              <a:buFont typeface="+mj-lt"/>
              <a:buAutoNum type="arabicPeriod"/>
            </a:pPr>
            <a:r>
              <a:rPr lang="cs-CZ" b="0" i="0" dirty="0" smtClean="0">
                <a:solidFill>
                  <a:srgbClr val="000000"/>
                </a:solidFill>
                <a:effectLst/>
                <a:latin typeface="Comenia-Sans-Regular"/>
              </a:rPr>
              <a:t> Získání </a:t>
            </a:r>
            <a:r>
              <a:rPr lang="cs-CZ" b="0" i="0" dirty="0">
                <a:solidFill>
                  <a:srgbClr val="000000"/>
                </a:solidFill>
                <a:effectLst/>
                <a:latin typeface="Comenia-Sans-Regular"/>
              </a:rPr>
              <a:t>způsobilosti vykonávat přímou pedagogickou činnost na jiném druhu školy nebo na jiném stupni školy</a:t>
            </a:r>
          </a:p>
          <a:p>
            <a:pPr lvl="1" algn="l"/>
            <a:r>
              <a:rPr lang="cs-CZ" b="0" i="0" u="sng" dirty="0">
                <a:solidFill>
                  <a:srgbClr val="CE0058"/>
                </a:solidFill>
                <a:effectLst/>
                <a:latin typeface="Comenia-Sans-Regular"/>
                <a:hlinkClick r:id="rId2" tooltip="Odkaz se otevře v novém okně"/>
              </a:rPr>
              <a:t>Český jazyk pro střední školy (způsobilost k výuce na jiném druhu školy)</a:t>
            </a:r>
            <a:endParaRPr lang="cs-CZ" b="0" i="0" dirty="0">
              <a:solidFill>
                <a:srgbClr val="000000"/>
              </a:solidFill>
              <a:effectLst/>
              <a:latin typeface="Comenia-Sans-Regular"/>
            </a:endParaRPr>
          </a:p>
          <a:p>
            <a:pPr lvl="1" algn="l"/>
            <a:r>
              <a:rPr lang="cs-CZ" b="0" i="0" u="sng" dirty="0">
                <a:solidFill>
                  <a:srgbClr val="CE0058"/>
                </a:solidFill>
                <a:effectLst/>
                <a:latin typeface="Comenia-Sans-Regular"/>
                <a:hlinkClick r:id="rId3" tooltip="Odkaz se otevře v novém okně"/>
              </a:rPr>
              <a:t>Francouzský jazyk pro střední školy (způsobilost k výuce na jiném druhu školy)</a:t>
            </a:r>
            <a:endParaRPr lang="cs-CZ" b="0" i="0" dirty="0">
              <a:solidFill>
                <a:srgbClr val="000000"/>
              </a:solidFill>
              <a:effectLst/>
              <a:latin typeface="Comenia-Sans-Regular"/>
            </a:endParaRPr>
          </a:p>
          <a:p>
            <a:pPr lvl="1" algn="l"/>
            <a:r>
              <a:rPr lang="cs-CZ" b="0" i="0" u="sng" dirty="0">
                <a:solidFill>
                  <a:srgbClr val="CE0058"/>
                </a:solidFill>
                <a:effectLst/>
                <a:latin typeface="Comenia-Sans-Regular"/>
                <a:hlinkClick r:id="rId4" tooltip="Odkaz se otevře v novém okně"/>
              </a:rPr>
              <a:t>Německý jazyk pro střední školy (způsobilost k výuce na jiném druhu školy)</a:t>
            </a:r>
            <a:endParaRPr lang="cs-CZ" b="0" i="0" dirty="0">
              <a:solidFill>
                <a:srgbClr val="000000"/>
              </a:solidFill>
              <a:effectLst/>
              <a:latin typeface="Comenia-Sans-Regular"/>
            </a:endParaRPr>
          </a:p>
          <a:p>
            <a:pPr lvl="1" algn="l"/>
            <a:r>
              <a:rPr lang="cs-CZ" b="0" i="0" u="sng" dirty="0">
                <a:solidFill>
                  <a:srgbClr val="CE0058"/>
                </a:solidFill>
                <a:effectLst/>
                <a:latin typeface="Comenia-Sans-Regular"/>
                <a:hlinkClick r:id="rId5" tooltip="Odkaz se otevře v novém okně"/>
              </a:rPr>
              <a:t>Ruský jazyk pro střední školy (způsobilost k výuce na jiném druhu školy)</a:t>
            </a:r>
            <a:endParaRPr lang="cs-CZ" b="0" i="0" dirty="0">
              <a:solidFill>
                <a:srgbClr val="000000"/>
              </a:solidFill>
              <a:effectLst/>
              <a:latin typeface="Comenia-Sans-Regular"/>
            </a:endParaRPr>
          </a:p>
          <a:p>
            <a:pPr algn="l">
              <a:buFont typeface="+mj-lt"/>
              <a:buAutoNum type="arabicPeriod"/>
            </a:pPr>
            <a:r>
              <a:rPr lang="cs-CZ" b="0" i="0" dirty="0" smtClean="0">
                <a:solidFill>
                  <a:srgbClr val="000000"/>
                </a:solidFill>
                <a:effectLst/>
                <a:latin typeface="Comenia-Sans-Regular"/>
              </a:rPr>
              <a:t> Získání </a:t>
            </a:r>
            <a:r>
              <a:rPr lang="cs-CZ" b="0" i="0" dirty="0">
                <a:solidFill>
                  <a:srgbClr val="000000"/>
                </a:solidFill>
                <a:effectLst/>
                <a:latin typeface="Comenia-Sans-Regular"/>
              </a:rPr>
              <a:t>způsobilosti vyučovat další předměty</a:t>
            </a:r>
          </a:p>
          <a:p>
            <a:pPr lvl="1" algn="l"/>
            <a:r>
              <a:rPr lang="cs-CZ" b="0" i="0" u="sng" dirty="0">
                <a:solidFill>
                  <a:srgbClr val="CE0058"/>
                </a:solidFill>
                <a:effectLst/>
                <a:latin typeface="Comenia-Sans-Regular"/>
                <a:hlinkClick r:id="rId6" tooltip="Odkaz se otevře v novém okně"/>
              </a:rPr>
              <a:t>Anglický jazyk pro 2. stupeň základních škol (způsobilost k výuce dalšího předmětu)</a:t>
            </a:r>
            <a:endParaRPr lang="cs-CZ" b="0" i="0" dirty="0">
              <a:solidFill>
                <a:srgbClr val="000000"/>
              </a:solidFill>
              <a:effectLst/>
              <a:latin typeface="Comenia-Sans-Regular"/>
            </a:endParaRPr>
          </a:p>
          <a:p>
            <a:pPr lvl="1" algn="l"/>
            <a:r>
              <a:rPr lang="cs-CZ" b="0" i="0" u="sng" dirty="0">
                <a:solidFill>
                  <a:srgbClr val="CE0058"/>
                </a:solidFill>
                <a:effectLst/>
                <a:latin typeface="Comenia-Sans-Regular"/>
                <a:hlinkClick r:id="rId7" tooltip="Odkaz se otevře v novém okně"/>
              </a:rPr>
              <a:t>Anglický jazyk pro střední školy (způsobilost k výuce dalšího předmětu)</a:t>
            </a:r>
            <a:endParaRPr lang="cs-CZ" b="0" i="0" dirty="0">
              <a:solidFill>
                <a:srgbClr val="000000"/>
              </a:solidFill>
              <a:effectLst/>
              <a:latin typeface="Comenia-Sans-Regular"/>
            </a:endParaRPr>
          </a:p>
          <a:p>
            <a:pPr lvl="1" algn="l"/>
            <a:r>
              <a:rPr lang="cs-CZ" b="0" i="0" u="sng" dirty="0">
                <a:solidFill>
                  <a:srgbClr val="CE0058"/>
                </a:solidFill>
                <a:effectLst/>
                <a:latin typeface="Comenia-Sans-Regular"/>
                <a:hlinkClick r:id="rId8" tooltip="Odkaz se otevře v novém okně"/>
              </a:rPr>
              <a:t>Český jazyk pro 2. stupeň základních škol (způsobilost k výuce dalšího předmětu)</a:t>
            </a:r>
            <a:endParaRPr lang="cs-CZ" b="0" i="0" dirty="0">
              <a:solidFill>
                <a:srgbClr val="000000"/>
              </a:solidFill>
              <a:effectLst/>
              <a:latin typeface="Comenia-Sans-Regular"/>
            </a:endParaRPr>
          </a:p>
          <a:p>
            <a:pPr lvl="1" algn="l"/>
            <a:r>
              <a:rPr lang="cs-CZ" b="0" i="0" u="sng" dirty="0">
                <a:solidFill>
                  <a:srgbClr val="CE0058"/>
                </a:solidFill>
                <a:effectLst/>
                <a:latin typeface="Comenia-Sans-Regular"/>
                <a:hlinkClick r:id="rId9" tooltip="Odkaz se otevře v novém okně"/>
              </a:rPr>
              <a:t>Český jazyk pro střední školy (způsobilost k výuce dalšího předmětu)</a:t>
            </a:r>
            <a:endParaRPr lang="cs-CZ" b="0" i="0" dirty="0">
              <a:solidFill>
                <a:srgbClr val="000000"/>
              </a:solidFill>
              <a:effectLst/>
              <a:latin typeface="Comenia-Sans-Regular"/>
            </a:endParaRPr>
          </a:p>
          <a:p>
            <a:pPr lvl="1" algn="l"/>
            <a:r>
              <a:rPr lang="cs-CZ" b="0" i="0" u="sng" dirty="0">
                <a:solidFill>
                  <a:srgbClr val="CE0058"/>
                </a:solidFill>
                <a:effectLst/>
                <a:latin typeface="Comenia-Sans-Regular"/>
                <a:hlinkClick r:id="rId10" tooltip="Odkaz se otevře v novém okně"/>
              </a:rPr>
              <a:t>Etická výchova pro 2. stupeň základních škol (způsobilost k výuce dalšího předmětu)</a:t>
            </a:r>
            <a:endParaRPr lang="cs-CZ" b="0" i="0" dirty="0">
              <a:solidFill>
                <a:srgbClr val="000000"/>
              </a:solidFill>
              <a:effectLst/>
              <a:latin typeface="Comenia-Sans-Regular"/>
            </a:endParaRPr>
          </a:p>
          <a:p>
            <a:pPr lvl="1" algn="l"/>
            <a:r>
              <a:rPr lang="cs-CZ" b="0" i="0" u="sng" dirty="0">
                <a:solidFill>
                  <a:srgbClr val="CE0058"/>
                </a:solidFill>
                <a:effectLst/>
                <a:latin typeface="Comenia-Sans-Regular"/>
                <a:hlinkClick r:id="rId11" tooltip="Odkaz se otevře v novém okně"/>
              </a:rPr>
              <a:t>Francouzský jazyk pro střední školy (způsobilost k výuce dalšího předmětu)</a:t>
            </a:r>
            <a:endParaRPr lang="cs-CZ" b="0" i="0" dirty="0">
              <a:solidFill>
                <a:srgbClr val="000000"/>
              </a:solidFill>
              <a:effectLst/>
              <a:latin typeface="Comenia-Sans-Regular"/>
            </a:endParaRPr>
          </a:p>
          <a:p>
            <a:pPr lvl="1" algn="l"/>
            <a:r>
              <a:rPr lang="cs-CZ" b="0" i="0" u="sng" dirty="0">
                <a:solidFill>
                  <a:srgbClr val="CE0058"/>
                </a:solidFill>
                <a:effectLst/>
                <a:latin typeface="Comenia-Sans-Regular"/>
                <a:hlinkClick r:id="rId12" tooltip="Odkaz se otevře v novém okně"/>
              </a:rPr>
              <a:t>Ruský jazyk pro střední školy (způsobilost k výuce dalšího předmětu)</a:t>
            </a:r>
            <a:endParaRPr lang="cs-CZ" b="0" i="0" dirty="0">
              <a:solidFill>
                <a:srgbClr val="000000"/>
              </a:solidFill>
              <a:effectLst/>
              <a:latin typeface="Comenia-Sans-Regular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7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CA7FA69-FA23-4A57-BD1A-7FE3D5ACF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70C0"/>
                </a:solidFill>
                <a:latin typeface="+mn-lt"/>
              </a:rPr>
              <a:t>Programy akreditované v systému dalšího vzdělávání pedagogických pracovníků (DVPP)</a:t>
            </a:r>
            <a:br>
              <a:rPr lang="cs-CZ" sz="2800" b="1" dirty="0">
                <a:solidFill>
                  <a:srgbClr val="0070C0"/>
                </a:solidFill>
                <a:latin typeface="+mn-lt"/>
              </a:rPr>
            </a:br>
            <a:endParaRPr lang="cs-CZ" sz="2800" b="1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6E61732-8FAD-4E8A-8D12-5CDF6DE5B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studium ke splnění dalších kvalifikačních předpokladů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0" i="0" u="sng" dirty="0">
                <a:solidFill>
                  <a:srgbClr val="CE0058"/>
                </a:solidFill>
                <a:effectLst/>
                <a:hlinkClick r:id="rId2" tooltip="Odkaz se otevře v novém okně"/>
              </a:rPr>
              <a:t>Studium k výkonu specializovaných činností – prevence sociálně patologických jevů</a:t>
            </a:r>
            <a:endParaRPr lang="cs-CZ" sz="2400" b="0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0" i="0" u="sng" dirty="0">
                <a:solidFill>
                  <a:srgbClr val="CE0058"/>
                </a:solidFill>
                <a:effectLst/>
                <a:hlinkClick r:id="rId3" tooltip="Odkaz se otevře v novém okně"/>
              </a:rPr>
              <a:t>Studium pro výchovné poradce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, </a:t>
            </a:r>
            <a:r>
              <a:rPr lang="cs-CZ" sz="2400" b="0" i="0" u="sng" dirty="0">
                <a:solidFill>
                  <a:srgbClr val="CE0058"/>
                </a:solidFill>
                <a:effectLst/>
                <a:hlinkClick r:id="rId4" tooltip="Odkaz se otevře v novém okně"/>
              </a:rPr>
              <a:t>potvrzení o délce pedagogické praxe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studium k prohlubování odborné kvalifikace</a:t>
            </a:r>
            <a:endParaRPr lang="cs-CZ" sz="2400" b="1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0" i="0" u="sng" dirty="0">
                <a:solidFill>
                  <a:srgbClr val="0070C0"/>
                </a:solidFill>
                <a:effectLst/>
                <a:hlinkClick r:id="rId5" tooltip="Odkaz se otevře v novém okně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Anglický jazyk pro 1. stupeň základních škol</a:t>
            </a:r>
            <a:endParaRPr lang="cs-CZ" sz="2400" b="0" i="0" dirty="0">
              <a:solidFill>
                <a:srgbClr val="0070C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0" i="0" u="sng" dirty="0">
                <a:solidFill>
                  <a:srgbClr val="CE0058"/>
                </a:solidFill>
                <a:effectLst/>
                <a:hlinkClick r:id="rId6" tooltip="Odkaz se otevře v novém okně"/>
              </a:rPr>
              <a:t>Čeština pro žáky/studenty s jiným mateřským jazykem</a:t>
            </a:r>
            <a:endParaRPr lang="cs-CZ" sz="2400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34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42324B-6D60-4253-99E9-027067D90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70C0"/>
                </a:solidFill>
                <a:latin typeface="+mn-lt"/>
              </a:rPr>
              <a:t>Ostatní programy celoživotního vzdělávání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980741D-34E2-4BE1-94BF-74E876C9A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Wingdings" panose="05000000000000000000" pitchFamily="2" charset="2"/>
              <a:buChar char="Ø"/>
            </a:pPr>
            <a:r>
              <a:rPr lang="cs-CZ" sz="2400" dirty="0"/>
              <a:t>programy orientované na výkon povolání nebo zájmově (včetně Univerzity třetího věku).</a:t>
            </a:r>
            <a:endParaRPr lang="cs-CZ" sz="2400" b="0" i="0" dirty="0">
              <a:solidFill>
                <a:srgbClr val="000000"/>
              </a:solidFill>
              <a:effectLst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400" b="0" i="0" dirty="0">
                <a:solidFill>
                  <a:srgbClr val="000000"/>
                </a:solidFill>
                <a:effectLst/>
              </a:rPr>
              <a:t>pedagogicko-psychologický základ (se zaměřením na vzdělávání):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b="0" i="0" u="sng" dirty="0">
                <a:solidFill>
                  <a:srgbClr val="CE0058"/>
                </a:solidFill>
                <a:effectLst/>
                <a:hlinkClick r:id="rId2"/>
              </a:rPr>
              <a:t>výuka 4 semestry</a:t>
            </a:r>
            <a:endParaRPr lang="cs-CZ" b="0" i="0" dirty="0">
              <a:solidFill>
                <a:srgbClr val="000000"/>
              </a:solidFill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b="0" i="0" u="sng" dirty="0">
                <a:solidFill>
                  <a:srgbClr val="CE0058"/>
                </a:solidFill>
                <a:effectLst/>
                <a:hlinkClick r:id="rId3"/>
              </a:rPr>
              <a:t>intenzivní 1-semestrální kurz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- přihlášky do 15. ledna 2021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2400" b="0" i="0" u="sng" dirty="0">
                <a:solidFill>
                  <a:srgbClr val="0070C0"/>
                </a:solidFill>
                <a:effectLst/>
                <a:hlinkClick r:id="rId4" tooltip="Odkaz se otevře v novém okně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vyrovnávací kurz výchov a praxe v mateřské škole</a:t>
            </a:r>
            <a:endParaRPr lang="cs-CZ" sz="2400" b="0" i="0" dirty="0">
              <a:solidFill>
                <a:srgbClr val="0070C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008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8564370-D2AB-4D5F-9349-BAF9202B8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4551"/>
            <a:ext cx="10515600" cy="2086983"/>
          </a:xfrm>
        </p:spPr>
        <p:txBody>
          <a:bodyPr>
            <a:normAutofit/>
          </a:bodyPr>
          <a:lstStyle/>
          <a:p>
            <a:r>
              <a:rPr lang="cs-CZ" sz="2400" u="sng" dirty="0">
                <a:latin typeface="+mn-lt"/>
                <a:cs typeface="Arial" panose="020B0604020202020204" pitchFamily="34" charset="0"/>
              </a:rPr>
              <a:t>Přihlášky</a:t>
            </a:r>
            <a:r>
              <a:rPr lang="cs-CZ" sz="2400" dirty="0">
                <a:latin typeface="+mn-lt"/>
                <a:cs typeface="Arial" panose="020B0604020202020204" pitchFamily="34" charset="0"/>
              </a:rPr>
              <a:t> se podávají elektronickou formou, při podání přihlášky uchazeč uhradí administrativní poplatek 500 Kč.</a:t>
            </a:r>
            <a:br>
              <a:rPr lang="cs-CZ" sz="2400" dirty="0">
                <a:latin typeface="+mn-lt"/>
                <a:cs typeface="Arial" panose="020B0604020202020204" pitchFamily="34" charset="0"/>
              </a:rPr>
            </a:br>
            <a:r>
              <a:rPr lang="cs-CZ" sz="2400" u="sng" dirty="0">
                <a:latin typeface="+mn-lt"/>
                <a:cs typeface="Arial" panose="020B0604020202020204" pitchFamily="34" charset="0"/>
              </a:rPr>
              <a:t>Přílohy přihlášky: </a:t>
            </a:r>
            <a:r>
              <a:rPr lang="cs-CZ" sz="2400" dirty="0">
                <a:latin typeface="+mn-lt"/>
                <a:cs typeface="Arial" panose="020B0604020202020204" pitchFamily="34" charset="0"/>
              </a:rPr>
              <a:t>originál dokladu o zaplacení poplatku, ověřená kopie dokladu o dosaženém vzdělání.</a:t>
            </a:r>
            <a:br>
              <a:rPr lang="cs-CZ" sz="2400" dirty="0">
                <a:latin typeface="+mn-lt"/>
                <a:cs typeface="Arial" panose="020B0604020202020204" pitchFamily="34" charset="0"/>
              </a:rPr>
            </a:b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493748C-A211-4530-A6E9-04F5FFDCC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2593"/>
            <a:ext cx="10515600" cy="358437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u="sng" dirty="0"/>
              <a:t>Kontakty:</a:t>
            </a:r>
          </a:p>
          <a:p>
            <a:pPr marL="0" indent="0">
              <a:buNone/>
            </a:pPr>
            <a:r>
              <a:rPr lang="cs-CZ" sz="2800" dirty="0"/>
              <a:t>Proděkan pro rozvoj, CŽV, legislativu a projekty PaeDr. Jindřich </a:t>
            </a:r>
            <a:r>
              <a:rPr lang="cs-CZ" sz="2800" dirty="0" err="1"/>
              <a:t>Vedlich</a:t>
            </a:r>
            <a:r>
              <a:rPr lang="cs-CZ" sz="2800" dirty="0"/>
              <a:t>, Ph.D. – tel. 603 451 233, </a:t>
            </a:r>
            <a:r>
              <a:rPr lang="cs-CZ" sz="2800" dirty="0">
                <a:hlinkClick r:id="rId2"/>
              </a:rPr>
              <a:t>jindrich.vedlich@uhk.cz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Bc. Izabela Chaloupková, </a:t>
            </a:r>
            <a:r>
              <a:rPr lang="cs-CZ" sz="2800" dirty="0" err="1"/>
              <a:t>DiS</a:t>
            </a:r>
            <a:r>
              <a:rPr lang="cs-CZ" sz="2800" dirty="0"/>
              <a:t>. – tel. 493 331 </a:t>
            </a:r>
            <a:r>
              <a:rPr lang="cs-CZ" sz="2800" dirty="0" smtClean="0"/>
              <a:t>148,</a:t>
            </a:r>
            <a:r>
              <a:rPr lang="cs-CZ" sz="2800" dirty="0" smtClean="0">
                <a:hlinkClick r:id="rId3"/>
              </a:rPr>
              <a:t>izabela.chaloupkova@uhk.cz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Ing. Irena Komárková </a:t>
            </a:r>
            <a:r>
              <a:rPr lang="cs-CZ" dirty="0"/>
              <a:t>– tel. 493 331 </a:t>
            </a:r>
            <a:r>
              <a:rPr lang="cs-CZ" dirty="0" smtClean="0"/>
              <a:t>169,</a:t>
            </a:r>
            <a:r>
              <a:rPr lang="cs-CZ" sz="2800" dirty="0" smtClean="0"/>
              <a:t> </a:t>
            </a:r>
            <a:r>
              <a:rPr lang="cs-CZ" sz="2800" dirty="0" smtClean="0">
                <a:hlinkClick r:id="rId4"/>
              </a:rPr>
              <a:t>irena.komarkova@uhk.cz</a:t>
            </a:r>
            <a:r>
              <a:rPr lang="cs-CZ" sz="2800" dirty="0" smtClean="0"/>
              <a:t>  </a:t>
            </a:r>
          </a:p>
          <a:p>
            <a:pPr marL="0" indent="0">
              <a:buNone/>
            </a:pPr>
            <a:r>
              <a:rPr lang="cs-CZ" sz="2800" dirty="0" smtClean="0"/>
              <a:t>Ing</a:t>
            </a:r>
            <a:r>
              <a:rPr lang="cs-CZ" sz="2800" dirty="0"/>
              <a:t>. Petra </a:t>
            </a:r>
            <a:r>
              <a:rPr lang="cs-CZ" sz="2800" dirty="0" err="1"/>
              <a:t>Paulovičová</a:t>
            </a:r>
            <a:r>
              <a:rPr lang="cs-CZ" sz="2800" dirty="0"/>
              <a:t> – </a:t>
            </a:r>
            <a:r>
              <a:rPr lang="cs-CZ" sz="2800" dirty="0">
                <a:hlinkClick r:id="rId5"/>
              </a:rPr>
              <a:t>petra.paulovicova@uhk.cz</a:t>
            </a:r>
            <a:endParaRPr lang="cs-CZ" sz="2800" dirty="0"/>
          </a:p>
          <a:p>
            <a:pPr marL="0" indent="0">
              <a:buNone/>
            </a:pPr>
            <a:r>
              <a:rPr lang="cs-CZ" sz="2800" dirty="0">
                <a:hlinkClick r:id="rId6"/>
              </a:rPr>
              <a:t>https://www.uhk.cz/cs/pedagogicka-fakulta/studium/celozivotni-vzdelavani/nabidka-programu-celozivotniho-vzdelavani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32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0C04312-BF2F-4358-996A-CD99AC52A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</a:rPr>
              <a:t>Univerzita třetího věku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463C43A-FBF4-4D69-9031-5591712D8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Nabídka přednášek, programů a kurzů</a:t>
            </a:r>
            <a:endParaRPr lang="cs-CZ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Cyklus přednášek: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1x </a:t>
            </a:r>
            <a:r>
              <a:rPr lang="cs-CZ" sz="4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měsíčně 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(4x zimní semestr /ZS/ a 4x letní semestr /</a:t>
            </a:r>
            <a:r>
              <a:rPr lang="cs-CZ" sz="4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LS/)</a:t>
            </a: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4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Kurzy</a:t>
            </a:r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 hodin ZS a 24 hodin LS</a:t>
            </a:r>
          </a:p>
          <a:p>
            <a:pPr marL="1143000" lvl="2" indent="-228600">
              <a:lnSpc>
                <a:spcPct val="120000"/>
              </a:lnSpc>
              <a:buFont typeface="Wingdings" panose="05000000000000000000" pitchFamily="2" charset="2"/>
              <a:buChar char=""/>
            </a:pPr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Jazykové kurzy </a:t>
            </a:r>
            <a:endParaRPr lang="cs-CZ" sz="4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>
              <a:lnSpc>
                <a:spcPct val="120000"/>
              </a:lnSpc>
            </a:pPr>
            <a:r>
              <a:rPr lang="cs-CZ" sz="4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Angličtina</a:t>
            </a:r>
            <a:endParaRPr lang="cs-CZ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>
              <a:lnSpc>
                <a:spcPct val="120000"/>
              </a:lnSpc>
            </a:pPr>
            <a:r>
              <a:rPr lang="cs-CZ" sz="4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Němčina</a:t>
            </a:r>
            <a:endParaRPr lang="cs-CZ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>
              <a:lnSpc>
                <a:spcPct val="120000"/>
              </a:lnSpc>
            </a:pPr>
            <a:r>
              <a:rPr lang="cs-CZ" sz="4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Francouzština</a:t>
            </a:r>
            <a:endParaRPr lang="cs-CZ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>
              <a:lnSpc>
                <a:spcPct val="120000"/>
              </a:lnSpc>
            </a:pPr>
            <a:r>
              <a:rPr lang="cs-CZ" sz="4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Italština</a:t>
            </a:r>
            <a:endParaRPr lang="cs-CZ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>
              <a:lnSpc>
                <a:spcPct val="120000"/>
              </a:lnSpc>
            </a:pPr>
            <a:r>
              <a:rPr lang="cs-CZ" sz="4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Španělština</a:t>
            </a:r>
            <a:endParaRPr lang="cs-CZ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406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3EF495D-1F2D-4CCF-B679-E1795A762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+mn-lt"/>
              </a:rPr>
              <a:t>Univerzita třetího věku</a:t>
            </a:r>
            <a:endParaRPr lang="cs-CZ" sz="2800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3E53BBC-1336-44AC-9F5E-5947E847A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Moderní </a:t>
            </a: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technologie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kurz práce na PC</a:t>
            </a: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Pokročilá práce na PC</a:t>
            </a: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Počítačová grafika</a:t>
            </a:r>
          </a:p>
          <a:p>
            <a:pPr marL="1600200" lvl="3" indent="-2286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Digitální fotografie a video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681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450</Words>
  <Application>Microsoft Office PowerPoint</Application>
  <PresentationFormat>Vlastní</PresentationFormat>
  <Paragraphs>120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Univerzita Hradec Králové Pedagogická fakulta Celoživotní vzdělávání</vt:lpstr>
      <vt:lpstr>Programy celoživotního vzdělávání</vt:lpstr>
      <vt:lpstr>Programy akreditované v systému dalšího vzdělávání pedagogických pracovníků (DVPP) pro akademický rok 2021/2022 </vt:lpstr>
      <vt:lpstr>Programy akreditované v systému dalšího vzdělávání pedagogických pracovníků (DVPP) pro akademický rok 2021/2022</vt:lpstr>
      <vt:lpstr>Programy akreditované v systému dalšího vzdělávání pedagogických pracovníků (DVPP) </vt:lpstr>
      <vt:lpstr>Ostatní programy celoživotního vzdělávání </vt:lpstr>
      <vt:lpstr>Přihlášky se podávají elektronickou formou, při podání přihlášky uchazeč uhradí administrativní poplatek 500 Kč. Přílohy přihlášky: originál dokladu o zaplacení poplatku, ověřená kopie dokladu o dosaženém vzdělání. </vt:lpstr>
      <vt:lpstr>Univerzita třetího věku</vt:lpstr>
      <vt:lpstr>Univerzita třetího věku</vt:lpstr>
      <vt:lpstr>Univerzita třetího věku</vt:lpstr>
      <vt:lpstr>Univerzita třetího věku</vt:lpstr>
      <vt:lpstr>Univerzita třetího věku</vt:lpstr>
      <vt:lpstr>Univerzita třetího věku</vt:lpstr>
      <vt:lpstr>Univerzita třetího věku</vt:lpstr>
      <vt:lpstr>Univerzita třetího věku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Hradec Králové Pedagogická fakulta Celoživotní vzdělávání</dc:title>
  <dc:creator>Irena Komárková</dc:creator>
  <cp:lastModifiedBy>Instalater</cp:lastModifiedBy>
  <cp:revision>49</cp:revision>
  <dcterms:created xsi:type="dcterms:W3CDTF">2021-01-06T14:22:41Z</dcterms:created>
  <dcterms:modified xsi:type="dcterms:W3CDTF">2021-01-10T18:21:58Z</dcterms:modified>
</cp:coreProperties>
</file>