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5"/>
  </p:notesMasterIdLst>
  <p:handoutMasterIdLst>
    <p:handoutMasterId r:id="rId66"/>
  </p:handoutMasterIdLst>
  <p:sldIdLst>
    <p:sldId id="256" r:id="rId2"/>
    <p:sldId id="311" r:id="rId3"/>
    <p:sldId id="317" r:id="rId4"/>
    <p:sldId id="313" r:id="rId5"/>
    <p:sldId id="314" r:id="rId6"/>
    <p:sldId id="316" r:id="rId7"/>
    <p:sldId id="315" r:id="rId8"/>
    <p:sldId id="310" r:id="rId9"/>
    <p:sldId id="257" r:id="rId10"/>
    <p:sldId id="258" r:id="rId11"/>
    <p:sldId id="259" r:id="rId12"/>
    <p:sldId id="260" r:id="rId13"/>
    <p:sldId id="262" r:id="rId14"/>
    <p:sldId id="261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94" r:id="rId47"/>
    <p:sldId id="295" r:id="rId48"/>
    <p:sldId id="296" r:id="rId49"/>
    <p:sldId id="297" r:id="rId50"/>
    <p:sldId id="298" r:id="rId51"/>
    <p:sldId id="299" r:id="rId52"/>
    <p:sldId id="300" r:id="rId53"/>
    <p:sldId id="301" r:id="rId54"/>
    <p:sldId id="302" r:id="rId55"/>
    <p:sldId id="303" r:id="rId56"/>
    <p:sldId id="304" r:id="rId57"/>
    <p:sldId id="307" r:id="rId58"/>
    <p:sldId id="308" r:id="rId59"/>
    <p:sldId id="309" r:id="rId60"/>
    <p:sldId id="305" r:id="rId61"/>
    <p:sldId id="306" r:id="rId62"/>
    <p:sldId id="318" r:id="rId63"/>
    <p:sldId id="319" r:id="rId64"/>
  </p:sldIdLst>
  <p:sldSz cx="9144000" cy="6858000" type="screen4x3"/>
  <p:notesSz cx="6797675" cy="9929813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8" autoAdjust="0"/>
  </p:normalViewPr>
  <p:slideViewPr>
    <p:cSldViewPr>
      <p:cViewPr varScale="1">
        <p:scale>
          <a:sx n="109" d="100"/>
          <a:sy n="109" d="100"/>
        </p:scale>
        <p:origin x="168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38" y="-102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C5F11E-E5D4-4905-BE4A-D6A33001F72C}" type="datetimeFigureOut">
              <a:rPr lang="cs-CZ" smtClean="0"/>
              <a:t>23.03.2026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86BDE-4603-4DC1-866E-700CF58D84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94310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9673E5-3E0E-4A44-B9C5-6348066590AA}" type="datetimeFigureOut">
              <a:rPr lang="cs-CZ" smtClean="0"/>
              <a:pPr/>
              <a:t>23.03.2026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6661"/>
            <a:ext cx="5438140" cy="4468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856C39-82BD-49DD-B7D3-8844079986B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2961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856C39-82BD-49DD-B7D3-8844079986B5}" type="slidenum">
              <a:rPr lang="cs-CZ" smtClean="0"/>
              <a:pPr/>
              <a:t>1</a:t>
            </a:fld>
            <a:endParaRPr lang="cs-CZ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856C39-82BD-49DD-B7D3-8844079986B5}" type="slidenum">
              <a:rPr lang="cs-CZ" smtClean="0"/>
              <a:pPr/>
              <a:t>9</a:t>
            </a:fld>
            <a:endParaRPr 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23/3/2026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23/3/2026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23/3/2026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23/3/2026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23/3/2026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23/3/2026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23/3/2026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23/3/2026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23/3/2026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23/3/2026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23/3/2026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23/3/2026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dravezuby.cz/" TargetMode="External"/><Relationship Id="rId2" Type="http://schemas.openxmlformats.org/officeDocument/2006/relationships/hyperlink" Target="http://www.zdravaabeceda.cz/" TargetMode="Externa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utez.hravezijzdrave.cz/" TargetMode="External"/><Relationship Id="rId2" Type="http://schemas.openxmlformats.org/officeDocument/2006/relationships/hyperlink" Target="http://www.zdrava5.cz/" TargetMode="Externa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kolaplnazdravi.cz/" TargetMode="External"/><Relationship Id="rId2" Type="http://schemas.openxmlformats.org/officeDocument/2006/relationships/hyperlink" Target="http://www.viscojis.cz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yzivaspol.cz/" TargetMode="External"/><Relationship Id="rId2" Type="http://schemas.openxmlformats.org/officeDocument/2006/relationships/hyperlink" Target="http://www.jidelny.cz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visplzen.cz/" TargetMode="Externa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/>
              <a:t>VÍTÁM  VÁS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/>
          </a:bodyPr>
          <a:lstStyle/>
          <a:p>
            <a:endParaRPr lang="cs-CZ" sz="2000" dirty="0" smtClean="0"/>
          </a:p>
          <a:p>
            <a:pPr algn="ctr">
              <a:buNone/>
            </a:pPr>
            <a:r>
              <a:rPr lang="cs-CZ" dirty="0" smtClean="0"/>
              <a:t>       kurz</a:t>
            </a:r>
          </a:p>
          <a:p>
            <a:pPr algn="ctr">
              <a:buNone/>
            </a:pPr>
            <a:endParaRPr lang="cs-CZ" sz="2000" dirty="0" smtClean="0"/>
          </a:p>
          <a:p>
            <a:pPr algn="ctr">
              <a:buNone/>
            </a:pPr>
            <a:r>
              <a:rPr lang="cs-CZ" sz="2400" b="1" dirty="0" smtClean="0"/>
              <a:t>      Studium pro ředitele škol a školských zařízení</a:t>
            </a:r>
            <a:endParaRPr lang="cs-CZ" sz="2000" dirty="0" smtClean="0"/>
          </a:p>
          <a:p>
            <a:pPr algn="ctr">
              <a:buNone/>
            </a:pPr>
            <a:endParaRPr lang="cs-CZ" sz="2000" dirty="0" smtClean="0"/>
          </a:p>
          <a:p>
            <a:pPr algn="ctr">
              <a:buNone/>
            </a:pPr>
            <a:r>
              <a:rPr lang="cs-CZ" dirty="0" smtClean="0"/>
              <a:t>předmět</a:t>
            </a:r>
          </a:p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r>
              <a:rPr lang="cs-CZ" b="1" dirty="0" smtClean="0"/>
              <a:t>Systém školního stravování a hospodaření školní jídelny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Zdeněk  Pohlreich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cs-CZ" sz="2600" dirty="0" smtClean="0"/>
              <a:t>- školní stravování ocenil i šéfkuchař Zdeněk Pohlreich v gastronomickém pořadu Ano, šéfe! - ve školní jídelně mu chutnalo a stravu komentoval slovy:</a:t>
            </a:r>
          </a:p>
          <a:p>
            <a:r>
              <a:rPr lang="cs-CZ" sz="2600" dirty="0" smtClean="0"/>
              <a:t>za 35 korun = „cenu jedné plechovky kočičí stravy“ - se nedají dělat zázraky </a:t>
            </a: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pic>
        <p:nvPicPr>
          <p:cNvPr id="1026" name="Picture 2" descr="C:\Users\notes\Desktop\kočičí strav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1700808"/>
            <a:ext cx="3384376" cy="43204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 smtClean="0"/>
              <a:t>PRÁVO  NA  PŘÍSTUP  KE  ŠKOLNÍMU  STRAVOVÁNÍ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3000" b="1" dirty="0" smtClean="0"/>
              <a:t>Zákon č. 561/2004 Sb., o předškolním, základním, středním, vyšším odborném a jiném vzdělávání (dále jen školský zákon)</a:t>
            </a:r>
          </a:p>
          <a:p>
            <a:r>
              <a:rPr lang="cs-CZ" sz="3000" dirty="0" smtClean="0"/>
              <a:t> </a:t>
            </a:r>
          </a:p>
          <a:p>
            <a:r>
              <a:rPr lang="cs-CZ" sz="3000" dirty="0" smtClean="0"/>
              <a:t>§ 164 odst. 1, písm. a) školského zákona – právo na přístup ke školnímu stravování, přísluší o něm rozhodnout řediteli školy (ředitel školy rozhoduje ve všech záležitostech týkajících se poskytování vzdělávání a školských služeb)</a:t>
            </a:r>
          </a:p>
          <a:p>
            <a:r>
              <a:rPr lang="cs-CZ" sz="3000" dirty="0" smtClean="0"/>
              <a:t>§ 141 odst. 1 – zapsání do rejstříku škol a školských zařízení – podmínky § 147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404664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395536" y="836712"/>
            <a:ext cx="8424936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§ 122 odst. 2 školského zákona – podmínky pro poskytování školního  stravování  =  školská služba, která má povahu hmotného zabezpečení a odpovídá určitým standardům (stanoveným mezím) - z hlediska bezpečnosti, ochrany zdraví, výživových norem dle věkových skupin i z rozpětí finančních limitů na nákup potravin – např. žák ZŠ nemá nárok na jakoukoli stravu v jakoukoli hodinu, ale na jedno jídlo denně – oběd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836712"/>
            <a:ext cx="8136904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§121 odst. 2 školského zákona – MŠMT po dohodě s MZ (zdravotnictví) stanoví prováděcím předpisem podrobnější podmínky organizace školního stravování, provozu zařízení školního stravování a rozsahu poskytovaných služeb, dále výživové normy podle věkových služeb strávníků a rozpětí finančních normativů na nákup potravin – vyhláška č. 17/2015 Sb., a její přílohy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620688"/>
            <a:ext cx="8208912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§ 119 – vymezena činnost zařízení školního stravování – zajištění školního stravování dětí, žáků, studentů v době jejich pobytu ve škole</a:t>
            </a:r>
          </a:p>
          <a:p>
            <a:r>
              <a:rPr lang="cs-CZ" sz="2800" dirty="0" smtClean="0"/>
              <a:t>(pobytem ve škole se rozumí fyzická přítomnost ve vyučování i jiných aktivitách školy -výlety, reprezentace školy…)</a:t>
            </a:r>
          </a:p>
          <a:p>
            <a:r>
              <a:rPr lang="cs-CZ" sz="2800" dirty="0" smtClean="0"/>
              <a:t>§ 117 – pobyt ve školských zařízeních např. domovy mládeže, v zařízeních pro výkon ústavní léčby, ochranné výchovy…</a:t>
            </a:r>
          </a:p>
          <a:p>
            <a:r>
              <a:rPr lang="cs-CZ" sz="2800" dirty="0" smtClean="0"/>
              <a:t>§ 30 – stanovit, dle místních podmínek ekonomicky a organizačně nejvhodnější způsob školního stravování, podmínky vymezit ve vnitřním řádu ŠJ</a:t>
            </a:r>
          </a:p>
          <a:p>
            <a:r>
              <a:rPr lang="cs-CZ" sz="2800" dirty="0" smtClean="0"/>
              <a:t> 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Vyhláška č. 107/2005 Sb., o školním stravování (platnost od 1.9.2025)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základní podmínkou poskytování školního stravování je </a:t>
            </a:r>
            <a:r>
              <a:rPr lang="cs-CZ" b="1" dirty="0" smtClean="0"/>
              <a:t>pobyt ve škole nebo školském zařízení</a:t>
            </a:r>
            <a:r>
              <a:rPr lang="cs-CZ" dirty="0" smtClean="0"/>
              <a:t> (ubytovacím)</a:t>
            </a:r>
          </a:p>
          <a:p>
            <a:r>
              <a:rPr lang="cs-CZ" dirty="0" smtClean="0"/>
              <a:t>pobytem ve škole se rozumí fyzická přítomnost ve vyučování i jiných aktivitách školy (výlety, reprezentace školy…)</a:t>
            </a:r>
          </a:p>
          <a:p>
            <a:r>
              <a:rPr lang="cs-CZ" dirty="0" smtClean="0"/>
              <a:t>rozsah a podmínky pro poskytování školního stravování (včetně přihlašování, odhlašování stravy) upravuje vnitřní řád školní jídelny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sz="3100" u="sng" dirty="0" smtClean="0"/>
              <a:t>ROZSAH  SLUŽEB ŠKOLNÍHO  STRAVOVÁNÍ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u="sng" dirty="0" smtClean="0"/>
              <a:t>hlavní a doplňková jídla – každé z jídel je poskytováno nejvýše 1x denně</a:t>
            </a:r>
            <a:endParaRPr lang="cs-CZ" dirty="0" smtClean="0"/>
          </a:p>
          <a:p>
            <a:r>
              <a:rPr lang="cs-CZ" b="1" dirty="0" smtClean="0"/>
              <a:t>hlavní jídlo = oběd a večeře</a:t>
            </a:r>
          </a:p>
          <a:p>
            <a:r>
              <a:rPr lang="cs-CZ" dirty="0" smtClean="0"/>
              <a:t>oběd  - polévka nebo předkrm, hlavní chod a případně  doplněk – ovoce, zeleninový salát, mléčný dezert, moučník a nápoj – různé druhy včetně vody a mléka </a:t>
            </a:r>
          </a:p>
          <a:p>
            <a:r>
              <a:rPr lang="cs-CZ" dirty="0" smtClean="0"/>
              <a:t>večeře – hlavní chod, nápoj a případně doplněk</a:t>
            </a:r>
          </a:p>
          <a:p>
            <a:r>
              <a:rPr lang="cs-CZ" b="1" dirty="0" smtClean="0"/>
              <a:t>doplňkové jídlo = snídaně, přesnídávka, svačina, druhá večeře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 smtClean="0"/>
              <a:t>Klient školního stravování má právo denně odebrat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MŠ – oběd a jedno předcházející a jedno navazující doplňkové jídlo – celodenní</a:t>
            </a:r>
          </a:p>
          <a:p>
            <a:r>
              <a:rPr lang="cs-CZ" dirty="0" smtClean="0"/>
              <a:t>ZŠ, SŠ, konzervatoř, VOŠ – oběd</a:t>
            </a:r>
          </a:p>
          <a:p>
            <a:r>
              <a:rPr lang="cs-CZ" dirty="0" smtClean="0"/>
              <a:t>výchovná zařízení – hlavní a doplňková jídla (do 15 let bez druhé večeře)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Věkové skupiny strávníků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strávníci do 6 let</a:t>
            </a:r>
          </a:p>
          <a:p>
            <a:r>
              <a:rPr lang="cs-CZ" dirty="0" smtClean="0"/>
              <a:t>strávníci 7-10 let</a:t>
            </a:r>
          </a:p>
          <a:p>
            <a:r>
              <a:rPr lang="cs-CZ" dirty="0" smtClean="0"/>
              <a:t>strávníci 11-14 let</a:t>
            </a:r>
          </a:p>
          <a:p>
            <a:r>
              <a:rPr lang="cs-CZ" dirty="0" smtClean="0"/>
              <a:t>strávníci 15 a více let</a:t>
            </a:r>
          </a:p>
          <a:p>
            <a:r>
              <a:rPr lang="cs-CZ" dirty="0" smtClean="0"/>
              <a:t>Do věkových skupin jsou strávníci zařazováni na dobu školního roku (</a:t>
            </a:r>
            <a:r>
              <a:rPr lang="cs-CZ" b="1" dirty="0" smtClean="0"/>
              <a:t>1.9 – 31.8</a:t>
            </a:r>
            <a:r>
              <a:rPr lang="cs-CZ" dirty="0" smtClean="0"/>
              <a:t>), ve kterém dosahují věku podle bodů 1 až 4.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 smtClean="0"/>
              <a:t>stravování v době nepřítomnosti ve škole - nemoc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- první den neplánované nepřítomnosti strávníka ve škole nebo školském zařízení se považuje za pobyt ve škole (§ 4 odst. 9 – vyhláška č. 107/2005 Sb., o školním stravování)</a:t>
            </a:r>
          </a:p>
          <a:p>
            <a:r>
              <a:rPr lang="cs-CZ" dirty="0" smtClean="0"/>
              <a:t>- další dny je stravování možné pouze v rámci DČ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 přednášky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Představení lektora</a:t>
            </a:r>
          </a:p>
          <a:p>
            <a:r>
              <a:rPr lang="cs-CZ" dirty="0" smtClean="0"/>
              <a:t>12:25 – 13:45      </a:t>
            </a:r>
            <a:r>
              <a:rPr lang="cs-CZ" b="1" dirty="0" smtClean="0"/>
              <a:t>systém školního stravování</a:t>
            </a:r>
          </a:p>
          <a:p>
            <a:r>
              <a:rPr lang="cs-CZ" dirty="0" smtClean="0"/>
              <a:t>13:45 – 14:00    otázky a odpovědi</a:t>
            </a:r>
          </a:p>
          <a:p>
            <a:r>
              <a:rPr lang="cs-CZ" dirty="0" smtClean="0"/>
              <a:t>14:00 – 15:00  </a:t>
            </a:r>
            <a:r>
              <a:rPr lang="cs-CZ" b="1" dirty="0" smtClean="0"/>
              <a:t>hospodaření školní jídelny</a:t>
            </a:r>
          </a:p>
          <a:p>
            <a:r>
              <a:rPr lang="cs-CZ" dirty="0" smtClean="0"/>
              <a:t>15:00 – 15:15  otázky a odpovědi</a:t>
            </a:r>
          </a:p>
          <a:p>
            <a:r>
              <a:rPr lang="cs-CZ" dirty="0" smtClean="0"/>
              <a:t>15:15 – 16:45  </a:t>
            </a:r>
            <a:r>
              <a:rPr lang="cs-CZ" b="1" dirty="0" smtClean="0"/>
              <a:t>základní hygienické předpisy</a:t>
            </a:r>
          </a:p>
          <a:p>
            <a:r>
              <a:rPr lang="cs-CZ" dirty="0" smtClean="0"/>
              <a:t>16:45 – 17:00  otázky a odpovědi</a:t>
            </a:r>
          </a:p>
          <a:p>
            <a:r>
              <a:rPr lang="cs-CZ" dirty="0" smtClean="0"/>
              <a:t>17:00 – 17:20  organizační záležitosti </a:t>
            </a:r>
            <a:endParaRPr 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858218"/>
          </a:xfrm>
        </p:spPr>
        <p:txBody>
          <a:bodyPr>
            <a:normAutofit/>
          </a:bodyPr>
          <a:lstStyle/>
          <a:p>
            <a:r>
              <a:rPr lang="cs-CZ" sz="3100" u="sng" dirty="0" smtClean="0"/>
              <a:t>stravování v době, kdy studenti konají maturitní zkoušku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- klient je ubytován v domově mládeže – stravování ano – z důvodu pobytu v ubytovacím zařízení</a:t>
            </a:r>
          </a:p>
          <a:p>
            <a:r>
              <a:rPr lang="cs-CZ" dirty="0" smtClean="0"/>
              <a:t>- klient není ubytován v DM – stravování ne – z důvodu pobytu ve škole</a:t>
            </a:r>
          </a:p>
          <a:p>
            <a:r>
              <a:rPr lang="cs-CZ" dirty="0" smtClean="0"/>
              <a:t>- „svatý týden“ = stravování NE – jde o plánovanou nepřítomnost ve škole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 smtClean="0"/>
              <a:t>stravování v době ředitelského volna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není nárok na dotované stravování – není pobyt ve škole 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</a:t>
            </a:r>
            <a:r>
              <a:rPr lang="cs-CZ" sz="4000" u="sng" dirty="0" smtClean="0"/>
              <a:t>stravování v době školních prázdnin</a:t>
            </a:r>
          </a:p>
          <a:p>
            <a:r>
              <a:rPr lang="cs-CZ" dirty="0" smtClean="0"/>
              <a:t>o dotovaném stravování v době školních prázdnin - rozhodne ředitel školy ( dle § 119 školského zákona)</a:t>
            </a:r>
          </a:p>
          <a:p>
            <a:r>
              <a:rPr lang="cs-CZ" dirty="0"/>
              <a:t>o</a:t>
            </a:r>
            <a:r>
              <a:rPr lang="cs-CZ" dirty="0" smtClean="0"/>
              <a:t>bě možnosti – dotované i nedotované stravování (plná cena oběda)</a:t>
            </a:r>
            <a:endParaRPr lang="cs-CZ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SPOTŘEBNÍ  KOŠ – VÝŽIVOVÉ  NORMY  PRO ŠKOLNÍ STRAVOVÁNÍ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vychází z platných výživových dávek (dávky potřebné k udržení, podpoře a posílení zdraví) převzatých ze zemí  DACH (Německo, Rakousko, Švýcarsko), kde proběhla řada odborných vědeckých studií</a:t>
            </a:r>
          </a:p>
          <a:p>
            <a:r>
              <a:rPr lang="cs-CZ" dirty="0" smtClean="0"/>
              <a:t>příloha č. 1- </a:t>
            </a:r>
            <a:r>
              <a:rPr lang="cs-CZ" b="1" dirty="0" smtClean="0"/>
              <a:t>Výživové normy pro školní stravování </a:t>
            </a:r>
            <a:r>
              <a:rPr lang="cs-CZ" dirty="0" smtClean="0"/>
              <a:t>(vyhláška 107/2005 Sb.)</a:t>
            </a:r>
          </a:p>
          <a:p>
            <a:r>
              <a:rPr lang="cs-CZ" dirty="0" smtClean="0"/>
              <a:t>dodržování zajistí přísun potřebných živin podle výživových doporučení a tím i zdravou, pestrou a vyváženou stravu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27585" y="764704"/>
            <a:ext cx="7344816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- je základním kritériem posuzování pestrosti stravy ve školních jídelnách</a:t>
            </a:r>
          </a:p>
          <a:p>
            <a:r>
              <a:rPr lang="cs-CZ" sz="3200" dirty="0" smtClean="0"/>
              <a:t>- je zákonnou normou, která je závazná a jídelny ji musí dodržovat</a:t>
            </a:r>
          </a:p>
          <a:p>
            <a:r>
              <a:rPr lang="cs-CZ" sz="3200" dirty="0" smtClean="0"/>
              <a:t>- je kontrolován ČŠI, zřizovatelem i OOVZ (orgán ochrany veřejného zdraví=hygiena)</a:t>
            </a:r>
          </a:p>
          <a:p>
            <a:r>
              <a:rPr lang="cs-CZ" sz="3200" dirty="0" smtClean="0"/>
              <a:t>- je průměrná měsíční spotřeba vybraných druhů potravin na strávníka a den v gramech, a to dle věkových kategorií – děti </a:t>
            </a:r>
            <a:r>
              <a:rPr lang="cs-CZ" sz="3200" dirty="0" smtClean="0"/>
              <a:t>MŠ </a:t>
            </a:r>
            <a:r>
              <a:rPr lang="cs-CZ" sz="3200" dirty="0" smtClean="0"/>
              <a:t>(přesnídávka, oběd, svačina), </a:t>
            </a:r>
            <a:r>
              <a:rPr lang="cs-CZ" sz="3200" dirty="0" smtClean="0"/>
              <a:t>žáky         7 </a:t>
            </a:r>
            <a:r>
              <a:rPr lang="cs-CZ" sz="3200" dirty="0" smtClean="0"/>
              <a:t>– 10 let, 11 – 14 let, 15 – 18 let (oběd).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obsahuje 10 základních komodit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MASO – všechny druhy</a:t>
            </a:r>
          </a:p>
          <a:p>
            <a:r>
              <a:rPr lang="cs-CZ" dirty="0" smtClean="0"/>
              <a:t>RYBY </a:t>
            </a:r>
          </a:p>
          <a:p>
            <a:r>
              <a:rPr lang="cs-CZ" dirty="0" smtClean="0"/>
              <a:t>MLÉKO TEKUTÉ  (sušené)</a:t>
            </a:r>
          </a:p>
          <a:p>
            <a:r>
              <a:rPr lang="cs-CZ" dirty="0" smtClean="0"/>
              <a:t>MLÉČNÉ VÝROBKY –jogurt,tvaroh, sýry</a:t>
            </a:r>
          </a:p>
          <a:p>
            <a:r>
              <a:rPr lang="cs-CZ" dirty="0" smtClean="0"/>
              <a:t>TUKY VOLNÉ – olej,sádlo, máslo, margaríny</a:t>
            </a:r>
          </a:p>
          <a:p>
            <a:r>
              <a:rPr lang="cs-CZ" dirty="0" smtClean="0"/>
              <a:t>CUKR VOLNÝ – marmelády, sirupy, med</a:t>
            </a:r>
          </a:p>
          <a:p>
            <a:r>
              <a:rPr lang="cs-CZ" dirty="0" smtClean="0"/>
              <a:t>ZELENINA – čerstvá, mražená, sterilovaná</a:t>
            </a:r>
          </a:p>
          <a:p>
            <a:r>
              <a:rPr lang="cs-CZ" dirty="0" smtClean="0"/>
              <a:t>OVOCE  - čerstvé, mražené, kompoty, mošty</a:t>
            </a:r>
          </a:p>
          <a:p>
            <a:r>
              <a:rPr lang="cs-CZ" dirty="0" smtClean="0"/>
              <a:t>BRAMBORY – bramborová směs</a:t>
            </a:r>
          </a:p>
          <a:p>
            <a:r>
              <a:rPr lang="cs-CZ" dirty="0" smtClean="0"/>
              <a:t> LUŠTĚNINY – sója, sýr tofu, cizrna, čočka….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vyhláška dále upravuje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z celkové denní výživové dávky se počítá v průměru 18% na snídani, 15% na přesnídávku, 35% na oběd, 10% na odpolední svačinu a 22% na večeři </a:t>
            </a:r>
          </a:p>
          <a:p>
            <a:r>
              <a:rPr lang="cs-CZ" dirty="0" smtClean="0"/>
              <a:t>- spotřeba potravin odpovídá měsíčnímu průměru s přípustnou tolerancí + - 25 %  s výjimkou tuků a cukru (100%  =  horní hranice, kterou lze snížit),</a:t>
            </a:r>
          </a:p>
          <a:p>
            <a:r>
              <a:rPr lang="cs-CZ" dirty="0" smtClean="0"/>
              <a:t>poměr spotřeby rostlinných a živočišných tuků činí přibližně 1 : </a:t>
            </a:r>
            <a:r>
              <a:rPr lang="cs-CZ" dirty="0" err="1" smtClean="0"/>
              <a:t>1</a:t>
            </a:r>
            <a:r>
              <a:rPr lang="cs-CZ" dirty="0" smtClean="0"/>
              <a:t> s důrazem na zvyšování podílu tuků rostlinného původu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3" y="332657"/>
            <a:ext cx="8136904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- množství zeleniny, ovoce a luštěnin lze zvýšit nad horní hranici tolerance</a:t>
            </a:r>
          </a:p>
          <a:p>
            <a:r>
              <a:rPr lang="cs-CZ" sz="2800" dirty="0" smtClean="0"/>
              <a:t>- součástí jídel je vždy nápoj a k dosažení žádoucích hodnot vitamínu C je nutno zařazovat do jídelníčku nápoje, kompoty a zeleninové saláty s přídavkem vitamínu C.</a:t>
            </a:r>
          </a:p>
          <a:p>
            <a:r>
              <a:rPr lang="cs-CZ" sz="2800" dirty="0" smtClean="0"/>
              <a:t>- </a:t>
            </a:r>
            <a:r>
              <a:rPr lang="cs-CZ" sz="2800" dirty="0" err="1" smtClean="0"/>
              <a:t>lakto</a:t>
            </a:r>
            <a:r>
              <a:rPr lang="cs-CZ" sz="2800" dirty="0" smtClean="0"/>
              <a:t>-</a:t>
            </a:r>
            <a:r>
              <a:rPr lang="cs-CZ" sz="2800" dirty="0" err="1" smtClean="0"/>
              <a:t>ovo</a:t>
            </a:r>
            <a:r>
              <a:rPr lang="cs-CZ" sz="2800" dirty="0" smtClean="0"/>
              <a:t>-vegetariánská výživa je možná pouze se souhlasem všech zákonných zástupců nezletilých strávníků nebo zletilých strávníků (spotřeba masa a ryb není stanovena, je předepsána spotřeba vajec)</a:t>
            </a:r>
          </a:p>
          <a:p>
            <a:r>
              <a:rPr lang="cs-CZ" sz="2800" dirty="0" smtClean="0"/>
              <a:t>- zvýšit celkovou denní výživovou dávku s přihlédnutím k charakteru tělesné činnosti až o 30 % (pro sportovce) je možné pouze se souhlasem zákonných zástupců nezletilých strávníků nebo zletilých strávníků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Finanční limity na nákup potravin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 smtClean="0"/>
              <a:t>Příloha č. 2 - Finanční limity na nákup potravin – upravuje finanční rozmezí  ceny stravného</a:t>
            </a:r>
            <a:endParaRPr lang="cs-CZ" dirty="0" smtClean="0"/>
          </a:p>
          <a:p>
            <a:r>
              <a:rPr lang="cs-CZ" u="sng" dirty="0" smtClean="0"/>
              <a:t>finanční limity Kč/den/strávník</a:t>
            </a:r>
            <a:endParaRPr lang="cs-CZ" dirty="0" smtClean="0"/>
          </a:p>
          <a:p>
            <a:r>
              <a:rPr lang="cs-CZ" dirty="0" smtClean="0"/>
              <a:t>- stanoví zařízení školního stravování dle skutečné spotřeby potravin, pro jednotlivé věkové kategorie strávníků</a:t>
            </a:r>
          </a:p>
          <a:p>
            <a:r>
              <a:rPr lang="cs-CZ" dirty="0" smtClean="0"/>
              <a:t>- strávníci </a:t>
            </a:r>
            <a:r>
              <a:rPr lang="cs-CZ" dirty="0" smtClean="0"/>
              <a:t>4 -6 </a:t>
            </a:r>
            <a:r>
              <a:rPr lang="cs-CZ" dirty="0" smtClean="0"/>
              <a:t>let – oběd  17,- až 36,- Kč</a:t>
            </a:r>
          </a:p>
          <a:p>
            <a:r>
              <a:rPr lang="cs-CZ" dirty="0" smtClean="0"/>
              <a:t>- strávníci 7-10 let</a:t>
            </a:r>
          </a:p>
          <a:p>
            <a:r>
              <a:rPr lang="cs-CZ" dirty="0" smtClean="0"/>
              <a:t>- strávníci 11-14 let</a:t>
            </a:r>
          </a:p>
          <a:p>
            <a:r>
              <a:rPr lang="cs-CZ" dirty="0" smtClean="0"/>
              <a:t>- strávníci 15 a více let – oběd  24,- až 54,- </a:t>
            </a:r>
            <a:r>
              <a:rPr lang="cs-CZ" dirty="0" smtClean="0"/>
              <a:t>Kč</a:t>
            </a:r>
            <a:r>
              <a:rPr lang="cs-CZ" dirty="0" smtClean="0"/>
              <a:t> 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Vyhláška č. 84/2005 Sb.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 smtClean="0"/>
              <a:t>Vyhláška č. 84/2005 Sb., o nákladech na závodní stravování a jejich úhradě v příspěvkových organizacích zřízených územními samosprávnými celky</a:t>
            </a:r>
            <a:endParaRPr lang="cs-CZ" dirty="0" smtClean="0"/>
          </a:p>
          <a:p>
            <a:r>
              <a:rPr lang="cs-CZ" u="sng" dirty="0" smtClean="0"/>
              <a:t>závodní stravování zabezpečované v organizacích ve vlastním zařízení</a:t>
            </a:r>
            <a:endParaRPr lang="cs-CZ" dirty="0" smtClean="0"/>
          </a:p>
          <a:p>
            <a:r>
              <a:rPr lang="cs-CZ" dirty="0" smtClean="0"/>
              <a:t>§3, odst. 1 - náklady na potraviny - jsou v plné výši hrazeny strávníky a příspěvkem z fondu kulturních a sociálních potřeb stanoveným kolektivní smlouvou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27585" y="692696"/>
            <a:ext cx="7848871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§3, odst. 2 - náklady na provoz (věcné, osobní a další režijní náklady) hradí organizace v plné výši, a to z nákladů na svou hlavní činnost</a:t>
            </a:r>
          </a:p>
          <a:p>
            <a:r>
              <a:rPr lang="cs-CZ" sz="2800" dirty="0" smtClean="0"/>
              <a:t>§3, odst. 4 - jedno hlavní jídlo v kalendářním dni, pokud strávník vykonává práci pro organizaci alespoň 3 hodiny v daném kalendářním dni v místě výkonu práce sjednaném v pracovní smlouvě</a:t>
            </a:r>
          </a:p>
          <a:p>
            <a:r>
              <a:rPr lang="cs-CZ" sz="2800" dirty="0" smtClean="0"/>
              <a:t>§3, odst. 6 - může důchodcům, kteří u ní pracovali při odchodu do důchodu, poskytnout za sníženou úhradu jedno hlavní jídlo denně v případě, že je to umožněno kolektivní smlouvou nebo vnitřním před</a:t>
            </a:r>
            <a:r>
              <a:rPr lang="cs-CZ" sz="3200" dirty="0" smtClean="0"/>
              <a:t>pisem</a:t>
            </a:r>
          </a:p>
          <a:p>
            <a:endParaRPr lang="cs-CZ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 smtClean="0"/>
              <a:t>HLAVNÍ  ZÁSADY  ZDRAVÉHO  ŽIVOTNÍHO  STYLU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pět základních pravidel - tzv. </a:t>
            </a:r>
            <a:r>
              <a:rPr lang="cs-CZ" sz="2400" b="1" dirty="0" smtClean="0"/>
              <a:t>Pět P</a:t>
            </a:r>
            <a:endParaRPr lang="cs-CZ" sz="2400" dirty="0" smtClean="0"/>
          </a:p>
          <a:p>
            <a:r>
              <a:rPr lang="cs-CZ" sz="2400" b="1" dirty="0" smtClean="0"/>
              <a:t>1. Pravidelnost</a:t>
            </a:r>
            <a:endParaRPr lang="cs-CZ" sz="2400" dirty="0" smtClean="0"/>
          </a:p>
          <a:p>
            <a:r>
              <a:rPr lang="cs-CZ" sz="2400" b="1" dirty="0" smtClean="0"/>
              <a:t>2. Pestrost</a:t>
            </a:r>
            <a:endParaRPr lang="cs-CZ" sz="2400" dirty="0" smtClean="0"/>
          </a:p>
          <a:p>
            <a:r>
              <a:rPr lang="cs-CZ" sz="2400" b="1" dirty="0" smtClean="0"/>
              <a:t>3. Pětkrát denně zelenina a ovoce, v poměru 3:2</a:t>
            </a:r>
            <a:endParaRPr lang="cs-CZ" sz="2400" dirty="0" smtClean="0"/>
          </a:p>
          <a:p>
            <a:r>
              <a:rPr lang="cs-CZ" sz="2400" b="1" dirty="0" smtClean="0"/>
              <a:t>4. Pitný režim</a:t>
            </a:r>
            <a:endParaRPr lang="cs-CZ" sz="2400" dirty="0" smtClean="0"/>
          </a:p>
          <a:p>
            <a:r>
              <a:rPr lang="cs-CZ" sz="2400" b="1" dirty="0" smtClean="0"/>
              <a:t>5. Pohybová aktivita</a:t>
            </a:r>
          </a:p>
          <a:p>
            <a:endParaRPr lang="cs-CZ" sz="2400" b="1" dirty="0" smtClean="0"/>
          </a:p>
          <a:p>
            <a:pPr>
              <a:buNone/>
            </a:pPr>
            <a:r>
              <a:rPr lang="cs-CZ" sz="2400" dirty="0" smtClean="0"/>
              <a:t>příjem energie = výdej energie</a:t>
            </a:r>
          </a:p>
          <a:p>
            <a:endParaRPr lang="cs-CZ" b="1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92080" y="1600200"/>
            <a:ext cx="3394720" cy="4525963"/>
          </a:xfrm>
        </p:spPr>
        <p:txBody>
          <a:bodyPr>
            <a:normAutofit/>
          </a:bodyPr>
          <a:lstStyle/>
          <a:p>
            <a:endParaRPr lang="cs-CZ" dirty="0"/>
          </a:p>
        </p:txBody>
      </p:sp>
      <p:pic>
        <p:nvPicPr>
          <p:cNvPr id="1026" name="Picture 2" descr="C:\Users\notes\Desktop\ruk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1" y="1700808"/>
            <a:ext cx="3672407" cy="41764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764704"/>
            <a:ext cx="813690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u="sng" dirty="0" smtClean="0"/>
              <a:t>závodní stravování zabezpečované ve vlastním zařízení PO/FO</a:t>
            </a:r>
            <a:endParaRPr lang="cs-CZ" sz="3200" dirty="0" smtClean="0"/>
          </a:p>
          <a:p>
            <a:r>
              <a:rPr lang="cs-CZ" sz="3200" dirty="0" smtClean="0"/>
              <a:t>- za podmínky, že náklady na provoz jsou hrazeny z nákladů na hlavní činnost organizace, postupuje se obdobně podle §3.</a:t>
            </a:r>
          </a:p>
          <a:p>
            <a:r>
              <a:rPr lang="cs-CZ" sz="3200" b="1" dirty="0" smtClean="0"/>
              <a:t>- formou pronájmu</a:t>
            </a:r>
            <a:r>
              <a:rPr lang="cs-CZ" sz="3200" dirty="0" smtClean="0"/>
              <a:t> vlastního stravovacího zařízení právnické nebo fyzické osobě se u organizace za náklady na závodní stravování považuje až 55 % smluvní ceny hlavních jídel</a:t>
            </a:r>
          </a:p>
          <a:p>
            <a:endParaRPr lang="cs-CZ" sz="32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dirty="0" smtClean="0"/>
              <a:t>DOPORUČENÁ  SKLADBA  JÍDELNÍHO  LÍSTKU 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- vychází z požadavků na zdravou výživu - bylo rozhodnuto převzít výživové dávky (dávky potřebné k udržení, podpoře a posílení zdraví) ze zemí  DACH (Německo, Rakousko, Švýcarsko), kde proběhla řada odborných vědeckých studií</a:t>
            </a:r>
          </a:p>
          <a:p>
            <a:r>
              <a:rPr lang="cs-CZ" dirty="0" smtClean="0"/>
              <a:t>- doporučená pestrost je sestavena tak, aby byl splněn spotřební koš pro jednotlivé kategorie strávníků</a:t>
            </a:r>
          </a:p>
          <a:p>
            <a:r>
              <a:rPr lang="cs-CZ" dirty="0" smtClean="0"/>
              <a:t>- doporučená pestrost není dogma, udává pouze minimální a maximální frekvence některých druhů potravin v jídelním lístku za období jednoho měsíce při vaření jednoho druhu pokrmu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realita  x  doporučení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sz="4000" dirty="0" smtClean="0"/>
              <a:t>ZELENINA</a:t>
            </a:r>
          </a:p>
          <a:p>
            <a:r>
              <a:rPr lang="cs-CZ" sz="4000" dirty="0" smtClean="0"/>
              <a:t>R - nedostatečné množství zeleniny, tepelně upravené zeleniny</a:t>
            </a:r>
          </a:p>
          <a:p>
            <a:r>
              <a:rPr lang="cs-CZ" sz="4000" dirty="0" smtClean="0"/>
              <a:t>D – zařazovat zeleninu každý den – různé formy (polévka, hlavní pokrm, saláty)</a:t>
            </a:r>
          </a:p>
          <a:p>
            <a:r>
              <a:rPr lang="cs-CZ" sz="4000" dirty="0" smtClean="0"/>
              <a:t>tepelná úprava krátká – blanšírování (spaření), dušení, vaření</a:t>
            </a:r>
          </a:p>
          <a:p>
            <a:r>
              <a:rPr lang="cs-CZ" sz="4000" dirty="0" smtClean="0"/>
              <a:t>upřednostňovat zeleninu čerstvou, kysanou před sterilovanou a zelené natě</a:t>
            </a:r>
          </a:p>
          <a:p>
            <a:r>
              <a:rPr lang="cs-CZ" sz="4000" dirty="0" smtClean="0"/>
              <a:t> </a:t>
            </a:r>
          </a:p>
          <a:p>
            <a:r>
              <a:rPr lang="cs-CZ" sz="4000" dirty="0" smtClean="0"/>
              <a:t>MASO</a:t>
            </a:r>
          </a:p>
          <a:p>
            <a:r>
              <a:rPr lang="cs-CZ" sz="4000" dirty="0" smtClean="0"/>
              <a:t>R – vysoké dávky masa (bílkovin)</a:t>
            </a:r>
          </a:p>
          <a:p>
            <a:r>
              <a:rPr lang="cs-CZ" sz="4000" dirty="0" smtClean="0"/>
              <a:t>D – nezařazovat uzeniny, plnit spotřební koš na spodní hranici 75%</a:t>
            </a:r>
          </a:p>
          <a:p>
            <a:r>
              <a:rPr lang="cs-CZ" sz="4000" dirty="0" smtClean="0"/>
              <a:t> 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55577" y="620688"/>
            <a:ext cx="770485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LUŠTĚNINY</a:t>
            </a:r>
          </a:p>
          <a:p>
            <a:r>
              <a:rPr lang="cs-CZ" sz="2400" dirty="0" smtClean="0"/>
              <a:t>R – luštěniny jsou zařazovány v nutričně nevhodných kombinacích (masem, uzeninou, vejcem)</a:t>
            </a:r>
          </a:p>
          <a:p>
            <a:r>
              <a:rPr lang="cs-CZ" sz="2400" dirty="0" smtClean="0"/>
              <a:t>D – zařazovat v menších porcích a častěji formou polévky, guláše a doplnit obilovinami, zahušťovat luštěninovou moukou, používat tofu (rizoto, pomazánky)</a:t>
            </a:r>
          </a:p>
          <a:p>
            <a:r>
              <a:rPr lang="cs-CZ" sz="2400" dirty="0" smtClean="0"/>
              <a:t>pro správné využití bílkovin z luštěnin je třeba doplnit obilovinami (čočková polévka + rizoto, těstovinový salát s fazolemi, cizrna na paprice s rýží, čočka s chlebem a zeleninovým salátem)</a:t>
            </a:r>
          </a:p>
          <a:p>
            <a:r>
              <a:rPr lang="cs-CZ" sz="2400" dirty="0" smtClean="0"/>
              <a:t> </a:t>
            </a:r>
          </a:p>
          <a:p>
            <a:r>
              <a:rPr lang="cs-CZ" sz="2400" dirty="0" smtClean="0"/>
              <a:t>OVOCE</a:t>
            </a:r>
          </a:p>
          <a:p>
            <a:r>
              <a:rPr lang="cs-CZ" sz="2400" dirty="0" smtClean="0"/>
              <a:t> nabízet raději čerstvé než kompoty, střídat dle ročního období</a:t>
            </a:r>
          </a:p>
          <a:p>
            <a:r>
              <a:rPr lang="cs-CZ" sz="2400" dirty="0" smtClean="0"/>
              <a:t> 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Doporučená četnost zařazování pokrmů za měsíc (20 dnů)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Schéma – jeden týden  - sudý</a:t>
            </a:r>
          </a:p>
          <a:p>
            <a:r>
              <a:rPr lang="cs-CZ" b="1" dirty="0" smtClean="0"/>
              <a:t> 3x masový pokrm, 1x sladký, 1x bezmasý</a:t>
            </a:r>
          </a:p>
          <a:p>
            <a:endParaRPr lang="cs-CZ" dirty="0" smtClean="0"/>
          </a:p>
          <a:p>
            <a:r>
              <a:rPr lang="cs-CZ" b="1" dirty="0" smtClean="0"/>
              <a:t> druhý týden –  lichý</a:t>
            </a:r>
          </a:p>
          <a:p>
            <a:r>
              <a:rPr lang="cs-CZ" b="1" dirty="0" smtClean="0"/>
              <a:t>4x masový pokrm, 1x bezmasý zeleninový, slaný</a:t>
            </a:r>
            <a:endParaRPr lang="cs-CZ" dirty="0" smtClean="0"/>
          </a:p>
          <a:p>
            <a:r>
              <a:rPr lang="cs-CZ" dirty="0" smtClean="0"/>
              <a:t> 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POLÉVKY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- zeleninové  12x (s obilnými zavářkami-jáhly, pohanka, </a:t>
            </a:r>
            <a:r>
              <a:rPr lang="cs-CZ" dirty="0" err="1" smtClean="0"/>
              <a:t>bulgur</a:t>
            </a:r>
            <a:r>
              <a:rPr lang="cs-CZ" dirty="0" smtClean="0"/>
              <a:t>, kuskus, vločky)</a:t>
            </a:r>
          </a:p>
          <a:p>
            <a:r>
              <a:rPr lang="cs-CZ" dirty="0" smtClean="0"/>
              <a:t>- luštěninové min. 3 – 4x v měsíci ( každý týden)</a:t>
            </a:r>
          </a:p>
          <a:p>
            <a:r>
              <a:rPr lang="cs-CZ" dirty="0" smtClean="0"/>
              <a:t>- dbát na vhodnou kombinaci polévek a hlavních jídel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HLAVNÍ CHOD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- preferovat bílé druhy masa – kuře, krůta, slepice, králík   3x</a:t>
            </a:r>
          </a:p>
          <a:p>
            <a:r>
              <a:rPr lang="cs-CZ" dirty="0" smtClean="0"/>
              <a:t>- ryby 2-3x</a:t>
            </a:r>
          </a:p>
          <a:p>
            <a:r>
              <a:rPr lang="cs-CZ" dirty="0" smtClean="0"/>
              <a:t>- bezmasá jídla – ne sladká, včetně luštěnin 4x (2x zeleninové, 2x luštěninové)</a:t>
            </a:r>
          </a:p>
          <a:p>
            <a:r>
              <a:rPr lang="cs-CZ" dirty="0" smtClean="0"/>
              <a:t>- sladká jídla max. 2x</a:t>
            </a:r>
          </a:p>
          <a:p>
            <a:r>
              <a:rPr lang="cs-CZ" dirty="0" smtClean="0"/>
              <a:t>- NEZAŘAZOVAT UZENINY, OMEZOVAT SMAŽENÉ POKRMY</a:t>
            </a:r>
          </a:p>
          <a:p>
            <a:r>
              <a:rPr lang="cs-CZ" dirty="0" smtClean="0"/>
              <a:t>- zařazovat regionální potraviny, pokrmy, nápaditost jídelníčku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PŘÍLOHY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- obiloviny (těstoviny, rýže, kuskus, </a:t>
            </a:r>
            <a:r>
              <a:rPr lang="cs-CZ" dirty="0" err="1" smtClean="0"/>
              <a:t>bulgur</a:t>
            </a:r>
            <a:r>
              <a:rPr lang="cs-CZ" dirty="0" smtClean="0"/>
              <a:t>, špecle, tarhoňa, chléb) 7x</a:t>
            </a:r>
          </a:p>
          <a:p>
            <a:r>
              <a:rPr lang="cs-CZ" dirty="0" smtClean="0"/>
              <a:t>- houskové knedlíky max. 2x, část mouky nahradit moukou celozrnnou, špaldovou, žitnou, cizrnovou (neovlivňuje pachem, chutí)</a:t>
            </a:r>
          </a:p>
          <a:p>
            <a:r>
              <a:rPr lang="cs-CZ" dirty="0" smtClean="0"/>
              <a:t>- bramborové knedlíky max. 1x</a:t>
            </a:r>
          </a:p>
          <a:p>
            <a:r>
              <a:rPr lang="cs-CZ" dirty="0" smtClean="0"/>
              <a:t> 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ZELENINA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- čerstvá zelenina min. 8x</a:t>
            </a:r>
          </a:p>
          <a:p>
            <a:r>
              <a:rPr lang="cs-CZ" dirty="0" smtClean="0"/>
              <a:t>- tepelně upravená zelenina min. 4x – každý týden bezmasý zeleninový pokrm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NÁPOJE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- denně výběr slazených i neslazených nápojů</a:t>
            </a:r>
          </a:p>
          <a:p>
            <a:r>
              <a:rPr lang="cs-CZ" dirty="0" smtClean="0"/>
              <a:t>- pokud je mléčný nápoj nabízet i nemléčný</a:t>
            </a:r>
          </a:p>
          <a:p>
            <a:r>
              <a:rPr lang="cs-CZ" dirty="0" smtClean="0"/>
              <a:t>- možnost neochucené, nesycené pitné vody</a:t>
            </a:r>
          </a:p>
          <a:p>
            <a:r>
              <a:rPr lang="cs-CZ" dirty="0" smtClean="0"/>
              <a:t>- nápoje nepřeslazovat, ale sladit je lépe cukrem než umělými sladidly</a:t>
            </a:r>
          </a:p>
          <a:p>
            <a:r>
              <a:rPr lang="cs-CZ" dirty="0" smtClean="0"/>
              <a:t>- nápoje střídat včetně minerálních vod, obohacené jódem max. 1x týdně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ŠKOLNÍ  STRAVOVÁNÍ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Školní stravování je služba organizovaná státem a plní 3 základní funkce:</a:t>
            </a:r>
          </a:p>
          <a:p>
            <a:r>
              <a:rPr lang="cs-CZ" dirty="0" smtClean="0"/>
              <a:t>- nasytit strávníka</a:t>
            </a:r>
          </a:p>
          <a:p>
            <a:r>
              <a:rPr lang="cs-CZ" dirty="0" smtClean="0"/>
              <a:t>- vychovávat strávníka ke správným stravovacím návykům</a:t>
            </a:r>
          </a:p>
          <a:p>
            <a:r>
              <a:rPr lang="cs-CZ" dirty="0" smtClean="0"/>
              <a:t>- posilovat výchovu strávníků ke zdraví a zdravému životnímu stylu</a:t>
            </a:r>
            <a:endParaRPr lang="cs-CZ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PŘESNÍDÁVKY, SVAČINKY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- luštěninové pomazánky 4x</a:t>
            </a:r>
          </a:p>
          <a:p>
            <a:r>
              <a:rPr lang="cs-CZ" dirty="0" smtClean="0"/>
              <a:t>- rybí pomazánky min. 2x</a:t>
            </a:r>
          </a:p>
          <a:p>
            <a:r>
              <a:rPr lang="cs-CZ" dirty="0" smtClean="0"/>
              <a:t>- obilné kaše (vločková, jáhlová, rýžová, krupicová) min.2x</a:t>
            </a:r>
          </a:p>
          <a:p>
            <a:r>
              <a:rPr lang="cs-CZ" dirty="0" smtClean="0"/>
              <a:t>- zařazování zeleninových i ovocných salátů</a:t>
            </a:r>
          </a:p>
          <a:p>
            <a:r>
              <a:rPr lang="cs-CZ" dirty="0" smtClean="0"/>
              <a:t>- celozrnné pečivo 8x</a:t>
            </a:r>
          </a:p>
          <a:p>
            <a:r>
              <a:rPr lang="cs-CZ" dirty="0" smtClean="0"/>
              <a:t>- NEZAŘAZOVAT UZENINY A PAŠTIKY</a:t>
            </a:r>
          </a:p>
          <a:p>
            <a:r>
              <a:rPr lang="cs-CZ" dirty="0" smtClean="0"/>
              <a:t>- vhodné kombinace: sladká s ovocem, slaná se zeleninou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9" y="332656"/>
            <a:ext cx="8136904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Volit vhodné technologické postupy přípravy pokrmů:</a:t>
            </a:r>
          </a:p>
          <a:p>
            <a:r>
              <a:rPr lang="cs-CZ" sz="3200" dirty="0" smtClean="0"/>
              <a:t> - preferovat – blanšírování (spaření), vaření, dušení </a:t>
            </a:r>
          </a:p>
          <a:p>
            <a:r>
              <a:rPr lang="cs-CZ" sz="3200" dirty="0" smtClean="0"/>
              <a:t>snížit zvýšený příjem tuků za smažených a fritovaných pokrmů</a:t>
            </a:r>
          </a:p>
          <a:p>
            <a:r>
              <a:rPr lang="cs-CZ" sz="3200" dirty="0" smtClean="0"/>
              <a:t>snížit příjem toxinů z pečených a grilovaných pokrmů</a:t>
            </a:r>
          </a:p>
          <a:p>
            <a:r>
              <a:rPr lang="cs-CZ" sz="3200" b="1" dirty="0" smtClean="0"/>
              <a:t>NEVHODNÉ  KOMBINACE:</a:t>
            </a:r>
          </a:p>
          <a:p>
            <a:r>
              <a:rPr lang="cs-CZ" sz="3200" dirty="0" smtClean="0"/>
              <a:t>- masová polévka, čočka, vejce, jogurt= samá bílkovina (živočišná + rostlinná)</a:t>
            </a:r>
          </a:p>
          <a:p>
            <a:r>
              <a:rPr lang="cs-CZ" sz="3200" dirty="0" smtClean="0"/>
              <a:t>- gulášová polévka, buchtičky s krémem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 smtClean="0"/>
              <a:t>ALTERNATIVNÍ  STRAVOVÁNÍ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3800" b="1" dirty="0" err="1" smtClean="0"/>
              <a:t>Lakto</a:t>
            </a:r>
            <a:r>
              <a:rPr lang="cs-CZ" sz="3800" b="1" dirty="0" smtClean="0"/>
              <a:t>-</a:t>
            </a:r>
            <a:r>
              <a:rPr lang="cs-CZ" sz="3800" b="1" dirty="0" err="1" smtClean="0"/>
              <a:t>ovo</a:t>
            </a:r>
            <a:r>
              <a:rPr lang="cs-CZ" sz="3800" b="1" dirty="0" smtClean="0"/>
              <a:t>-vegetarián</a:t>
            </a:r>
            <a:r>
              <a:rPr lang="cs-CZ" sz="3800" dirty="0" smtClean="0"/>
              <a:t>i – nejí maso x konzumují mléko, mléčné výrobky, vejce</a:t>
            </a:r>
          </a:p>
          <a:p>
            <a:r>
              <a:rPr lang="cs-CZ" sz="3800" b="1" dirty="0" err="1" smtClean="0"/>
              <a:t>Semivegetariáni</a:t>
            </a:r>
            <a:r>
              <a:rPr lang="cs-CZ" sz="3800" dirty="0" smtClean="0"/>
              <a:t> – nejí pouze červené maso x konzumují ryby, drůbež….</a:t>
            </a:r>
          </a:p>
          <a:p>
            <a:r>
              <a:rPr lang="cs-CZ" sz="3800" b="1" dirty="0" err="1" smtClean="0"/>
              <a:t>Lakto</a:t>
            </a:r>
            <a:r>
              <a:rPr lang="cs-CZ" sz="3800" b="1" dirty="0" smtClean="0"/>
              <a:t>-vegetariáni</a:t>
            </a:r>
            <a:r>
              <a:rPr lang="cs-CZ" sz="3800" dirty="0" smtClean="0"/>
              <a:t> – nejí maso a vejce x konzumují mléko, mléčné výrobky</a:t>
            </a:r>
          </a:p>
          <a:p>
            <a:r>
              <a:rPr lang="cs-CZ" sz="3800" b="1" dirty="0" smtClean="0"/>
              <a:t>Vegani</a:t>
            </a:r>
            <a:r>
              <a:rPr lang="cs-CZ" sz="3800" dirty="0" smtClean="0"/>
              <a:t> – nejí žádné potraviny živočišného původu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971600" y="836712"/>
            <a:ext cx="7632848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err="1" smtClean="0"/>
              <a:t>Frutariáni</a:t>
            </a:r>
            <a:r>
              <a:rPr lang="cs-CZ" sz="3200" b="1" dirty="0" smtClean="0"/>
              <a:t> </a:t>
            </a:r>
            <a:r>
              <a:rPr lang="cs-CZ" sz="3200" dirty="0" smtClean="0"/>
              <a:t>– jí pouze ovoce a některé druhy zeleniny (rajčata, okurky)</a:t>
            </a:r>
          </a:p>
          <a:p>
            <a:r>
              <a:rPr lang="cs-CZ" sz="3200" b="1" dirty="0" err="1" smtClean="0"/>
              <a:t>Vitariáni</a:t>
            </a:r>
            <a:r>
              <a:rPr lang="cs-CZ" sz="3200" dirty="0" smtClean="0"/>
              <a:t> – konzumují pouze syrovou rostlinou stravu</a:t>
            </a:r>
          </a:p>
          <a:p>
            <a:r>
              <a:rPr lang="cs-CZ" sz="3200" b="1" dirty="0" err="1" smtClean="0"/>
              <a:t>Makrobitici</a:t>
            </a:r>
            <a:r>
              <a:rPr lang="cs-CZ" sz="3200" dirty="0" smtClean="0"/>
              <a:t> – jídelníček vychází z geografické polohy, podnebí, místa….. </a:t>
            </a:r>
          </a:p>
          <a:p>
            <a:r>
              <a:rPr lang="cs-CZ" sz="3200" dirty="0" smtClean="0"/>
              <a:t> a je bohatý na obilniny, luštěniny, čerstvou zeleninu, ovoce a důležité je omezení soli, cukru, tuků, masa, sýrů, vajec, drůbeže a potravin s malým obsahem vlákniny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Výběr pokrmů ve školním stravování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 smtClean="0"/>
              <a:t>Klady</a:t>
            </a:r>
            <a:endParaRPr lang="cs-CZ" dirty="0" smtClean="0"/>
          </a:p>
          <a:p>
            <a:r>
              <a:rPr lang="cs-CZ" dirty="0" smtClean="0"/>
              <a:t>- možnost výběru, pestrost nabídky je lákadlem pro školní stravování</a:t>
            </a:r>
          </a:p>
          <a:p>
            <a:r>
              <a:rPr lang="cs-CZ" dirty="0" smtClean="0"/>
              <a:t>- získání zkušenosti s rozhodováním -možnost uplatnění znalostí zdravé výživy</a:t>
            </a:r>
          </a:p>
          <a:p>
            <a:r>
              <a:rPr lang="cs-CZ" dirty="0" smtClean="0"/>
              <a:t>- při osobním výběru se snižuje množství zbytků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971601" y="908720"/>
            <a:ext cx="792088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u="sng" dirty="0" smtClean="0"/>
              <a:t>Zápory</a:t>
            </a:r>
            <a:endParaRPr lang="cs-CZ" sz="3200" dirty="0" smtClean="0"/>
          </a:p>
          <a:p>
            <a:r>
              <a:rPr lang="cs-CZ" sz="3200" dirty="0" smtClean="0"/>
              <a:t>- chuť zvítězí nad zdravou výživou i zdravým rozu­mem</a:t>
            </a:r>
          </a:p>
          <a:p>
            <a:r>
              <a:rPr lang="cs-CZ" sz="3200" dirty="0" smtClean="0"/>
              <a:t>- výběr umožní systematické vyhýbání se zdraví prospěš­ných pokrmů</a:t>
            </a:r>
          </a:p>
          <a:p>
            <a:r>
              <a:rPr lang="cs-CZ" sz="3200" dirty="0" smtClean="0"/>
              <a:t>- možnost sklouznutí ke stravovacím stereotypům</a:t>
            </a:r>
          </a:p>
          <a:p>
            <a:r>
              <a:rPr lang="cs-CZ" sz="3200" dirty="0" smtClean="0"/>
              <a:t>- plnění spotřebního koše je pouze orientační  - pro všechny strávníky </a:t>
            </a:r>
          </a:p>
          <a:p>
            <a:r>
              <a:rPr lang="cs-CZ" sz="3200" dirty="0" smtClean="0"/>
              <a:t>- ideální je individuální spotřební koš</a:t>
            </a:r>
          </a:p>
          <a:p>
            <a:r>
              <a:rPr lang="cs-CZ" dirty="0" smtClean="0"/>
              <a:t> 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Změna výživových dávek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 současné době stoupá počet občanských sdružení, která chtějí změnit nebo upravit pravidla školního stravování a výživová doporučení</a:t>
            </a:r>
          </a:p>
          <a:p>
            <a:r>
              <a:rPr lang="cs-CZ" u="sng" dirty="0" smtClean="0"/>
              <a:t>Skutečně zdravá škola</a:t>
            </a:r>
            <a:endParaRPr lang="cs-CZ" dirty="0" smtClean="0"/>
          </a:p>
          <a:p>
            <a:r>
              <a:rPr lang="cs-CZ" dirty="0" smtClean="0"/>
              <a:t>revize spotřebního koše a zásad pro tvorbu jídelníčků (navýšení podílu rostlinných potravin)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>
            <a:normAutofit fontScale="90000"/>
          </a:bodyPr>
          <a:lstStyle/>
          <a:p>
            <a:r>
              <a:rPr lang="cs-CZ" sz="3100" dirty="0" smtClean="0"/>
              <a:t>STRAVOVACÍ  SYSTÉMY</a:t>
            </a:r>
            <a:br>
              <a:rPr lang="cs-CZ" sz="3100" dirty="0" smtClean="0"/>
            </a:br>
            <a:r>
              <a:rPr lang="cs-CZ" b="1" dirty="0" smtClean="0"/>
              <a:t> 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stravovací objednávkové systémy – objednávkový terminál</a:t>
            </a:r>
            <a:endParaRPr lang="cs-CZ" dirty="0" smtClean="0"/>
          </a:p>
          <a:p>
            <a:r>
              <a:rPr lang="cs-CZ" b="1" dirty="0" smtClean="0"/>
              <a:t>stravovací systém objednávání bez objednávkového terminálu</a:t>
            </a:r>
            <a:endParaRPr lang="cs-CZ" dirty="0" smtClean="0"/>
          </a:p>
          <a:p>
            <a:r>
              <a:rPr lang="cs-CZ" b="1" dirty="0" smtClean="0"/>
              <a:t>bez objednávkový stravovací systém - restaurační</a:t>
            </a:r>
            <a:r>
              <a:rPr lang="cs-CZ" dirty="0" smtClean="0"/>
              <a:t> – </a:t>
            </a:r>
            <a:r>
              <a:rPr lang="cs-CZ" b="1" dirty="0" smtClean="0"/>
              <a:t>školní restaurace</a:t>
            </a:r>
          </a:p>
          <a:p>
            <a:r>
              <a:rPr lang="cs-CZ" b="1" dirty="0" smtClean="0"/>
              <a:t>stravovací systém kombinovaný </a:t>
            </a:r>
            <a:endParaRPr lang="cs-CZ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 smtClean="0"/>
              <a:t>stravovací objednávkové systémy – objednávkový terminál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u="sng" dirty="0" smtClean="0"/>
              <a:t>objednávání</a:t>
            </a:r>
            <a:endParaRPr lang="cs-CZ" dirty="0" smtClean="0"/>
          </a:p>
          <a:p>
            <a:r>
              <a:rPr lang="cs-CZ" dirty="0" smtClean="0"/>
              <a:t>- identifikují strávníka pomocí karty nebo čipu</a:t>
            </a:r>
          </a:p>
          <a:p>
            <a:r>
              <a:rPr lang="cs-CZ" dirty="0" smtClean="0"/>
              <a:t>- objednávkový terminál umožňuje jednotlivé volby druhu jídla, odhlášky, přihlášky stravy (nezobrazuje jídelníček)</a:t>
            </a:r>
          </a:p>
          <a:p>
            <a:r>
              <a:rPr lang="cs-CZ" dirty="0" smtClean="0"/>
              <a:t>- objednávkový box (zobrazuje jídelníček)</a:t>
            </a:r>
          </a:p>
          <a:p>
            <a:r>
              <a:rPr lang="cs-CZ" dirty="0" smtClean="0"/>
              <a:t>- objednávání přes internet</a:t>
            </a:r>
          </a:p>
          <a:p>
            <a:r>
              <a:rPr lang="cs-CZ" dirty="0" smtClean="0"/>
              <a:t>- objednávání pomocí mobilního telefonu </a:t>
            </a:r>
          </a:p>
          <a:p>
            <a:r>
              <a:rPr lang="cs-CZ" dirty="0" smtClean="0"/>
              <a:t>- objednávání v denním až měsíčním předstihu</a:t>
            </a:r>
          </a:p>
          <a:p>
            <a:r>
              <a:rPr lang="cs-CZ" dirty="0" smtClean="0"/>
              <a:t>- objednávání je možné pouze do výše předplaceného kreditu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27585" y="332656"/>
            <a:ext cx="7776864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u="sng" dirty="0" smtClean="0"/>
              <a:t>výhody</a:t>
            </a:r>
            <a:endParaRPr lang="cs-CZ" sz="3200" dirty="0" smtClean="0"/>
          </a:p>
          <a:p>
            <a:r>
              <a:rPr lang="cs-CZ" sz="3200" dirty="0" smtClean="0"/>
              <a:t>- každý strávník má zajištěnou objednanou stravu</a:t>
            </a:r>
          </a:p>
          <a:p>
            <a:r>
              <a:rPr lang="cs-CZ" sz="3200" dirty="0" smtClean="0"/>
              <a:t>- zjednodušení a zpřesnění práce spojené s objednáváním, výdejem, odhlašováním jídel, evidencí a vyúčtováním </a:t>
            </a:r>
          </a:p>
          <a:p>
            <a:r>
              <a:rPr lang="cs-CZ" sz="3200" dirty="0" smtClean="0"/>
              <a:t>- umožňuje okamžitý přehled o počtu odebraných jídel, vydaných porcí, nevyzvednutých jídel</a:t>
            </a:r>
          </a:p>
          <a:p>
            <a:r>
              <a:rPr lang="cs-CZ" sz="3200" dirty="0" smtClean="0"/>
              <a:t>- automaticky vytváří podklady pro všechny běžné druhy vyúčtování</a:t>
            </a:r>
          </a:p>
          <a:p>
            <a:r>
              <a:rPr lang="cs-CZ" dirty="0" smtClean="0"/>
              <a:t> 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 smtClean="0"/>
              <a:t>ZŘIZOVATELÉ  ŠKOLNÍHO  STRAVOVÁNÍ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zřizovatel  - MŠMT </a:t>
            </a:r>
          </a:p>
          <a:p>
            <a:r>
              <a:rPr lang="cs-CZ" dirty="0" smtClean="0"/>
              <a:t>zřizovatel  - územní samosprávný celek - kraj, obec, svazek obcí </a:t>
            </a:r>
          </a:p>
          <a:p>
            <a:r>
              <a:rPr lang="cs-CZ" dirty="0" smtClean="0"/>
              <a:t>zřizovatel  - soukromé osoby (fyzické, právnické) </a:t>
            </a:r>
          </a:p>
          <a:p>
            <a:r>
              <a:rPr lang="cs-CZ" dirty="0" smtClean="0"/>
              <a:t>zřizovatel  - církev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b="1" dirty="0" smtClean="0"/>
              <a:t>stravovací systém objednávání bez objednávkového terminálu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- </a:t>
            </a:r>
            <a:r>
              <a:rPr lang="cs-CZ" dirty="0" smtClean="0"/>
              <a:t>odhlášky, přihlášky pouze u PC vedoucí jídelny</a:t>
            </a:r>
          </a:p>
          <a:p>
            <a:r>
              <a:rPr lang="cs-CZ" dirty="0" smtClean="0"/>
              <a:t>- výdejní terminál ukazuje personálu všechny potřebné údaje k výdeji stravy</a:t>
            </a:r>
          </a:p>
          <a:p>
            <a:r>
              <a:rPr lang="cs-CZ" dirty="0" smtClean="0"/>
              <a:t>- časté u jídelen, které vaří jeden druh pokrmů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b="1" dirty="0" smtClean="0"/>
              <a:t>bez objednávkový stravovací systém - restaurační</a:t>
            </a:r>
            <a:r>
              <a:rPr lang="cs-CZ" sz="3100" dirty="0" smtClean="0"/>
              <a:t> – </a:t>
            </a:r>
            <a:r>
              <a:rPr lang="cs-CZ" sz="3100" b="1" dirty="0" smtClean="0"/>
              <a:t>školní restaurace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- </a:t>
            </a:r>
            <a:r>
              <a:rPr lang="cs-CZ" dirty="0" smtClean="0"/>
              <a:t>není nutné objednání</a:t>
            </a:r>
          </a:p>
          <a:p>
            <a:r>
              <a:rPr lang="cs-CZ" dirty="0" smtClean="0"/>
              <a:t>- výběr na jídelně z nabízených možností</a:t>
            </a:r>
          </a:p>
          <a:p>
            <a:endParaRPr lang="cs-CZ" dirty="0" smtClean="0"/>
          </a:p>
          <a:p>
            <a:r>
              <a:rPr lang="cs-CZ" b="1" dirty="0" smtClean="0"/>
              <a:t>stravovací systém kombinovaný </a:t>
            </a:r>
          </a:p>
          <a:p>
            <a:pPr>
              <a:buNone/>
            </a:pPr>
            <a:r>
              <a:rPr lang="cs-CZ" b="1" dirty="0" smtClean="0"/>
              <a:t>   </a:t>
            </a:r>
            <a:r>
              <a:rPr lang="cs-CZ" dirty="0" smtClean="0"/>
              <a:t>kombinace stravovacích systémů </a:t>
            </a:r>
          </a:p>
          <a:p>
            <a:r>
              <a:rPr lang="cs-CZ" dirty="0" smtClean="0"/>
              <a:t> 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2700" u="sng" dirty="0" smtClean="0"/>
              <a:t>IDENTIFIKAČNÍ  MÉDIA  VE  ŠKOLNÍM  STRAVOVÁNÍ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- bezkontaktní čipy</a:t>
            </a:r>
          </a:p>
          <a:p>
            <a:r>
              <a:rPr lang="cs-CZ" dirty="0" smtClean="0"/>
              <a:t>- bezkontaktní karty</a:t>
            </a:r>
          </a:p>
          <a:p>
            <a:r>
              <a:rPr lang="cs-CZ" dirty="0" smtClean="0"/>
              <a:t>- karty s čárovým kódem</a:t>
            </a:r>
          </a:p>
          <a:p>
            <a:r>
              <a:rPr lang="cs-CZ" dirty="0" smtClean="0"/>
              <a:t>- karty s magnetickým kódem……</a:t>
            </a:r>
          </a:p>
          <a:p>
            <a:endParaRPr lang="cs-CZ" dirty="0" smtClean="0"/>
          </a:p>
          <a:p>
            <a:r>
              <a:rPr lang="cs-CZ" dirty="0" smtClean="0"/>
              <a:t>- možnost dalšího využití identifikačních médií </a:t>
            </a:r>
          </a:p>
          <a:p>
            <a:pPr>
              <a:buNone/>
            </a:pPr>
            <a:r>
              <a:rPr lang="cs-CZ" dirty="0" smtClean="0"/>
              <a:t>      přístupové, docházkové systémy</a:t>
            </a:r>
            <a:endParaRPr lang="cs-CZ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 smtClean="0"/>
              <a:t>EVIDENCE  STRÁVNÍKŮ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- obsahuje potřebné informace o jednotlivých strávnících</a:t>
            </a:r>
          </a:p>
          <a:p>
            <a:r>
              <a:rPr lang="cs-CZ" dirty="0" smtClean="0"/>
              <a:t>- zařazení do tříd, kategorií, cenových skupin, stravovacích skupin (velikost porce)</a:t>
            </a:r>
          </a:p>
          <a:p>
            <a:r>
              <a:rPr lang="cs-CZ" dirty="0" smtClean="0"/>
              <a:t>- přiřazení identifikačních médií</a:t>
            </a:r>
          </a:p>
          <a:p>
            <a:r>
              <a:rPr lang="cs-CZ" dirty="0" smtClean="0"/>
              <a:t>- umožňuje zakládání nových a rušení ukončených strávníků, aktualizace změněných údajů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1" y="404664"/>
            <a:ext cx="7992887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- elektronická evidence umožňuje nastavení všech parametrů provozu dle potřeby (stravovacích zvyklostí - druhů a typů jídel)</a:t>
            </a:r>
          </a:p>
          <a:p>
            <a:r>
              <a:rPr lang="cs-CZ" sz="3200" dirty="0" smtClean="0"/>
              <a:t>- umožňuje vedení evidencí plateb - úhrady v hotovosti, srážky ze mzdy, příkaz k inkasu, platby složenkou a internetového bankovnictví - vrácení stravného po ukončení stravování</a:t>
            </a:r>
          </a:p>
          <a:p>
            <a:r>
              <a:rPr lang="cs-CZ" sz="3200" dirty="0" smtClean="0"/>
              <a:t>- umožňuje převod strávníků o třídu výš na začátku školního roku</a:t>
            </a:r>
          </a:p>
          <a:p>
            <a:r>
              <a:rPr lang="cs-CZ" sz="3200" dirty="0" smtClean="0"/>
              <a:t>- umožňuje různé způsoby vyúčtování přeplatků stravného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 smtClean="0"/>
              <a:t>PŘIHLÁŠKA  KE  ŠKOLNÍMU  STRAVOVÁNÍ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může být v papírové nebo elektronické podobě, měla by splňovat náležitosti matriky a může obsahovat:</a:t>
            </a:r>
          </a:p>
          <a:p>
            <a:r>
              <a:rPr lang="cs-CZ" dirty="0" smtClean="0"/>
              <a:t>- jméno, příjmení, bydliště strávníka</a:t>
            </a:r>
          </a:p>
          <a:p>
            <a:r>
              <a:rPr lang="cs-CZ" dirty="0" smtClean="0"/>
              <a:t>- datum narození (důležité pro zařazení do věkové kategorie)</a:t>
            </a:r>
          </a:p>
          <a:p>
            <a:r>
              <a:rPr lang="cs-CZ" dirty="0" smtClean="0"/>
              <a:t>- kategorii (třída, zaměstnanec, cizí strávník)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99592" y="764704"/>
            <a:ext cx="7776864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- kontakty (telefon, email…) na strávníka, zákonného zástupce strávníka</a:t>
            </a:r>
          </a:p>
          <a:p>
            <a:r>
              <a:rPr lang="cs-CZ" sz="3200" dirty="0" smtClean="0"/>
              <a:t>- variabilní symbol (evidenční číslo…)</a:t>
            </a:r>
          </a:p>
          <a:p>
            <a:r>
              <a:rPr lang="cs-CZ" sz="3200" dirty="0" smtClean="0"/>
              <a:t>- forma úhrady (hotovost, převod z účtu, inkaso, platba složenkou…)</a:t>
            </a:r>
          </a:p>
          <a:p>
            <a:r>
              <a:rPr lang="cs-CZ" sz="3200" dirty="0" smtClean="0"/>
              <a:t>- uvedení stravovacích dnů</a:t>
            </a:r>
          </a:p>
          <a:p>
            <a:r>
              <a:rPr lang="cs-CZ" sz="3200" dirty="0" smtClean="0"/>
              <a:t>- popřípadě různá sdělení (upozornění) stravovacího zařízení</a:t>
            </a:r>
          </a:p>
          <a:p>
            <a:r>
              <a:rPr lang="cs-CZ" sz="3200" dirty="0" smtClean="0"/>
              <a:t>- datum a podpis zletilého strávníka - zákonného zástupce nezletilého strávníka</a:t>
            </a:r>
          </a:p>
          <a:p>
            <a:r>
              <a:rPr lang="cs-CZ" sz="3200" dirty="0" smtClean="0"/>
              <a:t> 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 smtClean="0"/>
              <a:t>PROJEKTY  O  VÝŽIVĚ – ŠKOLY, ŠKOLNÍ JÍDELNY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MŠ – projekt - Zdravá abeceda – cílem je prevence nadváhy a obezity, naučit děti  správné návyky </a:t>
            </a:r>
            <a:r>
              <a:rPr lang="cs-CZ" u="sng" dirty="0" smtClean="0">
                <a:hlinkClick r:id="rId2"/>
              </a:rPr>
              <a:t>www.</a:t>
            </a:r>
            <a:r>
              <a:rPr lang="cs-CZ" u="sng" dirty="0" err="1" smtClean="0">
                <a:hlinkClick r:id="rId2"/>
              </a:rPr>
              <a:t>zdravaabeceda.cz</a:t>
            </a:r>
            <a:r>
              <a:rPr lang="cs-CZ" dirty="0" smtClean="0"/>
              <a:t>. 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1. stupeň ZŠ – projekt – Zdravé zuby – cílem je zlepšit zdraví zubů u dětí a mládeže </a:t>
            </a:r>
            <a:r>
              <a:rPr lang="cs-CZ" u="sng" dirty="0" smtClean="0">
                <a:hlinkClick r:id="rId3"/>
              </a:rPr>
              <a:t>www.</a:t>
            </a:r>
            <a:r>
              <a:rPr lang="cs-CZ" u="sng" dirty="0" err="1" smtClean="0">
                <a:hlinkClick r:id="rId3"/>
              </a:rPr>
              <a:t>zdravezuby.cz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467545" y="620688"/>
            <a:ext cx="8208912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ZŠ a MŠ – projekt – Zdravá pětka – cílem je motivace dětí k automatickému přijetí zásad zdravé výživy, zásady zdravého stravování – 5 zásad:</a:t>
            </a:r>
          </a:p>
          <a:p>
            <a:r>
              <a:rPr lang="cs-CZ" sz="3200" dirty="0" smtClean="0"/>
              <a:t>správné složení jídelníčku, konzumace ovoce a zeleniny, pitný režim, hygienické zásady, příprava zdravé svačinky </a:t>
            </a:r>
            <a:r>
              <a:rPr lang="cs-CZ" sz="3200" u="sng" dirty="0" smtClean="0">
                <a:hlinkClick r:id="rId2"/>
              </a:rPr>
              <a:t>www.zdrava5.cz</a:t>
            </a:r>
            <a:endParaRPr lang="cs-CZ" sz="3200" dirty="0" smtClean="0"/>
          </a:p>
          <a:p>
            <a:r>
              <a:rPr lang="cs-CZ" sz="3200" dirty="0" smtClean="0"/>
              <a:t> </a:t>
            </a:r>
          </a:p>
          <a:p>
            <a:r>
              <a:rPr lang="cs-CZ" sz="3200" dirty="0" smtClean="0"/>
              <a:t>ZŠ – projekt – Hravě žij zdravě – cílem zlepšení výživy, pitného režimu a pohybové aktivity </a:t>
            </a:r>
            <a:r>
              <a:rPr lang="cs-CZ" sz="3200" u="sng" dirty="0" smtClean="0">
                <a:hlinkClick r:id="rId3"/>
              </a:rPr>
              <a:t>www.</a:t>
            </a:r>
            <a:r>
              <a:rPr lang="cs-CZ" sz="3200" u="sng" dirty="0" err="1" smtClean="0">
                <a:hlinkClick r:id="rId3"/>
              </a:rPr>
              <a:t>soutez.hravezijzdrave.cz</a:t>
            </a:r>
            <a:r>
              <a:rPr lang="cs-CZ" sz="3200" dirty="0" smtClean="0"/>
              <a:t>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5" y="620688"/>
            <a:ext cx="806489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2. stupeň ZŠ – projekt – Víš co jíš – cílem je výukový materiál pro zatraktivnění výuky – 6 částí (živiny a voda, výživová doporučení, výživa a nemoci, nákazy z potravin, otravy z jídla, potraviny a bezpečnost </a:t>
            </a:r>
            <a:r>
              <a:rPr lang="cs-CZ" sz="2400" u="sng" dirty="0" smtClean="0">
                <a:hlinkClick r:id="rId2"/>
              </a:rPr>
              <a:t>www.</a:t>
            </a:r>
            <a:r>
              <a:rPr lang="cs-CZ" sz="2400" u="sng" dirty="0" err="1" smtClean="0">
                <a:hlinkClick r:id="rId2"/>
              </a:rPr>
              <a:t>viscojis.cz</a:t>
            </a:r>
            <a:r>
              <a:rPr lang="cs-CZ" sz="2400" dirty="0" smtClean="0"/>
              <a:t>.</a:t>
            </a:r>
          </a:p>
          <a:p>
            <a:r>
              <a:rPr lang="cs-CZ" sz="2400" dirty="0" smtClean="0"/>
              <a:t> </a:t>
            </a:r>
          </a:p>
          <a:p>
            <a:r>
              <a:rPr lang="cs-CZ" sz="2400" dirty="0" smtClean="0"/>
              <a:t>ŠJ – projekt – Škola plná zdraví – cílem je zvýšení kvantity i kvality konzumace zeleniny a tím snížení nadváhy a obezity u strávníků </a:t>
            </a:r>
            <a:r>
              <a:rPr lang="cs-CZ" sz="2400" u="sng" dirty="0" smtClean="0">
                <a:hlinkClick r:id="rId3"/>
              </a:rPr>
              <a:t>www.</a:t>
            </a:r>
            <a:r>
              <a:rPr lang="cs-CZ" sz="2400" u="sng" dirty="0" err="1" smtClean="0">
                <a:hlinkClick r:id="rId3"/>
              </a:rPr>
              <a:t>skolaplnazdravi.cz</a:t>
            </a:r>
            <a:r>
              <a:rPr lang="cs-CZ" sz="2400" dirty="0" smtClean="0"/>
              <a:t> </a:t>
            </a:r>
          </a:p>
          <a:p>
            <a:r>
              <a:rPr lang="cs-CZ" sz="2400" dirty="0" smtClean="0"/>
              <a:t> </a:t>
            </a:r>
          </a:p>
          <a:p>
            <a:r>
              <a:rPr lang="cs-CZ" sz="2400" dirty="0" smtClean="0"/>
              <a:t>Projekty podporované EU:</a:t>
            </a:r>
          </a:p>
          <a:p>
            <a:r>
              <a:rPr lang="cs-CZ" sz="2400" dirty="0" smtClean="0"/>
              <a:t>- ovoce do škol</a:t>
            </a:r>
          </a:p>
          <a:p>
            <a:r>
              <a:rPr lang="cs-CZ" sz="2400" dirty="0" smtClean="0"/>
              <a:t>- mléko do škol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548680"/>
            <a:ext cx="828092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/>
              <a:t>zřizovatelé školního stravování v Královéhradeckém kraji</a:t>
            </a:r>
          </a:p>
          <a:p>
            <a:r>
              <a:rPr lang="cs-CZ" sz="3200" dirty="0" smtClean="0"/>
              <a:t>- MŠMT – diagnostický ústav, dětské domovy, výchovné ústavy</a:t>
            </a:r>
          </a:p>
          <a:p>
            <a:r>
              <a:rPr lang="cs-CZ" sz="3200" dirty="0" smtClean="0"/>
              <a:t>- územní samosprávný celek  </a:t>
            </a:r>
          </a:p>
          <a:p>
            <a:r>
              <a:rPr lang="cs-CZ" sz="3200" dirty="0" smtClean="0"/>
              <a:t> kraj – střední školy, VOŠ, OA, Gymnázia, </a:t>
            </a:r>
          </a:p>
          <a:p>
            <a:r>
              <a:rPr lang="cs-CZ" sz="3200" dirty="0" smtClean="0"/>
              <a:t> obec, svazek obcí – MŠ, ZŠ, samostatné ŠJ,  </a:t>
            </a:r>
          </a:p>
          <a:p>
            <a:r>
              <a:rPr lang="cs-CZ" sz="3200" dirty="0" smtClean="0"/>
              <a:t>- církev  - MŠ, ZŠ, SŠ Sion, Biskupské gymnázium, Evangelická akademie…</a:t>
            </a:r>
          </a:p>
          <a:p>
            <a:r>
              <a:rPr lang="cs-CZ" sz="3200" dirty="0" smtClean="0"/>
              <a:t>- soukromá osoba PO/FO – hotelová škola, různá zařízení školního stravování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Kontrolní systém ve školním stravování provádí</a:t>
            </a:r>
            <a:r>
              <a:rPr lang="cs-CZ" dirty="0" smtClean="0"/>
              <a:t>: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- Orgán ochrany veřejného zdraví (hygiena) </a:t>
            </a:r>
          </a:p>
          <a:p>
            <a:r>
              <a:rPr lang="cs-CZ" dirty="0" smtClean="0"/>
              <a:t>- Zřizovatel </a:t>
            </a:r>
          </a:p>
          <a:p>
            <a:r>
              <a:rPr lang="cs-CZ" dirty="0" smtClean="0"/>
              <a:t>- Česká školní inspekce </a:t>
            </a:r>
          </a:p>
          <a:p>
            <a:r>
              <a:rPr lang="cs-CZ" dirty="0" smtClean="0"/>
              <a:t>- Státní veterinární správa – výrobu potravin živočišného původu od prvovýroby až po prodej </a:t>
            </a:r>
          </a:p>
          <a:p>
            <a:r>
              <a:rPr lang="cs-CZ" dirty="0" smtClean="0"/>
              <a:t>- další kontrolní orgány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u="sng" dirty="0" smtClean="0"/>
              <a:t>ZÁVĚR  SYSTÉMU  ŠKOLNÍHO  STRAVOVÁNÍ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- SŠS – by měl být součástí výživové a potravinové politiky státu</a:t>
            </a:r>
          </a:p>
          <a:p>
            <a:r>
              <a:rPr lang="cs-CZ" dirty="0" smtClean="0"/>
              <a:t>- školní stravování zasluhuje pozornost a péči celé naší společnosti</a:t>
            </a:r>
          </a:p>
          <a:p>
            <a:r>
              <a:rPr lang="cs-CZ" dirty="0" smtClean="0"/>
              <a:t>- vyžaduje odborný dohled a cílené metodické řízení</a:t>
            </a:r>
          </a:p>
          <a:p>
            <a:r>
              <a:rPr lang="cs-CZ" dirty="0" smtClean="0"/>
              <a:t>- potřebuje podporu a uznání lidí, kteří se školnímu stravování věnují</a:t>
            </a:r>
          </a:p>
          <a:p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 PŘEDNÁŠKY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Zákon č. 561/2004 Sb., školský zákon</a:t>
            </a:r>
          </a:p>
          <a:p>
            <a:r>
              <a:rPr lang="cs-CZ" dirty="0" smtClean="0"/>
              <a:t>Vyhláška č. 107/2005 Sb., o školním stravování</a:t>
            </a:r>
          </a:p>
          <a:p>
            <a:r>
              <a:rPr lang="cs-CZ" dirty="0" smtClean="0"/>
              <a:t>vyhláška č. 84/2005 Sb., o nákladech na závodní stravování</a:t>
            </a:r>
          </a:p>
          <a:p>
            <a:endParaRPr lang="cs-CZ" dirty="0" smtClean="0"/>
          </a:p>
          <a:p>
            <a:r>
              <a:rPr lang="cs-CZ" u="sng" dirty="0" smtClean="0">
                <a:hlinkClick r:id="rId2"/>
              </a:rPr>
              <a:t>www.</a:t>
            </a:r>
            <a:r>
              <a:rPr lang="cs-CZ" u="sng" dirty="0" err="1" smtClean="0">
                <a:hlinkClick r:id="rId2"/>
              </a:rPr>
              <a:t>jidelny.cz</a:t>
            </a:r>
            <a:r>
              <a:rPr lang="cs-CZ" dirty="0" smtClean="0"/>
              <a:t> </a:t>
            </a:r>
          </a:p>
          <a:p>
            <a:r>
              <a:rPr lang="cs-CZ" dirty="0" smtClean="0">
                <a:hlinkClick r:id="rId3"/>
              </a:rPr>
              <a:t>www.</a:t>
            </a:r>
            <a:r>
              <a:rPr lang="cs-CZ" dirty="0" err="1" smtClean="0">
                <a:hlinkClick r:id="rId3"/>
              </a:rPr>
              <a:t>vyzivaspol.cz</a:t>
            </a:r>
            <a:endParaRPr lang="cs-CZ" dirty="0" smtClean="0"/>
          </a:p>
          <a:p>
            <a:r>
              <a:rPr lang="cs-CZ" dirty="0" smtClean="0"/>
              <a:t>(časopis výživa a potraviny)</a:t>
            </a:r>
          </a:p>
          <a:p>
            <a:r>
              <a:rPr lang="cs-CZ" dirty="0" smtClean="0">
                <a:hlinkClick r:id="rId4"/>
              </a:rPr>
              <a:t>www.</a:t>
            </a:r>
            <a:r>
              <a:rPr lang="cs-CZ" dirty="0" err="1" smtClean="0">
                <a:hlinkClick r:id="rId4"/>
              </a:rPr>
              <a:t>visplzen.cz</a:t>
            </a:r>
            <a:r>
              <a:rPr lang="cs-CZ" dirty="0" smtClean="0"/>
              <a:t>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Doporučená literatura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Výživa a hygiena ve stravovacích službách / Eva </a:t>
            </a:r>
            <a:r>
              <a:rPr lang="cs-CZ" dirty="0" err="1" smtClean="0"/>
              <a:t>Marádová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   Praha : Vysoká škola hotelová, 2005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 ŠKOLNÍCH  JÍDELEN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- školní jídelna (vaří a vydává připravenou stravu)</a:t>
            </a:r>
          </a:p>
          <a:p>
            <a:r>
              <a:rPr lang="cs-CZ" dirty="0" smtClean="0"/>
              <a:t>- školní jídelna – vývařovna</a:t>
            </a:r>
          </a:p>
          <a:p>
            <a:r>
              <a:rPr lang="cs-CZ" dirty="0" smtClean="0"/>
              <a:t>- školní jídelna – výdejna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HISTORIE SYSTÉMU ŠKOLNÍHO STRAVOVÁNÍ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první kroky – po 2. světové válce – přesnídávky pro školní děti</a:t>
            </a:r>
          </a:p>
          <a:p>
            <a:r>
              <a:rPr lang="cs-CZ" dirty="0" smtClean="0"/>
              <a:t>Přelom 40. a 50 let – vznik prvních školní jídelen – iniciativa obcí</a:t>
            </a:r>
          </a:p>
          <a:p>
            <a:r>
              <a:rPr lang="cs-CZ" dirty="0" smtClean="0"/>
              <a:t>1953 – MŠMT pověřeno péčí o školní stravování - vychází první směrnice, stanovení nákladů na potraviny, výše úhrady za stravování – rodiče hradí pouze náklady na potraviny – zůstalo doposud)</a:t>
            </a:r>
          </a:p>
          <a:p>
            <a:r>
              <a:rPr lang="cs-CZ" dirty="0" smtClean="0"/>
              <a:t>1963 – vyhlášeny výživové normy pro školní stravování, postupně se zřizují výchovná střediska školního stravování – inspektoři školního stravování, metodici školního stravování</a:t>
            </a:r>
          </a:p>
          <a:p>
            <a:r>
              <a:rPr lang="cs-CZ" dirty="0" smtClean="0"/>
              <a:t>1964 – zavedení systému školního stravování – jeho podstata vydržela dodnes</a:t>
            </a:r>
          </a:p>
          <a:p>
            <a:r>
              <a:rPr lang="cs-CZ" dirty="0" smtClean="0"/>
              <a:t>současné školní stravování navazuje na dlouholetou tradici, prověřenou zkušenostmi několika generací</a:t>
            </a:r>
          </a:p>
          <a:p>
            <a:r>
              <a:rPr lang="cs-CZ" dirty="0" smtClean="0"/>
              <a:t>postupně se systém modernizuje a přizpůsobuje novým podmínkám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dirty="0" smtClean="0"/>
              <a:t>ŠKOLNÍ  STRAVOVÁNÍ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000" dirty="0" smtClean="0"/>
              <a:t>Je  služba organizovaná státem a tímto propracovaným systémem může být Česká republika jiným zemím vzorem, protože takto vyrovnaný a dlouholetý systém je skutečně ojedinělý nejen v Evropě, ale i ve světě</a:t>
            </a:r>
          </a:p>
          <a:p>
            <a:r>
              <a:rPr lang="cs-CZ" sz="2000" dirty="0" smtClean="0"/>
              <a:t>- ve školních jídelnách se stravuje přes jeden a půl milionu žáků a studentů,  rodiče financují pouze potraviny, peníze na mzdy posílá MŠMT, provoz školních jídelen hradí jejich zřizovatel </a:t>
            </a:r>
          </a:p>
          <a:p>
            <a:r>
              <a:rPr lang="cs-CZ" sz="2000" dirty="0" smtClean="0"/>
              <a:t>- pro zajímavost - v roce 1953 bylo v ČR registrováno necelých 3500 školních jídelen, v roce 2014 je jich 8293</a:t>
            </a:r>
            <a:br>
              <a:rPr lang="cs-CZ" sz="2000" dirty="0" smtClean="0"/>
            </a:br>
            <a:r>
              <a:rPr lang="cs-CZ" sz="2000" dirty="0" smtClean="0"/>
              <a:t>v roce 1953 se ve školních jídelnách stravovalo kolem 300 tisíc strávníků, v roce 2014 je jich více než 1 milion 670 tisíc</a:t>
            </a:r>
          </a:p>
          <a:p>
            <a:r>
              <a:rPr lang="cs-CZ" sz="2000" dirty="0" smtClean="0"/>
              <a:t>- v současnosti existuje mnoho názorových proudů, jak by mělo školní stravování vypadat, jaká jídla by se měla připravovat</a:t>
            </a:r>
          </a:p>
          <a:p>
            <a:r>
              <a:rPr lang="cs-CZ" sz="2000" dirty="0" smtClean="0"/>
              <a:t>- při hromadném charakteru školního stravování však není možné vyhovět všem (někdy i protichůdným a individuálním) požadavkům</a:t>
            </a:r>
            <a:endParaRPr lang="cs-CZ" sz="1600" dirty="0" smtClean="0"/>
          </a:p>
          <a:p>
            <a:endParaRPr lang="cs-CZ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2317</Words>
  <Application>Microsoft Office PowerPoint</Application>
  <PresentationFormat>Předvádění na obrazovce (4:3)</PresentationFormat>
  <Paragraphs>352</Paragraphs>
  <Slides>63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63</vt:i4>
      </vt:variant>
    </vt:vector>
  </HeadingPairs>
  <TitlesOfParts>
    <vt:vector size="66" baseType="lpstr">
      <vt:lpstr>Arial</vt:lpstr>
      <vt:lpstr>Calibri</vt:lpstr>
      <vt:lpstr>Θέμα του Office</vt:lpstr>
      <vt:lpstr>VÍTÁM  VÁS</vt:lpstr>
      <vt:lpstr>Program přednášky</vt:lpstr>
      <vt:lpstr>HLAVNÍ  ZÁSADY  ZDRAVÉHO  ŽIVOTNÍHO  STYLU </vt:lpstr>
      <vt:lpstr>ŠKOLNÍ  STRAVOVÁNÍ </vt:lpstr>
      <vt:lpstr>ZŘIZOVATELÉ  ŠKOLNÍHO  STRAVOVÁNÍ</vt:lpstr>
      <vt:lpstr>Prezentace aplikace PowerPoint</vt:lpstr>
      <vt:lpstr>TYPY  ŠKOLNÍCH  JÍDELEN</vt:lpstr>
      <vt:lpstr>HISTORIE SYSTÉMU ŠKOLNÍHO STRAVOVÁNÍ</vt:lpstr>
      <vt:lpstr>ŠKOLNÍ  STRAVOVÁNÍ </vt:lpstr>
      <vt:lpstr>Zdeněk  Pohlreich</vt:lpstr>
      <vt:lpstr>PRÁVO  NA  PŘÍSTUP  KE  ŠKOLNÍMU  STRAVOVÁNÍ </vt:lpstr>
      <vt:lpstr>Prezentace aplikace PowerPoint</vt:lpstr>
      <vt:lpstr>Prezentace aplikace PowerPoint</vt:lpstr>
      <vt:lpstr>Prezentace aplikace PowerPoint</vt:lpstr>
      <vt:lpstr>Vyhláška č. 107/2005 Sb., o školním stravování (platnost od 1.9.2025)</vt:lpstr>
      <vt:lpstr>ROZSAH  SLUŽEB ŠKOLNÍHO  STRAVOVÁNÍ </vt:lpstr>
      <vt:lpstr>Klient školního stravování má právo denně odebrat</vt:lpstr>
      <vt:lpstr>Věkové skupiny strávníků </vt:lpstr>
      <vt:lpstr>stravování v době nepřítomnosti ve škole - nemoc</vt:lpstr>
      <vt:lpstr>stravování v době, kdy studenti konají maturitní zkoušku </vt:lpstr>
      <vt:lpstr>stravování v době ředitelského volna </vt:lpstr>
      <vt:lpstr>SPOTŘEBNÍ  KOŠ – VÝŽIVOVÉ  NORMY  PRO ŠKOLNÍ STRAVOVÁNÍ</vt:lpstr>
      <vt:lpstr>Prezentace aplikace PowerPoint</vt:lpstr>
      <vt:lpstr>obsahuje 10 základních komodit </vt:lpstr>
      <vt:lpstr>vyhláška dále upravuje</vt:lpstr>
      <vt:lpstr>Prezentace aplikace PowerPoint</vt:lpstr>
      <vt:lpstr>Finanční limity na nákup potravin </vt:lpstr>
      <vt:lpstr>Vyhláška č. 84/2005 Sb.</vt:lpstr>
      <vt:lpstr>Prezentace aplikace PowerPoint</vt:lpstr>
      <vt:lpstr>Prezentace aplikace PowerPoint</vt:lpstr>
      <vt:lpstr>DOPORUČENÁ  SKLADBA  JÍDELNÍHO  LÍSTKU  </vt:lpstr>
      <vt:lpstr>realita  x  doporučení </vt:lpstr>
      <vt:lpstr>Prezentace aplikace PowerPoint</vt:lpstr>
      <vt:lpstr>Doporučená četnost zařazování pokrmů za měsíc (20 dnů)</vt:lpstr>
      <vt:lpstr>POLÉVKY </vt:lpstr>
      <vt:lpstr>HLAVNÍ CHOD </vt:lpstr>
      <vt:lpstr>PŘÍLOHY </vt:lpstr>
      <vt:lpstr>ZELENINA </vt:lpstr>
      <vt:lpstr>NÁPOJE </vt:lpstr>
      <vt:lpstr>PŘESNÍDÁVKY, SVAČINKY </vt:lpstr>
      <vt:lpstr>Prezentace aplikace PowerPoint</vt:lpstr>
      <vt:lpstr>ALTERNATIVNÍ  STRAVOVÁNÍ </vt:lpstr>
      <vt:lpstr>Prezentace aplikace PowerPoint</vt:lpstr>
      <vt:lpstr>Výběr pokrmů ve školním stravování</vt:lpstr>
      <vt:lpstr>Prezentace aplikace PowerPoint</vt:lpstr>
      <vt:lpstr>Změna výživových dávek</vt:lpstr>
      <vt:lpstr>STRAVOVACÍ  SYSTÉMY   </vt:lpstr>
      <vt:lpstr>stravovací objednávkové systémy – objednávkový terminál </vt:lpstr>
      <vt:lpstr>Prezentace aplikace PowerPoint</vt:lpstr>
      <vt:lpstr>stravovací systém objednávání bez objednávkového terminálu </vt:lpstr>
      <vt:lpstr>bez objednávkový stravovací systém - restaurační – školní restaurace </vt:lpstr>
      <vt:lpstr>IDENTIFIKAČNÍ  MÉDIA  VE  ŠKOLNÍM  STRAVOVÁNÍ </vt:lpstr>
      <vt:lpstr>EVIDENCE  STRÁVNÍKŮ </vt:lpstr>
      <vt:lpstr>Prezentace aplikace PowerPoint</vt:lpstr>
      <vt:lpstr>PŘIHLÁŠKA  KE  ŠKOLNÍMU  STRAVOVÁNÍ</vt:lpstr>
      <vt:lpstr>Prezentace aplikace PowerPoint</vt:lpstr>
      <vt:lpstr>PROJEKTY  O  VÝŽIVĚ – ŠKOLY, ŠKOLNÍ JÍDELNY</vt:lpstr>
      <vt:lpstr>Prezentace aplikace PowerPoint</vt:lpstr>
      <vt:lpstr>Prezentace aplikace PowerPoint</vt:lpstr>
      <vt:lpstr>Kontrolní systém ve školním stravování provádí: </vt:lpstr>
      <vt:lpstr>ZÁVĚR  SYSTÉMU  ŠKOLNÍHO  STRAVOVÁNÍ </vt:lpstr>
      <vt:lpstr>ZDROJE PŘEDNÁŠKY</vt:lpstr>
      <vt:lpstr>Doporučená literatura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HISTORIE SYSTÉMU ŠKOLNÍHO STRAVOVÁNÍ</dc:title>
  <dc:creator>notes</dc:creator>
  <cp:lastModifiedBy>Vampolová Miloslava</cp:lastModifiedBy>
  <cp:revision>45</cp:revision>
  <cp:lastPrinted>2021-09-07T06:48:23Z</cp:lastPrinted>
  <dcterms:created xsi:type="dcterms:W3CDTF">2015-04-08T18:30:03Z</dcterms:created>
  <dcterms:modified xsi:type="dcterms:W3CDTF">2026-03-23T07:00:58Z</dcterms:modified>
</cp:coreProperties>
</file>