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2" r:id="rId27"/>
    <p:sldId id="283" r:id="rId28"/>
    <p:sldId id="284" r:id="rId29"/>
    <p:sldId id="280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9144000" cy="6858000" type="screen4x3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0FBB00-D522-437D-A846-D6E7C3CED89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F6E42-A219-4B84-8A02-5A7E2A202A6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63155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8DB68-E844-4A51-A9AF-7155ECE05CC7}" type="datetimeFigureOut">
              <a:rPr lang="cs-CZ" smtClean="0"/>
              <a:pPr/>
              <a:t>23.03.2026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D5C04-0D3F-4989-9797-9EF849D4C93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alovehradecky-kraj.cz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yzivaspol.cz/" TargetMode="External"/><Relationship Id="rId2" Type="http://schemas.openxmlformats.org/officeDocument/2006/relationships/hyperlink" Target="http://www.jidelny.cz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HOSPODAŘENÍ  ŠKOLNÍ  JÍDELNY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FINANČNÍ  ZDROJE  ŠKOLNÍCH  JÍDELEN</a:t>
            </a:r>
          </a:p>
          <a:p>
            <a:r>
              <a:rPr lang="cs-CZ" b="1" dirty="0"/>
              <a:t>1/ </a:t>
            </a:r>
            <a:r>
              <a:rPr lang="cs-CZ" b="1" dirty="0" smtClean="0"/>
              <a:t>zřizovatel – příspěvek na platy </a:t>
            </a:r>
          </a:p>
          <a:p>
            <a:r>
              <a:rPr lang="cs-CZ" b="1" dirty="0"/>
              <a:t>2/ zřizovatel – příspěvek na provoz </a:t>
            </a:r>
            <a:endParaRPr lang="cs-CZ" b="1" dirty="0" smtClean="0"/>
          </a:p>
          <a:p>
            <a:r>
              <a:rPr lang="cs-CZ" b="1" dirty="0"/>
              <a:t>3/ výnosy z vlastní činnosti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b="1" dirty="0"/>
              <a:t>4/ investiční dotace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b="1" dirty="0"/>
              <a:t>5/ ostatní zdroje</a:t>
            </a: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0" y="692696"/>
            <a:ext cx="75608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Možnosti </a:t>
            </a:r>
            <a:endParaRPr lang="cs-CZ" sz="3200" dirty="0"/>
          </a:p>
          <a:p>
            <a:r>
              <a:rPr lang="cs-CZ" sz="3200" dirty="0"/>
              <a:t>- stravování v provozovně</a:t>
            </a:r>
          </a:p>
          <a:p>
            <a:r>
              <a:rPr lang="cs-CZ" sz="3200" dirty="0"/>
              <a:t>- výdej do jídlonosičů</a:t>
            </a:r>
          </a:p>
          <a:p>
            <a:r>
              <a:rPr lang="cs-CZ" sz="3200" dirty="0"/>
              <a:t>- dovážka hotových pokrmů do domácností, na </a:t>
            </a:r>
            <a:r>
              <a:rPr lang="cs-CZ" sz="3200" dirty="0" smtClean="0"/>
              <a:t>pracoviště (+ </a:t>
            </a:r>
            <a:r>
              <a:rPr lang="cs-CZ" sz="3200" dirty="0"/>
              <a:t>příplatek za </a:t>
            </a:r>
            <a:r>
              <a:rPr lang="cs-CZ" sz="3200" dirty="0" smtClean="0"/>
              <a:t>dopravu)</a:t>
            </a:r>
            <a:endParaRPr lang="cs-CZ" sz="3200" dirty="0"/>
          </a:p>
          <a:p>
            <a:r>
              <a:rPr lang="cs-CZ" sz="3200" dirty="0"/>
              <a:t> 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POSKYTOVÁNÍ  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rozsah a podmínky pro poskytování školního stravování (včetně přihlašování, odhlašování stravy) upravuje vnitřní řád školní jídelny</a:t>
            </a:r>
          </a:p>
          <a:p>
            <a:r>
              <a:rPr lang="cs-CZ" dirty="0"/>
              <a:t>zařízení školního stravování poskytuje:</a:t>
            </a:r>
          </a:p>
          <a:p>
            <a:r>
              <a:rPr lang="cs-CZ" dirty="0"/>
              <a:t>- snídaně</a:t>
            </a:r>
          </a:p>
          <a:p>
            <a:r>
              <a:rPr lang="cs-CZ" dirty="0"/>
              <a:t>- přesnídávka</a:t>
            </a:r>
          </a:p>
          <a:p>
            <a:r>
              <a:rPr lang="cs-CZ" dirty="0"/>
              <a:t>- oběd</a:t>
            </a:r>
          </a:p>
          <a:p>
            <a:r>
              <a:rPr lang="cs-CZ" dirty="0"/>
              <a:t>- svačina</a:t>
            </a:r>
          </a:p>
          <a:p>
            <a:r>
              <a:rPr lang="cs-CZ" dirty="0"/>
              <a:t>- večeře</a:t>
            </a:r>
          </a:p>
          <a:p>
            <a:r>
              <a:rPr lang="cs-CZ" dirty="0"/>
              <a:t>- druhá večeře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42493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/>
              <a:t>hlavní jídlo </a:t>
            </a:r>
            <a:endParaRPr lang="cs-CZ" sz="3200" b="1" dirty="0" smtClean="0"/>
          </a:p>
          <a:p>
            <a:r>
              <a:rPr lang="cs-CZ" sz="3200" dirty="0" smtClean="0"/>
              <a:t>oběd (</a:t>
            </a:r>
            <a:r>
              <a:rPr lang="cs-CZ" sz="3200" dirty="0"/>
              <a:t>polévka, hlavní </a:t>
            </a:r>
            <a:r>
              <a:rPr lang="cs-CZ" sz="3200" dirty="0" smtClean="0"/>
              <a:t>chod a případě doplněk </a:t>
            </a:r>
            <a:r>
              <a:rPr lang="cs-CZ" sz="3200" dirty="0"/>
              <a:t>, nápoj</a:t>
            </a:r>
            <a:r>
              <a:rPr lang="cs-CZ" sz="3200" dirty="0" smtClean="0"/>
              <a:t>)</a:t>
            </a:r>
          </a:p>
          <a:p>
            <a:r>
              <a:rPr lang="cs-CZ" sz="3200" dirty="0" smtClean="0"/>
              <a:t>večeře (hlavní chod, nápoj a případně doplněk</a:t>
            </a:r>
            <a:endParaRPr lang="cs-CZ" sz="3200" dirty="0"/>
          </a:p>
          <a:p>
            <a:r>
              <a:rPr lang="cs-CZ" sz="3200" b="1" dirty="0"/>
              <a:t>doplňkové jídlo </a:t>
            </a:r>
            <a:endParaRPr lang="cs-CZ" sz="3200" b="1" dirty="0" smtClean="0"/>
          </a:p>
          <a:p>
            <a:r>
              <a:rPr lang="cs-CZ" sz="3200" dirty="0" smtClean="0"/>
              <a:t>snídaně</a:t>
            </a:r>
          </a:p>
          <a:p>
            <a:r>
              <a:rPr lang="cs-CZ" sz="3200" dirty="0" smtClean="0"/>
              <a:t>přesnídávka</a:t>
            </a:r>
          </a:p>
          <a:p>
            <a:r>
              <a:rPr lang="cs-CZ" sz="3200" dirty="0" smtClean="0"/>
              <a:t>svačina</a:t>
            </a:r>
          </a:p>
          <a:p>
            <a:r>
              <a:rPr lang="cs-CZ" sz="3200" dirty="0" smtClean="0"/>
              <a:t>druhá </a:t>
            </a:r>
            <a:r>
              <a:rPr lang="cs-CZ" sz="3200" dirty="0"/>
              <a:t>večeře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9" y="764704"/>
            <a:ext cx="806489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MŠ – </a:t>
            </a:r>
            <a:r>
              <a:rPr lang="cs-CZ" sz="3200" u="sng" dirty="0" smtClean="0"/>
              <a:t>celodenní</a:t>
            </a:r>
          </a:p>
          <a:p>
            <a:r>
              <a:rPr lang="cs-CZ" sz="3200" dirty="0" smtClean="0"/>
              <a:t>oběd </a:t>
            </a:r>
            <a:r>
              <a:rPr lang="cs-CZ" sz="3200" dirty="0"/>
              <a:t>a jedno předcházející a jedno navazující doplňkové jídlo </a:t>
            </a:r>
          </a:p>
          <a:p>
            <a:r>
              <a:rPr lang="cs-CZ" sz="3200" u="sng" dirty="0" smtClean="0"/>
              <a:t>MŠ polodenní</a:t>
            </a:r>
          </a:p>
          <a:p>
            <a:r>
              <a:rPr lang="cs-CZ" sz="3200" dirty="0" smtClean="0"/>
              <a:t>oběd </a:t>
            </a:r>
            <a:r>
              <a:rPr lang="cs-CZ" sz="3200" dirty="0"/>
              <a:t>+ </a:t>
            </a:r>
            <a:r>
              <a:rPr lang="cs-CZ" sz="3200" dirty="0" smtClean="0"/>
              <a:t>přesnídávka</a:t>
            </a:r>
          </a:p>
          <a:p>
            <a:r>
              <a:rPr lang="cs-CZ" sz="3200" dirty="0" smtClean="0"/>
              <a:t>oběd </a:t>
            </a:r>
            <a:r>
              <a:rPr lang="cs-CZ" sz="3200" dirty="0"/>
              <a:t>+ svačina  </a:t>
            </a:r>
          </a:p>
          <a:p>
            <a:r>
              <a:rPr lang="cs-CZ" sz="3200" u="sng" dirty="0"/>
              <a:t>ZŠ, SŠ, konzervatoř, VOŠ </a:t>
            </a:r>
            <a:r>
              <a:rPr lang="cs-CZ" sz="3200" dirty="0"/>
              <a:t>– </a:t>
            </a:r>
            <a:r>
              <a:rPr lang="cs-CZ" sz="3200" dirty="0" smtClean="0"/>
              <a:t>oběd</a:t>
            </a:r>
          </a:p>
          <a:p>
            <a:endParaRPr lang="cs-CZ" sz="3200" dirty="0"/>
          </a:p>
          <a:p>
            <a:r>
              <a:rPr lang="cs-CZ" sz="3200" u="sng" dirty="0"/>
              <a:t>výchovná zařízení </a:t>
            </a:r>
            <a:r>
              <a:rPr lang="cs-CZ" sz="3200" dirty="0"/>
              <a:t>– hlavní a doplňková jídla (do 15 let bez druhé </a:t>
            </a:r>
            <a:r>
              <a:rPr lang="cs-CZ" sz="3200" dirty="0" smtClean="0"/>
              <a:t>večeře)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676456" cy="1143000"/>
          </a:xfrm>
        </p:spPr>
        <p:txBody>
          <a:bodyPr>
            <a:normAutofit fontScale="90000"/>
          </a:bodyPr>
          <a:lstStyle/>
          <a:p>
            <a:r>
              <a:rPr lang="cs-CZ" sz="2700" u="sng" dirty="0"/>
              <a:t>NÁKLADY  ŠKOLNÍ  JÍDELNY  NA  ZABEZPEČENÍ  STRAVOVACÍ  SLUŽBY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- náklady ve ŠJ vyjadřují spotřebu, popř. opotřebení majetku, nakupovaných služeb a vynaložené práce </a:t>
            </a:r>
          </a:p>
          <a:p>
            <a:r>
              <a:rPr lang="cs-CZ" dirty="0"/>
              <a:t>- systém evidence nákladů je základem pro stanovení cen výkonů</a:t>
            </a:r>
          </a:p>
          <a:p>
            <a:r>
              <a:rPr lang="cs-CZ" dirty="0"/>
              <a:t>- evidence nákladů musí zabezpečit oddělené sledování nákladů v hlavní a DČ činnosti</a:t>
            </a:r>
          </a:p>
          <a:p>
            <a:r>
              <a:rPr lang="cs-CZ" dirty="0"/>
              <a:t>- účetně se náklady evidují  – od počátku účetního období - narůstajícím způsobem</a:t>
            </a:r>
          </a:p>
          <a:p>
            <a:r>
              <a:rPr lang="cs-CZ" dirty="0"/>
              <a:t>- náklady se účtují vždy do období, se kterým věcně a časově souvisí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rozdělení nákladů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dle </a:t>
            </a:r>
            <a:r>
              <a:rPr lang="cs-CZ" dirty="0"/>
              <a:t>možnosti ovlivnění – fixní (odpisy)  x  variabilní (spotřeba potravin)</a:t>
            </a:r>
          </a:p>
          <a:p>
            <a:r>
              <a:rPr lang="cs-CZ" dirty="0" smtClean="0"/>
              <a:t>dle </a:t>
            </a:r>
            <a:r>
              <a:rPr lang="cs-CZ" dirty="0"/>
              <a:t>účelu – školní stravování, závodní stravování, </a:t>
            </a:r>
            <a:r>
              <a:rPr lang="cs-CZ" dirty="0" err="1"/>
              <a:t>stravování</a:t>
            </a:r>
            <a:r>
              <a:rPr lang="cs-CZ" dirty="0"/>
              <a:t> dalších osob v rámci DČ (JČ)</a:t>
            </a:r>
          </a:p>
          <a:p>
            <a:r>
              <a:rPr lang="cs-CZ" dirty="0" smtClean="0"/>
              <a:t>dle </a:t>
            </a:r>
            <a:r>
              <a:rPr lang="cs-CZ" dirty="0"/>
              <a:t>druhu – náklady na potraviny, osobní (mzdové) náklady, režijní (provozní) náklady, zisk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finanční norma = náklady na potraviny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hradí klient, zaměstnanec, cizí strávník </a:t>
            </a:r>
            <a:endParaRPr lang="cs-CZ" b="1" dirty="0" smtClean="0"/>
          </a:p>
          <a:p>
            <a:r>
              <a:rPr lang="cs-CZ" dirty="0"/>
              <a:t>spotřeba potravin je stanovena normativně pro každou věkovou kategorii strávníků </a:t>
            </a:r>
            <a:r>
              <a:rPr lang="cs-CZ" dirty="0" smtClean="0"/>
              <a:t>(2 – 3 roky, 4-6 </a:t>
            </a:r>
            <a:r>
              <a:rPr lang="cs-CZ" dirty="0"/>
              <a:t>let, 7-10 let, 11-14 let, 15 a více let) </a:t>
            </a:r>
            <a:endParaRPr lang="cs-CZ" dirty="0" smtClean="0"/>
          </a:p>
          <a:p>
            <a:r>
              <a:rPr lang="cs-CZ" dirty="0" smtClean="0"/>
              <a:t> dodržovat </a:t>
            </a:r>
            <a:r>
              <a:rPr lang="cs-CZ" dirty="0"/>
              <a:t>výživové normy pro školního stravování (vyhláška o školním stravování – příloha č.1) </a:t>
            </a:r>
            <a:endParaRPr lang="cs-CZ" dirty="0" smtClean="0"/>
          </a:p>
          <a:p>
            <a:r>
              <a:rPr lang="cs-CZ" dirty="0" smtClean="0"/>
              <a:t>dodržovat </a:t>
            </a:r>
            <a:r>
              <a:rPr lang="cs-CZ" dirty="0"/>
              <a:t>příloha č.2 ve vyhlášce o školním stravování – rozpětí finančních normativů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971601" y="980728"/>
            <a:ext cx="777686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výpočet na jeden oběd:  </a:t>
            </a:r>
          </a:p>
          <a:p>
            <a:r>
              <a:rPr lang="cs-CZ" sz="3200" dirty="0"/>
              <a:t>finanční </a:t>
            </a:r>
            <a:r>
              <a:rPr lang="cs-CZ" sz="3200" dirty="0" smtClean="0"/>
              <a:t>normativ (cena potravin) </a:t>
            </a:r>
          </a:p>
          <a:p>
            <a:endParaRPr lang="cs-CZ" sz="3200" dirty="0"/>
          </a:p>
          <a:p>
            <a:r>
              <a:rPr lang="cs-CZ" sz="3200" b="1" dirty="0" smtClean="0"/>
              <a:t>mínus</a:t>
            </a:r>
          </a:p>
          <a:p>
            <a:endParaRPr lang="cs-CZ" sz="3200" dirty="0" smtClean="0"/>
          </a:p>
          <a:p>
            <a:r>
              <a:rPr lang="cs-CZ" sz="3200" dirty="0" smtClean="0"/>
              <a:t> </a:t>
            </a:r>
            <a:r>
              <a:rPr lang="cs-CZ" sz="3200" dirty="0"/>
              <a:t>spotřeba potravin </a:t>
            </a:r>
          </a:p>
          <a:p>
            <a:endParaRPr lang="cs-CZ" sz="3200" dirty="0" smtClean="0"/>
          </a:p>
          <a:p>
            <a:r>
              <a:rPr lang="cs-CZ" sz="3200" dirty="0" smtClean="0"/>
              <a:t>výsledek (za dané účetní období) 0,- Kč</a:t>
            </a:r>
            <a:endParaRPr lang="cs-CZ" sz="3200" dirty="0"/>
          </a:p>
          <a:p>
            <a:r>
              <a:rPr lang="cs-CZ" sz="3200" dirty="0"/>
              <a:t>(spotřeba potravin je vyšší než finanční normativ = zvýšení ceny stravného)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osobní (mzdové) náklady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státní rozpočet</a:t>
            </a:r>
            <a:r>
              <a:rPr lang="cs-CZ" dirty="0"/>
              <a:t> (pro klienty, zaměstnance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cizí strávníci – </a:t>
            </a:r>
            <a:r>
              <a:rPr lang="cs-CZ" dirty="0" smtClean="0"/>
              <a:t>ve vlastní režii</a:t>
            </a:r>
          </a:p>
          <a:p>
            <a:r>
              <a:rPr lang="cs-CZ" dirty="0"/>
              <a:t>jsou náklady na mzdy, zákonné odvody (SP, ZP, FKSP), náhrady mzdy (dovolená, nemocenská, odstupné, odvod za neplnění ZPS), ONIV – cestovné, DVPP, OOPP…)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692696"/>
            <a:ext cx="813690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výpočet na jeden oběd:  </a:t>
            </a:r>
          </a:p>
          <a:p>
            <a:r>
              <a:rPr lang="cs-CZ" sz="3200" dirty="0"/>
              <a:t>skutečné celkové mzdové </a:t>
            </a:r>
            <a:r>
              <a:rPr lang="cs-CZ" sz="3200" dirty="0" smtClean="0"/>
              <a:t>náklady ( za dané účetní období)</a:t>
            </a:r>
          </a:p>
          <a:p>
            <a:endParaRPr lang="cs-CZ" sz="3200" dirty="0" smtClean="0"/>
          </a:p>
          <a:p>
            <a:r>
              <a:rPr lang="cs-CZ" sz="3200" b="1" dirty="0" smtClean="0"/>
              <a:t>děleno</a:t>
            </a:r>
            <a:endParaRPr lang="cs-CZ" sz="3200" b="1" dirty="0"/>
          </a:p>
          <a:p>
            <a:endParaRPr lang="cs-CZ" sz="3200" dirty="0" smtClean="0"/>
          </a:p>
          <a:p>
            <a:r>
              <a:rPr lang="cs-CZ" sz="3200" dirty="0" smtClean="0"/>
              <a:t> počet </a:t>
            </a:r>
            <a:r>
              <a:rPr lang="cs-CZ" sz="3200" dirty="0"/>
              <a:t>uvařených obědů </a:t>
            </a:r>
            <a:r>
              <a:rPr lang="cs-CZ" sz="3200" dirty="0" smtClean="0"/>
              <a:t>(za </a:t>
            </a:r>
            <a:r>
              <a:rPr lang="cs-CZ" sz="3200" dirty="0"/>
              <a:t>dané účetní </a:t>
            </a:r>
            <a:r>
              <a:rPr lang="cs-CZ" sz="3200" dirty="0" smtClean="0"/>
              <a:t>období)</a:t>
            </a:r>
            <a:endParaRPr lang="cs-CZ" sz="32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dotace  na platy  -  zřizovatel</a:t>
            </a:r>
            <a:br>
              <a:rPr lang="cs-CZ" b="1" dirty="0" smtClean="0"/>
            </a:br>
            <a:r>
              <a:rPr lang="cs-CZ" b="1" dirty="0" smtClean="0"/>
              <a:t>od 1.1.2026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</a:t>
            </a:r>
            <a:r>
              <a:rPr lang="cs-CZ" dirty="0" smtClean="0"/>
              <a:t>otace od zřizovatele na platy </a:t>
            </a:r>
            <a:endParaRPr lang="cs-CZ" dirty="0"/>
          </a:p>
          <a:p>
            <a:r>
              <a:rPr lang="cs-CZ" dirty="0" smtClean="0"/>
              <a:t>mzdové </a:t>
            </a:r>
            <a:r>
              <a:rPr lang="cs-CZ" dirty="0"/>
              <a:t>náklady (platový tarif, třída, stupeň, příplatek za vedení, osobní příplatek</a:t>
            </a:r>
            <a:r>
              <a:rPr lang="cs-CZ" dirty="0" smtClean="0"/>
              <a:t>…),</a:t>
            </a:r>
          </a:p>
          <a:p>
            <a:r>
              <a:rPr lang="cs-CZ" dirty="0" smtClean="0"/>
              <a:t>náhrady </a:t>
            </a:r>
            <a:r>
              <a:rPr lang="cs-CZ" dirty="0"/>
              <a:t>mzdy (dovolená, nemocenská, </a:t>
            </a:r>
            <a:r>
              <a:rPr lang="cs-CZ" dirty="0" smtClean="0"/>
              <a:t>odstupné …), </a:t>
            </a:r>
            <a:endParaRPr lang="cs-CZ" dirty="0"/>
          </a:p>
          <a:p>
            <a:r>
              <a:rPr lang="cs-CZ" dirty="0" smtClean="0"/>
              <a:t>odvody </a:t>
            </a:r>
            <a:r>
              <a:rPr lang="cs-CZ" dirty="0"/>
              <a:t>(SP, ZP, FKSP), </a:t>
            </a:r>
          </a:p>
          <a:p>
            <a:r>
              <a:rPr lang="cs-CZ" dirty="0" smtClean="0"/>
              <a:t>ONIV </a:t>
            </a:r>
            <a:r>
              <a:rPr lang="cs-CZ" dirty="0"/>
              <a:t>(ostatní neinvestiční náklady – cestovné, DVPP, OOPP)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režijní (provozní)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zřizovatel</a:t>
            </a:r>
            <a:r>
              <a:rPr lang="cs-CZ" dirty="0"/>
              <a:t> (pro klienty, zaměstnance</a:t>
            </a:r>
            <a:r>
              <a:rPr lang="cs-CZ" dirty="0" smtClean="0"/>
              <a:t>)</a:t>
            </a:r>
          </a:p>
          <a:p>
            <a:r>
              <a:rPr lang="cs-CZ" b="1" dirty="0" smtClean="0"/>
              <a:t>cizí strávníci – ve vlastní režii</a:t>
            </a:r>
            <a:endParaRPr lang="cs-CZ" dirty="0"/>
          </a:p>
          <a:p>
            <a:r>
              <a:rPr lang="cs-CZ" dirty="0"/>
              <a:t>jsou náklady na provoz - MT, majetek, energie (plyn, voda, elektřina, teplo), služby (telefonní poplatky, bankovní poplatky, odvoz odpadů..), opravy, odpisy dlouhodobého majetku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20688"/>
            <a:ext cx="799288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u="sng" dirty="0"/>
              <a:t>výpočet na jeden oběd</a:t>
            </a:r>
            <a:r>
              <a:rPr lang="cs-CZ" sz="3200" dirty="0"/>
              <a:t>:  </a:t>
            </a:r>
          </a:p>
          <a:p>
            <a:r>
              <a:rPr lang="cs-CZ" sz="3200" dirty="0"/>
              <a:t>skutečné celkové režijní </a:t>
            </a:r>
            <a:r>
              <a:rPr lang="cs-CZ" sz="3200" dirty="0" smtClean="0"/>
              <a:t>náklady (za dané účetní období</a:t>
            </a:r>
          </a:p>
          <a:p>
            <a:endParaRPr lang="cs-CZ" sz="3200" dirty="0"/>
          </a:p>
          <a:p>
            <a:r>
              <a:rPr lang="cs-CZ" sz="3200" b="1" dirty="0" smtClean="0"/>
              <a:t>děleno</a:t>
            </a:r>
          </a:p>
          <a:p>
            <a:endParaRPr lang="cs-CZ" sz="3200" dirty="0"/>
          </a:p>
          <a:p>
            <a:r>
              <a:rPr lang="cs-CZ" sz="3200" dirty="0" smtClean="0"/>
              <a:t> počet </a:t>
            </a:r>
            <a:r>
              <a:rPr lang="cs-CZ" sz="3200" dirty="0"/>
              <a:t>uvařených </a:t>
            </a:r>
            <a:r>
              <a:rPr lang="cs-CZ" sz="3200" dirty="0" smtClean="0"/>
              <a:t>obědů (za </a:t>
            </a:r>
            <a:r>
              <a:rPr lang="cs-CZ" sz="3200" dirty="0"/>
              <a:t>dané účetní </a:t>
            </a:r>
            <a:r>
              <a:rPr lang="cs-CZ" sz="3200" dirty="0" smtClean="0"/>
              <a:t>období)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zisk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hradí cizí strávník </a:t>
            </a:r>
            <a:endParaRPr lang="cs-CZ" b="1" dirty="0" smtClean="0"/>
          </a:p>
          <a:p>
            <a:r>
              <a:rPr lang="cs-CZ" b="1" dirty="0" smtClean="0"/>
              <a:t>klienti </a:t>
            </a:r>
            <a:r>
              <a:rPr lang="cs-CZ" dirty="0" smtClean="0"/>
              <a:t>(děti, žáci studenti) – plná cena stravy</a:t>
            </a:r>
            <a:endParaRPr lang="cs-CZ" dirty="0"/>
          </a:p>
          <a:p>
            <a:r>
              <a:rPr lang="cs-CZ" dirty="0"/>
              <a:t>je výnosem pro zařízení školního stravování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100" u="sng" dirty="0"/>
              <a:t>KALKULACE   V ZAŘÍZENÍ  ŠKOLNÍHO  STRAVOVÁNÍ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kalkulace </a:t>
            </a:r>
            <a:r>
              <a:rPr lang="cs-CZ" dirty="0"/>
              <a:t>je zjištění vlastních nákladů (ceny) na kalkulační jednici</a:t>
            </a:r>
          </a:p>
          <a:p>
            <a:r>
              <a:rPr lang="cs-CZ" dirty="0" smtClean="0"/>
              <a:t>kalkulační </a:t>
            </a:r>
            <a:r>
              <a:rPr lang="cs-CZ" dirty="0"/>
              <a:t>jednice = jedna porce  - snídaně, svačiny, oběda….</a:t>
            </a:r>
          </a:p>
          <a:p>
            <a:r>
              <a:rPr lang="cs-CZ" dirty="0" smtClean="0"/>
              <a:t>při </a:t>
            </a:r>
            <a:r>
              <a:rPr lang="cs-CZ" dirty="0"/>
              <a:t>kalkulaci prodejní ceny je nutné uvádět i slevy (příspěvek z FKSP)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STRAVOVÁNÍ  KLIENTŮ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Děti, žáci, studenti - </a:t>
            </a:r>
            <a:r>
              <a:rPr lang="cs-CZ" b="1" u="sng" dirty="0"/>
              <a:t>v době jejich pobytu ve škole</a:t>
            </a:r>
            <a:endParaRPr lang="cs-CZ" b="1" dirty="0"/>
          </a:p>
          <a:p>
            <a:r>
              <a:rPr lang="cs-CZ" dirty="0"/>
              <a:t>- pravidla jsou stanovena školským zákonem a vyhláškou o školním stravování</a:t>
            </a:r>
          </a:p>
          <a:p>
            <a:r>
              <a:rPr lang="cs-CZ" b="1" dirty="0"/>
              <a:t>finanční normativ ve výši spotřeby potravin</a:t>
            </a:r>
            <a:endParaRPr lang="cs-CZ" dirty="0"/>
          </a:p>
          <a:p>
            <a:r>
              <a:rPr lang="cs-CZ" dirty="0" smtClean="0"/>
              <a:t>stravování klientů v době nepřítomnosti ve škole – režim DČ/JČ – cena se skládá z FN, MR, VR</a:t>
            </a:r>
            <a:endParaRPr lang="cs-CZ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STRAVOVÁNÍ  ZAMĚSTNANCŮ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v případě, že odpracuje 3 hodiny</a:t>
            </a:r>
            <a:endParaRPr lang="cs-CZ" dirty="0"/>
          </a:p>
          <a:p>
            <a:r>
              <a:rPr lang="cs-CZ" dirty="0" smtClean="0"/>
              <a:t>vyhlášky </a:t>
            </a:r>
            <a:r>
              <a:rPr lang="cs-CZ" dirty="0"/>
              <a:t>o závodním stravování  </a:t>
            </a:r>
          </a:p>
          <a:p>
            <a:r>
              <a:rPr lang="cs-CZ" b="1" dirty="0"/>
              <a:t>finanční normativ ve výši spotřeby potravin - popř. snížený o příspěvek z FKSP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u="sng" dirty="0"/>
              <a:t>STRAVOVÁNÍ  CIZÍCH  STRÁVNÍKŮ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pravidelně stravování strávníci</a:t>
            </a:r>
            <a:endParaRPr lang="cs-CZ" dirty="0"/>
          </a:p>
          <a:p>
            <a:r>
              <a:rPr lang="cs-CZ" dirty="0" smtClean="0"/>
              <a:t> </a:t>
            </a:r>
            <a:r>
              <a:rPr lang="cs-CZ" dirty="0"/>
              <a:t>je vždy předmětem doplňkové činnosti (jiné činnosti) a úplata musí být nejméně na úrovni úplných vlastních nákladů – zpravidla obsahuje zisk </a:t>
            </a:r>
          </a:p>
          <a:p>
            <a:r>
              <a:rPr lang="cs-CZ" b="1" dirty="0"/>
              <a:t>finanční normativ ve výši spotřeby potravin + osobní náklady + režijní náklady + zisk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MIMOŘÁDNÉ  STRAVOVACÍ 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/>
              <a:t>nepravidelně stravovaní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poskytování </a:t>
            </a:r>
            <a:r>
              <a:rPr lang="cs-CZ" dirty="0"/>
              <a:t>nepravidelného stravování (účastníci soutěží, pracovníci kontrolních orgánů), </a:t>
            </a:r>
          </a:p>
          <a:p>
            <a:r>
              <a:rPr lang="cs-CZ" dirty="0"/>
              <a:t>úplata ve výši úplných vlastních nákladů, může být v rámci hlavní činnosti</a:t>
            </a:r>
          </a:p>
          <a:p>
            <a:r>
              <a:rPr lang="cs-CZ" b="1" dirty="0"/>
              <a:t>finanční normativ ve výši spotřeby potravin + osobní náklady + režijní náklady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KALKULACE  V REŽIMU  DPH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3600" dirty="0" smtClean="0"/>
              <a:t>strávník </a:t>
            </a:r>
            <a:r>
              <a:rPr lang="cs-CZ" sz="3600" dirty="0"/>
              <a:t>si každý den odnese jídlo v </a:t>
            </a:r>
            <a:r>
              <a:rPr lang="cs-CZ" sz="3600" dirty="0" smtClean="0"/>
              <a:t>jídlonosiči….    </a:t>
            </a:r>
            <a:r>
              <a:rPr lang="cs-CZ" sz="3600" b="1" dirty="0"/>
              <a:t>DPH </a:t>
            </a:r>
            <a:r>
              <a:rPr lang="cs-CZ" sz="3600" b="1" dirty="0" smtClean="0"/>
              <a:t>12%  </a:t>
            </a:r>
            <a:endParaRPr lang="cs-CZ" sz="3600" b="1" dirty="0"/>
          </a:p>
          <a:p>
            <a:r>
              <a:rPr lang="cs-CZ" sz="3600" dirty="0" smtClean="0"/>
              <a:t>strávník </a:t>
            </a:r>
            <a:r>
              <a:rPr lang="cs-CZ" sz="3600" dirty="0"/>
              <a:t>konzumuje stravu ve školní </a:t>
            </a:r>
            <a:r>
              <a:rPr lang="cs-CZ" sz="3600" dirty="0" smtClean="0"/>
              <a:t>jídelně……       </a:t>
            </a:r>
            <a:r>
              <a:rPr lang="cs-CZ" sz="3600" b="1" dirty="0" smtClean="0"/>
              <a:t>DPH 12%  </a:t>
            </a:r>
            <a:endParaRPr lang="cs-CZ" sz="3600" b="1" dirty="0"/>
          </a:p>
          <a:p>
            <a:pPr marL="0" indent="0">
              <a:buNone/>
            </a:pPr>
            <a:r>
              <a:rPr lang="cs-CZ" sz="3600" dirty="0" smtClean="0"/>
              <a:t> </a:t>
            </a:r>
            <a:endParaRPr lang="cs-CZ" sz="3600" dirty="0"/>
          </a:p>
          <a:p>
            <a:endParaRPr lang="cs-CZ" sz="3600" dirty="0"/>
          </a:p>
          <a:p>
            <a:pPr>
              <a:buNone/>
            </a:pPr>
            <a:r>
              <a:rPr lang="cs-CZ" sz="3600" b="1" dirty="0" smtClean="0"/>
              <a:t>      CIZÍ  STRÁVNÍCI</a:t>
            </a:r>
            <a:endParaRPr lang="cs-CZ" sz="3600" b="1" dirty="0"/>
          </a:p>
          <a:p>
            <a:r>
              <a:rPr lang="cs-CZ" sz="3600" dirty="0" smtClean="0"/>
              <a:t>cena </a:t>
            </a:r>
            <a:r>
              <a:rPr lang="cs-CZ" sz="3600" dirty="0"/>
              <a:t>potravin bez </a:t>
            </a:r>
            <a:r>
              <a:rPr lang="cs-CZ" sz="3600" dirty="0" smtClean="0"/>
              <a:t>DPH</a:t>
            </a:r>
          </a:p>
          <a:p>
            <a:r>
              <a:rPr lang="cs-CZ" sz="3600" dirty="0" smtClean="0"/>
              <a:t>cena režijních nákladů bez DPH</a:t>
            </a:r>
          </a:p>
          <a:p>
            <a:r>
              <a:rPr lang="cs-CZ" sz="3600" dirty="0" smtClean="0"/>
              <a:t>cena osobních nákladů</a:t>
            </a:r>
            <a:endParaRPr lang="cs-CZ" sz="3600" dirty="0"/>
          </a:p>
          <a:p>
            <a:r>
              <a:rPr lang="cs-CZ" sz="3600" dirty="0" smtClean="0"/>
              <a:t>zisk</a:t>
            </a:r>
          </a:p>
          <a:p>
            <a:r>
              <a:rPr lang="cs-CZ" sz="3600" dirty="0" smtClean="0"/>
              <a:t>DPH – daň z přidané hodnoty</a:t>
            </a:r>
          </a:p>
          <a:p>
            <a:endParaRPr lang="cs-CZ" sz="3600" dirty="0" smtClean="0"/>
          </a:p>
          <a:p>
            <a:pPr marL="0" indent="0">
              <a:buNone/>
            </a:pPr>
            <a:r>
              <a:rPr lang="cs-CZ" sz="3600" dirty="0" smtClean="0"/>
              <a:t>      </a:t>
            </a:r>
            <a:r>
              <a:rPr lang="cs-CZ" sz="3600" b="1" dirty="0" smtClean="0"/>
              <a:t>ZAMĚSTNANCI (závodní stravování)</a:t>
            </a:r>
            <a:endParaRPr lang="cs-CZ" sz="3600" b="1" dirty="0"/>
          </a:p>
          <a:p>
            <a:r>
              <a:rPr lang="cs-CZ" sz="3600" dirty="0"/>
              <a:t>cena potravin bez DPH</a:t>
            </a:r>
          </a:p>
          <a:p>
            <a:r>
              <a:rPr lang="cs-CZ" sz="3600" dirty="0" smtClean="0"/>
              <a:t>snížení </a:t>
            </a:r>
            <a:r>
              <a:rPr lang="cs-CZ" sz="3600" dirty="0"/>
              <a:t>ceny o příspěvek z </a:t>
            </a:r>
            <a:r>
              <a:rPr lang="cs-CZ" sz="3600" dirty="0" smtClean="0"/>
              <a:t>FKSP</a:t>
            </a:r>
          </a:p>
          <a:p>
            <a:r>
              <a:rPr lang="cs-CZ" sz="3600" dirty="0"/>
              <a:t>daň z přidané hodnoty </a:t>
            </a:r>
            <a:r>
              <a:rPr lang="cs-CZ" sz="3600" dirty="0" smtClean="0"/>
              <a:t>12%</a:t>
            </a:r>
            <a:endParaRPr lang="cs-CZ" sz="3600" dirty="0"/>
          </a:p>
          <a:p>
            <a:endParaRPr lang="cs-CZ" sz="3600" dirty="0" smtClean="0"/>
          </a:p>
          <a:p>
            <a:endParaRPr lang="cs-CZ" sz="3600" dirty="0"/>
          </a:p>
          <a:p>
            <a:endParaRPr lang="cs-CZ" sz="3600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11560" y="692696"/>
            <a:ext cx="7433445" cy="60631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cena jednoho oběda – 95,00 Kč </a:t>
            </a:r>
          </a:p>
          <a:p>
            <a:endParaRPr lang="cs-CZ" sz="3200" b="1" dirty="0" smtClean="0"/>
          </a:p>
          <a:p>
            <a:r>
              <a:rPr lang="cs-CZ" sz="3200" dirty="0"/>
              <a:t>potraviny:		</a:t>
            </a:r>
            <a:r>
              <a:rPr lang="cs-CZ" sz="3200" dirty="0" smtClean="0"/>
              <a:t>	33,04  Kč (37,- s DPH)</a:t>
            </a:r>
            <a:endParaRPr lang="cs-CZ" sz="3200" dirty="0"/>
          </a:p>
          <a:p>
            <a:r>
              <a:rPr lang="cs-CZ" sz="3200" dirty="0" smtClean="0"/>
              <a:t>mzdová </a:t>
            </a:r>
            <a:r>
              <a:rPr lang="cs-CZ" sz="3200" dirty="0"/>
              <a:t>režie:		32,42  Kč</a:t>
            </a:r>
          </a:p>
          <a:p>
            <a:r>
              <a:rPr lang="cs-CZ" sz="3200" dirty="0" smtClean="0"/>
              <a:t>provozní </a:t>
            </a:r>
            <a:r>
              <a:rPr lang="cs-CZ" sz="3200" dirty="0"/>
              <a:t>režie:		14,79  Kč</a:t>
            </a:r>
          </a:p>
          <a:p>
            <a:r>
              <a:rPr lang="cs-CZ" sz="3200" u="sng" dirty="0" smtClean="0"/>
              <a:t>zisk</a:t>
            </a:r>
            <a:r>
              <a:rPr lang="cs-CZ" sz="3200" u="sng" dirty="0"/>
              <a:t>:				  4,57  </a:t>
            </a:r>
            <a:r>
              <a:rPr lang="cs-CZ" sz="3200" u="sng" dirty="0" smtClean="0"/>
              <a:t>Kč</a:t>
            </a:r>
          </a:p>
          <a:p>
            <a:r>
              <a:rPr lang="cs-CZ" sz="3200" dirty="0" smtClean="0"/>
              <a:t>                                        84,82  Kč</a:t>
            </a:r>
            <a:endParaRPr lang="cs-CZ" sz="3200" dirty="0"/>
          </a:p>
          <a:p>
            <a:r>
              <a:rPr lang="cs-CZ" sz="3200" u="sng" dirty="0" smtClean="0"/>
              <a:t>DPH 12%</a:t>
            </a:r>
            <a:r>
              <a:rPr lang="cs-CZ" sz="3200" u="sng" dirty="0"/>
              <a:t>			10,18  Kč</a:t>
            </a:r>
            <a:endParaRPr lang="cs-CZ" sz="3200" dirty="0"/>
          </a:p>
          <a:p>
            <a:r>
              <a:rPr lang="cs-CZ" sz="3200" dirty="0" smtClean="0"/>
              <a:t>celkem</a:t>
            </a:r>
            <a:r>
              <a:rPr lang="cs-CZ" sz="3200" dirty="0"/>
              <a:t>			95,00  Kč</a:t>
            </a:r>
          </a:p>
          <a:p>
            <a:r>
              <a:rPr lang="cs-CZ" dirty="0"/>
              <a:t> </a:t>
            </a:r>
          </a:p>
          <a:p>
            <a:endParaRPr lang="cs-CZ" sz="3200" b="1" dirty="0" smtClean="0"/>
          </a:p>
          <a:p>
            <a:r>
              <a:rPr lang="cs-CZ" sz="3200" dirty="0" smtClean="0"/>
              <a:t> 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normativní příděl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přidělení </a:t>
            </a:r>
            <a:r>
              <a:rPr lang="cs-CZ" dirty="0" smtClean="0"/>
              <a:t>dotace RUD – rozpočtové určení daní  (formou </a:t>
            </a:r>
            <a:r>
              <a:rPr lang="cs-CZ" dirty="0"/>
              <a:t>normativů </a:t>
            </a:r>
            <a:r>
              <a:rPr lang="cs-CZ" dirty="0" smtClean="0"/>
              <a:t>2026-normativ </a:t>
            </a:r>
            <a:r>
              <a:rPr lang="cs-CZ" dirty="0"/>
              <a:t>je přidělení mzdových prostředků v závislosti na výkonech</a:t>
            </a:r>
            <a:r>
              <a:rPr lang="cs-CZ" dirty="0" smtClean="0"/>
              <a:t>)</a:t>
            </a:r>
          </a:p>
          <a:p>
            <a:r>
              <a:rPr lang="cs-CZ" dirty="0" smtClean="0"/>
              <a:t>ŠJ - počet přihlášených ke stravování</a:t>
            </a:r>
            <a:endParaRPr lang="cs-CZ" dirty="0"/>
          </a:p>
          <a:p>
            <a:r>
              <a:rPr lang="cs-CZ" dirty="0"/>
              <a:t>MŠMT – republiková soustava normativů </a:t>
            </a:r>
          </a:p>
          <a:p>
            <a:r>
              <a:rPr lang="cs-CZ" dirty="0"/>
              <a:t>KÚ – krajská soustava normativů </a:t>
            </a:r>
            <a:r>
              <a:rPr lang="cs-CZ" u="sng" dirty="0" smtClean="0">
                <a:hlinkClick r:id="rId2"/>
              </a:rPr>
              <a:t>www.kralovehradecky-kraj.cz</a:t>
            </a:r>
            <a:r>
              <a:rPr lang="cs-CZ" dirty="0" smtClean="0"/>
              <a:t> 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764704"/>
            <a:ext cx="8661538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/>
              <a:t>zaměstnanci – příspěvek FKSP </a:t>
            </a:r>
            <a:r>
              <a:rPr lang="cs-CZ" sz="3200" b="1" dirty="0"/>
              <a:t>- DPH </a:t>
            </a:r>
            <a:r>
              <a:rPr lang="cs-CZ" sz="3200" b="1" dirty="0" smtClean="0"/>
              <a:t>12%</a:t>
            </a:r>
          </a:p>
          <a:p>
            <a:r>
              <a:rPr lang="cs-CZ" sz="3200" b="1" dirty="0" smtClean="0"/>
              <a:t> </a:t>
            </a:r>
          </a:p>
          <a:p>
            <a:r>
              <a:rPr lang="cs-CZ" sz="3200" u="sng" dirty="0"/>
              <a:t>Cena jednoho oběda s DPH – </a:t>
            </a:r>
            <a:r>
              <a:rPr lang="cs-CZ" sz="3200" u="sng" dirty="0" smtClean="0"/>
              <a:t>25,00 Kč</a:t>
            </a:r>
            <a:endParaRPr lang="cs-CZ" sz="3200" dirty="0"/>
          </a:p>
          <a:p>
            <a:r>
              <a:rPr lang="cs-CZ" sz="3200" dirty="0"/>
              <a:t>37,00 : 1,12  = 	33,32 </a:t>
            </a:r>
            <a:r>
              <a:rPr lang="cs-CZ" sz="3200" dirty="0" smtClean="0"/>
              <a:t>Kč (+ zaokrouhlení 0,28 Kč)</a:t>
            </a:r>
            <a:endParaRPr lang="cs-CZ" sz="3200" dirty="0"/>
          </a:p>
          <a:p>
            <a:r>
              <a:rPr lang="cs-CZ" sz="3200" u="sng" dirty="0"/>
              <a:t>FKSP		</a:t>
            </a:r>
            <a:r>
              <a:rPr lang="cs-CZ" sz="3200" u="sng" dirty="0" smtClean="0"/>
              <a:t>        - 11,00 </a:t>
            </a:r>
            <a:r>
              <a:rPr lang="cs-CZ" sz="3200" u="sng" dirty="0"/>
              <a:t>Kč</a:t>
            </a:r>
            <a:endParaRPr lang="cs-CZ" sz="3200" dirty="0"/>
          </a:p>
          <a:p>
            <a:r>
              <a:rPr lang="cs-CZ" sz="3200" dirty="0"/>
              <a:t>			 22,32</a:t>
            </a:r>
          </a:p>
          <a:p>
            <a:r>
              <a:rPr lang="cs-CZ" sz="3200" u="sng" dirty="0"/>
              <a:t>DPH  12%		   </a:t>
            </a:r>
            <a:r>
              <a:rPr lang="cs-CZ" sz="3200" u="sng" dirty="0" smtClean="0"/>
              <a:t>2,68      (konzumace na jídelně</a:t>
            </a:r>
            <a:r>
              <a:rPr lang="cs-CZ" sz="3200" u="sng" dirty="0"/>
              <a:t>)</a:t>
            </a:r>
            <a:endParaRPr lang="cs-CZ" sz="3200" dirty="0"/>
          </a:p>
          <a:p>
            <a:r>
              <a:rPr lang="cs-CZ" sz="3200" b="1" dirty="0"/>
              <a:t>celkem		25,00 Kč</a:t>
            </a:r>
            <a:endParaRPr lang="cs-CZ" sz="3200" dirty="0"/>
          </a:p>
          <a:p>
            <a:endParaRPr lang="cs-CZ" sz="3200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ÚPLATA  ZA  ŠKOLNÍ  STRAVOVÁNÍ </a:t>
            </a:r>
            <a:r>
              <a:rPr lang="cs-CZ" u="sng" dirty="0" smtClean="0"/>
              <a:t> - klienti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strávníci v zařízeních školního stravování zřizovaných MŠMT, ÚSC (kraj, </a:t>
            </a:r>
            <a:r>
              <a:rPr lang="cs-CZ" dirty="0" smtClean="0"/>
              <a:t>obec) </a:t>
            </a:r>
          </a:p>
          <a:p>
            <a:pPr>
              <a:buNone/>
            </a:pPr>
            <a:r>
              <a:rPr lang="cs-CZ" dirty="0" smtClean="0"/>
              <a:t>     hradí  </a:t>
            </a:r>
            <a:r>
              <a:rPr lang="cs-CZ" dirty="0"/>
              <a:t>náklady na potraviny</a:t>
            </a:r>
          </a:p>
          <a:p>
            <a:r>
              <a:rPr lang="cs-CZ" dirty="0"/>
              <a:t>- výše platby – je určena výší normativu na potraviny pro každou věkovou </a:t>
            </a:r>
            <a:r>
              <a:rPr lang="cs-CZ" dirty="0" smtClean="0"/>
              <a:t>kategorii</a:t>
            </a:r>
          </a:p>
          <a:p>
            <a:r>
              <a:rPr lang="cs-CZ" dirty="0"/>
              <a:t>stanovená výše finančního normativu na potraviny dle věkových kategorií strávníků je pro stravovací zařízení závazná</a:t>
            </a:r>
          </a:p>
          <a:p>
            <a:r>
              <a:rPr lang="cs-CZ" dirty="0"/>
              <a:t>- výši finančního normativu určí osoba odpovědná za školní </a:t>
            </a:r>
            <a:r>
              <a:rPr lang="cs-CZ" dirty="0" smtClean="0"/>
              <a:t>stravování</a:t>
            </a:r>
          </a:p>
          <a:p>
            <a:r>
              <a:rPr lang="cs-CZ" dirty="0"/>
              <a:t>strávníci v zařízeních školního stravování zřizovaných církví nebo soukromou </a:t>
            </a:r>
            <a:r>
              <a:rPr lang="cs-CZ" dirty="0" smtClean="0"/>
              <a:t>osobou - cenu </a:t>
            </a:r>
            <a:r>
              <a:rPr lang="cs-CZ" dirty="0"/>
              <a:t>za školní stravování stanoví uvedený subjekt (popř. v dohodě se zřizovatelem)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ÚPLATA  ZA  ZÁVODNÍ  STRAVOVÁNÍ </a:t>
            </a:r>
            <a:r>
              <a:rPr lang="cs-CZ" u="sng" dirty="0" smtClean="0"/>
              <a:t> </a:t>
            </a:r>
            <a:r>
              <a:rPr lang="cs-CZ" u="sng" dirty="0" err="1" smtClean="0"/>
              <a:t>stravování</a:t>
            </a:r>
            <a:r>
              <a:rPr lang="cs-CZ" u="sng" dirty="0" smtClean="0"/>
              <a:t> zaměstnanců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- Zákon č. 262/2006 Sb., zákoník práce, v § 236 upravuje stravování zaměstnanců během pracovní směny a vztahuje se na všechny zaměstnance bez ohledu na právní postavení jejich zaměstnavatelů</a:t>
            </a:r>
          </a:p>
          <a:p>
            <a:r>
              <a:rPr lang="cs-CZ" dirty="0"/>
              <a:t>- statutární orgán právnické osoby rozhodne, zda UMOŽNÍ nebo POSKYTNE zaměstnancům stravování (pokud poskytne zaměstnancům závodní stravování, postupuje v souladu s příslušným právním předpisem)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1" y="260649"/>
            <a:ext cx="8208911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vyhláška č. 430/2001 Sb</a:t>
            </a:r>
            <a:r>
              <a:rPr lang="cs-CZ" sz="2400" dirty="0"/>
              <a:t>., o nákladech na závodní stravování a jejich úhradě v organizačních složkách státu a státních příspěvkových </a:t>
            </a:r>
            <a:r>
              <a:rPr lang="cs-CZ" sz="2400" dirty="0" smtClean="0"/>
              <a:t>organizacích</a:t>
            </a:r>
            <a:endParaRPr lang="cs-CZ" sz="2400" dirty="0"/>
          </a:p>
          <a:p>
            <a:r>
              <a:rPr lang="cs-CZ" sz="2400" b="1" dirty="0"/>
              <a:t>vyhláška č. 84/2005 Sb</a:t>
            </a:r>
            <a:r>
              <a:rPr lang="cs-CZ" sz="2400" dirty="0"/>
              <a:t>., o nákladech na závodní stravování a jejich úhradě v příspěvkových organizacích zřízených územními samosprávnými </a:t>
            </a:r>
            <a:r>
              <a:rPr lang="cs-CZ" sz="2400" dirty="0" smtClean="0"/>
              <a:t>celky</a:t>
            </a:r>
          </a:p>
          <a:p>
            <a:endParaRPr lang="cs-CZ" sz="2400" dirty="0"/>
          </a:p>
          <a:p>
            <a:r>
              <a:rPr lang="cs-CZ" sz="2400" dirty="0" smtClean="0"/>
              <a:t>- strávník </a:t>
            </a:r>
            <a:r>
              <a:rPr lang="cs-CZ" sz="2400" dirty="0"/>
              <a:t>má nárok za zvýhodněnou cenu závodního </a:t>
            </a:r>
            <a:r>
              <a:rPr lang="cs-CZ" sz="2400" dirty="0" smtClean="0"/>
              <a:t>stravování      v</a:t>
            </a:r>
            <a:r>
              <a:rPr lang="cs-CZ" sz="2400" dirty="0"/>
              <a:t> případě, že odpracuje 3 </a:t>
            </a:r>
            <a:r>
              <a:rPr lang="cs-CZ" sz="2400" dirty="0" smtClean="0"/>
              <a:t>hodiny, v daném kalendářním dni v místě výkonu práce sjednaném v pracovní smlouvě</a:t>
            </a:r>
          </a:p>
          <a:p>
            <a:r>
              <a:rPr lang="cs-CZ" sz="2400" dirty="0" smtClean="0"/>
              <a:t>- </a:t>
            </a:r>
            <a:r>
              <a:rPr lang="cs-CZ" sz="2400" dirty="0"/>
              <a:t>hradí cenu ve výši finančního limitu na potraviny</a:t>
            </a:r>
          </a:p>
          <a:p>
            <a:pPr>
              <a:buFontTx/>
              <a:buChar char="-"/>
            </a:pPr>
            <a:r>
              <a:rPr lang="cs-CZ" sz="2400" dirty="0" smtClean="0"/>
              <a:t> výše </a:t>
            </a:r>
            <a:r>
              <a:rPr lang="cs-CZ" sz="2400" dirty="0"/>
              <a:t>finančního limitu může být snížena o příspěvek z </a:t>
            </a:r>
            <a:r>
              <a:rPr lang="cs-CZ" sz="2400" dirty="0" smtClean="0"/>
              <a:t>FKSP</a:t>
            </a:r>
          </a:p>
          <a:p>
            <a:pPr>
              <a:buFontTx/>
              <a:buChar char="-"/>
            </a:pPr>
            <a:endParaRPr lang="cs-CZ" sz="2400" dirty="0" smtClean="0"/>
          </a:p>
          <a:p>
            <a:pPr>
              <a:buFontTx/>
              <a:buChar char="-"/>
            </a:pPr>
            <a:r>
              <a:rPr lang="cs-CZ" sz="2400" b="1" dirty="0"/>
              <a:t>v soukromých subjektech </a:t>
            </a:r>
            <a:r>
              <a:rPr lang="cs-CZ" sz="2400" dirty="0"/>
              <a:t>se financování závodního stravování řídí zákonem č. 586/1992 Sb., o daních z příjmů, ve znění pozdějších předpisů - § 24 odst. 2, písm. j), bod 4</a:t>
            </a:r>
          </a:p>
          <a:p>
            <a:pPr>
              <a:buFontTx/>
              <a:buChar char="-"/>
            </a:pPr>
            <a:endParaRPr lang="cs-CZ" sz="2400" dirty="0"/>
          </a:p>
          <a:p>
            <a:endParaRPr lang="cs-CZ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/>
              <a:t>DOPLŇKOVÁ  ČINNOST (JINÁ ČINNOST) </a:t>
            </a:r>
            <a:r>
              <a:rPr lang="cs-CZ" u="sng" dirty="0" smtClean="0"/>
              <a:t>stravování cizích strávníků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dirty="0" smtClean="0"/>
              <a:t>základní </a:t>
            </a:r>
            <a:r>
              <a:rPr lang="cs-CZ" b="1" dirty="0"/>
              <a:t>principy provádění doplňkové (jiné) činnosti</a:t>
            </a:r>
          </a:p>
          <a:p>
            <a:r>
              <a:rPr lang="cs-CZ" dirty="0" smtClean="0"/>
              <a:t>DČ </a:t>
            </a:r>
            <a:r>
              <a:rPr lang="cs-CZ" dirty="0"/>
              <a:t>navazuje na činnost hlavní tak, aby organizace lépe, efektivněji a účelněji využívala své hospodářské možnosti, tj. majetek, kvalifikaci i odbornost svých zaměstnanců</a:t>
            </a:r>
          </a:p>
          <a:p>
            <a:r>
              <a:rPr lang="cs-CZ" dirty="0" smtClean="0"/>
              <a:t>provozování </a:t>
            </a:r>
            <a:r>
              <a:rPr lang="cs-CZ" dirty="0"/>
              <a:t>DČ je dobrovolné a možné pouze se souhlasem zřizovatele</a:t>
            </a:r>
          </a:p>
          <a:p>
            <a:r>
              <a:rPr lang="cs-CZ" dirty="0" smtClean="0"/>
              <a:t>rozsah </a:t>
            </a:r>
            <a:r>
              <a:rPr lang="cs-CZ" dirty="0"/>
              <a:t>a předmět DČ musí být uvedené ve zřizovací listině a v souladu se živnostenským zákonem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836712"/>
            <a:ext cx="835292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- zařízení školního </a:t>
            </a:r>
            <a:r>
              <a:rPr lang="cs-CZ" sz="3200" dirty="0" smtClean="0"/>
              <a:t>stravování </a:t>
            </a:r>
            <a:r>
              <a:rPr lang="cs-CZ" sz="3200" dirty="0"/>
              <a:t>musí mít živnostenský list </a:t>
            </a:r>
            <a:r>
              <a:rPr lang="cs-CZ" sz="3200" dirty="0" smtClean="0"/>
              <a:t>- </a:t>
            </a:r>
            <a:r>
              <a:rPr lang="cs-CZ" sz="3200" b="1" dirty="0" smtClean="0"/>
              <a:t>hostinská činnost</a:t>
            </a:r>
            <a:endParaRPr lang="cs-CZ" sz="3200" b="1" dirty="0"/>
          </a:p>
          <a:p>
            <a:r>
              <a:rPr lang="cs-CZ" sz="3200" dirty="0"/>
              <a:t>- DČ se provádí na základě vnitřní směrnice</a:t>
            </a:r>
          </a:p>
          <a:p>
            <a:r>
              <a:rPr lang="cs-CZ" sz="3200" dirty="0"/>
              <a:t>- DČ nesmí být provozována na úkor činnosti hlavní</a:t>
            </a:r>
          </a:p>
          <a:p>
            <a:pPr>
              <a:buFontTx/>
              <a:buChar char="-"/>
            </a:pPr>
            <a:r>
              <a:rPr lang="cs-CZ" sz="3200" dirty="0" smtClean="0"/>
              <a:t>výkony </a:t>
            </a:r>
            <a:r>
              <a:rPr lang="cs-CZ" sz="3200" dirty="0"/>
              <a:t>DČ se realizují za úplatu a musí pokrýt alespoň úplné vlastní náklady výkonu</a:t>
            </a:r>
          </a:p>
          <a:p>
            <a:pPr>
              <a:buFontTx/>
              <a:buChar char="-"/>
            </a:pPr>
            <a:r>
              <a:rPr lang="cs-CZ" sz="3200" dirty="0" smtClean="0"/>
              <a:t>- </a:t>
            </a:r>
            <a:r>
              <a:rPr lang="cs-CZ" sz="3200" dirty="0"/>
              <a:t>hospodaření v DČ nesmí být ztrátové – celkový hospodářský výsledek musí být kladný</a:t>
            </a:r>
          </a:p>
          <a:p>
            <a:r>
              <a:rPr lang="cs-CZ" sz="3200" dirty="0"/>
              <a:t>- evidence nákladů a výnosů DČ se vede účetně odděleně od činnosti hlavní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3" y="836712"/>
            <a:ext cx="777686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Účtování nákladů a výnosů školní jídelny – z legislativy jednoznačně vyplývá nutnost odděleného sledování hlavní a doplňkové činnosti, vhodné je i oddělené sledování výnosů a nákladů za závodní stravování</a:t>
            </a:r>
          </a:p>
          <a:p>
            <a:r>
              <a:rPr lang="cs-CZ" sz="3200" dirty="0"/>
              <a:t> </a:t>
            </a:r>
          </a:p>
          <a:p>
            <a:r>
              <a:rPr lang="cs-CZ" sz="3200" dirty="0"/>
              <a:t>Možnosti a termíny úhrady úplaty za školní stravování jsou stanoveny ve vnitřním řádu:</a:t>
            </a:r>
          </a:p>
          <a:p>
            <a:r>
              <a:rPr lang="cs-CZ" sz="3200" dirty="0"/>
              <a:t>(možnosti - hotovost, převodní příkaz, inkaso, složenka – vhodná kombinace možností)</a:t>
            </a:r>
          </a:p>
          <a:p>
            <a:endParaRPr lang="cs-CZ" sz="32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 PŘEDNÁŠKY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Zákon č. 262/2006 Sb., zákoník práce</a:t>
            </a:r>
          </a:p>
          <a:p>
            <a:r>
              <a:rPr lang="cs-CZ" dirty="0" smtClean="0"/>
              <a:t>vyhláška č. 430/2001 Sb., o nákladech na závodní stravování a jejich úhradě v organizačních složkách státu a státních příspěvkových organizacích</a:t>
            </a:r>
          </a:p>
          <a:p>
            <a:r>
              <a:rPr lang="cs-CZ" dirty="0" smtClean="0"/>
              <a:t>vyhláška č. 84/2005 Sb., o nákladech na závodní stravování a jejich úhradě v příspěvkových organizacích zřízených územními samosprávnými celky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611560" y="0"/>
            <a:ext cx="8136904" cy="10433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3200" dirty="0" smtClean="0"/>
          </a:p>
          <a:p>
            <a:r>
              <a:rPr lang="cs-CZ" sz="3200" dirty="0" smtClean="0"/>
              <a:t>- Vyhláška č. 107/2005 Sb., o školním stravování</a:t>
            </a:r>
          </a:p>
          <a:p>
            <a:r>
              <a:rPr lang="cs-CZ" sz="3200" dirty="0" smtClean="0"/>
              <a:t>- Vyhláška č. 17/2015 Sb., o školním stravování</a:t>
            </a:r>
          </a:p>
          <a:p>
            <a:r>
              <a:rPr lang="cs-CZ" sz="3200" dirty="0" smtClean="0"/>
              <a:t>- Zákon č. 586/1992 Sb., o daních z příjmů, ve znění pozdějších předpisů</a:t>
            </a:r>
          </a:p>
          <a:p>
            <a:pPr>
              <a:buFontTx/>
              <a:buChar char="-"/>
            </a:pPr>
            <a:r>
              <a:rPr lang="cs-CZ" sz="3200" dirty="0" smtClean="0"/>
              <a:t>Zákon č. 561/2004 Sb., školský zákon</a:t>
            </a:r>
          </a:p>
          <a:p>
            <a:pPr>
              <a:buFontTx/>
              <a:buChar char="-"/>
            </a:pPr>
            <a:r>
              <a:rPr lang="cs-CZ" sz="3200" dirty="0" smtClean="0"/>
              <a:t>Zákon č. 563/1991 Sb., o účetnictví</a:t>
            </a:r>
          </a:p>
          <a:p>
            <a:pPr>
              <a:buFontTx/>
              <a:buChar char="-"/>
            </a:pPr>
            <a:endParaRPr lang="cs-CZ" sz="3200" dirty="0" smtClean="0"/>
          </a:p>
          <a:p>
            <a:r>
              <a:rPr lang="cs-CZ" sz="3200" u="sng" dirty="0" smtClean="0">
                <a:hlinkClick r:id="rId2"/>
              </a:rPr>
              <a:t>www.</a:t>
            </a:r>
            <a:r>
              <a:rPr lang="cs-CZ" sz="3200" u="sng" dirty="0" err="1" smtClean="0">
                <a:hlinkClick r:id="rId2"/>
              </a:rPr>
              <a:t>jidelny.cz</a:t>
            </a:r>
            <a:r>
              <a:rPr lang="cs-CZ" sz="3200" dirty="0" smtClean="0"/>
              <a:t> </a:t>
            </a:r>
          </a:p>
          <a:p>
            <a:r>
              <a:rPr lang="cs-CZ" sz="3200" dirty="0" smtClean="0">
                <a:hlinkClick r:id="rId3"/>
              </a:rPr>
              <a:t>www.</a:t>
            </a:r>
            <a:r>
              <a:rPr lang="cs-CZ" sz="3200" dirty="0" err="1" smtClean="0">
                <a:hlinkClick r:id="rId3"/>
              </a:rPr>
              <a:t>vyzivaspol.cz</a:t>
            </a:r>
            <a:endParaRPr lang="cs-CZ" sz="3200" dirty="0" smtClean="0"/>
          </a:p>
          <a:p>
            <a:r>
              <a:rPr lang="cs-CZ" sz="3200" dirty="0" smtClean="0"/>
              <a:t>(časopis výživa a potraviny)</a:t>
            </a:r>
          </a:p>
          <a:p>
            <a:endParaRPr lang="cs-CZ" sz="3200" dirty="0" smtClean="0"/>
          </a:p>
          <a:p>
            <a:pPr>
              <a:buFontTx/>
              <a:buChar char="-"/>
            </a:pPr>
            <a:endParaRPr lang="cs-CZ" sz="3200" dirty="0" smtClean="0"/>
          </a:p>
          <a:p>
            <a:pPr>
              <a:buFontTx/>
              <a:buChar char="-"/>
            </a:pPr>
            <a:endParaRPr lang="cs-CZ" sz="3200" dirty="0" smtClean="0"/>
          </a:p>
          <a:p>
            <a:endParaRPr lang="cs-CZ" sz="3200" dirty="0" smtClean="0"/>
          </a:p>
          <a:p>
            <a:endParaRPr lang="cs-CZ" sz="3200" dirty="0" smtClean="0"/>
          </a:p>
          <a:p>
            <a:endParaRPr lang="cs-CZ" sz="3200" dirty="0" smtClean="0"/>
          </a:p>
          <a:p>
            <a:endParaRPr lang="cs-CZ" sz="3200" dirty="0" smtClean="0"/>
          </a:p>
          <a:p>
            <a:endParaRPr lang="cs-CZ" sz="3200" dirty="0" smtClean="0"/>
          </a:p>
          <a:p>
            <a:endParaRPr lang="cs-CZ" sz="3200" dirty="0" smtClean="0"/>
          </a:p>
          <a:p>
            <a:endParaRPr lang="cs-CZ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908720"/>
            <a:ext cx="71287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- pouze </a:t>
            </a:r>
            <a:r>
              <a:rPr lang="cs-CZ" sz="3200" dirty="0"/>
              <a:t>pro školská zařízení , které jsou zařazené </a:t>
            </a:r>
            <a:r>
              <a:rPr lang="cs-CZ" sz="3200" dirty="0" smtClean="0"/>
              <a:t>do rejstříku škol a školských zařízení (bez ohledu na zřizovatele)</a:t>
            </a:r>
          </a:p>
          <a:p>
            <a:r>
              <a:rPr lang="cs-CZ" sz="3200" dirty="0" smtClean="0"/>
              <a:t> </a:t>
            </a:r>
            <a:r>
              <a:rPr lang="cs-CZ" sz="3200" dirty="0"/>
              <a:t>všichni zřizovatelé - MŠMT, ÚSC, církev, soukromé osoby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zřizovatel – příspěvek na provoz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nákup </a:t>
            </a:r>
            <a:r>
              <a:rPr lang="cs-CZ" dirty="0" smtClean="0"/>
              <a:t>materiálu – čistící prostředky, kancelářské potřeby, chemie ke kuchyňskému zařízení</a:t>
            </a:r>
          </a:p>
          <a:p>
            <a:r>
              <a:rPr lang="cs-CZ" dirty="0" smtClean="0"/>
              <a:t> majetku (dlouhodobého, drobného)- hrnce, talíře, výpočetní technika, nábytek….</a:t>
            </a:r>
          </a:p>
          <a:p>
            <a:r>
              <a:rPr lang="cs-CZ" dirty="0" smtClean="0"/>
              <a:t>energií – elektrické energie, teplo, plyn, voda</a:t>
            </a:r>
          </a:p>
          <a:p>
            <a:r>
              <a:rPr lang="cs-CZ" dirty="0" smtClean="0"/>
              <a:t> služeb – rozbory vody, odvoz odpadů.. </a:t>
            </a:r>
          </a:p>
          <a:p>
            <a:r>
              <a:rPr lang="cs-CZ" dirty="0" smtClean="0"/>
              <a:t>oprav – kuchyňského zařízení, malování…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výnosy z vlastní činnosti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MŠMT – jiná činnost – výnosy se vracejí do státního rozpočtu</a:t>
            </a:r>
          </a:p>
          <a:p>
            <a:r>
              <a:rPr lang="cs-CZ" dirty="0"/>
              <a:t>ÚSC – doplňková činnost – výnosy určuje zřizovací listina, zřizovatel</a:t>
            </a:r>
          </a:p>
          <a:p>
            <a:r>
              <a:rPr lang="cs-CZ" dirty="0"/>
              <a:t>církev, soukromá osoba – nakládání s výnosy stanoví zřizovatel</a:t>
            </a:r>
          </a:p>
          <a:p>
            <a:r>
              <a:rPr lang="cs-CZ" dirty="0" smtClean="0"/>
              <a:t>stravování cizích strávníků, </a:t>
            </a:r>
            <a:r>
              <a:rPr lang="cs-CZ" dirty="0"/>
              <a:t>pronájem, prodej majetku, příjmy z reklam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investiční dotace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hradí zřizovatel </a:t>
            </a:r>
            <a:endParaRPr lang="cs-CZ" dirty="0" smtClean="0"/>
          </a:p>
          <a:p>
            <a:r>
              <a:rPr lang="cs-CZ" dirty="0" smtClean="0"/>
              <a:t>nákup </a:t>
            </a:r>
            <a:r>
              <a:rPr lang="cs-CZ" dirty="0"/>
              <a:t>dlouhodobého </a:t>
            </a:r>
            <a:r>
              <a:rPr lang="cs-CZ" dirty="0" smtClean="0"/>
              <a:t>majetku</a:t>
            </a:r>
          </a:p>
          <a:p>
            <a:r>
              <a:rPr lang="cs-CZ" dirty="0" smtClean="0"/>
              <a:t>hmotný </a:t>
            </a:r>
            <a:r>
              <a:rPr lang="cs-CZ" dirty="0"/>
              <a:t>nad 40 </a:t>
            </a:r>
            <a:r>
              <a:rPr lang="cs-CZ" dirty="0" smtClean="0"/>
              <a:t>tisíc Kč</a:t>
            </a:r>
          </a:p>
          <a:p>
            <a:r>
              <a:rPr lang="cs-CZ" dirty="0" smtClean="0"/>
              <a:t>nehmotný </a:t>
            </a:r>
            <a:r>
              <a:rPr lang="cs-CZ" dirty="0"/>
              <a:t>nad 60 </a:t>
            </a:r>
            <a:r>
              <a:rPr lang="cs-CZ" dirty="0" smtClean="0"/>
              <a:t>tisíc Kč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ostatní zdroje</a:t>
            </a: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granty </a:t>
            </a:r>
            <a:r>
              <a:rPr lang="cs-CZ" dirty="0" smtClean="0"/>
              <a:t>– EU</a:t>
            </a:r>
          </a:p>
          <a:p>
            <a:r>
              <a:rPr lang="cs-CZ" dirty="0" smtClean="0"/>
              <a:t>dary </a:t>
            </a:r>
          </a:p>
          <a:p>
            <a:r>
              <a:rPr lang="cs-CZ" dirty="0" smtClean="0"/>
              <a:t>finanční </a:t>
            </a:r>
            <a:r>
              <a:rPr lang="cs-CZ" dirty="0"/>
              <a:t>příspěvky – sponzoři, </a:t>
            </a:r>
            <a:r>
              <a:rPr lang="cs-CZ" dirty="0" smtClean="0"/>
              <a:t>firmy, zákonní zástupci strávníků</a:t>
            </a:r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u="sng" dirty="0" smtClean="0"/>
              <a:t>STRAVOVÁNÍ  </a:t>
            </a:r>
            <a:r>
              <a:rPr lang="cs-CZ" u="sng" dirty="0"/>
              <a:t>A  STRAVOVACÍ 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Klienti školního stravování</a:t>
            </a:r>
            <a:endParaRPr lang="cs-CZ" dirty="0"/>
          </a:p>
          <a:p>
            <a:r>
              <a:rPr lang="cs-CZ" dirty="0" smtClean="0"/>
              <a:t>děti – mateřských škol </a:t>
            </a:r>
            <a:r>
              <a:rPr lang="cs-CZ" dirty="0"/>
              <a:t>– </a:t>
            </a:r>
            <a:r>
              <a:rPr lang="cs-CZ" i="1" u="sng" dirty="0"/>
              <a:t>hlavní </a:t>
            </a:r>
            <a:r>
              <a:rPr lang="cs-CZ" i="1" u="sng" dirty="0" smtClean="0"/>
              <a:t>činnost</a:t>
            </a:r>
          </a:p>
          <a:p>
            <a:r>
              <a:rPr lang="cs-CZ" dirty="0" smtClean="0"/>
              <a:t> </a:t>
            </a:r>
            <a:r>
              <a:rPr lang="cs-CZ" dirty="0"/>
              <a:t>žáci </a:t>
            </a:r>
            <a:r>
              <a:rPr lang="cs-CZ" dirty="0" smtClean="0"/>
              <a:t>– základních škol </a:t>
            </a:r>
            <a:r>
              <a:rPr lang="cs-CZ" dirty="0"/>
              <a:t>– </a:t>
            </a:r>
            <a:r>
              <a:rPr lang="cs-CZ" i="1" u="sng" dirty="0"/>
              <a:t>hlavní </a:t>
            </a:r>
            <a:r>
              <a:rPr lang="cs-CZ" i="1" u="sng" dirty="0" smtClean="0"/>
              <a:t>činnost</a:t>
            </a:r>
          </a:p>
          <a:p>
            <a:r>
              <a:rPr lang="cs-CZ" dirty="0" smtClean="0"/>
              <a:t>studenti </a:t>
            </a:r>
            <a:r>
              <a:rPr lang="cs-CZ" dirty="0"/>
              <a:t>- středních škol – </a:t>
            </a:r>
            <a:r>
              <a:rPr lang="cs-CZ" i="1" u="sng" dirty="0"/>
              <a:t>hlavní činnost</a:t>
            </a:r>
          </a:p>
          <a:p>
            <a:pPr marL="0" indent="0">
              <a:buNone/>
            </a:pPr>
            <a:r>
              <a:rPr lang="cs-CZ" b="1" dirty="0" smtClean="0"/>
              <a:t>Zaměstnanci</a:t>
            </a:r>
            <a:r>
              <a:rPr lang="cs-CZ" dirty="0" smtClean="0"/>
              <a:t>  </a:t>
            </a:r>
            <a:r>
              <a:rPr lang="cs-CZ" dirty="0"/>
              <a:t>-  </a:t>
            </a:r>
            <a:r>
              <a:rPr lang="cs-CZ" i="1" u="sng" dirty="0"/>
              <a:t>hlavní činnost</a:t>
            </a:r>
          </a:p>
          <a:p>
            <a:pPr marL="0" indent="0">
              <a:buNone/>
            </a:pPr>
            <a:r>
              <a:rPr lang="cs-CZ" b="1" dirty="0"/>
              <a:t>V</a:t>
            </a:r>
            <a:r>
              <a:rPr lang="cs-CZ" b="1" dirty="0" smtClean="0"/>
              <a:t>eřejnost</a:t>
            </a:r>
            <a:r>
              <a:rPr lang="cs-CZ" dirty="0" smtClean="0"/>
              <a:t> </a:t>
            </a:r>
            <a:r>
              <a:rPr lang="cs-CZ" dirty="0"/>
              <a:t>(firmy, senioři, ženy na mateřské dovolené…) – </a:t>
            </a:r>
            <a:r>
              <a:rPr lang="cs-CZ" i="1" u="sng" dirty="0"/>
              <a:t>doplňková činnost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1218</Words>
  <Application>Microsoft Office PowerPoint</Application>
  <PresentationFormat>Předvádění na obrazovce (4:3)</PresentationFormat>
  <Paragraphs>240</Paragraphs>
  <Slides>38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41" baseType="lpstr">
      <vt:lpstr>Arial</vt:lpstr>
      <vt:lpstr>Calibri</vt:lpstr>
      <vt:lpstr>Motiv sady Office</vt:lpstr>
      <vt:lpstr>HOSPODAŘENÍ  ŠKOLNÍ  JÍDELNY </vt:lpstr>
      <vt:lpstr>dotace  na platy  -  zřizovatel od 1.1.2026 </vt:lpstr>
      <vt:lpstr>normativní příděl</vt:lpstr>
      <vt:lpstr>Prezentace aplikace PowerPoint</vt:lpstr>
      <vt:lpstr>zřizovatel – příspěvek na provoz </vt:lpstr>
      <vt:lpstr>výnosy z vlastní činnosti </vt:lpstr>
      <vt:lpstr>investiční dotace </vt:lpstr>
      <vt:lpstr>ostatní zdroje </vt:lpstr>
      <vt:lpstr>STRAVOVÁNÍ  A  STRAVOVACÍ  SLUŽBY</vt:lpstr>
      <vt:lpstr>Prezentace aplikace PowerPoint</vt:lpstr>
      <vt:lpstr>POSKYTOVÁNÍ  STRAVOVÁNÍ</vt:lpstr>
      <vt:lpstr>Prezentace aplikace PowerPoint</vt:lpstr>
      <vt:lpstr>Prezentace aplikace PowerPoint</vt:lpstr>
      <vt:lpstr>NÁKLADY  ŠKOLNÍ  JÍDELNY  NA  ZABEZPEČENÍ  STRAVOVACÍ  SLUŽBY </vt:lpstr>
      <vt:lpstr>rozdělení nákladů</vt:lpstr>
      <vt:lpstr>finanční norma = náklady na potraviny </vt:lpstr>
      <vt:lpstr>Prezentace aplikace PowerPoint</vt:lpstr>
      <vt:lpstr>osobní (mzdové) náklady </vt:lpstr>
      <vt:lpstr>Prezentace aplikace PowerPoint</vt:lpstr>
      <vt:lpstr>režijní (provozní) náklady</vt:lpstr>
      <vt:lpstr>Prezentace aplikace PowerPoint</vt:lpstr>
      <vt:lpstr>zisk</vt:lpstr>
      <vt:lpstr>KALKULACE   V ZAŘÍZENÍ  ŠKOLNÍHO  STRAVOVÁNÍ </vt:lpstr>
      <vt:lpstr>STRAVOVÁNÍ  KLIENTŮ</vt:lpstr>
      <vt:lpstr>STRAVOVÁNÍ  ZAMĚSTNANCŮ</vt:lpstr>
      <vt:lpstr>STRAVOVÁNÍ  CIZÍCH  STRÁVNÍKŮ</vt:lpstr>
      <vt:lpstr>MIMOŘÁDNÉ  STRAVOVACÍ  SLUŽBY</vt:lpstr>
      <vt:lpstr>KALKULACE  V REŽIMU  DPH </vt:lpstr>
      <vt:lpstr>Prezentace aplikace PowerPoint</vt:lpstr>
      <vt:lpstr>Prezentace aplikace PowerPoint</vt:lpstr>
      <vt:lpstr>ÚPLATA  ZA  ŠKOLNÍ  STRAVOVÁNÍ  - klienti</vt:lpstr>
      <vt:lpstr>ÚPLATA  ZA  ZÁVODNÍ  STRAVOVÁNÍ  stravování zaměstnanců</vt:lpstr>
      <vt:lpstr>Prezentace aplikace PowerPoint</vt:lpstr>
      <vt:lpstr>DOPLŇKOVÁ  ČINNOST (JINÁ ČINNOST) stravování cizích strávníků</vt:lpstr>
      <vt:lpstr>Prezentace aplikace PowerPoint</vt:lpstr>
      <vt:lpstr>Prezentace aplikace PowerPoint</vt:lpstr>
      <vt:lpstr>ZDROJE PŘEDNÁŠKY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HOSPODAŘENÍ  ŠKOLNÍ  JÍDELNY</dc:title>
  <dc:creator>notes</dc:creator>
  <cp:lastModifiedBy>Vampolová Miloslava</cp:lastModifiedBy>
  <cp:revision>34</cp:revision>
  <cp:lastPrinted>2017-03-31T15:21:44Z</cp:lastPrinted>
  <dcterms:created xsi:type="dcterms:W3CDTF">2015-04-17T11:38:12Z</dcterms:created>
  <dcterms:modified xsi:type="dcterms:W3CDTF">2026-03-23T06:57:26Z</dcterms:modified>
</cp:coreProperties>
</file>