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0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FBB00-D522-437D-A846-D6E7C3CED89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F6E42-A219-4B84-8A02-5A7E2A202A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315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8DB68-E844-4A51-A9AF-7155ECE05CC7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alovehradecky-kraj.cz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zivaspol.cz/" TargetMode="External"/><Relationship Id="rId2" Type="http://schemas.openxmlformats.org/officeDocument/2006/relationships/hyperlink" Target="http://www.jidelny.cz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HOSPODAŘENÍ  ŠKOLNÍ  JÍDELNY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FINANČNÍ  ZDROJE  ŠKOLNÍCH  JÍDELEN</a:t>
            </a:r>
          </a:p>
          <a:p>
            <a:r>
              <a:rPr lang="cs-CZ" b="1" dirty="0"/>
              <a:t>1/ dotace  ze  státního  rozpočtu </a:t>
            </a:r>
          </a:p>
          <a:p>
            <a:r>
              <a:rPr lang="cs-CZ" b="1" dirty="0"/>
              <a:t>2/ zřizovatel – příspěvek na provoz </a:t>
            </a:r>
          </a:p>
          <a:p>
            <a:r>
              <a:rPr lang="cs-CZ" b="1" dirty="0"/>
              <a:t>3/ výnosy z vlastní činnosti</a:t>
            </a:r>
            <a:r>
              <a:rPr lang="cs-CZ" dirty="0"/>
              <a:t> </a:t>
            </a:r>
          </a:p>
          <a:p>
            <a:r>
              <a:rPr lang="cs-CZ" b="1" dirty="0"/>
              <a:t>4/ investiční dotace</a:t>
            </a:r>
            <a:r>
              <a:rPr lang="cs-CZ" dirty="0"/>
              <a:t> </a:t>
            </a:r>
          </a:p>
          <a:p>
            <a:r>
              <a:rPr lang="cs-CZ" b="1" dirty="0"/>
              <a:t>5/ ostatní zdroje</a:t>
            </a: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692696"/>
            <a:ext cx="75608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Možnosti </a:t>
            </a:r>
            <a:endParaRPr lang="cs-CZ" sz="3200" dirty="0"/>
          </a:p>
          <a:p>
            <a:r>
              <a:rPr lang="cs-CZ" sz="3200" dirty="0"/>
              <a:t>- stravování v provozovně</a:t>
            </a:r>
          </a:p>
          <a:p>
            <a:r>
              <a:rPr lang="cs-CZ" sz="3200" dirty="0"/>
              <a:t>- výdej do jídlonosičů</a:t>
            </a:r>
          </a:p>
          <a:p>
            <a:r>
              <a:rPr lang="cs-CZ" sz="3200" dirty="0"/>
              <a:t>- dovážka hotových pokrmů do domácností, na pracoviště (+ příplatek za dopravu)</a:t>
            </a:r>
          </a:p>
          <a:p>
            <a:r>
              <a:rPr lang="cs-CZ" sz="3200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POSKYTOVÁNÍ 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rozsah a podmínky pro poskytování školního stravování (včetně přihlašování, odhlašování stravy) upravuje vnitřní řád školní jídelny</a:t>
            </a:r>
          </a:p>
          <a:p>
            <a:r>
              <a:rPr lang="cs-CZ" dirty="0"/>
              <a:t>zařízení školního stravování poskytuje:</a:t>
            </a:r>
          </a:p>
          <a:p>
            <a:r>
              <a:rPr lang="cs-CZ" dirty="0"/>
              <a:t>- snídaně</a:t>
            </a:r>
          </a:p>
          <a:p>
            <a:r>
              <a:rPr lang="cs-CZ" dirty="0"/>
              <a:t>- přesnídávka</a:t>
            </a:r>
          </a:p>
          <a:p>
            <a:r>
              <a:rPr lang="cs-CZ" dirty="0"/>
              <a:t>- oběd</a:t>
            </a:r>
          </a:p>
          <a:p>
            <a:r>
              <a:rPr lang="cs-CZ" dirty="0"/>
              <a:t>- svačina</a:t>
            </a:r>
          </a:p>
          <a:p>
            <a:r>
              <a:rPr lang="cs-CZ" dirty="0"/>
              <a:t>- večeře</a:t>
            </a:r>
          </a:p>
          <a:p>
            <a:r>
              <a:rPr lang="cs-CZ" dirty="0"/>
              <a:t>- druhá večeře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hlavní jídlo </a:t>
            </a:r>
          </a:p>
          <a:p>
            <a:r>
              <a:rPr lang="cs-CZ" sz="3200" dirty="0"/>
              <a:t>oběd (polévka, hlavní chod a případě doplněk , nápoj)</a:t>
            </a:r>
          </a:p>
          <a:p>
            <a:r>
              <a:rPr lang="cs-CZ" sz="3200" dirty="0"/>
              <a:t>večeře (hlavní chod, nápoj a případně doplněk</a:t>
            </a:r>
          </a:p>
          <a:p>
            <a:r>
              <a:rPr lang="cs-CZ" sz="3200" b="1" dirty="0"/>
              <a:t>doplňkové jídlo </a:t>
            </a:r>
          </a:p>
          <a:p>
            <a:r>
              <a:rPr lang="cs-CZ" sz="3200" dirty="0"/>
              <a:t>snídaně</a:t>
            </a:r>
          </a:p>
          <a:p>
            <a:r>
              <a:rPr lang="cs-CZ" sz="3200" dirty="0"/>
              <a:t>přesnídávka</a:t>
            </a:r>
          </a:p>
          <a:p>
            <a:r>
              <a:rPr lang="cs-CZ" sz="3200" dirty="0"/>
              <a:t>svačina</a:t>
            </a:r>
          </a:p>
          <a:p>
            <a:r>
              <a:rPr lang="cs-CZ" sz="3200" dirty="0"/>
              <a:t>druhá večeře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9" y="764704"/>
            <a:ext cx="806489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MŠ – celodenní</a:t>
            </a:r>
          </a:p>
          <a:p>
            <a:r>
              <a:rPr lang="cs-CZ" sz="3200" dirty="0"/>
              <a:t>oběd a jedno předcházející a jedno navazující doplňkové jídlo </a:t>
            </a:r>
          </a:p>
          <a:p>
            <a:r>
              <a:rPr lang="cs-CZ" sz="3200" u="sng" dirty="0"/>
              <a:t>MŠ polodenní</a:t>
            </a:r>
          </a:p>
          <a:p>
            <a:r>
              <a:rPr lang="cs-CZ" sz="3200" dirty="0"/>
              <a:t>oběd + přesnídávka</a:t>
            </a:r>
          </a:p>
          <a:p>
            <a:r>
              <a:rPr lang="cs-CZ" sz="3200" dirty="0"/>
              <a:t>oběd + svačina  </a:t>
            </a:r>
          </a:p>
          <a:p>
            <a:r>
              <a:rPr lang="cs-CZ" sz="3200" u="sng" dirty="0"/>
              <a:t>ZŠ, SŠ, konzervatoř, VOŠ </a:t>
            </a:r>
            <a:r>
              <a:rPr lang="cs-CZ" sz="3200" dirty="0"/>
              <a:t>– oběd</a:t>
            </a:r>
          </a:p>
          <a:p>
            <a:endParaRPr lang="cs-CZ" sz="3200" dirty="0"/>
          </a:p>
          <a:p>
            <a:r>
              <a:rPr lang="cs-CZ" sz="3200" u="sng" dirty="0"/>
              <a:t>výchovná zařízení </a:t>
            </a:r>
            <a:r>
              <a:rPr lang="cs-CZ" sz="3200" dirty="0"/>
              <a:t>– hlavní a doplňková jídla (do 15 let bez druhé večeře)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1143000"/>
          </a:xfrm>
        </p:spPr>
        <p:txBody>
          <a:bodyPr>
            <a:normAutofit fontScale="90000"/>
          </a:bodyPr>
          <a:lstStyle/>
          <a:p>
            <a:r>
              <a:rPr lang="cs-CZ" sz="2700" u="sng" dirty="0"/>
              <a:t>NÁKLADY  ŠKOLNÍ  JÍDELNY  NA  ZABEZPEČENÍ  STRAVOVACÍ  SLUŽBY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- náklady ve ŠJ vyjadřují spotřebu, popř. opotřebení majetku, nakupovaných služeb a vynaložené práce </a:t>
            </a:r>
          </a:p>
          <a:p>
            <a:r>
              <a:rPr lang="cs-CZ" dirty="0"/>
              <a:t>- systém evidence nákladů je základem pro stanovení cen výkonů</a:t>
            </a:r>
          </a:p>
          <a:p>
            <a:r>
              <a:rPr lang="cs-CZ" dirty="0"/>
              <a:t>- evidence nákladů musí zabezpečit oddělené sledování nákladů v hlavní a DČ činnosti</a:t>
            </a:r>
          </a:p>
          <a:p>
            <a:r>
              <a:rPr lang="cs-CZ" dirty="0"/>
              <a:t>- účetně se náklady evidují  – od počátku účetního období - narůstajícím způsobem</a:t>
            </a:r>
          </a:p>
          <a:p>
            <a:r>
              <a:rPr lang="cs-CZ" dirty="0"/>
              <a:t>- náklady se účtují vždy do období, se kterým věcně a časově souvisí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rozdělení nákladů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dle možnosti ovlivnění – fixní (odpisy)  x  variabilní (spotřeba potravin)</a:t>
            </a:r>
          </a:p>
          <a:p>
            <a:r>
              <a:rPr lang="cs-CZ" dirty="0"/>
              <a:t>dle účelu – školní stravování, závodní stravování, </a:t>
            </a:r>
            <a:r>
              <a:rPr lang="cs-CZ" dirty="0" err="1"/>
              <a:t>stravování</a:t>
            </a:r>
            <a:r>
              <a:rPr lang="cs-CZ" dirty="0"/>
              <a:t> dalších osob v rámci DČ (JČ)</a:t>
            </a:r>
          </a:p>
          <a:p>
            <a:r>
              <a:rPr lang="cs-CZ" dirty="0"/>
              <a:t>dle druhu – náklady na potraviny, osobní (mzdové) náklady, režijní (provozní) náklady, zisk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finanční norma = náklady na potraviny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hradí klient, zaměstnanec, cizí strávník </a:t>
            </a:r>
          </a:p>
          <a:p>
            <a:r>
              <a:rPr lang="cs-CZ" dirty="0"/>
              <a:t>spotřeba potravin je stanovena normativně pro každou věkovou kategorii strávníků (do -6 let, 7-10 let, 11-14 let, 15 a více let) </a:t>
            </a:r>
          </a:p>
          <a:p>
            <a:r>
              <a:rPr lang="cs-CZ" dirty="0"/>
              <a:t> dodržovat výživové normy pro školního stravování (vyhláška o školním stravování – příloha č.1) </a:t>
            </a:r>
          </a:p>
          <a:p>
            <a:r>
              <a:rPr lang="cs-CZ" dirty="0"/>
              <a:t>dodržovat příloha č.2 ve vyhlášce o školním stravování – rozpětí finančních normativů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1" y="980728"/>
            <a:ext cx="777686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výpočet na jeden oběd:  </a:t>
            </a:r>
          </a:p>
          <a:p>
            <a:r>
              <a:rPr lang="cs-CZ" sz="3200" dirty="0"/>
              <a:t>finanční normativ (cena potravin) </a:t>
            </a:r>
          </a:p>
          <a:p>
            <a:endParaRPr lang="cs-CZ" sz="3200" dirty="0"/>
          </a:p>
          <a:p>
            <a:r>
              <a:rPr lang="cs-CZ" sz="3200" b="1" dirty="0"/>
              <a:t>mínus</a:t>
            </a:r>
          </a:p>
          <a:p>
            <a:endParaRPr lang="cs-CZ" sz="3200" dirty="0"/>
          </a:p>
          <a:p>
            <a:r>
              <a:rPr lang="cs-CZ" sz="3200" dirty="0"/>
              <a:t> spotřeba potravin </a:t>
            </a:r>
          </a:p>
          <a:p>
            <a:endParaRPr lang="cs-CZ" sz="3200" dirty="0"/>
          </a:p>
          <a:p>
            <a:r>
              <a:rPr lang="cs-CZ" sz="3200" dirty="0"/>
              <a:t>výsledek (za dané účetní období) 0,- Kč</a:t>
            </a:r>
          </a:p>
          <a:p>
            <a:r>
              <a:rPr lang="cs-CZ" sz="3200" dirty="0"/>
              <a:t>(spotřeba potravin je vyšší než finanční normativ = zvýšení ceny stravného)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osobní (mzdové) náklady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státní rozpočet</a:t>
            </a:r>
            <a:r>
              <a:rPr lang="cs-CZ" dirty="0"/>
              <a:t> (pro klienty, zaměstnance)</a:t>
            </a:r>
          </a:p>
          <a:p>
            <a:r>
              <a:rPr lang="cs-CZ" b="1" dirty="0"/>
              <a:t>cizí strávníci – </a:t>
            </a:r>
            <a:r>
              <a:rPr lang="cs-CZ" dirty="0"/>
              <a:t>ve vlastní režii</a:t>
            </a:r>
          </a:p>
          <a:p>
            <a:r>
              <a:rPr lang="cs-CZ" dirty="0"/>
              <a:t>jsou náklady na mzdy, zákonné odvody (SP, ZP, FKSP), náhrady mzdy (dovolená, nemocenská, odstupné, odvod za neplnění ZPS), ONIV – cestovné, DVPP, OOPP…)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692696"/>
            <a:ext cx="813690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výpočet na jeden oběd:  </a:t>
            </a:r>
          </a:p>
          <a:p>
            <a:r>
              <a:rPr lang="cs-CZ" sz="3200" dirty="0"/>
              <a:t>skutečné celkové mzdové náklady ( za dané účetní období)</a:t>
            </a:r>
          </a:p>
          <a:p>
            <a:endParaRPr lang="cs-CZ" sz="3200" dirty="0"/>
          </a:p>
          <a:p>
            <a:r>
              <a:rPr lang="cs-CZ" sz="3200" b="1" dirty="0"/>
              <a:t>děleno</a:t>
            </a:r>
          </a:p>
          <a:p>
            <a:endParaRPr lang="cs-CZ" sz="3200" dirty="0"/>
          </a:p>
          <a:p>
            <a:r>
              <a:rPr lang="cs-CZ" sz="3200" dirty="0"/>
              <a:t> počet uvařených obědů (za dané účetní období)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dotace  ze  státního  rozpočtu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= neinvestiční dotace MŠMT  </a:t>
            </a:r>
          </a:p>
          <a:p>
            <a:r>
              <a:rPr lang="cs-CZ" dirty="0"/>
              <a:t>mzdové náklady (platový tarif, třída, stupeň, příplatek za vedení, osobní příplatek…),</a:t>
            </a:r>
          </a:p>
          <a:p>
            <a:r>
              <a:rPr lang="cs-CZ" dirty="0"/>
              <a:t>náhrady mzdy (dovolená, nemocenská, odstupné …), </a:t>
            </a:r>
          </a:p>
          <a:p>
            <a:r>
              <a:rPr lang="cs-CZ" dirty="0"/>
              <a:t>odvody (SP, ZP, FKSP), </a:t>
            </a:r>
          </a:p>
          <a:p>
            <a:r>
              <a:rPr lang="cs-CZ" dirty="0"/>
              <a:t>ONIV (ostatní neinvestiční náklady – cestovné, DVPP, OOPP)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režijní (provozní)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zřizovatel</a:t>
            </a:r>
            <a:r>
              <a:rPr lang="cs-CZ" dirty="0"/>
              <a:t> (pro klienty, zaměstnance)</a:t>
            </a:r>
          </a:p>
          <a:p>
            <a:r>
              <a:rPr lang="cs-CZ" b="1" dirty="0"/>
              <a:t>cizí strávníci – ve vlastní režii</a:t>
            </a:r>
            <a:endParaRPr lang="cs-CZ" dirty="0"/>
          </a:p>
          <a:p>
            <a:r>
              <a:rPr lang="cs-CZ" dirty="0"/>
              <a:t>jsou náklady na provoz - MT, majetek, energie (plyn, voda, elektřina, teplo), služby (telefonní poplatky, bankovní poplatky, odvoz odpadů..), opravy, odpisy dlouhodobého majetku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620688"/>
            <a:ext cx="799288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výpočet na jeden oběd</a:t>
            </a:r>
            <a:r>
              <a:rPr lang="cs-CZ" sz="3200" dirty="0"/>
              <a:t>:  </a:t>
            </a:r>
          </a:p>
          <a:p>
            <a:r>
              <a:rPr lang="cs-CZ" sz="3200" dirty="0"/>
              <a:t>skutečné celkové režijní náklady (za dané účetní období</a:t>
            </a:r>
          </a:p>
          <a:p>
            <a:endParaRPr lang="cs-CZ" sz="3200" dirty="0"/>
          </a:p>
          <a:p>
            <a:r>
              <a:rPr lang="cs-CZ" sz="3200" b="1" dirty="0"/>
              <a:t>děleno</a:t>
            </a:r>
          </a:p>
          <a:p>
            <a:endParaRPr lang="cs-CZ" sz="3200" dirty="0"/>
          </a:p>
          <a:p>
            <a:r>
              <a:rPr lang="cs-CZ" sz="3200" dirty="0"/>
              <a:t> počet uvařených obědů (za dané účetní období)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zisk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hradí cizí strávník </a:t>
            </a:r>
          </a:p>
          <a:p>
            <a:r>
              <a:rPr lang="cs-CZ" b="1" dirty="0"/>
              <a:t>klienti </a:t>
            </a:r>
            <a:r>
              <a:rPr lang="cs-CZ" dirty="0"/>
              <a:t>(děti, žáci studenti) – plná cena stravy</a:t>
            </a:r>
          </a:p>
          <a:p>
            <a:r>
              <a:rPr lang="cs-CZ" dirty="0"/>
              <a:t>je výnosem pro zařízení školního stravování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u="sng" dirty="0"/>
              <a:t>KALKULACE   V ZAŘÍZENÍ  ŠKOLNÍHO  STRAVOVÁNÍ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kalkulace je zjištění vlastních nákladů (ceny) na kalkulační jednici</a:t>
            </a:r>
          </a:p>
          <a:p>
            <a:r>
              <a:rPr lang="cs-CZ" dirty="0"/>
              <a:t>kalkulační jednice = jedna porce  - snídaně, svačiny, oběda….</a:t>
            </a:r>
          </a:p>
          <a:p>
            <a:r>
              <a:rPr lang="cs-CZ" dirty="0"/>
              <a:t>při kalkulaci prodejní ceny je nutné uvádět i slevy (příspěvek z FKSP)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STRAVOVÁNÍ  KLIENTŮ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Děti, žáci, studenti - </a:t>
            </a:r>
            <a:r>
              <a:rPr lang="cs-CZ" b="1" u="sng" dirty="0"/>
              <a:t>v době jejich pobytu ve škole</a:t>
            </a:r>
            <a:endParaRPr lang="cs-CZ" b="1" dirty="0"/>
          </a:p>
          <a:p>
            <a:r>
              <a:rPr lang="cs-CZ" dirty="0"/>
              <a:t>- pravidla jsou stanovena školským zákonem a vyhláškou o školním stravování</a:t>
            </a:r>
          </a:p>
          <a:p>
            <a:r>
              <a:rPr lang="cs-CZ" b="1" dirty="0"/>
              <a:t>finanční normativ ve výši spotřeby potravin</a:t>
            </a:r>
            <a:endParaRPr lang="cs-CZ" dirty="0"/>
          </a:p>
          <a:p>
            <a:r>
              <a:rPr lang="cs-CZ" dirty="0"/>
              <a:t>stravování klientů v době nepřítomnosti ve škole – režim DČ/JČ – cena se skládá z FN, MR, VR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STRAVOVÁNÍ  ZAMĚSTNANCŮ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v případě, že odpracuje 3 hodiny</a:t>
            </a:r>
            <a:endParaRPr lang="cs-CZ" dirty="0"/>
          </a:p>
          <a:p>
            <a:r>
              <a:rPr lang="cs-CZ" dirty="0"/>
              <a:t>vyhláška o  nákladech na stravování  </a:t>
            </a:r>
          </a:p>
          <a:p>
            <a:r>
              <a:rPr lang="cs-CZ" b="1" dirty="0"/>
              <a:t>finanční normativ ve výši spotřeby potravin - popř. snížený o příspěvek z FKSP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STRAVOVÁNÍ  CIZÍCH  STRÁVNÍKŮ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pravidelně stravování strávníci</a:t>
            </a:r>
            <a:endParaRPr lang="cs-CZ" dirty="0"/>
          </a:p>
          <a:p>
            <a:r>
              <a:rPr lang="cs-CZ" dirty="0"/>
              <a:t> je vždy předmětem doplňkové činnosti (jiné činnosti) a úplata musí být nejméně na úrovni úplných vlastních nákladů – zpravidla obsahuje zisk </a:t>
            </a:r>
          </a:p>
          <a:p>
            <a:r>
              <a:rPr lang="cs-CZ" b="1" dirty="0"/>
              <a:t>finanční normativ ve výši spotřeby potravin + osobní náklady + režijní náklady + zisk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MIMOŘÁDNÉ  STRAVOVACÍ 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nepravidelně stravovaní</a:t>
            </a:r>
            <a:endParaRPr lang="cs-CZ" dirty="0"/>
          </a:p>
          <a:p>
            <a:r>
              <a:rPr lang="cs-CZ" dirty="0"/>
              <a:t> poskytování nepravidelného stravování (účastníci soutěží, pracovníci kontrolních orgánů), </a:t>
            </a:r>
          </a:p>
          <a:p>
            <a:r>
              <a:rPr lang="cs-CZ" dirty="0"/>
              <a:t>úplata ve výši úplných vlastních nákladů, může být v rámci hlavní činnosti</a:t>
            </a:r>
          </a:p>
          <a:p>
            <a:r>
              <a:rPr lang="cs-CZ" b="1" dirty="0"/>
              <a:t>finanční normativ ve výši spotřeby potravin + osobní náklady + režijní náklady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KALKULACE  V REŽIMU  DPH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3600" b="1" dirty="0"/>
              <a:t>DPH 12%  </a:t>
            </a:r>
          </a:p>
          <a:p>
            <a:r>
              <a:rPr lang="cs-CZ" sz="3600" dirty="0"/>
              <a:t>strávník si každý den odnese jídlo v jídlonosiči </a:t>
            </a:r>
          </a:p>
          <a:p>
            <a:r>
              <a:rPr lang="cs-CZ" sz="3600" b="1" dirty="0"/>
              <a:t>DPH  12%</a:t>
            </a:r>
          </a:p>
          <a:p>
            <a:r>
              <a:rPr lang="cs-CZ" sz="3600" dirty="0"/>
              <a:t>strávník konzumuje stravu ve školní jídelně </a:t>
            </a:r>
          </a:p>
          <a:p>
            <a:endParaRPr lang="cs-CZ" sz="3600" dirty="0"/>
          </a:p>
          <a:p>
            <a:pPr>
              <a:buNone/>
            </a:pPr>
            <a:r>
              <a:rPr lang="cs-CZ" sz="3600" b="1" dirty="0"/>
              <a:t>      CIZÍ  STRÁVNÍCI</a:t>
            </a:r>
          </a:p>
          <a:p>
            <a:r>
              <a:rPr lang="cs-CZ" sz="3600" dirty="0"/>
              <a:t>cena potravin bez DPH</a:t>
            </a:r>
          </a:p>
          <a:p>
            <a:r>
              <a:rPr lang="cs-CZ" sz="3600" dirty="0"/>
              <a:t>cena režijních nákladů bez DPH</a:t>
            </a:r>
          </a:p>
          <a:p>
            <a:r>
              <a:rPr lang="cs-CZ" sz="3600" dirty="0"/>
              <a:t>cena osobních nákladů</a:t>
            </a:r>
          </a:p>
          <a:p>
            <a:r>
              <a:rPr lang="cs-CZ" sz="3600" dirty="0"/>
              <a:t>zisk</a:t>
            </a:r>
          </a:p>
          <a:p>
            <a:r>
              <a:rPr lang="cs-CZ" sz="3600" dirty="0"/>
              <a:t>DPH – daň z přidané hodnoty</a:t>
            </a:r>
          </a:p>
          <a:p>
            <a:endParaRPr lang="cs-CZ" sz="3600" dirty="0"/>
          </a:p>
          <a:p>
            <a:pPr marL="0" indent="0">
              <a:buNone/>
            </a:pPr>
            <a:r>
              <a:rPr lang="cs-CZ" sz="3600" dirty="0"/>
              <a:t>      </a:t>
            </a:r>
            <a:r>
              <a:rPr lang="cs-CZ" sz="3600" b="1" dirty="0"/>
              <a:t>ZAMĚSTNANCI (závodní stravování)</a:t>
            </a:r>
          </a:p>
          <a:p>
            <a:r>
              <a:rPr lang="cs-CZ" sz="3600" dirty="0"/>
              <a:t>cena potravin bez DPH</a:t>
            </a:r>
          </a:p>
          <a:p>
            <a:r>
              <a:rPr lang="cs-CZ" sz="3600" dirty="0"/>
              <a:t>snížení ceny o příspěvek z FKSP</a:t>
            </a:r>
          </a:p>
          <a:p>
            <a:r>
              <a:rPr lang="cs-CZ" sz="3600" dirty="0"/>
              <a:t>daň z přidané hodnoty 12%</a:t>
            </a:r>
          </a:p>
          <a:p>
            <a:pPr marL="0" indent="0">
              <a:buNone/>
            </a:pPr>
            <a:endParaRPr lang="cs-CZ" sz="3600" dirty="0"/>
          </a:p>
          <a:p>
            <a:endParaRPr lang="cs-CZ" sz="3600" dirty="0"/>
          </a:p>
          <a:p>
            <a:endParaRPr lang="cs-CZ" sz="36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692696"/>
            <a:ext cx="7279942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/>
              <a:t>cena jednoho oběda – 59,00 Kč </a:t>
            </a:r>
          </a:p>
          <a:p>
            <a:r>
              <a:rPr lang="cs-CZ" sz="3200" dirty="0"/>
              <a:t>22,32 – potraviny bez DPH   (25,- Kč s DPH)</a:t>
            </a:r>
          </a:p>
          <a:p>
            <a:r>
              <a:rPr lang="cs-CZ" sz="3200" dirty="0"/>
              <a:t>16,50 - mzdová režie </a:t>
            </a:r>
          </a:p>
          <a:p>
            <a:r>
              <a:rPr lang="cs-CZ" sz="3200" dirty="0"/>
              <a:t>11,00 - provozní režie </a:t>
            </a:r>
          </a:p>
          <a:p>
            <a:r>
              <a:rPr lang="cs-CZ" sz="3200" dirty="0"/>
              <a:t>2,86 - zisk </a:t>
            </a:r>
          </a:p>
          <a:p>
            <a:r>
              <a:rPr lang="cs-CZ" sz="3200" dirty="0"/>
              <a:t>-----------------------------------------</a:t>
            </a:r>
          </a:p>
          <a:p>
            <a:r>
              <a:rPr lang="cs-CZ" sz="3200" dirty="0"/>
              <a:t>52,68</a:t>
            </a:r>
          </a:p>
          <a:p>
            <a:r>
              <a:rPr lang="cs-CZ" sz="3200" dirty="0"/>
              <a:t>   6,32 - daň z přidané hodnoty 12%</a:t>
            </a:r>
          </a:p>
          <a:p>
            <a:r>
              <a:rPr lang="cs-CZ" sz="3200" dirty="0"/>
              <a:t>------------------------------------------</a:t>
            </a:r>
          </a:p>
          <a:p>
            <a:r>
              <a:rPr lang="cs-CZ" sz="3200" dirty="0"/>
              <a:t>59,00 celkem </a:t>
            </a:r>
          </a:p>
          <a:p>
            <a:r>
              <a:rPr lang="cs-CZ" sz="3200" dirty="0"/>
              <a:t>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normativní příděl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přidělení dotace ze státního rozpočtu - formou normativů (normativ je přidělení mzdových prostředků v závislosti na výkonech)</a:t>
            </a:r>
          </a:p>
          <a:p>
            <a:r>
              <a:rPr lang="cs-CZ" dirty="0"/>
              <a:t>ŠJ - počet přihlášených ke stravování</a:t>
            </a:r>
          </a:p>
          <a:p>
            <a:r>
              <a:rPr lang="cs-CZ" dirty="0"/>
              <a:t>MŠMT – republiková soustava normativů </a:t>
            </a:r>
          </a:p>
          <a:p>
            <a:r>
              <a:rPr lang="cs-CZ" dirty="0"/>
              <a:t>KÚ – krajská soustava normativů – dle prováděcího předpisu MŠMT </a:t>
            </a:r>
          </a:p>
          <a:p>
            <a:r>
              <a:rPr lang="cs-CZ" u="sng" dirty="0">
                <a:hlinkClick r:id="rId2"/>
              </a:rPr>
              <a:t>www.</a:t>
            </a:r>
            <a:r>
              <a:rPr lang="cs-CZ" u="sng" dirty="0" err="1">
                <a:hlinkClick r:id="rId2"/>
              </a:rPr>
              <a:t>kralovehradecky</a:t>
            </a:r>
            <a:r>
              <a:rPr lang="cs-CZ" u="sng" dirty="0">
                <a:hlinkClick r:id="rId2"/>
              </a:rPr>
              <a:t>-kraj.cz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764704"/>
            <a:ext cx="7413248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/>
              <a:t>zaměstnanci – DPH 12% - příspěvek FKSP </a:t>
            </a:r>
          </a:p>
          <a:p>
            <a:r>
              <a:rPr lang="cs-CZ" sz="3200" dirty="0"/>
              <a:t>cena jednoho oběda – 17,00 Kč </a:t>
            </a:r>
          </a:p>
          <a:p>
            <a:r>
              <a:rPr lang="cs-CZ" sz="3200" dirty="0"/>
              <a:t>   22,18 – potraviny bez DPH </a:t>
            </a:r>
          </a:p>
          <a:p>
            <a:pPr marL="457200" indent="-457200">
              <a:buFontTx/>
              <a:buChar char="-"/>
            </a:pPr>
            <a:r>
              <a:rPr lang="cs-CZ" sz="3200" dirty="0"/>
              <a:t>7,00 – příspěvek z FKSP</a:t>
            </a:r>
          </a:p>
          <a:p>
            <a:r>
              <a:rPr lang="cs-CZ" sz="3200" dirty="0"/>
              <a:t>-------------------------------------------------- </a:t>
            </a:r>
          </a:p>
          <a:p>
            <a:r>
              <a:rPr lang="cs-CZ" sz="3200" dirty="0"/>
              <a:t>   15,18</a:t>
            </a:r>
          </a:p>
          <a:p>
            <a:r>
              <a:rPr lang="cs-CZ" sz="3200" dirty="0"/>
              <a:t>      1,82 - daň z přidané hodnoty 10%</a:t>
            </a:r>
          </a:p>
          <a:p>
            <a:r>
              <a:rPr lang="cs-CZ" sz="3200" dirty="0"/>
              <a:t>--------------------------------------------------- </a:t>
            </a:r>
          </a:p>
          <a:p>
            <a:r>
              <a:rPr lang="cs-CZ" sz="3200" dirty="0"/>
              <a:t>    17,00   Kč  celkem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ÚPLATA  ZA  ŠKOLNÍ  STRAVOVÁNÍ  - klienti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strávníci v zařízeních školního stravování zřizovaných MŠMT, ÚSC (kraj, obec) </a:t>
            </a:r>
          </a:p>
          <a:p>
            <a:pPr>
              <a:buNone/>
            </a:pPr>
            <a:r>
              <a:rPr lang="cs-CZ" dirty="0"/>
              <a:t>     hradí  náklady na potraviny</a:t>
            </a:r>
          </a:p>
          <a:p>
            <a:r>
              <a:rPr lang="cs-CZ" dirty="0"/>
              <a:t>- výše platby – je určena výší normativu na potraviny pro každou věkovou kategorii</a:t>
            </a:r>
          </a:p>
          <a:p>
            <a:r>
              <a:rPr lang="cs-CZ" dirty="0"/>
              <a:t>stanovená výše finančního normativu na potraviny dle věkových kategorií strávníků je pro stravovací zařízení závazná</a:t>
            </a:r>
          </a:p>
          <a:p>
            <a:r>
              <a:rPr lang="cs-CZ" dirty="0"/>
              <a:t>- výši finančního normativu určí osoba odpovědná za školní stravování</a:t>
            </a:r>
          </a:p>
          <a:p>
            <a:r>
              <a:rPr lang="cs-CZ" dirty="0"/>
              <a:t>strávníci v zařízeních školního stravování zřizovaných církví nebo soukromou osobou - cenu za školní stravování stanoví uvedený subjekt (popř. v dohodě se zřizovatelem)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ÚPLATA  ZA  ZÁVODNÍ  STRAVOVÁNÍ  </a:t>
            </a:r>
            <a:r>
              <a:rPr lang="cs-CZ" u="sng" dirty="0" err="1"/>
              <a:t>stravování</a:t>
            </a:r>
            <a:r>
              <a:rPr lang="cs-CZ" u="sng" dirty="0"/>
              <a:t> zaměstnanců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- Zákon č. 262/2006 Sb., zákoník práce, v § 236 upravuje stravování zaměstnanců během pracovní směny a vztahuje se na všechny zaměstnance bez ohledu na právní postavení jejich zaměstnavatelů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1" y="260649"/>
            <a:ext cx="820891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vyhláška č. 84/2005 Sb</a:t>
            </a:r>
            <a:r>
              <a:rPr lang="cs-CZ" sz="2400" dirty="0"/>
              <a:t>., o nákladech na stravování a jejich úhradě v příspěvkových organizacích zřízených územními samosprávnými celky</a:t>
            </a:r>
          </a:p>
          <a:p>
            <a:endParaRPr lang="cs-CZ" sz="2400" dirty="0"/>
          </a:p>
          <a:p>
            <a:r>
              <a:rPr lang="cs-CZ" sz="2400" dirty="0"/>
              <a:t>- strávník má nárok za zvýhodněnou cenu závodního stravování      v případě, že odpracuje 3 hodiny, v daném kalendářním dni v místě výkonu práce sjednaném v pracovní smlouvě</a:t>
            </a:r>
          </a:p>
          <a:p>
            <a:r>
              <a:rPr lang="cs-CZ" sz="2400" dirty="0"/>
              <a:t>- hradí cenu ve výši finančního limitu na potraviny (pořizovací cenu surovin</a:t>
            </a:r>
          </a:p>
          <a:p>
            <a:pPr>
              <a:buFontTx/>
              <a:buChar char="-"/>
            </a:pPr>
            <a:r>
              <a:rPr lang="cs-CZ" sz="2400" dirty="0"/>
              <a:t> výše finančního limitu může být snížena o příspěvek z FKSP</a:t>
            </a:r>
          </a:p>
          <a:p>
            <a:pPr>
              <a:buFontTx/>
              <a:buChar char="-"/>
            </a:pPr>
            <a:endParaRPr lang="cs-CZ" sz="2400" dirty="0"/>
          </a:p>
          <a:p>
            <a:pPr>
              <a:buFontTx/>
              <a:buChar char="-"/>
            </a:pPr>
            <a:r>
              <a:rPr lang="cs-CZ" sz="2400" b="1" dirty="0"/>
              <a:t>v soukromých subjektech </a:t>
            </a:r>
            <a:r>
              <a:rPr lang="cs-CZ" sz="2400" dirty="0"/>
              <a:t>se financování stravování řídí zákonem č. 586/1992 Sb., o daních z příjmů, ve znění pozdějších předpisů - § 24 odst. 2, písm. j), bod 4</a:t>
            </a:r>
          </a:p>
          <a:p>
            <a:pPr>
              <a:buFontTx/>
              <a:buChar char="-"/>
            </a:pPr>
            <a:endParaRPr lang="cs-CZ" sz="2400" dirty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DOPLŇKOVÁ  ČINNOST (JINÁ ČINNOST) stravování cizích strávníků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základní principy provádění doplňkové (jiné) činnosti</a:t>
            </a:r>
          </a:p>
          <a:p>
            <a:r>
              <a:rPr lang="cs-CZ" dirty="0"/>
              <a:t>DČ navazuje na činnost hlavní tak, aby organizace lépe, efektivněji a účelněji využívala své hospodářské možnosti, tj. majetek, kvalifikaci i odbornost svých zaměstnanců</a:t>
            </a:r>
          </a:p>
          <a:p>
            <a:r>
              <a:rPr lang="cs-CZ" dirty="0"/>
              <a:t>provozování DČ je dobrovolné a možné pouze se souhlasem zřizovatele</a:t>
            </a:r>
          </a:p>
          <a:p>
            <a:r>
              <a:rPr lang="cs-CZ" dirty="0"/>
              <a:t>rozsah a předmět DČ musí být uvedené ve zřizovací listině a v souladu se živnostenským zákonem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836712"/>
            <a:ext cx="83529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- zařízení školního stravování musí mít živnostenský list - </a:t>
            </a:r>
            <a:r>
              <a:rPr lang="cs-CZ" sz="3200" b="1" dirty="0"/>
              <a:t>hostinská činnost</a:t>
            </a:r>
          </a:p>
          <a:p>
            <a:r>
              <a:rPr lang="cs-CZ" sz="3200" dirty="0"/>
              <a:t>- DČ se provádí na základě vnitřní směrnice</a:t>
            </a:r>
          </a:p>
          <a:p>
            <a:r>
              <a:rPr lang="cs-CZ" sz="3200" dirty="0"/>
              <a:t>- DČ nesmí být provozována na úkor činnosti hlavní</a:t>
            </a:r>
          </a:p>
          <a:p>
            <a:pPr>
              <a:buFontTx/>
              <a:buChar char="-"/>
            </a:pPr>
            <a:r>
              <a:rPr lang="cs-CZ" sz="3200" dirty="0"/>
              <a:t>výkony DČ se realizují za úplatu a musí pokrýt alespoň úplné vlastní náklady výkonu</a:t>
            </a:r>
          </a:p>
          <a:p>
            <a:pPr>
              <a:buFontTx/>
              <a:buChar char="-"/>
            </a:pPr>
            <a:r>
              <a:rPr lang="cs-CZ" sz="3200" dirty="0"/>
              <a:t> hospodaření v DČ nesmí být ztrátové – celkový hospodářský výsledek musí být kladný</a:t>
            </a:r>
          </a:p>
          <a:p>
            <a:r>
              <a:rPr lang="cs-CZ" sz="3200" dirty="0"/>
              <a:t>- evidence nákladů a výnosů DČ se vede účetně odděleně od činnosti hlavní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3" y="836712"/>
            <a:ext cx="777686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Účtování nákladů a výnosů školní jídelny – z legislativy jednoznačně vyplývá nutnost odděleného sledování hlavní a doplňkové činnosti, vhodné je i oddělené sledování výnosů a nákladů za závodní stravování</a:t>
            </a:r>
          </a:p>
          <a:p>
            <a:r>
              <a:rPr lang="cs-CZ" sz="3200" dirty="0"/>
              <a:t> </a:t>
            </a:r>
          </a:p>
          <a:p>
            <a:r>
              <a:rPr lang="cs-CZ" sz="3200" dirty="0"/>
              <a:t>Možnosti a termíny úhrady úplaty za školní stravování jsou stanoveny ve vnitřním řádu:</a:t>
            </a:r>
          </a:p>
          <a:p>
            <a:r>
              <a:rPr lang="cs-CZ" sz="3200" dirty="0"/>
              <a:t>(možnosti - hotovost, převodní příkaz, inkaso, složenka – vhodná kombinace možností)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PŘEDNÁŠKY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Zákon č. 262/2006 Sb., zákoník práce</a:t>
            </a:r>
          </a:p>
          <a:p>
            <a:r>
              <a:rPr lang="cs-CZ" dirty="0"/>
              <a:t>vyhláška č. 84/2005 Sb., o nákladech na stravování a jejich úhradě v příspěvkových organizacích zřízených územními samosprávnými celky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11560" y="0"/>
            <a:ext cx="8136904" cy="1141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3200" dirty="0"/>
          </a:p>
          <a:p>
            <a:r>
              <a:rPr lang="cs-CZ" sz="3200" dirty="0"/>
              <a:t>- Vyhláška č. 107/2005 Sb., o školním stravování, ve znění pozdějších předpisů</a:t>
            </a:r>
          </a:p>
          <a:p>
            <a:r>
              <a:rPr lang="cs-CZ" sz="3200" dirty="0"/>
              <a:t>- Zákon č. 586/1992 Sb., o daních z příjmů, ve znění pozdějších předpisů</a:t>
            </a:r>
          </a:p>
          <a:p>
            <a:pPr>
              <a:buFontTx/>
              <a:buChar char="-"/>
            </a:pPr>
            <a:r>
              <a:rPr lang="cs-CZ" sz="3200" dirty="0"/>
              <a:t>Zákon č. 561/2004 Sb., školský zákon, ve znění pozdějších předpisů</a:t>
            </a:r>
          </a:p>
          <a:p>
            <a:pPr>
              <a:buFontTx/>
              <a:buChar char="-"/>
            </a:pPr>
            <a:r>
              <a:rPr lang="cs-CZ" sz="3200" dirty="0"/>
              <a:t>Zákon č. 563/1991 Sb., o účetnictví, ve znění pozdějších předpisů</a:t>
            </a:r>
          </a:p>
          <a:p>
            <a:pPr>
              <a:buFontTx/>
              <a:buChar char="-"/>
            </a:pPr>
            <a:endParaRPr lang="cs-CZ" sz="3200" dirty="0"/>
          </a:p>
          <a:p>
            <a:r>
              <a:rPr lang="cs-CZ" sz="3200" u="sng" dirty="0">
                <a:hlinkClick r:id="rId2"/>
              </a:rPr>
              <a:t>www.</a:t>
            </a:r>
            <a:r>
              <a:rPr lang="cs-CZ" sz="3200" u="sng" dirty="0" err="1">
                <a:hlinkClick r:id="rId2"/>
              </a:rPr>
              <a:t>jidelny.cz</a:t>
            </a:r>
            <a:r>
              <a:rPr lang="cs-CZ" sz="3200" dirty="0"/>
              <a:t> </a:t>
            </a:r>
          </a:p>
          <a:p>
            <a:r>
              <a:rPr lang="cs-CZ" sz="3200" dirty="0">
                <a:hlinkClick r:id="rId3"/>
              </a:rPr>
              <a:t>www.</a:t>
            </a:r>
            <a:r>
              <a:rPr lang="cs-CZ" sz="3200" dirty="0" err="1">
                <a:hlinkClick r:id="rId3"/>
              </a:rPr>
              <a:t>vyzivaspol.cz</a:t>
            </a:r>
            <a:endParaRPr lang="cs-CZ" sz="3200" dirty="0"/>
          </a:p>
          <a:p>
            <a:r>
              <a:rPr lang="cs-CZ" sz="3200" dirty="0"/>
              <a:t>(časopis výživa a potraviny)</a:t>
            </a:r>
          </a:p>
          <a:p>
            <a:endParaRPr lang="cs-CZ" sz="3200" dirty="0"/>
          </a:p>
          <a:p>
            <a:pPr>
              <a:buFontTx/>
              <a:buChar char="-"/>
            </a:pPr>
            <a:endParaRPr lang="cs-CZ" sz="3200" dirty="0"/>
          </a:p>
          <a:p>
            <a:pPr>
              <a:buFontTx/>
              <a:buChar char="-"/>
            </a:pPr>
            <a:endParaRPr lang="cs-CZ" sz="32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908720"/>
            <a:ext cx="71287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pouze pro školská zařízení , které jsou zařazené do rejstříku škol a školských zařízení (bez ohledu na zřizovatele)</a:t>
            </a:r>
          </a:p>
          <a:p>
            <a:r>
              <a:rPr lang="cs-CZ" sz="3200" dirty="0"/>
              <a:t> všichni zřizovatelé - MŠMT, ÚSC, církev, soukromé osoby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zřizovatel – příspěvek na provoz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nákup materiálu – čistící prostředky, kancelářské potřeby, chemie ke kuchyňskému zařízení</a:t>
            </a:r>
          </a:p>
          <a:p>
            <a:r>
              <a:rPr lang="cs-CZ" dirty="0"/>
              <a:t> majetku (dlouhodobého, drobného)- hrnce, talíře, výpočetní technika, nábytek….</a:t>
            </a:r>
          </a:p>
          <a:p>
            <a:r>
              <a:rPr lang="cs-CZ" dirty="0"/>
              <a:t>energií – elektrické energie, teplo, plyn, voda</a:t>
            </a:r>
          </a:p>
          <a:p>
            <a:r>
              <a:rPr lang="cs-CZ" dirty="0"/>
              <a:t> služeb – rozbory vody, odvoz odpadů.. </a:t>
            </a:r>
          </a:p>
          <a:p>
            <a:r>
              <a:rPr lang="cs-CZ" dirty="0"/>
              <a:t>oprav – kuchyňského zařízení, malování…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výnosy z vlastní činnosti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– jiná činnost – výnosy se vracejí do státního rozpočtu</a:t>
            </a:r>
          </a:p>
          <a:p>
            <a:r>
              <a:rPr lang="cs-CZ" dirty="0"/>
              <a:t>ÚSC – doplňková činnost – výnosy určuje zřizovací listina, zřizovatel</a:t>
            </a:r>
          </a:p>
          <a:p>
            <a:r>
              <a:rPr lang="cs-CZ" dirty="0"/>
              <a:t>církev, soukromá osoba – nakládání s výnosy stanoví zřizovatel</a:t>
            </a:r>
          </a:p>
          <a:p>
            <a:r>
              <a:rPr lang="cs-CZ" dirty="0"/>
              <a:t>stravování cizích strávníků, pronájem, prodej majetku, příjmy z reklam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investiční dotace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hradí zřizovatel </a:t>
            </a:r>
          </a:p>
          <a:p>
            <a:r>
              <a:rPr lang="cs-CZ" dirty="0"/>
              <a:t>nákup dlouhodobého majetku</a:t>
            </a:r>
          </a:p>
          <a:p>
            <a:r>
              <a:rPr lang="cs-CZ" dirty="0"/>
              <a:t>hmotný nad 40 tisíc Kč</a:t>
            </a:r>
          </a:p>
          <a:p>
            <a:r>
              <a:rPr lang="cs-CZ" dirty="0"/>
              <a:t>nehmotný nad 60 tisíc Kč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ostatní zdroje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granty – EU</a:t>
            </a:r>
          </a:p>
          <a:p>
            <a:r>
              <a:rPr lang="cs-CZ" dirty="0"/>
              <a:t>dary </a:t>
            </a:r>
          </a:p>
          <a:p>
            <a:r>
              <a:rPr lang="cs-CZ" dirty="0"/>
              <a:t>finanční příspěvky – sponzoři, firmy, zákonní zástupci strávníků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STRAVOVÁNÍ  A  STRAVOVACÍ 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Klienti školního stravování</a:t>
            </a:r>
            <a:endParaRPr lang="cs-CZ" dirty="0"/>
          </a:p>
          <a:p>
            <a:r>
              <a:rPr lang="cs-CZ" dirty="0"/>
              <a:t>děti – mateřských škol – </a:t>
            </a:r>
            <a:r>
              <a:rPr lang="cs-CZ" i="1" u="sng" dirty="0"/>
              <a:t>hlavní činnost</a:t>
            </a:r>
          </a:p>
          <a:p>
            <a:r>
              <a:rPr lang="cs-CZ" dirty="0"/>
              <a:t> žáci – základních škol – </a:t>
            </a:r>
            <a:r>
              <a:rPr lang="cs-CZ" i="1" u="sng" dirty="0"/>
              <a:t>hlavní činnost</a:t>
            </a:r>
          </a:p>
          <a:p>
            <a:r>
              <a:rPr lang="cs-CZ" dirty="0"/>
              <a:t>studenti - středních škol – </a:t>
            </a:r>
            <a:r>
              <a:rPr lang="cs-CZ" i="1" u="sng" dirty="0"/>
              <a:t>hlavní činnost</a:t>
            </a:r>
          </a:p>
          <a:p>
            <a:pPr marL="0" indent="0">
              <a:buNone/>
            </a:pPr>
            <a:r>
              <a:rPr lang="cs-CZ" b="1" dirty="0"/>
              <a:t>Zaměstnanci</a:t>
            </a:r>
            <a:r>
              <a:rPr lang="cs-CZ" dirty="0"/>
              <a:t>  -  </a:t>
            </a:r>
            <a:r>
              <a:rPr lang="cs-CZ" i="1" u="sng" dirty="0"/>
              <a:t>hlavní činnost</a:t>
            </a:r>
          </a:p>
          <a:p>
            <a:pPr marL="0" indent="0">
              <a:buNone/>
            </a:pPr>
            <a:r>
              <a:rPr lang="cs-CZ" b="1" dirty="0"/>
              <a:t>Veřejnost</a:t>
            </a:r>
            <a:r>
              <a:rPr lang="cs-CZ" dirty="0"/>
              <a:t> (firmy, senioři, ženy na mateřské dovolené…) – </a:t>
            </a:r>
            <a:r>
              <a:rPr lang="cs-CZ" i="1" u="sng" dirty="0"/>
              <a:t>doplňková činnost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1817</Words>
  <Application>Microsoft Office PowerPoint</Application>
  <PresentationFormat>Předvádění na obrazovce (4:3)</PresentationFormat>
  <Paragraphs>238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1" baseType="lpstr">
      <vt:lpstr>Arial</vt:lpstr>
      <vt:lpstr>Calibri</vt:lpstr>
      <vt:lpstr>Motiv sady Office</vt:lpstr>
      <vt:lpstr>HOSPODAŘENÍ  ŠKOLNÍ  JÍDELNY </vt:lpstr>
      <vt:lpstr>dotace  ze  státního  rozpočtu </vt:lpstr>
      <vt:lpstr>normativní příděl</vt:lpstr>
      <vt:lpstr>Prezentace aplikace PowerPoint</vt:lpstr>
      <vt:lpstr>zřizovatel – příspěvek na provoz </vt:lpstr>
      <vt:lpstr>výnosy z vlastní činnosti </vt:lpstr>
      <vt:lpstr>investiční dotace </vt:lpstr>
      <vt:lpstr>ostatní zdroje </vt:lpstr>
      <vt:lpstr>STRAVOVÁNÍ  A  STRAVOVACÍ  SLUŽBY</vt:lpstr>
      <vt:lpstr>Prezentace aplikace PowerPoint</vt:lpstr>
      <vt:lpstr>POSKYTOVÁNÍ  STRAVOVÁNÍ</vt:lpstr>
      <vt:lpstr>Prezentace aplikace PowerPoint</vt:lpstr>
      <vt:lpstr>Prezentace aplikace PowerPoint</vt:lpstr>
      <vt:lpstr>NÁKLADY  ŠKOLNÍ  JÍDELNY  NA  ZABEZPEČENÍ  STRAVOVACÍ  SLUŽBY </vt:lpstr>
      <vt:lpstr>rozdělení nákladů</vt:lpstr>
      <vt:lpstr>finanční norma = náklady na potraviny </vt:lpstr>
      <vt:lpstr>Prezentace aplikace PowerPoint</vt:lpstr>
      <vt:lpstr>osobní (mzdové) náklady </vt:lpstr>
      <vt:lpstr>Prezentace aplikace PowerPoint</vt:lpstr>
      <vt:lpstr>režijní (provozní) náklady</vt:lpstr>
      <vt:lpstr>Prezentace aplikace PowerPoint</vt:lpstr>
      <vt:lpstr>zisk</vt:lpstr>
      <vt:lpstr>KALKULACE   V ZAŘÍZENÍ  ŠKOLNÍHO  STRAVOVÁNÍ </vt:lpstr>
      <vt:lpstr>STRAVOVÁNÍ  KLIENTŮ</vt:lpstr>
      <vt:lpstr>STRAVOVÁNÍ  ZAMĚSTNANCŮ</vt:lpstr>
      <vt:lpstr>STRAVOVÁNÍ  CIZÍCH  STRÁVNÍKŮ</vt:lpstr>
      <vt:lpstr>MIMOŘÁDNÉ  STRAVOVACÍ  SLUŽBY</vt:lpstr>
      <vt:lpstr>KALKULACE  V REŽIMU  DPH </vt:lpstr>
      <vt:lpstr>Prezentace aplikace PowerPoint</vt:lpstr>
      <vt:lpstr>Prezentace aplikace PowerPoint</vt:lpstr>
      <vt:lpstr>ÚPLATA  ZA  ŠKOLNÍ  STRAVOVÁNÍ  - klienti</vt:lpstr>
      <vt:lpstr>ÚPLATA  ZA  ZÁVODNÍ  STRAVOVÁNÍ  stravování zaměstnanců</vt:lpstr>
      <vt:lpstr>Prezentace aplikace PowerPoint</vt:lpstr>
      <vt:lpstr>DOPLŇKOVÁ  ČINNOST (JINÁ ČINNOST) stravování cizích strávníků</vt:lpstr>
      <vt:lpstr>Prezentace aplikace PowerPoint</vt:lpstr>
      <vt:lpstr>Prezentace aplikace PowerPoint</vt:lpstr>
      <vt:lpstr>ZDROJE PŘEDNÁŠKY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HOSPODAŘENÍ  ŠKOLNÍ  JÍDELNY</dc:title>
  <dc:creator>notes</dc:creator>
  <cp:lastModifiedBy>Hůlková Ilona</cp:lastModifiedBy>
  <cp:revision>35</cp:revision>
  <cp:lastPrinted>2017-03-31T15:21:44Z</cp:lastPrinted>
  <dcterms:created xsi:type="dcterms:W3CDTF">2015-04-17T11:38:12Z</dcterms:created>
  <dcterms:modified xsi:type="dcterms:W3CDTF">2026-03-05T07:51:19Z</dcterms:modified>
</cp:coreProperties>
</file>