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89" r:id="rId3"/>
    <p:sldId id="288" r:id="rId4"/>
    <p:sldId id="257" r:id="rId5"/>
    <p:sldId id="280" r:id="rId6"/>
    <p:sldId id="282" r:id="rId7"/>
    <p:sldId id="292" r:id="rId8"/>
    <p:sldId id="283" r:id="rId9"/>
    <p:sldId id="284" r:id="rId10"/>
    <p:sldId id="285" r:id="rId11"/>
    <p:sldId id="290" r:id="rId12"/>
    <p:sldId id="287" r:id="rId13"/>
    <p:sldId id="278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A7066F36-03EA-429B-8707-26BFEC4A5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4442079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599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11">
            <a:extLst>
              <a:ext uri="{FF2B5EF4-FFF2-40B4-BE49-F238E27FC236}">
                <a16:creationId xmlns:a16="http://schemas.microsoft.com/office/drawing/2014/main" id="{40B3108C-9260-41B5-941C-BDFDE8BEE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18.02.2026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accent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2" name="Graphic 9">
            <a:extLst>
              <a:ext uri="{FF2B5EF4-FFF2-40B4-BE49-F238E27FC236}">
                <a16:creationId xmlns:a16="http://schemas.microsoft.com/office/drawing/2014/main" id="{02C5EA10-E3DD-417F-B55D-2AC23AA1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18.02.2026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Graphic 10">
            <a:extLst>
              <a:ext uri="{FF2B5EF4-FFF2-40B4-BE49-F238E27FC236}">
                <a16:creationId xmlns:a16="http://schemas.microsoft.com/office/drawing/2014/main" id="{2893F6C6-2B5A-4F9D-919A-50B1E2AA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2893F6C6-2B5A-4F9D-919A-50B1E2AA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600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2893F6C6-2B5A-4F9D-919A-50B1E2AA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19" name="Graphic 9">
            <a:extLst>
              <a:ext uri="{FF2B5EF4-FFF2-40B4-BE49-F238E27FC236}">
                <a16:creationId xmlns:a16="http://schemas.microsoft.com/office/drawing/2014/main" id="{F3A815A7-49F2-41A2-90CB-73892F8E8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18.02.2026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4" name="Graphic 9">
            <a:extLst>
              <a:ext uri="{FF2B5EF4-FFF2-40B4-BE49-F238E27FC236}">
                <a16:creationId xmlns:a16="http://schemas.microsoft.com/office/drawing/2014/main" id="{CA42B4E9-33C6-4579-9CF1-0033734DC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4442079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40B3108C-9260-41B5-941C-BDFDE8BE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40B3108C-9260-41B5-941C-BDFDE8BE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-fakulta/pdf/pracoviste-fakulty/katedra-pedagogiky-a-psychologie/celozivotni-vzdelavani/studenti" TargetMode="External"/><Relationship Id="rId2" Type="http://schemas.openxmlformats.org/officeDocument/2006/relationships/hyperlink" Target="http://hades.uhk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k.cz/cs/univerzita-hradec-kralove/uhk/aktualne/kolarna-a-vic-zelene.-zpoplatnene-parkovani-umozni-dalsi-rozvoj-prostredi-univerzitniho-kampus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univerzita-hradec-kralove/uhk/celouniverzitni-pracoviste/centrum-informacnich-technologii-uhk/it-poradna/uvodni-informace-pro-nove-uzivatele" TargetMode="External"/><Relationship Id="rId2" Type="http://schemas.openxmlformats.org/officeDocument/2006/relationships/hyperlink" Target="http://hades.uhk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sta.uhk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1BCCF-4CF7-47AD-8E67-7D607CF45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99" y="1276709"/>
            <a:ext cx="8672193" cy="4597880"/>
          </a:xfrm>
        </p:spPr>
        <p:txBody>
          <a:bodyPr anchor="ctr"/>
          <a:lstStyle/>
          <a:p>
            <a:r>
              <a:rPr lang="pl-PL" sz="4000" b="1" dirty="0">
                <a:latin typeface="Comenia Sans" charset="0"/>
              </a:rPr>
              <a:t>Zápis do </a:t>
            </a:r>
            <a:r>
              <a:rPr lang="cs-CZ" sz="4000" dirty="0">
                <a:latin typeface="Comenia Sans" panose="02000503080000020004" pitchFamily="50" charset="-18"/>
              </a:rPr>
              <a:t>studia</a:t>
            </a:r>
            <a:br>
              <a:rPr lang="cs-CZ" sz="4000" b="1" dirty="0">
                <a:latin typeface="Comenia Sans" panose="02000503080000020004" pitchFamily="50" charset="-18"/>
              </a:rPr>
            </a:br>
            <a:br>
              <a:rPr lang="cs-CZ" sz="4000" b="1" dirty="0">
                <a:latin typeface="Comenia Sans" panose="02000503080000020004" pitchFamily="50" charset="-18"/>
              </a:rPr>
            </a:br>
            <a:r>
              <a:rPr lang="cs-CZ" b="0" dirty="0"/>
              <a:t>Pedagogicko-psychologický základ </a:t>
            </a:r>
            <a:br>
              <a:rPr lang="cs-CZ" b="0" dirty="0"/>
            </a:br>
            <a:r>
              <a:rPr lang="cs-CZ" b="0" dirty="0"/>
              <a:t>se zaměřením na vzdělávání – </a:t>
            </a:r>
            <a:br>
              <a:rPr lang="cs-CZ" b="0" dirty="0"/>
            </a:br>
            <a:r>
              <a:rPr lang="cs-CZ" b="0" dirty="0"/>
              <a:t>intenzivní 1-semestrální kurz</a:t>
            </a:r>
            <a:br>
              <a:rPr lang="cs-CZ" b="0" dirty="0"/>
            </a:br>
            <a:br>
              <a:rPr lang="cs-CZ" sz="2000" b="0" dirty="0">
                <a:latin typeface="Comenia Sans" panose="02000503080000020004" pitchFamily="50" charset="-18"/>
              </a:rPr>
            </a:br>
            <a:r>
              <a:rPr lang="cs-CZ" sz="3600" dirty="0">
                <a:solidFill>
                  <a:schemeClr val="accent5"/>
                </a:solidFill>
              </a:rPr>
              <a:t>Vítáme Vás na startu studia CŽV !</a:t>
            </a:r>
            <a:br>
              <a:rPr lang="cs-CZ" sz="3600" dirty="0">
                <a:solidFill>
                  <a:schemeClr val="accent5"/>
                </a:solidFill>
              </a:rPr>
            </a:br>
            <a:endParaRPr lang="cs-CZ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2FA060E-CB41-483A-B538-720E4F83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u="sng" dirty="0"/>
              <a:t>standardní</a:t>
            </a:r>
            <a:r>
              <a:rPr lang="cs-CZ" dirty="0"/>
              <a:t> doba studia je </a:t>
            </a:r>
            <a:r>
              <a:rPr lang="cs-CZ" b="1" dirty="0"/>
              <a:t>1 semestr</a:t>
            </a:r>
          </a:p>
          <a:p>
            <a:r>
              <a:rPr lang="cs-CZ" u="sng" dirty="0"/>
              <a:t>maximální</a:t>
            </a:r>
            <a:r>
              <a:rPr lang="cs-CZ" dirty="0"/>
              <a:t> doba studia je standardní doba studia násobená dvěma – tedy </a:t>
            </a:r>
            <a:r>
              <a:rPr lang="cs-CZ" b="1" dirty="0"/>
              <a:t>2 semestry</a:t>
            </a:r>
          </a:p>
          <a:p>
            <a:r>
              <a:rPr lang="cs-CZ" dirty="0"/>
              <a:t>v případě, že účastník neukončí studium v průběhu standardní doby (tj. nesplní všechny předměty), je povinen uhradit za další započatý rok studia částku ve výši 25% ceny programu </a:t>
            </a:r>
            <a:r>
              <a:rPr lang="cs-CZ" dirty="0" err="1"/>
              <a:t>CŽV</a:t>
            </a:r>
            <a:r>
              <a:rPr lang="cs-CZ" dirty="0"/>
              <a:t> a zapsat si nesplněné předměty do dalšího roku</a:t>
            </a:r>
          </a:p>
          <a:p>
            <a:r>
              <a:rPr lang="cs-CZ" dirty="0"/>
              <a:t>v případě předčasného ukončení studia se uhrazená cena nevrací</a:t>
            </a:r>
          </a:p>
          <a:p>
            <a:r>
              <a:rPr lang="cs-CZ" dirty="0"/>
              <a:t>poplatky dle Rozhodnutí děkanky č. 1/2025 (příloha F - Sazebník)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BD75C26-6851-44F7-8886-6E89131A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- délka</a:t>
            </a:r>
          </a:p>
        </p:txBody>
      </p:sp>
    </p:spTree>
    <p:extLst>
      <p:ext uri="{BB962C8B-B14F-4D97-AF65-F5344CB8AC3E}">
        <p14:creationId xmlns:p14="http://schemas.microsoft.com/office/powerpoint/2010/main" val="31832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08068" y="1644311"/>
            <a:ext cx="9975863" cy="426992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eCŽV</a:t>
            </a:r>
            <a:r>
              <a:rPr lang="cs-CZ" b="1" dirty="0"/>
              <a:t>/FIS</a:t>
            </a:r>
            <a:r>
              <a:rPr lang="cs-CZ" dirty="0"/>
              <a:t> - učební plány, sylaby předmětů, vysvědčení za akademický rok atd.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http://hades.uhk.cz</a:t>
            </a:r>
            <a:endParaRPr lang="cs-CZ" sz="2400" dirty="0"/>
          </a:p>
          <a:p>
            <a:r>
              <a:rPr lang="cs-CZ" b="1" dirty="0"/>
              <a:t>Web</a:t>
            </a:r>
            <a:r>
              <a:rPr lang="cs-CZ" dirty="0"/>
              <a:t> - rozvrh, aktuální informace o změně učebny, nepřítomnosti lektorů atd.: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https://www.uhk.cz/cs/pedagogicka-fakulta/pdf/pracoviste-fakulty/katedra-pedagogiky-a-psychologie/celozivotni-vzdelavani/studenti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ZAKONČENÍ STUDIA</a:t>
            </a:r>
            <a:r>
              <a:rPr lang="cs-CZ" dirty="0"/>
              <a:t>: základem je osobní účast ve výuce a splnění požadavků stanovených jednotlivými vyučujícími. Jednotlivé předměty budou ukončeny formou písemného testu a ústní zkoušky. </a:t>
            </a:r>
            <a:r>
              <a:rPr lang="cs-CZ" b="1" dirty="0"/>
              <a:t>Po splnění/zapsání všech zápočtů/zkoušek do systému </a:t>
            </a:r>
            <a:r>
              <a:rPr lang="cs-CZ" b="1" dirty="0" err="1"/>
              <a:t>eCŽV</a:t>
            </a:r>
            <a:r>
              <a:rPr lang="cs-CZ" b="1" dirty="0"/>
              <a:t> zašlete emailem podepsané vysvědčení na Centrum CŽV (lucie.machacova@uhk.cz).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Následně doporučenou poštou obdržíte Osvědčení o absolvování programu CŽV.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- informace</a:t>
            </a:r>
          </a:p>
        </p:txBody>
      </p:sp>
    </p:spTree>
    <p:extLst>
      <p:ext uri="{BB962C8B-B14F-4D97-AF65-F5344CB8AC3E}">
        <p14:creationId xmlns:p14="http://schemas.microsoft.com/office/powerpoint/2010/main" val="407793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0E7CF9-DD7F-41BA-B690-8C026D7C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uznány mohou být předměty absolvované v rámci bakalářského, magisterského, doktorského, příp. celoživotního studia na vysoké škole</a:t>
            </a:r>
          </a:p>
          <a:p>
            <a:r>
              <a:rPr lang="cs-CZ" dirty="0"/>
              <a:t>uznán nebude předmět klasifikovaný stupněm „dobře“ (D, E); předmět absolvovaný před více než třemi akademickými roky</a:t>
            </a:r>
          </a:p>
          <a:p>
            <a:r>
              <a:rPr lang="cs-CZ" b="1" dirty="0"/>
              <a:t>účastník předloží garantovi předmětu, příp. vyučujícímu předmětu doklad o splnění příslušného předmětu</a:t>
            </a:r>
          </a:p>
          <a:p>
            <a:r>
              <a:rPr lang="cs-CZ" dirty="0"/>
              <a:t>uznání stvrdí svým podpisem na výpisu předmětů</a:t>
            </a:r>
          </a:p>
          <a:p>
            <a:r>
              <a:rPr lang="cs-CZ" dirty="0"/>
              <a:t>výpis předmětů + žádost o uznání předmětů (zpoplatněna 400,- Kč) doručit na Centrum CŽV </a:t>
            </a:r>
            <a:r>
              <a:rPr lang="cs-CZ" dirty="0" err="1"/>
              <a:t>PdF</a:t>
            </a:r>
            <a:endParaRPr lang="cs-CZ" dirty="0"/>
          </a:p>
          <a:p>
            <a:r>
              <a:rPr lang="cs-CZ" dirty="0"/>
              <a:t>o uznání/neuznání rozhoduje s konečnou platností proděkanka pro celoživotní vzdělávání (písemné vyrozumění)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8373A6-E4A5-48FF-9D23-9D25C797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Uznání předmětů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58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AC4EC-F29F-4F3F-BB22-8F3B438F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1179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D9A6813-8444-45E0-BEB9-7615A2BC7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24951"/>
              </p:ext>
            </p:extLst>
          </p:nvPr>
        </p:nvGraphicFramePr>
        <p:xfrm>
          <a:off x="1551963" y="1695450"/>
          <a:ext cx="9997100" cy="46277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8881">
                  <a:extLst>
                    <a:ext uri="{9D8B030D-6E8A-4147-A177-3AD203B41FA5}">
                      <a16:colId xmlns:a16="http://schemas.microsoft.com/office/drawing/2014/main" val="635616004"/>
                    </a:ext>
                  </a:extLst>
                </a:gridCol>
                <a:gridCol w="5838219">
                  <a:extLst>
                    <a:ext uri="{9D8B030D-6E8A-4147-A177-3AD203B41FA5}">
                      <a16:colId xmlns:a16="http://schemas.microsoft.com/office/drawing/2014/main" val="402567450"/>
                    </a:ext>
                  </a:extLst>
                </a:gridCol>
              </a:tblGrid>
              <a:tr h="2226718">
                <a:tc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Ing. Lucie Machačová</a:t>
                      </a:r>
                    </a:p>
                    <a:p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referentka Centra CŽV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budova C, místnost 12080 (2.NP)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1" dirty="0">
                          <a:solidFill>
                            <a:schemeClr val="tx1"/>
                          </a:solidFill>
                        </a:rPr>
                        <a:t>lucie.machacova@uhk.cz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493 331 148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zápisy předmětů, potvrzení o studiu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ukončení studia (osvědčení)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přerušení studia</a:t>
                      </a:r>
                    </a:p>
                    <a:p>
                      <a:pPr marL="285750" marR="0" lvl="0" indent="-285750" algn="l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prodloužení studia nad standardní či maximální dobu</a:t>
                      </a:r>
                    </a:p>
                    <a:p>
                      <a:pPr marL="0" marR="0" lvl="0" indent="0" algn="l" defTabSz="914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6485775"/>
                  </a:ext>
                </a:extLst>
              </a:tr>
              <a:tr h="2400994">
                <a:tc>
                  <a:txBody>
                    <a:bodyPr/>
                    <a:lstStyle/>
                    <a:p>
                      <a:r>
                        <a:rPr lang="cs-CZ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Bc. et Bc. Andrea Říhová</a:t>
                      </a:r>
                    </a:p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referentka ústavu ÚPPEV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budova A, místnost 34200 (4.podlaží)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1" dirty="0">
                          <a:solidFill>
                            <a:schemeClr val="tx1"/>
                          </a:solidFill>
                        </a:rPr>
                        <a:t>andrea.rihova@uhk.cz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493 331 310</a:t>
                      </a:r>
                      <a:endParaRPr lang="cs-CZ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rozvrh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zveřejnění aktuálních </a:t>
                      </a:r>
                      <a:r>
                        <a:rPr lang="cs-CZ" sz="2200" dirty="0" err="1">
                          <a:solidFill>
                            <a:schemeClr val="tx1"/>
                          </a:solidFill>
                        </a:rPr>
                        <a:t>info</a:t>
                      </a:r>
                      <a:r>
                        <a:rPr lang="cs-CZ" sz="2200" dirty="0">
                          <a:solidFill>
                            <a:schemeClr val="tx1"/>
                          </a:solidFill>
                        </a:rPr>
                        <a:t> na web (př.  změny ve výuce, ne/přítomnost vyučujících)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811725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4C07C042-94E6-4486-B930-D8CC39F8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Comenia Sans" charset="0"/>
              </a:rPr>
              <a:t>Důležité kontakty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08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DD1B043-C5A2-4F68-8691-46C23ADC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budova C</a:t>
            </a:r>
            <a:r>
              <a:rPr lang="cs-CZ" dirty="0"/>
              <a:t> (náměstí Svobody 301/1)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děkanát Pedagogické fakulty UHK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Centrum celoživotního vzdělávání </a:t>
            </a:r>
            <a:r>
              <a:rPr lang="cs-CZ" dirty="0" err="1"/>
              <a:t>PdF</a:t>
            </a:r>
            <a:r>
              <a:rPr lang="cs-CZ" dirty="0"/>
              <a:t> UHK</a:t>
            </a:r>
          </a:p>
          <a:p>
            <a:endParaRPr lang="cs-CZ" dirty="0"/>
          </a:p>
          <a:p>
            <a:r>
              <a:rPr lang="cs-CZ" b="1" dirty="0"/>
              <a:t>budova A</a:t>
            </a:r>
            <a:r>
              <a:rPr lang="cs-CZ" dirty="0"/>
              <a:t> (Hradecká 1227/4, objekt společné výuky)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učebny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knihovna </a:t>
            </a:r>
            <a:r>
              <a:rPr lang="cs-CZ" dirty="0" err="1"/>
              <a:t>UHK</a:t>
            </a:r>
            <a:r>
              <a:rPr lang="cs-CZ" dirty="0"/>
              <a:t>, mediální studovna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Ústav pedagogiky, psychologie a etické výchovy (ÚPPEV)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AF3452-B8AF-4F47-A5EC-6BDDC352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Comenia Sans" charset="0"/>
              </a:rPr>
              <a:t>Umístění pracovišť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55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ACA2F99-E8ED-43A2-9DD3-8532079E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481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u="sng" dirty="0"/>
              <a:t>Předložíte:</a:t>
            </a:r>
            <a:r>
              <a:rPr lang="cs-CZ" sz="2600" dirty="0"/>
              <a:t> </a:t>
            </a:r>
            <a:r>
              <a:rPr lang="cs-CZ" sz="2600" b="1" dirty="0"/>
              <a:t>občanský průkaz</a:t>
            </a:r>
          </a:p>
          <a:p>
            <a:pPr marL="0" indent="0">
              <a:buNone/>
            </a:pPr>
            <a:r>
              <a:rPr lang="cs-CZ" sz="2600" u="sng" dirty="0"/>
              <a:t>Odevzdáte: </a:t>
            </a:r>
            <a:r>
              <a:rPr lang="cs-CZ" sz="2600" b="1" dirty="0"/>
              <a:t>doklad o úhradě studia</a:t>
            </a:r>
          </a:p>
          <a:p>
            <a:pPr marL="0" indent="0">
              <a:buNone/>
            </a:pPr>
            <a:r>
              <a:rPr lang="cs-CZ" sz="2600" u="sng" dirty="0"/>
              <a:t>Podepíšete:</a:t>
            </a:r>
            <a:r>
              <a:rPr lang="cs-CZ" sz="2600" dirty="0"/>
              <a:t> </a:t>
            </a:r>
            <a:r>
              <a:rPr lang="cs-CZ" sz="2600" b="1" dirty="0"/>
              <a:t>prezenční listinu </a:t>
            </a:r>
            <a:r>
              <a:rPr lang="cs-CZ" sz="2600" dirty="0"/>
              <a:t>a</a:t>
            </a:r>
          </a:p>
          <a:p>
            <a:r>
              <a:rPr lang="cs-CZ" sz="2600" dirty="0"/>
              <a:t>dva výtisky </a:t>
            </a:r>
            <a:r>
              <a:rPr lang="cs-CZ" sz="2600" b="1" dirty="0"/>
              <a:t>smlouvy</a:t>
            </a:r>
            <a:r>
              <a:rPr lang="cs-CZ" sz="2600" dirty="0"/>
              <a:t> </a:t>
            </a:r>
            <a:r>
              <a:rPr lang="cs-CZ" sz="2600" b="1" dirty="0"/>
              <a:t>CŽV</a:t>
            </a:r>
            <a:r>
              <a:rPr lang="cs-CZ" sz="2600" dirty="0"/>
              <a:t> (na smlouvě datum + podpis)</a:t>
            </a:r>
          </a:p>
          <a:p>
            <a:pPr marL="0" indent="0">
              <a:buNone/>
            </a:pPr>
            <a:r>
              <a:rPr lang="cs-CZ" sz="2600" u="sng" dirty="0"/>
              <a:t>Vyplníte a podepíšete: </a:t>
            </a:r>
          </a:p>
          <a:p>
            <a:r>
              <a:rPr lang="cs-CZ" sz="2600" b="1" dirty="0"/>
              <a:t>evidenční kartu </a:t>
            </a:r>
          </a:p>
          <a:p>
            <a:r>
              <a:rPr lang="cs-CZ" sz="2600" b="1" dirty="0"/>
              <a:t>v ní: záznam o</a:t>
            </a:r>
            <a:r>
              <a:rPr lang="cs-CZ" sz="2600" dirty="0"/>
              <a:t> </a:t>
            </a:r>
            <a:r>
              <a:rPr lang="cs-CZ" sz="2600" b="1" dirty="0"/>
              <a:t>BOZP a prohlášení GDPR</a:t>
            </a:r>
            <a:endParaRPr lang="cs-CZ" sz="2600" dirty="0"/>
          </a:p>
          <a:p>
            <a:pPr marL="0" indent="0">
              <a:buNone/>
            </a:pPr>
            <a:r>
              <a:rPr lang="cs-CZ" sz="2400" u="sng" dirty="0">
                <a:latin typeface="Comenia Sans" panose="02000503080000020004" pitchFamily="50" charset="-18"/>
              </a:rPr>
              <a:t>Obdržíte: </a:t>
            </a:r>
            <a:r>
              <a:rPr lang="cs-CZ" sz="2400" b="1" u="sng" dirty="0">
                <a:latin typeface="Comenia Sans" panose="02000503080000020004" pitchFamily="50" charset="-18"/>
              </a:rPr>
              <a:t>seznam předmětů </a:t>
            </a:r>
            <a:r>
              <a:rPr lang="cs-CZ" sz="2400" u="sng" dirty="0">
                <a:latin typeface="Comenia Sans" panose="02000503080000020004" pitchFamily="50" charset="-18"/>
              </a:rPr>
              <a:t>(před jménem je uvedeno Vaše ID číslo)</a:t>
            </a:r>
          </a:p>
          <a:p>
            <a:r>
              <a:rPr lang="cs-CZ" sz="2400" i="1" dirty="0">
                <a:latin typeface="Comenia Sans" panose="02000503080000020004" pitchFamily="50" charset="-18"/>
              </a:rPr>
              <a:t>V případě zájmu: žádost o vydání identifikační karty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rgbClr val="FF0000"/>
                </a:solidFill>
                <a:latin typeface="Comenia Sans" panose="02000503080000020004" pitchFamily="50" charset="-18"/>
              </a:rPr>
              <a:t>evidenční kartu, 2xsmlouvu, BOZP a GDPR vyplníte a odevzdáte zde</a:t>
            </a:r>
            <a:endParaRPr lang="cs-CZ" sz="2400" dirty="0">
              <a:latin typeface="Comenia Sans" panose="02000503080000020004" pitchFamily="50" charset="-18"/>
            </a:endParaRPr>
          </a:p>
          <a:p>
            <a:endParaRPr lang="cs-CZ" sz="2400" i="1" dirty="0">
              <a:latin typeface="Comenia Sans" panose="02000503080000020004" pitchFamily="50" charset="-18"/>
            </a:endParaRPr>
          </a:p>
          <a:p>
            <a:endParaRPr lang="cs-CZ" sz="26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36625D7-47A0-4AA3-AFA8-51EEE507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charset="0"/>
              </a:rPr>
              <a:t>Průběh zápisu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7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0AB351-EC7F-4203-A70F-DA08AA972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vyplnit čitelně HŮLKOVÝM písmem</a:t>
            </a:r>
          </a:p>
          <a:p>
            <a:r>
              <a:rPr lang="cs-CZ" dirty="0"/>
              <a:t>ID = číslo, pod kterým je student evidován v </a:t>
            </a:r>
            <a:r>
              <a:rPr lang="cs-CZ" dirty="0" err="1"/>
              <a:t>eCŽV</a:t>
            </a:r>
            <a:r>
              <a:rPr lang="cs-CZ" dirty="0"/>
              <a:t> (je uvedeno na seznamu předmětů před jménem)</a:t>
            </a:r>
          </a:p>
          <a:p>
            <a:r>
              <a:rPr lang="cs-CZ" dirty="0"/>
              <a:t>Kontakt: mobil, e-mail, adresa pro doručení Osvědčení</a:t>
            </a:r>
          </a:p>
          <a:p>
            <a:r>
              <a:rPr lang="cs-CZ" dirty="0"/>
              <a:t>datum a podpis</a:t>
            </a:r>
          </a:p>
          <a:p>
            <a:r>
              <a:rPr lang="cs-CZ" dirty="0"/>
              <a:t>uvnitř vyplnit a podepsat prohlášení GDPR a záznam BOZP, podepsat 2x smlouvu a vše ponechat založené v kartě</a:t>
            </a:r>
          </a:p>
          <a:p>
            <a:r>
              <a:rPr lang="cs-CZ" dirty="0"/>
              <a:t>pokud dojde v průběhu studia ke změnám, prosím, informujte paní Machačovou (lucie.machacova@uhk.cz)</a:t>
            </a:r>
          </a:p>
          <a:p>
            <a:pPr marL="0" indent="0">
              <a:buNone/>
            </a:pPr>
            <a:endParaRPr lang="cs-CZ" strike="sngStrike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EEEF9A-0EC7-42F1-B142-D9345D2A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Evidenční karta účastníka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28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460F415-BFEF-4CDD-84B8-5C4FD608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kartu vydává </a:t>
            </a:r>
            <a:r>
              <a:rPr lang="cs-CZ" b="1" dirty="0"/>
              <a:t>Centrum služeb </a:t>
            </a:r>
            <a:r>
              <a:rPr lang="cs-CZ" dirty="0"/>
              <a:t>(budova A, místnost 1190)</a:t>
            </a:r>
          </a:p>
          <a:p>
            <a:r>
              <a:rPr lang="cs-CZ" dirty="0"/>
              <a:t>na Centru služeb upozornit, že jste </a:t>
            </a:r>
            <a:r>
              <a:rPr lang="cs-CZ" u="sng" dirty="0"/>
              <a:t>účastníkem CŽV</a:t>
            </a:r>
          </a:p>
          <a:p>
            <a:r>
              <a:rPr lang="cs-CZ" dirty="0"/>
              <a:t>průkaz stojí 200,-Kč a jeho platnost trvá po dobu aktivního studia CŽV na UHK</a:t>
            </a:r>
          </a:p>
          <a:p>
            <a:r>
              <a:rPr lang="cs-CZ" dirty="0"/>
              <a:t>zabezpečení přístupu do prostor UHK (pouze hlavní vchody do budov, parkoviště-za poplatek)</a:t>
            </a:r>
          </a:p>
          <a:p>
            <a:r>
              <a:rPr lang="cs-CZ" dirty="0"/>
              <a:t>průkaz Univerzitní knihovny UHK</a:t>
            </a:r>
          </a:p>
          <a:p>
            <a:r>
              <a:rPr lang="cs-CZ" dirty="0"/>
              <a:t>samoobslužné kopírování a tisky na UHK po aktivaci účtu v počítačové síti UHK (nutné nabití kreditu)</a:t>
            </a:r>
          </a:p>
          <a:p>
            <a:r>
              <a:rPr lang="cs-CZ" dirty="0"/>
              <a:t>ID karta je aktivní </a:t>
            </a:r>
            <a:r>
              <a:rPr lang="cs-CZ" u="sng" dirty="0"/>
              <a:t>druhý den po vydání</a:t>
            </a:r>
          </a:p>
          <a:p>
            <a:r>
              <a:rPr lang="cs-CZ" dirty="0"/>
              <a:t>netýká se studentů </a:t>
            </a:r>
            <a:r>
              <a:rPr lang="cs-CZ" dirty="0" err="1"/>
              <a:t>PdF</a:t>
            </a:r>
            <a:r>
              <a:rPr lang="cs-CZ" dirty="0"/>
              <a:t> (vlastní průkazy studentů)</a:t>
            </a:r>
          </a:p>
          <a:p>
            <a:endParaRPr lang="cs-CZ" u="sng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E71D29-E5E9-4F28-B311-163B5CDC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Žádost o vydání identifikační karty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5AC026A-664C-43B7-946D-9A5F85028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Přehled parkovacích podmínek od 1. 10. 2025 (nový parkovací systém): </a:t>
            </a:r>
          </a:p>
          <a:p>
            <a:r>
              <a:rPr lang="cs-CZ" dirty="0"/>
              <a:t>Studující: prvních 30 minut zdarma, každá další hodina 30 Kč (max. 100 Kč/den), zvýhodněné předplatné 100 Kč na 30 dní = pro držitele průkazu</a:t>
            </a:r>
          </a:p>
          <a:p>
            <a:r>
              <a:rPr lang="cs-CZ" dirty="0"/>
              <a:t>Veřejnost: prvních 30 minut zdarma, každá další hodina 30 Kč, celý den 100 Kč </a:t>
            </a:r>
          </a:p>
          <a:p>
            <a:r>
              <a:rPr lang="cs-CZ" dirty="0"/>
              <a:t>Platba: pouze bezhotovostně přes terminál, možnost předplatného přes studentskou kartu. </a:t>
            </a:r>
          </a:p>
          <a:p>
            <a:r>
              <a:rPr lang="cs-CZ" dirty="0"/>
              <a:t>Více viz článek na webu: </a:t>
            </a:r>
            <a:r>
              <a:rPr lang="cs-CZ" dirty="0">
                <a:hlinkClick r:id="rId2"/>
              </a:rPr>
              <a:t>https://www.uhk.cz/cs/univerzita-hradec-kralove/uhk/aktualne/kolarna-a-vic-zelene.-zpoplatnene-parkovani-umozni-dalsi-rozvoj-prostredi-univerzitniho-kampusu</a:t>
            </a:r>
            <a:endParaRPr lang="cs-CZ" dirty="0"/>
          </a:p>
          <a:p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159455-B9A1-4964-8ACB-66930B65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Parkování na parkovišti KAMPUS</a:t>
            </a:r>
          </a:p>
        </p:txBody>
      </p:sp>
    </p:spTree>
    <p:extLst>
      <p:ext uri="{BB962C8B-B14F-4D97-AF65-F5344CB8AC3E}">
        <p14:creationId xmlns:p14="http://schemas.microsoft.com/office/powerpoint/2010/main" val="38422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707ECE3-1510-44C0-B442-736FFF98F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elektronická evidence účastníků </a:t>
            </a:r>
            <a:r>
              <a:rPr lang="cs-CZ" dirty="0" err="1"/>
              <a:t>CŽV</a:t>
            </a:r>
            <a:endParaRPr lang="cs-CZ" dirty="0"/>
          </a:p>
          <a:p>
            <a:r>
              <a:rPr lang="cs-CZ" dirty="0"/>
              <a:t>přístup z </a:t>
            </a:r>
            <a:r>
              <a:rPr lang="cs-CZ" b="1" dirty="0">
                <a:hlinkClick r:id="rId2"/>
              </a:rPr>
              <a:t>http://hades.uhk.cz</a:t>
            </a:r>
            <a:endParaRPr lang="cs-CZ" b="1" dirty="0"/>
          </a:p>
          <a:p>
            <a:r>
              <a:rPr lang="cs-CZ" dirty="0"/>
              <a:t>veškeré informace týkající se Vašeho studia, např. učební plán, sylaby předmětů, vysvědčení za akademický rok</a:t>
            </a:r>
          </a:p>
          <a:p>
            <a:r>
              <a:rPr lang="cs-CZ" dirty="0"/>
              <a:t>osobní údaje udržujte vždy aktuální (prostřednictvím Centra celoživotního vzdělávání 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  <a:p>
            <a:r>
              <a:rPr lang="cs-CZ" dirty="0"/>
              <a:t>Na úvodní stránce najdete i </a:t>
            </a:r>
            <a:r>
              <a:rPr lang="cs-CZ" dirty="0">
                <a:hlinkClick r:id="rId3"/>
              </a:rPr>
              <a:t>Postup přihlášení do </a:t>
            </a:r>
            <a:r>
              <a:rPr lang="cs-CZ" dirty="0" err="1">
                <a:hlinkClick r:id="rId3"/>
              </a:rPr>
              <a:t>eCŽV</a:t>
            </a:r>
            <a:r>
              <a:rPr lang="cs-CZ" dirty="0"/>
              <a:t> , informace ohledně tvorby hesel…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C9810B-F94F-4813-B79F-2AE49CEB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eCŽV</a:t>
            </a:r>
            <a:r>
              <a:rPr lang="cs-CZ" dirty="0"/>
              <a:t> - informační systém </a:t>
            </a:r>
            <a:r>
              <a:rPr lang="cs-CZ" dirty="0" err="1"/>
              <a:t>CŽV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88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520B80-041C-4C9F-84D8-F1379CF2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Uživatelské/přihlašovací jméno </a:t>
            </a:r>
            <a:r>
              <a:rPr lang="cs-CZ" dirty="0"/>
              <a:t>je na seznamu zapsaných předmětů (během studia se nemění)</a:t>
            </a:r>
          </a:p>
          <a:p>
            <a:r>
              <a:rPr lang="cs-CZ" dirty="0"/>
              <a:t>heslo: </a:t>
            </a:r>
            <a:r>
              <a:rPr lang="cs-CZ" b="1" dirty="0" err="1"/>
              <a:t>UHK.rodné</a:t>
            </a:r>
            <a:r>
              <a:rPr lang="cs-CZ" b="1" dirty="0"/>
              <a:t> číslo bez lomítka – </a:t>
            </a:r>
            <a:r>
              <a:rPr lang="cs-CZ" b="1" dirty="0">
                <a:solidFill>
                  <a:srgbClr val="FF0000"/>
                </a:solidFill>
              </a:rPr>
              <a:t>NUTNÉ změnit co nejdříve!</a:t>
            </a:r>
          </a:p>
          <a:p>
            <a:r>
              <a:rPr lang="cs-CZ" dirty="0"/>
              <a:t>platí pouze pro účastníky, kteří na UHK dosud nestudují</a:t>
            </a:r>
          </a:p>
          <a:p>
            <a:r>
              <a:rPr lang="cs-CZ" dirty="0"/>
              <a:t>musí být pravidelně měněno – minimálně jednou za </a:t>
            </a:r>
            <a:r>
              <a:rPr lang="cs-CZ" u="sng" dirty="0"/>
              <a:t>180 dní</a:t>
            </a:r>
          </a:p>
          <a:p>
            <a:r>
              <a:rPr lang="cs-CZ" dirty="0"/>
              <a:t>e-mailová adresa: jmeno.prijmeni@uhk.cz; přístup z </a:t>
            </a:r>
            <a:r>
              <a:rPr lang="cs-CZ" b="1" dirty="0">
                <a:hlinkClick r:id="rId2"/>
              </a:rPr>
              <a:t>http://posta.uhk.cz</a:t>
            </a:r>
            <a:r>
              <a:rPr lang="cs-CZ" b="1" dirty="0"/>
              <a:t>  </a:t>
            </a:r>
            <a:r>
              <a:rPr lang="cs-CZ" dirty="0"/>
              <a:t>(UHK\</a:t>
            </a:r>
            <a:r>
              <a:rPr lang="cs-CZ" dirty="0" err="1"/>
              <a:t>login</a:t>
            </a:r>
            <a:r>
              <a:rPr lang="cs-CZ" dirty="0"/>
              <a:t> př.: novakja1 + heslo)</a:t>
            </a:r>
          </a:p>
          <a:p>
            <a:r>
              <a:rPr lang="cs-CZ" dirty="0"/>
              <a:t>při komunikaci s pracovníky UHK </a:t>
            </a:r>
            <a:r>
              <a:rPr lang="cs-CZ" b="1" dirty="0"/>
              <a:t>vždy</a:t>
            </a:r>
            <a:r>
              <a:rPr lang="cs-CZ" dirty="0"/>
              <a:t> používejte tento UHK mail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0EC2629-967D-4904-99C2-3FB215D0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enia Sans" panose="02000503080000020004" pitchFamily="50" charset="-18"/>
              </a:rPr>
              <a:t>Přihlašovací jméno, hesla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863108"/>
      </p:ext>
    </p:extLst>
  </p:cSld>
  <p:clrMapOvr>
    <a:masterClrMapping/>
  </p:clrMapOvr>
</p:sld>
</file>

<file path=ppt/theme/theme1.xml><?xml version="1.0" encoding="utf-8"?>
<a:theme xmlns:a="http://schemas.openxmlformats.org/drawingml/2006/main" name="UHK-PdF_wide">
  <a:themeElements>
    <a:clrScheme name="UHK – PdF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CE0058"/>
      </a:accent1>
      <a:accent2>
        <a:srgbClr val="009FDF"/>
      </a:accent2>
      <a:accent3>
        <a:srgbClr val="84BD00"/>
      </a:accent3>
      <a:accent4>
        <a:srgbClr val="FFA300"/>
      </a:accent4>
      <a:accent5>
        <a:srgbClr val="0000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-PdF_wide" id="{BD7A6E96-80D2-4C71-80A9-0945AE74C108}" vid="{CA7A9975-F33D-46DD-A5E7-A5707115C0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UHK-PdF_wide</Template>
  <TotalTime>1222</TotalTime>
  <Words>997</Words>
  <Application>Microsoft Office PowerPoint</Application>
  <PresentationFormat>Širokoúhlá obrazovka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Comenia Sans</vt:lpstr>
      <vt:lpstr>Wingdings</vt:lpstr>
      <vt:lpstr>UHK-PdF_wide</vt:lpstr>
      <vt:lpstr>Zápis do studia  Pedagogicko-psychologický základ  se zaměřením na vzdělávání –  intenzivní 1-semestrální kurz  Vítáme Vás na startu studia CŽV ! </vt:lpstr>
      <vt:lpstr>Důležité kontakty</vt:lpstr>
      <vt:lpstr>Umístění pracovišť</vt:lpstr>
      <vt:lpstr>Průběh zápisu</vt:lpstr>
      <vt:lpstr>Evidenční karta účastníka</vt:lpstr>
      <vt:lpstr>Žádost o vydání identifikační karty</vt:lpstr>
      <vt:lpstr>Parkování na parkovišti KAMPUS</vt:lpstr>
      <vt:lpstr>eCŽV - informační systém CŽV</vt:lpstr>
      <vt:lpstr>Přihlašovací jméno, hesla</vt:lpstr>
      <vt:lpstr>Studium - délka</vt:lpstr>
      <vt:lpstr>Studium - informace</vt:lpstr>
      <vt:lpstr>Uznání předmětů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studia v akademickém roce 2021/2022</dc:title>
  <dc:creator>Kučerová Martina</dc:creator>
  <cp:lastModifiedBy>Machačová Lucie</cp:lastModifiedBy>
  <cp:revision>92</cp:revision>
  <cp:lastPrinted>2025-02-20T13:03:46Z</cp:lastPrinted>
  <dcterms:created xsi:type="dcterms:W3CDTF">2021-08-03T15:41:36Z</dcterms:created>
  <dcterms:modified xsi:type="dcterms:W3CDTF">2026-02-18T13:23:45Z</dcterms:modified>
</cp:coreProperties>
</file>