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89" r:id="rId3"/>
    <p:sldId id="288" r:id="rId4"/>
    <p:sldId id="257" r:id="rId5"/>
    <p:sldId id="279" r:id="rId6"/>
    <p:sldId id="280" r:id="rId7"/>
    <p:sldId id="282" r:id="rId8"/>
    <p:sldId id="283" r:id="rId9"/>
    <p:sldId id="284" r:id="rId10"/>
    <p:sldId id="285" r:id="rId11"/>
    <p:sldId id="290" r:id="rId12"/>
    <p:sldId id="286" r:id="rId13"/>
    <p:sldId id="287" r:id="rId14"/>
    <p:sldId id="278" r:id="rId1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399" y="2053877"/>
            <a:ext cx="8672193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399" y="4171253"/>
            <a:ext cx="867219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11.10.2024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8673994" y="1"/>
            <a:ext cx="3034800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rgbClr val="000000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 sz="1800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A7066F36-03EA-429B-8707-26BFEC4A5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8000" y="280800"/>
            <a:ext cx="4442079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200" y="1695110"/>
            <a:ext cx="9975600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3200" y="2364908"/>
            <a:ext cx="9975599" cy="3600123"/>
          </a:xfrm>
          <a:blipFill dpi="0" rotWithShape="1">
            <a:blip r:embed="rId2"/>
            <a:srcRect/>
            <a:stretch>
              <a:fillRect t="-46000" b="-38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pic>
        <p:nvPicPr>
          <p:cNvPr id="14" name="Graphic 11">
            <a:extLst>
              <a:ext uri="{FF2B5EF4-FFF2-40B4-BE49-F238E27FC236}">
                <a16:creationId xmlns:a16="http://schemas.microsoft.com/office/drawing/2014/main" id="{40B3108C-9260-41B5-941C-BDFDE8BEE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9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negativní)">
    <p:bg>
      <p:bgPr>
        <a:blipFill dpi="0" rotWithShape="1">
          <a:blip r:embed="rId2">
            <a:lum/>
          </a:blip>
          <a:srcRect/>
          <a:stretch>
            <a:fillRect t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11.10.2024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152133" y="3999600"/>
            <a:ext cx="10039867" cy="1965600"/>
          </a:xfrm>
          <a:custGeom>
            <a:avLst/>
            <a:gdLst>
              <a:gd name="connsiteX0" fmla="*/ 6267967 w 10039867"/>
              <a:gd name="connsiteY0" fmla="*/ 0 h 1965600"/>
              <a:gd name="connsiteX1" fmla="*/ 10039867 w 10039867"/>
              <a:gd name="connsiteY1" fmla="*/ 0 h 1965600"/>
              <a:gd name="connsiteX2" fmla="*/ 10039867 w 10039867"/>
              <a:gd name="connsiteY2" fmla="*/ 1965599 h 1965600"/>
              <a:gd name="connsiteX3" fmla="*/ 6991200 w 10039867"/>
              <a:gd name="connsiteY3" fmla="*/ 1965599 h 1965600"/>
              <a:gd name="connsiteX4" fmla="*/ 6991200 w 10039867"/>
              <a:gd name="connsiteY4" fmla="*/ 1965600 h 1965600"/>
              <a:gd name="connsiteX5" fmla="*/ 542928 w 10039867"/>
              <a:gd name="connsiteY5" fmla="*/ 1965600 h 1965600"/>
              <a:gd name="connsiteX6" fmla="*/ 263597 w 10039867"/>
              <a:gd name="connsiteY6" fmla="*/ 1688701 h 1965600"/>
              <a:gd name="connsiteX7" fmla="*/ 263597 w 10039867"/>
              <a:gd name="connsiteY7" fmla="*/ 1251901 h 1965600"/>
              <a:gd name="connsiteX8" fmla="*/ 0 w 10039867"/>
              <a:gd name="connsiteY8" fmla="*/ 982801 h 1965600"/>
              <a:gd name="connsiteX9" fmla="*/ 263597 w 10039867"/>
              <a:gd name="connsiteY9" fmla="*/ 717601 h 1965600"/>
              <a:gd name="connsiteX10" fmla="*/ 263597 w 10039867"/>
              <a:gd name="connsiteY10" fmla="*/ 280801 h 1965600"/>
              <a:gd name="connsiteX11" fmla="*/ 542929 w 10039867"/>
              <a:gd name="connsiteY11" fmla="*/ 1 h 1965600"/>
              <a:gd name="connsiteX12" fmla="*/ 646819 w 10039867"/>
              <a:gd name="connsiteY12" fmla="*/ 1 h 1965600"/>
              <a:gd name="connsiteX13" fmla="*/ 724890 w 10039867"/>
              <a:gd name="connsiteY13" fmla="*/ 1 h 1965600"/>
              <a:gd name="connsiteX14" fmla="*/ 818329 w 10039867"/>
              <a:gd name="connsiteY14" fmla="*/ 1 h 1965600"/>
              <a:gd name="connsiteX15" fmla="*/ 852754 w 10039867"/>
              <a:gd name="connsiteY15" fmla="*/ 1 h 1965600"/>
              <a:gd name="connsiteX16" fmla="*/ 857671 w 10039867"/>
              <a:gd name="connsiteY16" fmla="*/ 1 h 1965600"/>
              <a:gd name="connsiteX17" fmla="*/ 1414908 w 10039867"/>
              <a:gd name="connsiteY17" fmla="*/ 1 h 1965600"/>
              <a:gd name="connsiteX18" fmla="*/ 1937328 w 10039867"/>
              <a:gd name="connsiteY18" fmla="*/ 1 h 1965600"/>
              <a:gd name="connsiteX19" fmla="*/ 2426056 w 10039867"/>
              <a:gd name="connsiteY19" fmla="*/ 1 h 1965600"/>
              <a:gd name="connsiteX20" fmla="*/ 2882215 w 10039867"/>
              <a:gd name="connsiteY20" fmla="*/ 1 h 1965600"/>
              <a:gd name="connsiteX21" fmla="*/ 3306927 w 10039867"/>
              <a:gd name="connsiteY21" fmla="*/ 1 h 1965600"/>
              <a:gd name="connsiteX22" fmla="*/ 3701317 w 10039867"/>
              <a:gd name="connsiteY22" fmla="*/ 1 h 1965600"/>
              <a:gd name="connsiteX23" fmla="*/ 4066506 w 10039867"/>
              <a:gd name="connsiteY23" fmla="*/ 1 h 1965600"/>
              <a:gd name="connsiteX24" fmla="*/ 4403618 w 10039867"/>
              <a:gd name="connsiteY24" fmla="*/ 1 h 1965600"/>
              <a:gd name="connsiteX25" fmla="*/ 4713776 w 10039867"/>
              <a:gd name="connsiteY25" fmla="*/ 1 h 1965600"/>
              <a:gd name="connsiteX26" fmla="*/ 4998103 w 10039867"/>
              <a:gd name="connsiteY26" fmla="*/ 1 h 1965600"/>
              <a:gd name="connsiteX27" fmla="*/ 5493757 w 10039867"/>
              <a:gd name="connsiteY27" fmla="*/ 1 h 1965600"/>
              <a:gd name="connsiteX28" fmla="*/ 5899564 w 10039867"/>
              <a:gd name="connsiteY28" fmla="*/ 1 h 1965600"/>
              <a:gd name="connsiteX29" fmla="*/ 6224509 w 10039867"/>
              <a:gd name="connsiteY29" fmla="*/ 1 h 1965600"/>
              <a:gd name="connsiteX30" fmla="*/ 6267967 w 10039867"/>
              <a:gd name="connsiteY30" fmla="*/ 1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39867" h="1965600">
                <a:moveTo>
                  <a:pt x="6267967" y="0"/>
                </a:moveTo>
                <a:lnTo>
                  <a:pt x="10039867" y="0"/>
                </a:lnTo>
                <a:lnTo>
                  <a:pt x="10039867" y="1965599"/>
                </a:lnTo>
                <a:lnTo>
                  <a:pt x="6991200" y="1965599"/>
                </a:lnTo>
                <a:lnTo>
                  <a:pt x="6991200" y="1965600"/>
                </a:lnTo>
                <a:lnTo>
                  <a:pt x="542928" y="1965600"/>
                </a:lnTo>
                <a:lnTo>
                  <a:pt x="263597" y="1688701"/>
                </a:lnTo>
                <a:cubicBezTo>
                  <a:pt x="263597" y="1251901"/>
                  <a:pt x="263597" y="1251901"/>
                  <a:pt x="263597" y="1251901"/>
                </a:cubicBezTo>
                <a:cubicBezTo>
                  <a:pt x="177042" y="1162201"/>
                  <a:pt x="86554" y="1072501"/>
                  <a:pt x="0" y="982801"/>
                </a:cubicBezTo>
                <a:cubicBezTo>
                  <a:pt x="86554" y="897001"/>
                  <a:pt x="177042" y="807301"/>
                  <a:pt x="263597" y="717601"/>
                </a:cubicBezTo>
                <a:cubicBezTo>
                  <a:pt x="263597" y="280801"/>
                  <a:pt x="263597" y="280801"/>
                  <a:pt x="263597" y="280801"/>
                </a:cubicBezTo>
                <a:cubicBezTo>
                  <a:pt x="358019" y="187201"/>
                  <a:pt x="448507" y="93601"/>
                  <a:pt x="542929" y="1"/>
                </a:cubicBezTo>
                <a:lnTo>
                  <a:pt x="646819" y="1"/>
                </a:lnTo>
                <a:lnTo>
                  <a:pt x="724890" y="1"/>
                </a:lnTo>
                <a:lnTo>
                  <a:pt x="818329" y="1"/>
                </a:lnTo>
                <a:lnTo>
                  <a:pt x="852754" y="1"/>
                </a:lnTo>
                <a:lnTo>
                  <a:pt x="857671" y="1"/>
                </a:lnTo>
                <a:lnTo>
                  <a:pt x="1414908" y="1"/>
                </a:lnTo>
                <a:lnTo>
                  <a:pt x="1937328" y="1"/>
                </a:lnTo>
                <a:lnTo>
                  <a:pt x="2426056" y="1"/>
                </a:lnTo>
                <a:lnTo>
                  <a:pt x="2882215" y="1"/>
                </a:lnTo>
                <a:lnTo>
                  <a:pt x="3306927" y="1"/>
                </a:lnTo>
                <a:lnTo>
                  <a:pt x="3701317" y="1"/>
                </a:lnTo>
                <a:lnTo>
                  <a:pt x="4066506" y="1"/>
                </a:lnTo>
                <a:lnTo>
                  <a:pt x="4403618" y="1"/>
                </a:lnTo>
                <a:lnTo>
                  <a:pt x="4713776" y="1"/>
                </a:lnTo>
                <a:lnTo>
                  <a:pt x="4998103" y="1"/>
                </a:lnTo>
                <a:lnTo>
                  <a:pt x="5493757" y="1"/>
                </a:lnTo>
                <a:lnTo>
                  <a:pt x="5899564" y="1"/>
                </a:lnTo>
                <a:lnTo>
                  <a:pt x="6224509" y="1"/>
                </a:lnTo>
                <a:lnTo>
                  <a:pt x="6267967" y="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892969" tIns="223266" rIns="642938" bIns="223266" rtlCol="0" anchor="ctr">
            <a:noAutofit/>
          </a:bodyPr>
          <a:lstStyle>
            <a:lvl1pPr algn="r">
              <a:defRPr lang="cs-CZ" sz="3750" b="1" baseline="0">
                <a:solidFill>
                  <a:schemeClr val="accent1"/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2" name="Graphic 9">
            <a:extLst>
              <a:ext uri="{FF2B5EF4-FFF2-40B4-BE49-F238E27FC236}">
                <a16:creationId xmlns:a16="http://schemas.microsoft.com/office/drawing/2014/main" id="{02C5EA10-E3DD-417F-B55D-2AC23AA13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7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nega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 t="-12000" b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11.10.2024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339502" y="5875200"/>
            <a:ext cx="10852498" cy="446533"/>
          </a:xfrm>
          <a:custGeom>
            <a:avLst/>
            <a:gdLst>
              <a:gd name="connsiteX0" fmla="*/ 7438738 w 10852498"/>
              <a:gd name="connsiteY0" fmla="*/ 0 h 446533"/>
              <a:gd name="connsiteX1" fmla="*/ 10852498 w 10852498"/>
              <a:gd name="connsiteY1" fmla="*/ 0 h 446533"/>
              <a:gd name="connsiteX2" fmla="*/ 10852498 w 10852498"/>
              <a:gd name="connsiteY2" fmla="*/ 446533 h 446533"/>
              <a:gd name="connsiteX3" fmla="*/ 7804800 w 10852498"/>
              <a:gd name="connsiteY3" fmla="*/ 446533 h 446533"/>
              <a:gd name="connsiteX4" fmla="*/ 7438738 w 10852498"/>
              <a:gd name="connsiteY4" fmla="*/ 446533 h 446533"/>
              <a:gd name="connsiteX5" fmla="*/ 4133454 w 10852498"/>
              <a:gd name="connsiteY5" fmla="*/ 446533 h 446533"/>
              <a:gd name="connsiteX6" fmla="*/ 4133453 w 10852498"/>
              <a:gd name="connsiteY6" fmla="*/ 446533 h 446533"/>
              <a:gd name="connsiteX7" fmla="*/ 4106263 w 10852498"/>
              <a:gd name="connsiteY7" fmla="*/ 446533 h 446533"/>
              <a:gd name="connsiteX8" fmla="*/ 3932735 w 10852498"/>
              <a:gd name="connsiteY8" fmla="*/ 446533 h 446533"/>
              <a:gd name="connsiteX9" fmla="*/ 194537 w 10852498"/>
              <a:gd name="connsiteY9" fmla="*/ 446533 h 446533"/>
              <a:gd name="connsiteX10" fmla="*/ 122691 w 10852498"/>
              <a:gd name="connsiteY10" fmla="*/ 446533 h 446533"/>
              <a:gd name="connsiteX11" fmla="*/ 59687 w 10852498"/>
              <a:gd name="connsiteY11" fmla="*/ 385743 h 446533"/>
              <a:gd name="connsiteX12" fmla="*/ 59687 w 10852498"/>
              <a:gd name="connsiteY12" fmla="*/ 286268 h 446533"/>
              <a:gd name="connsiteX13" fmla="*/ 0 w 10852498"/>
              <a:gd name="connsiteY13" fmla="*/ 222162 h 446533"/>
              <a:gd name="connsiteX14" fmla="*/ 59687 w 10852498"/>
              <a:gd name="connsiteY14" fmla="*/ 161372 h 446533"/>
              <a:gd name="connsiteX15" fmla="*/ 59687 w 10852498"/>
              <a:gd name="connsiteY15" fmla="*/ 60792 h 446533"/>
              <a:gd name="connsiteX16" fmla="*/ 122691 w 10852498"/>
              <a:gd name="connsiteY16" fmla="*/ 1 h 446533"/>
              <a:gd name="connsiteX17" fmla="*/ 194537 w 10852498"/>
              <a:gd name="connsiteY17" fmla="*/ 1 h 446533"/>
              <a:gd name="connsiteX18" fmla="*/ 3932735 w 10852498"/>
              <a:gd name="connsiteY18" fmla="*/ 1 h 446533"/>
              <a:gd name="connsiteX19" fmla="*/ 4106263 w 10852498"/>
              <a:gd name="connsiteY19" fmla="*/ 1 h 446533"/>
              <a:gd name="connsiteX20" fmla="*/ 4133453 w 10852498"/>
              <a:gd name="connsiteY20" fmla="*/ 1 h 446533"/>
              <a:gd name="connsiteX21" fmla="*/ 4133454 w 10852498"/>
              <a:gd name="connsiteY21" fmla="*/ 1 h 446533"/>
              <a:gd name="connsiteX22" fmla="*/ 7438738 w 10852498"/>
              <a:gd name="connsiteY22" fmla="*/ 1 h 4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52498" h="446533">
                <a:moveTo>
                  <a:pt x="7438738" y="0"/>
                </a:moveTo>
                <a:lnTo>
                  <a:pt x="10852498" y="0"/>
                </a:lnTo>
                <a:lnTo>
                  <a:pt x="10852498" y="446533"/>
                </a:lnTo>
                <a:lnTo>
                  <a:pt x="7804800" y="446533"/>
                </a:lnTo>
                <a:lnTo>
                  <a:pt x="7438738" y="446533"/>
                </a:lnTo>
                <a:lnTo>
                  <a:pt x="4133454" y="446533"/>
                </a:lnTo>
                <a:lnTo>
                  <a:pt x="4133453" y="446533"/>
                </a:lnTo>
                <a:lnTo>
                  <a:pt x="4106263" y="446533"/>
                </a:lnTo>
                <a:lnTo>
                  <a:pt x="3932735" y="446533"/>
                </a:lnTo>
                <a:lnTo>
                  <a:pt x="194537" y="446533"/>
                </a:lnTo>
                <a:lnTo>
                  <a:pt x="122691" y="446533"/>
                </a:lnTo>
                <a:lnTo>
                  <a:pt x="59687" y="385743"/>
                </a:lnTo>
                <a:lnTo>
                  <a:pt x="59687" y="286268"/>
                </a:lnTo>
                <a:lnTo>
                  <a:pt x="0" y="222162"/>
                </a:lnTo>
                <a:lnTo>
                  <a:pt x="59687" y="161372"/>
                </a:lnTo>
                <a:lnTo>
                  <a:pt x="59687" y="60792"/>
                </a:lnTo>
                <a:lnTo>
                  <a:pt x="122691" y="1"/>
                </a:lnTo>
                <a:lnTo>
                  <a:pt x="194537" y="1"/>
                </a:lnTo>
                <a:lnTo>
                  <a:pt x="3932735" y="1"/>
                </a:lnTo>
                <a:lnTo>
                  <a:pt x="4106263" y="1"/>
                </a:lnTo>
                <a:lnTo>
                  <a:pt x="4133453" y="1"/>
                </a:lnTo>
                <a:lnTo>
                  <a:pt x="4133454" y="1"/>
                </a:lnTo>
                <a:lnTo>
                  <a:pt x="7438738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56400" tIns="0" rIns="536400" bIns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8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7" name="Graphic 10">
            <a:extLst>
              <a:ext uri="{FF2B5EF4-FFF2-40B4-BE49-F238E27FC236}">
                <a16:creationId xmlns:a16="http://schemas.microsoft.com/office/drawing/2014/main" id="{2893F6C6-2B5A-4F9D-919A-50B1E2AAB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9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73199" y="2333583"/>
            <a:ext cx="9975863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1"/>
            <a:ext cx="9975863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2893F6C6-2B5A-4F9D-919A-50B1E2AAB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6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0"/>
            <a:ext cx="9975600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3200" y="2364908"/>
            <a:ext cx="9975600" cy="3600123"/>
          </a:xfrm>
          <a:blipFill dpi="0" rotWithShape="1">
            <a:blip r:embed="rId2"/>
            <a:srcRect/>
            <a:stretch>
              <a:fillRect t="-46000" b="-38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2893F6C6-2B5A-4F9D-919A-50B1E2AAB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pozitivní)">
    <p:bg>
      <p:bgPr>
        <a:blipFill dpi="0" rotWithShape="1">
          <a:blip r:embed="rId2">
            <a:lum/>
          </a:blip>
          <a:srcRect/>
          <a:stretch>
            <a:fillRect t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152133" y="3999600"/>
            <a:ext cx="10039867" cy="1965600"/>
          </a:xfrm>
          <a:custGeom>
            <a:avLst/>
            <a:gdLst>
              <a:gd name="connsiteX0" fmla="*/ 6267967 w 10039867"/>
              <a:gd name="connsiteY0" fmla="*/ 0 h 1965600"/>
              <a:gd name="connsiteX1" fmla="*/ 10039867 w 10039867"/>
              <a:gd name="connsiteY1" fmla="*/ 0 h 1965600"/>
              <a:gd name="connsiteX2" fmla="*/ 10039867 w 10039867"/>
              <a:gd name="connsiteY2" fmla="*/ 1965599 h 1965600"/>
              <a:gd name="connsiteX3" fmla="*/ 6991200 w 10039867"/>
              <a:gd name="connsiteY3" fmla="*/ 1965599 h 1965600"/>
              <a:gd name="connsiteX4" fmla="*/ 6991200 w 10039867"/>
              <a:gd name="connsiteY4" fmla="*/ 1965600 h 1965600"/>
              <a:gd name="connsiteX5" fmla="*/ 542928 w 10039867"/>
              <a:gd name="connsiteY5" fmla="*/ 1965600 h 1965600"/>
              <a:gd name="connsiteX6" fmla="*/ 263597 w 10039867"/>
              <a:gd name="connsiteY6" fmla="*/ 1688701 h 1965600"/>
              <a:gd name="connsiteX7" fmla="*/ 263597 w 10039867"/>
              <a:gd name="connsiteY7" fmla="*/ 1251901 h 1965600"/>
              <a:gd name="connsiteX8" fmla="*/ 0 w 10039867"/>
              <a:gd name="connsiteY8" fmla="*/ 982801 h 1965600"/>
              <a:gd name="connsiteX9" fmla="*/ 263597 w 10039867"/>
              <a:gd name="connsiteY9" fmla="*/ 717601 h 1965600"/>
              <a:gd name="connsiteX10" fmla="*/ 263597 w 10039867"/>
              <a:gd name="connsiteY10" fmla="*/ 280801 h 1965600"/>
              <a:gd name="connsiteX11" fmla="*/ 542929 w 10039867"/>
              <a:gd name="connsiteY11" fmla="*/ 1 h 1965600"/>
              <a:gd name="connsiteX12" fmla="*/ 646819 w 10039867"/>
              <a:gd name="connsiteY12" fmla="*/ 1 h 1965600"/>
              <a:gd name="connsiteX13" fmla="*/ 724890 w 10039867"/>
              <a:gd name="connsiteY13" fmla="*/ 1 h 1965600"/>
              <a:gd name="connsiteX14" fmla="*/ 818329 w 10039867"/>
              <a:gd name="connsiteY14" fmla="*/ 1 h 1965600"/>
              <a:gd name="connsiteX15" fmla="*/ 852754 w 10039867"/>
              <a:gd name="connsiteY15" fmla="*/ 1 h 1965600"/>
              <a:gd name="connsiteX16" fmla="*/ 857671 w 10039867"/>
              <a:gd name="connsiteY16" fmla="*/ 1 h 1965600"/>
              <a:gd name="connsiteX17" fmla="*/ 1414908 w 10039867"/>
              <a:gd name="connsiteY17" fmla="*/ 1 h 1965600"/>
              <a:gd name="connsiteX18" fmla="*/ 1937328 w 10039867"/>
              <a:gd name="connsiteY18" fmla="*/ 1 h 1965600"/>
              <a:gd name="connsiteX19" fmla="*/ 2426056 w 10039867"/>
              <a:gd name="connsiteY19" fmla="*/ 1 h 1965600"/>
              <a:gd name="connsiteX20" fmla="*/ 2882215 w 10039867"/>
              <a:gd name="connsiteY20" fmla="*/ 1 h 1965600"/>
              <a:gd name="connsiteX21" fmla="*/ 3306927 w 10039867"/>
              <a:gd name="connsiteY21" fmla="*/ 1 h 1965600"/>
              <a:gd name="connsiteX22" fmla="*/ 3701317 w 10039867"/>
              <a:gd name="connsiteY22" fmla="*/ 1 h 1965600"/>
              <a:gd name="connsiteX23" fmla="*/ 4066506 w 10039867"/>
              <a:gd name="connsiteY23" fmla="*/ 1 h 1965600"/>
              <a:gd name="connsiteX24" fmla="*/ 4403618 w 10039867"/>
              <a:gd name="connsiteY24" fmla="*/ 1 h 1965600"/>
              <a:gd name="connsiteX25" fmla="*/ 4713776 w 10039867"/>
              <a:gd name="connsiteY25" fmla="*/ 1 h 1965600"/>
              <a:gd name="connsiteX26" fmla="*/ 4998103 w 10039867"/>
              <a:gd name="connsiteY26" fmla="*/ 1 h 1965600"/>
              <a:gd name="connsiteX27" fmla="*/ 5493757 w 10039867"/>
              <a:gd name="connsiteY27" fmla="*/ 1 h 1965600"/>
              <a:gd name="connsiteX28" fmla="*/ 5899564 w 10039867"/>
              <a:gd name="connsiteY28" fmla="*/ 1 h 1965600"/>
              <a:gd name="connsiteX29" fmla="*/ 6224509 w 10039867"/>
              <a:gd name="connsiteY29" fmla="*/ 1 h 1965600"/>
              <a:gd name="connsiteX30" fmla="*/ 6267967 w 10039867"/>
              <a:gd name="connsiteY30" fmla="*/ 1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39867" h="1965600">
                <a:moveTo>
                  <a:pt x="6267967" y="0"/>
                </a:moveTo>
                <a:lnTo>
                  <a:pt x="10039867" y="0"/>
                </a:lnTo>
                <a:lnTo>
                  <a:pt x="10039867" y="1965599"/>
                </a:lnTo>
                <a:lnTo>
                  <a:pt x="6991200" y="1965599"/>
                </a:lnTo>
                <a:lnTo>
                  <a:pt x="6991200" y="1965600"/>
                </a:lnTo>
                <a:lnTo>
                  <a:pt x="542928" y="1965600"/>
                </a:lnTo>
                <a:lnTo>
                  <a:pt x="263597" y="1688701"/>
                </a:lnTo>
                <a:cubicBezTo>
                  <a:pt x="263597" y="1251901"/>
                  <a:pt x="263597" y="1251901"/>
                  <a:pt x="263597" y="1251901"/>
                </a:cubicBezTo>
                <a:cubicBezTo>
                  <a:pt x="177042" y="1162201"/>
                  <a:pt x="86554" y="1072501"/>
                  <a:pt x="0" y="982801"/>
                </a:cubicBezTo>
                <a:cubicBezTo>
                  <a:pt x="86554" y="897001"/>
                  <a:pt x="177042" y="807301"/>
                  <a:pt x="263597" y="717601"/>
                </a:cubicBezTo>
                <a:cubicBezTo>
                  <a:pt x="263597" y="280801"/>
                  <a:pt x="263597" y="280801"/>
                  <a:pt x="263597" y="280801"/>
                </a:cubicBezTo>
                <a:cubicBezTo>
                  <a:pt x="358019" y="187201"/>
                  <a:pt x="448507" y="93601"/>
                  <a:pt x="542929" y="1"/>
                </a:cubicBezTo>
                <a:lnTo>
                  <a:pt x="646819" y="1"/>
                </a:lnTo>
                <a:lnTo>
                  <a:pt x="724890" y="1"/>
                </a:lnTo>
                <a:lnTo>
                  <a:pt x="818329" y="1"/>
                </a:lnTo>
                <a:lnTo>
                  <a:pt x="852754" y="1"/>
                </a:lnTo>
                <a:lnTo>
                  <a:pt x="857671" y="1"/>
                </a:lnTo>
                <a:lnTo>
                  <a:pt x="1414908" y="1"/>
                </a:lnTo>
                <a:lnTo>
                  <a:pt x="1937328" y="1"/>
                </a:lnTo>
                <a:lnTo>
                  <a:pt x="2426056" y="1"/>
                </a:lnTo>
                <a:lnTo>
                  <a:pt x="2882215" y="1"/>
                </a:lnTo>
                <a:lnTo>
                  <a:pt x="3306927" y="1"/>
                </a:lnTo>
                <a:lnTo>
                  <a:pt x="3701317" y="1"/>
                </a:lnTo>
                <a:lnTo>
                  <a:pt x="4066506" y="1"/>
                </a:lnTo>
                <a:lnTo>
                  <a:pt x="4403618" y="1"/>
                </a:lnTo>
                <a:lnTo>
                  <a:pt x="4713776" y="1"/>
                </a:lnTo>
                <a:lnTo>
                  <a:pt x="4998103" y="1"/>
                </a:lnTo>
                <a:lnTo>
                  <a:pt x="5493757" y="1"/>
                </a:lnTo>
                <a:lnTo>
                  <a:pt x="5899564" y="1"/>
                </a:lnTo>
                <a:lnTo>
                  <a:pt x="6224509" y="1"/>
                </a:lnTo>
                <a:lnTo>
                  <a:pt x="6267967" y="1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892969" tIns="223266" rIns="642938" bIns="223266" rtlCol="0" anchor="ctr">
            <a:noAutofit/>
          </a:bodyPr>
          <a:lstStyle>
            <a:lvl1pPr algn="r">
              <a:defRPr lang="cs-CZ" sz="3750" b="1" baseline="0">
                <a:solidFill>
                  <a:schemeClr val="bg1"/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pic>
        <p:nvPicPr>
          <p:cNvPr id="19" name="Graphic 9">
            <a:extLst>
              <a:ext uri="{FF2B5EF4-FFF2-40B4-BE49-F238E27FC236}">
                <a16:creationId xmlns:a16="http://schemas.microsoft.com/office/drawing/2014/main" id="{F3A815A7-49F2-41A2-90CB-73892F8E8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00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 t="-12000" b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11.10.2024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1339502" y="5875200"/>
            <a:ext cx="10852498" cy="446533"/>
          </a:xfrm>
          <a:custGeom>
            <a:avLst/>
            <a:gdLst>
              <a:gd name="connsiteX0" fmla="*/ 7438738 w 10852498"/>
              <a:gd name="connsiteY0" fmla="*/ 0 h 446533"/>
              <a:gd name="connsiteX1" fmla="*/ 10852498 w 10852498"/>
              <a:gd name="connsiteY1" fmla="*/ 0 h 446533"/>
              <a:gd name="connsiteX2" fmla="*/ 10852498 w 10852498"/>
              <a:gd name="connsiteY2" fmla="*/ 446533 h 446533"/>
              <a:gd name="connsiteX3" fmla="*/ 7804800 w 10852498"/>
              <a:gd name="connsiteY3" fmla="*/ 446533 h 446533"/>
              <a:gd name="connsiteX4" fmla="*/ 7438738 w 10852498"/>
              <a:gd name="connsiteY4" fmla="*/ 446533 h 446533"/>
              <a:gd name="connsiteX5" fmla="*/ 4133454 w 10852498"/>
              <a:gd name="connsiteY5" fmla="*/ 446533 h 446533"/>
              <a:gd name="connsiteX6" fmla="*/ 4133453 w 10852498"/>
              <a:gd name="connsiteY6" fmla="*/ 446533 h 446533"/>
              <a:gd name="connsiteX7" fmla="*/ 4106263 w 10852498"/>
              <a:gd name="connsiteY7" fmla="*/ 446533 h 446533"/>
              <a:gd name="connsiteX8" fmla="*/ 3932735 w 10852498"/>
              <a:gd name="connsiteY8" fmla="*/ 446533 h 446533"/>
              <a:gd name="connsiteX9" fmla="*/ 194537 w 10852498"/>
              <a:gd name="connsiteY9" fmla="*/ 446533 h 446533"/>
              <a:gd name="connsiteX10" fmla="*/ 122691 w 10852498"/>
              <a:gd name="connsiteY10" fmla="*/ 446533 h 446533"/>
              <a:gd name="connsiteX11" fmla="*/ 59687 w 10852498"/>
              <a:gd name="connsiteY11" fmla="*/ 385743 h 446533"/>
              <a:gd name="connsiteX12" fmla="*/ 59687 w 10852498"/>
              <a:gd name="connsiteY12" fmla="*/ 286268 h 446533"/>
              <a:gd name="connsiteX13" fmla="*/ 0 w 10852498"/>
              <a:gd name="connsiteY13" fmla="*/ 222162 h 446533"/>
              <a:gd name="connsiteX14" fmla="*/ 59687 w 10852498"/>
              <a:gd name="connsiteY14" fmla="*/ 161372 h 446533"/>
              <a:gd name="connsiteX15" fmla="*/ 59687 w 10852498"/>
              <a:gd name="connsiteY15" fmla="*/ 60792 h 446533"/>
              <a:gd name="connsiteX16" fmla="*/ 122691 w 10852498"/>
              <a:gd name="connsiteY16" fmla="*/ 1 h 446533"/>
              <a:gd name="connsiteX17" fmla="*/ 194537 w 10852498"/>
              <a:gd name="connsiteY17" fmla="*/ 1 h 446533"/>
              <a:gd name="connsiteX18" fmla="*/ 3932735 w 10852498"/>
              <a:gd name="connsiteY18" fmla="*/ 1 h 446533"/>
              <a:gd name="connsiteX19" fmla="*/ 4106263 w 10852498"/>
              <a:gd name="connsiteY19" fmla="*/ 1 h 446533"/>
              <a:gd name="connsiteX20" fmla="*/ 4133453 w 10852498"/>
              <a:gd name="connsiteY20" fmla="*/ 1 h 446533"/>
              <a:gd name="connsiteX21" fmla="*/ 4133454 w 10852498"/>
              <a:gd name="connsiteY21" fmla="*/ 1 h 446533"/>
              <a:gd name="connsiteX22" fmla="*/ 7438738 w 10852498"/>
              <a:gd name="connsiteY22" fmla="*/ 1 h 4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52498" h="446533">
                <a:moveTo>
                  <a:pt x="7438738" y="0"/>
                </a:moveTo>
                <a:lnTo>
                  <a:pt x="10852498" y="0"/>
                </a:lnTo>
                <a:lnTo>
                  <a:pt x="10852498" y="446533"/>
                </a:lnTo>
                <a:lnTo>
                  <a:pt x="7804800" y="446533"/>
                </a:lnTo>
                <a:lnTo>
                  <a:pt x="7438738" y="446533"/>
                </a:lnTo>
                <a:lnTo>
                  <a:pt x="4133454" y="446533"/>
                </a:lnTo>
                <a:lnTo>
                  <a:pt x="4133453" y="446533"/>
                </a:lnTo>
                <a:lnTo>
                  <a:pt x="4106263" y="446533"/>
                </a:lnTo>
                <a:lnTo>
                  <a:pt x="3932735" y="446533"/>
                </a:lnTo>
                <a:lnTo>
                  <a:pt x="194537" y="446533"/>
                </a:lnTo>
                <a:lnTo>
                  <a:pt x="122691" y="446533"/>
                </a:lnTo>
                <a:lnTo>
                  <a:pt x="59687" y="385743"/>
                </a:lnTo>
                <a:lnTo>
                  <a:pt x="59687" y="286268"/>
                </a:lnTo>
                <a:lnTo>
                  <a:pt x="0" y="222162"/>
                </a:lnTo>
                <a:lnTo>
                  <a:pt x="59687" y="161372"/>
                </a:lnTo>
                <a:lnTo>
                  <a:pt x="59687" y="60792"/>
                </a:lnTo>
                <a:lnTo>
                  <a:pt x="122691" y="1"/>
                </a:lnTo>
                <a:lnTo>
                  <a:pt x="194537" y="1"/>
                </a:lnTo>
                <a:lnTo>
                  <a:pt x="3932735" y="1"/>
                </a:lnTo>
                <a:lnTo>
                  <a:pt x="4106263" y="1"/>
                </a:lnTo>
                <a:lnTo>
                  <a:pt x="4133453" y="1"/>
                </a:lnTo>
                <a:lnTo>
                  <a:pt x="4133454" y="1"/>
                </a:lnTo>
                <a:lnTo>
                  <a:pt x="7438738" y="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56400" tIns="0" rIns="536400" bIns="0">
            <a:no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18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399" y="4171253"/>
            <a:ext cx="867219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bg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11.10.2024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44399" y="2053877"/>
            <a:ext cx="8672193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8673994" y="1"/>
            <a:ext cx="3034800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chemeClr val="bg1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 sz="1800"/>
          </a:p>
        </p:txBody>
      </p:sp>
      <p:pic>
        <p:nvPicPr>
          <p:cNvPr id="14" name="Graphic 9">
            <a:extLst>
              <a:ext uri="{FF2B5EF4-FFF2-40B4-BE49-F238E27FC236}">
                <a16:creationId xmlns:a16="http://schemas.microsoft.com/office/drawing/2014/main" id="{CA42B4E9-33C6-4579-9CF1-0033734DC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8000" y="280800"/>
            <a:ext cx="4442079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5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13" name="Graphic 11">
            <a:extLst>
              <a:ext uri="{FF2B5EF4-FFF2-40B4-BE49-F238E27FC236}">
                <a16:creationId xmlns:a16="http://schemas.microsoft.com/office/drawing/2014/main" id="{40B3108C-9260-41B5-941C-BDFDE8BEE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73199" y="2333583"/>
            <a:ext cx="9975863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1"/>
            <a:ext cx="9975863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Nadpis 11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pic>
        <p:nvPicPr>
          <p:cNvPr id="15" name="Graphic 11">
            <a:extLst>
              <a:ext uri="{FF2B5EF4-FFF2-40B4-BE49-F238E27FC236}">
                <a16:creationId xmlns:a16="http://schemas.microsoft.com/office/drawing/2014/main" id="{40B3108C-9260-41B5-941C-BDFDE8BEE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24CF-4485-4DE7-B00E-6F2A45F36C5F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70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5" r:id="rId2"/>
    <p:sldLayoutId id="2147483756" r:id="rId3"/>
    <p:sldLayoutId id="2147483750" r:id="rId4"/>
    <p:sldLayoutId id="2147483744" r:id="rId5"/>
    <p:sldLayoutId id="2147483754" r:id="rId6"/>
    <p:sldLayoutId id="2147483752" r:id="rId7"/>
    <p:sldLayoutId id="2147483751" r:id="rId8"/>
    <p:sldLayoutId id="2147483757" r:id="rId9"/>
    <p:sldLayoutId id="2147483753" r:id="rId10"/>
    <p:sldLayoutId id="2147483749" r:id="rId11"/>
    <p:sldLayoutId id="2147483755" r:id="rId12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k.cz/cs/pedagogicka-fakulta/pdf/pracoviste-fakulty/katedra-pedagogiky-a-psychologie/celozivotni-vzdelavani/studenti" TargetMode="External"/><Relationship Id="rId2" Type="http://schemas.openxmlformats.org/officeDocument/2006/relationships/hyperlink" Target="http://hades.uhk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ades.uhk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osta.uhk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1BCCF-4CF7-47AD-8E67-7D607CF45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399" y="1276709"/>
            <a:ext cx="8672193" cy="4597880"/>
          </a:xfrm>
        </p:spPr>
        <p:txBody>
          <a:bodyPr anchor="ctr"/>
          <a:lstStyle/>
          <a:p>
            <a:r>
              <a:rPr lang="pl-PL" sz="4000" b="1" dirty="0">
                <a:latin typeface="Comenia Sans" charset="0"/>
              </a:rPr>
              <a:t>Zápis do </a:t>
            </a:r>
            <a:r>
              <a:rPr lang="cs-CZ" sz="4000" dirty="0">
                <a:latin typeface="Comenia Sans" panose="02000503080000020004" pitchFamily="50" charset="-18"/>
              </a:rPr>
              <a:t>studia</a:t>
            </a:r>
            <a:br>
              <a:rPr lang="cs-CZ" sz="4000" b="1" dirty="0">
                <a:latin typeface="Comenia Sans" panose="02000503080000020004" pitchFamily="50" charset="-18"/>
              </a:rPr>
            </a:br>
            <a:br>
              <a:rPr lang="cs-CZ" sz="4000" b="1" dirty="0">
                <a:latin typeface="Comenia Sans" panose="02000503080000020004" pitchFamily="50" charset="-18"/>
              </a:rPr>
            </a:br>
            <a:r>
              <a:rPr lang="cs-CZ" sz="2000" dirty="0">
                <a:latin typeface="Comenia Sans" panose="02000503080000020004" pitchFamily="50" charset="-18"/>
              </a:rPr>
              <a:t>Studium pro výchovné poradce</a:t>
            </a:r>
            <a:br>
              <a:rPr lang="cs-CZ" sz="2000" dirty="0">
                <a:latin typeface="Comenia Sans" panose="02000503080000020004" pitchFamily="50" charset="-18"/>
              </a:rPr>
            </a:br>
            <a:br>
              <a:rPr lang="cs-CZ" sz="2000" dirty="0">
                <a:latin typeface="Comenia Sans" panose="02000503080000020004" pitchFamily="50" charset="-18"/>
              </a:rPr>
            </a:br>
            <a:br>
              <a:rPr lang="cs-CZ" sz="2000" dirty="0">
                <a:latin typeface="Comenia Sans" panose="02000503080000020004" pitchFamily="50" charset="-18"/>
              </a:rPr>
            </a:br>
            <a:r>
              <a:rPr lang="cs-CZ" sz="3600" dirty="0">
                <a:solidFill>
                  <a:schemeClr val="accent5"/>
                </a:solidFill>
              </a:rPr>
              <a:t>Vítáme Vás na startu studia CŽV !</a:t>
            </a:r>
            <a:br>
              <a:rPr lang="cs-CZ" sz="3600" dirty="0">
                <a:solidFill>
                  <a:schemeClr val="accent5"/>
                </a:solidFill>
              </a:rPr>
            </a:br>
            <a:endParaRPr lang="cs-CZ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2FA060E-CB41-483A-B538-720E4F833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/>
              <a:t>standardní</a:t>
            </a:r>
            <a:r>
              <a:rPr lang="cs-CZ" dirty="0"/>
              <a:t> doba studia je </a:t>
            </a:r>
            <a:r>
              <a:rPr lang="cs-CZ" b="1" dirty="0"/>
              <a:t>2 roky</a:t>
            </a:r>
          </a:p>
          <a:p>
            <a:r>
              <a:rPr lang="cs-CZ" u="sng" dirty="0"/>
              <a:t>maximální</a:t>
            </a:r>
            <a:r>
              <a:rPr lang="cs-CZ" dirty="0"/>
              <a:t> doba studia je dle platné akreditace </a:t>
            </a:r>
            <a:r>
              <a:rPr lang="cs-CZ" b="1" dirty="0"/>
              <a:t>do 30.8.2027</a:t>
            </a:r>
          </a:p>
          <a:p>
            <a:r>
              <a:rPr lang="cs-CZ" dirty="0"/>
              <a:t>v případě, že účastník neukončí studium v průběhu standardní doby (tj. nesplní všechny předměty), je povinen uhradit za další započatý rok studia částku ve výši 25% ceny programu </a:t>
            </a:r>
            <a:r>
              <a:rPr lang="cs-CZ" dirty="0" err="1"/>
              <a:t>CŽV</a:t>
            </a:r>
            <a:r>
              <a:rPr lang="cs-CZ" dirty="0"/>
              <a:t> a zapsat si nesplněné předměty do dalšího roku</a:t>
            </a:r>
          </a:p>
          <a:p>
            <a:r>
              <a:rPr lang="cs-CZ" dirty="0"/>
              <a:t>platit nemusí, pokud má splněny všechny předměty studia a odevzdal podepsané vysvědčení (čeká na ZZK)</a:t>
            </a:r>
          </a:p>
          <a:p>
            <a:r>
              <a:rPr lang="cs-CZ" dirty="0"/>
              <a:t>v případě předčasného ukončení studia se uhrazená cena již nevrací</a:t>
            </a:r>
          </a:p>
          <a:p>
            <a:r>
              <a:rPr lang="cs-CZ" dirty="0"/>
              <a:t>poplatky – Rozhodnutí děkana č. 30/2018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BD75C26-6851-44F7-8886-6E89131A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- délka</a:t>
            </a:r>
          </a:p>
        </p:txBody>
      </p:sp>
    </p:spTree>
    <p:extLst>
      <p:ext uri="{BB962C8B-B14F-4D97-AF65-F5344CB8AC3E}">
        <p14:creationId xmlns:p14="http://schemas.microsoft.com/office/powerpoint/2010/main" val="31832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eCŽV</a:t>
            </a:r>
            <a:r>
              <a:rPr lang="cs-CZ" b="1" dirty="0"/>
              <a:t>/FIS</a:t>
            </a:r>
            <a:r>
              <a:rPr lang="cs-CZ" dirty="0"/>
              <a:t> - učební plány, sylaby předmětů, vysvědčení za akademické roky atd.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http://hades.uhk.cz</a:t>
            </a:r>
            <a:endParaRPr lang="cs-CZ" sz="2400" dirty="0"/>
          </a:p>
          <a:p>
            <a:r>
              <a:rPr lang="cs-CZ" b="1" dirty="0"/>
              <a:t>Web</a:t>
            </a:r>
            <a:r>
              <a:rPr lang="cs-CZ" dirty="0"/>
              <a:t> - rozvrh, pravidla pro vypracování závěrečné práce, přihláška k závěrečné práci, termíny závěrečných zkoušek, okruhy otázek k závěrečné zkoušce, </a:t>
            </a:r>
            <a:r>
              <a:rPr lang="cs-CZ" dirty="0" err="1"/>
              <a:t>atd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https://www.uhk.cz/cs/pedagogicka-fakulta/pdf/pracoviste-fakulty/katedra-pedagogiky-a-psychologie/celozivotni-vzdelavani/studenti</a:t>
            </a:r>
            <a:endParaRPr lang="cs-CZ" sz="24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  <a:tabLst>
                <a:tab pos="449263" algn="l"/>
              </a:tabLst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- informace</a:t>
            </a:r>
          </a:p>
        </p:txBody>
      </p:sp>
    </p:spTree>
    <p:extLst>
      <p:ext uri="{BB962C8B-B14F-4D97-AF65-F5344CB8AC3E}">
        <p14:creationId xmlns:p14="http://schemas.microsoft.com/office/powerpoint/2010/main" val="407793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3811D13-11F3-4987-9750-CEC35A2B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dirty="0"/>
              <a:t>studium bude zakončeno </a:t>
            </a:r>
            <a:r>
              <a:rPr lang="cs-CZ" b="1" dirty="0"/>
              <a:t>závěrečnou zkouškou a obhajobou závěrečné práce</a:t>
            </a:r>
            <a:r>
              <a:rPr lang="cs-CZ" dirty="0"/>
              <a:t>; k závěrečné zkoušce se můžete přihlásit, pokud máte uzavřené studium (tj. splnil jste všechny předměty a máte všechny zápočty/zkoušky) a odevzdal jste závěrečnou práci</a:t>
            </a:r>
          </a:p>
          <a:p>
            <a:pPr marL="0" indent="0">
              <a:spcBef>
                <a:spcPts val="0"/>
              </a:spcBef>
              <a:buNone/>
            </a:pPr>
            <a:endParaRPr lang="cs-CZ" sz="900" dirty="0"/>
          </a:p>
          <a:p>
            <a:pPr marL="0" indent="0">
              <a:buNone/>
            </a:pPr>
            <a:endParaRPr lang="cs-CZ" sz="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C091480-EFB2-4050-B78A-C14C47DA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- zakončení</a:t>
            </a:r>
          </a:p>
        </p:txBody>
      </p:sp>
    </p:spTree>
    <p:extLst>
      <p:ext uri="{BB962C8B-B14F-4D97-AF65-F5344CB8AC3E}">
        <p14:creationId xmlns:p14="http://schemas.microsoft.com/office/powerpoint/2010/main" val="225827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0E7CF9-DD7F-41BA-B690-8C026D7C5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uznány mohou být předměty absolvované v rámci bakalářského, magisterského, doktorského, příp. celoživotního studia na vysoké škole</a:t>
            </a:r>
          </a:p>
          <a:p>
            <a:r>
              <a:rPr lang="cs-CZ" dirty="0"/>
              <a:t>uznán nebude předmět klasifikovaný stupněm „dobře“ (D, E); předmět absolvovaný před více než třemi akademickými roky</a:t>
            </a:r>
          </a:p>
          <a:p>
            <a:r>
              <a:rPr lang="cs-CZ" b="1" dirty="0"/>
              <a:t>účastník předloží garantovi předmětu, příp. vyučujícímu předmětu doklad o splnění příslušného předmětu</a:t>
            </a:r>
          </a:p>
          <a:p>
            <a:r>
              <a:rPr lang="cs-CZ" dirty="0"/>
              <a:t>uznání stvrdí svým podpisem na výpisu předmětů</a:t>
            </a:r>
          </a:p>
          <a:p>
            <a:r>
              <a:rPr lang="cs-CZ" dirty="0"/>
              <a:t>výpis předmětů + žádost o uznání předmětů (zpoplatněna 400,- Kč) doručit na děkanát </a:t>
            </a:r>
            <a:r>
              <a:rPr lang="cs-CZ" dirty="0" err="1"/>
              <a:t>PdF</a:t>
            </a:r>
            <a:endParaRPr lang="cs-CZ" dirty="0"/>
          </a:p>
          <a:p>
            <a:r>
              <a:rPr lang="cs-CZ" dirty="0"/>
              <a:t>o uznání/neuznání rozhoduje s konečnou platností proděkan pro celoživotní vzdělávání (písemné vyrozumění)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A8373A6-E4A5-48FF-9D23-9D25C797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enia Sans" panose="02000503080000020004" pitchFamily="50" charset="-18"/>
              </a:rPr>
              <a:t>Uznání předmětů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58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AC4EC-F29F-4F3F-BB22-8F3B438F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133" y="3999600"/>
            <a:ext cx="10039867" cy="196560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1179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AD9A6813-8444-45E0-BEB9-7615A2BC7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72596"/>
              </p:ext>
            </p:extLst>
          </p:nvPr>
        </p:nvGraphicFramePr>
        <p:xfrm>
          <a:off x="1551963" y="1695450"/>
          <a:ext cx="9997100" cy="48393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8881">
                  <a:extLst>
                    <a:ext uri="{9D8B030D-6E8A-4147-A177-3AD203B41FA5}">
                      <a16:colId xmlns:a16="http://schemas.microsoft.com/office/drawing/2014/main" val="635616004"/>
                    </a:ext>
                  </a:extLst>
                </a:gridCol>
                <a:gridCol w="5838219">
                  <a:extLst>
                    <a:ext uri="{9D8B030D-6E8A-4147-A177-3AD203B41FA5}">
                      <a16:colId xmlns:a16="http://schemas.microsoft.com/office/drawing/2014/main" val="402567450"/>
                    </a:ext>
                  </a:extLst>
                </a:gridCol>
              </a:tblGrid>
              <a:tr h="2226718">
                <a:tc>
                  <a:txBody>
                    <a:bodyPr/>
                    <a:lstStyle/>
                    <a:p>
                      <a:r>
                        <a:rPr lang="cs-CZ" sz="2200" dirty="0">
                          <a:solidFill>
                            <a:schemeClr val="tx1"/>
                          </a:solidFill>
                        </a:rPr>
                        <a:t>Ing. Lucie Machačová</a:t>
                      </a:r>
                    </a:p>
                    <a:p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referentka CŽV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budova E, místnost 52440 (2.podlaží)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lucie.machacova@uhk.cz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493 331 148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zápisy předmětů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přerušení studia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zápis do druhého ročníku v případě nesplnění předmětů …</a:t>
                      </a:r>
                    </a:p>
                    <a:p>
                      <a:pPr marL="285750" marR="0" lvl="0" indent="-285750" algn="l" defTabSz="914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prodloužení studia nad maximální dobu</a:t>
                      </a:r>
                    </a:p>
                    <a:p>
                      <a:pPr marL="285750" marR="0" lvl="0" indent="-285750" algn="l" defTabSz="914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200" b="0" strike="noStrike" dirty="0">
                          <a:solidFill>
                            <a:schemeClr val="tx1"/>
                          </a:solidFill>
                        </a:rPr>
                        <a:t>přihlášení k závěrečné práci, přihlášení na závěrečnou zkoušku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6485775"/>
                  </a:ext>
                </a:extLst>
              </a:tr>
              <a:tr h="2400994">
                <a:tc>
                  <a:txBody>
                    <a:bodyPr/>
                    <a:lstStyle/>
                    <a:p>
                      <a:r>
                        <a:rPr lang="cs-CZ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Tereza Švagerková</a:t>
                      </a:r>
                    </a:p>
                    <a:p>
                      <a:r>
                        <a:rPr lang="cs-CZ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referentka katedry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pedag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a psych.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budova A, místnost 34200 (4.podlaží)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tereza.svagerkova@uhk.cz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493 331 310</a:t>
                      </a:r>
                      <a:endParaRPr lang="cs-CZ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</a:rPr>
                        <a:t>rozvrh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</a:rPr>
                        <a:t>zveřejnění aktuálních </a:t>
                      </a:r>
                      <a:r>
                        <a:rPr lang="cs-CZ" sz="2200" dirty="0" err="1">
                          <a:solidFill>
                            <a:schemeClr val="tx1"/>
                          </a:solidFill>
                        </a:rPr>
                        <a:t>info</a:t>
                      </a:r>
                      <a:r>
                        <a:rPr lang="cs-CZ" sz="2200" dirty="0">
                          <a:solidFill>
                            <a:schemeClr val="tx1"/>
                          </a:solidFill>
                        </a:rPr>
                        <a:t> na web (př.  změny ve výuce, termíny závěrečných zkoušek)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</a:rPr>
                        <a:t>validace závěrečných prací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7811725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4C07C042-94E6-4486-B930-D8CC39F8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bg1"/>
                </a:solidFill>
                <a:latin typeface="Comenia Sans" charset="0"/>
              </a:rPr>
              <a:t>Důležité kontakty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08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DD1B043-C5A2-4F68-8691-46C23ADC5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budova E</a:t>
            </a:r>
            <a:r>
              <a:rPr lang="cs-CZ" dirty="0"/>
              <a:t> (V. Nejedlého 573/4, Slezské Předměstí)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děkanát </a:t>
            </a:r>
            <a:r>
              <a:rPr lang="cs-CZ" dirty="0" err="1"/>
              <a:t>PdF</a:t>
            </a:r>
            <a:r>
              <a:rPr lang="cs-CZ" dirty="0"/>
              <a:t> UHK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Centrum celoživotního vzdělávání </a:t>
            </a:r>
            <a:r>
              <a:rPr lang="cs-CZ" dirty="0" err="1"/>
              <a:t>PdF</a:t>
            </a:r>
            <a:r>
              <a:rPr lang="cs-CZ" dirty="0"/>
              <a:t> UHK</a:t>
            </a:r>
          </a:p>
          <a:p>
            <a:endParaRPr lang="cs-CZ" dirty="0"/>
          </a:p>
          <a:p>
            <a:r>
              <a:rPr lang="cs-CZ" b="1" dirty="0"/>
              <a:t>budova A</a:t>
            </a:r>
            <a:r>
              <a:rPr lang="cs-CZ" dirty="0"/>
              <a:t> (Hradecká 1227)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učebny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knihovna </a:t>
            </a:r>
            <a:r>
              <a:rPr lang="cs-CZ" dirty="0" err="1"/>
              <a:t>UHK</a:t>
            </a:r>
            <a:r>
              <a:rPr lang="cs-CZ" dirty="0"/>
              <a:t>, mediální studovna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Katedra pedagogiky a psychologie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2AF3452-B8AF-4F47-A5EC-6BDDC352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bg1"/>
                </a:solidFill>
                <a:latin typeface="Comenia Sans" charset="0"/>
              </a:rPr>
              <a:t>Umístění pracovišť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55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ACA2F99-E8ED-43A2-9DD3-8532079E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481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u="sng" dirty="0"/>
              <a:t>Předložíte:</a:t>
            </a:r>
          </a:p>
          <a:p>
            <a:r>
              <a:rPr lang="cs-CZ" sz="2600" dirty="0"/>
              <a:t>občanský průkaz</a:t>
            </a:r>
          </a:p>
          <a:p>
            <a:pPr marL="0" indent="0">
              <a:buNone/>
            </a:pPr>
            <a:r>
              <a:rPr lang="cs-CZ" sz="2600" u="sng" dirty="0"/>
              <a:t>Odevzdáte:</a:t>
            </a:r>
          </a:p>
          <a:p>
            <a:r>
              <a:rPr lang="cs-CZ" sz="2600" dirty="0"/>
              <a:t>doklad o úhradě studia nebo originál objednávky na studium</a:t>
            </a:r>
          </a:p>
          <a:p>
            <a:pPr marL="0" indent="0">
              <a:buNone/>
            </a:pPr>
            <a:r>
              <a:rPr lang="cs-CZ" sz="2600" u="sng" dirty="0"/>
              <a:t>Vyplníte a podepíšete: </a:t>
            </a:r>
          </a:p>
          <a:p>
            <a:r>
              <a:rPr lang="cs-CZ" sz="2600" dirty="0"/>
              <a:t>dva výtisky </a:t>
            </a:r>
            <a:r>
              <a:rPr lang="cs-CZ" sz="2600" b="1" dirty="0"/>
              <a:t>smlouvy</a:t>
            </a:r>
            <a:r>
              <a:rPr lang="cs-CZ" sz="2600" dirty="0"/>
              <a:t> (na smlouvě datum + podpis)</a:t>
            </a:r>
          </a:p>
          <a:p>
            <a:r>
              <a:rPr lang="cs-CZ" sz="2600" b="1" dirty="0"/>
              <a:t>záznam o</a:t>
            </a:r>
            <a:r>
              <a:rPr lang="cs-CZ" sz="2600" dirty="0"/>
              <a:t> </a:t>
            </a:r>
            <a:r>
              <a:rPr lang="cs-CZ" sz="2600" b="1" dirty="0"/>
              <a:t>BOZP a prohlášení GDPR</a:t>
            </a:r>
            <a:endParaRPr lang="cs-CZ" sz="2600" dirty="0"/>
          </a:p>
          <a:p>
            <a:r>
              <a:rPr lang="cs-CZ" sz="2600" b="1" dirty="0"/>
              <a:t>evidenční kartu </a:t>
            </a:r>
          </a:p>
          <a:p>
            <a:r>
              <a:rPr lang="cs-CZ" sz="2600" b="1" dirty="0"/>
              <a:t>vstupní evaluační dotazník </a:t>
            </a:r>
            <a:r>
              <a:rPr lang="cs-CZ" sz="2600" dirty="0"/>
              <a:t>(anonymní)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36625D7-47A0-4AA3-AFA8-51EEE507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bg1"/>
                </a:solidFill>
                <a:latin typeface="Comenia Sans" charset="0"/>
              </a:rPr>
              <a:t>Jak zápis probíhá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78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5518E2B-85CF-467C-8443-2A692F705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Comenia Sans" panose="02000503080000020004" pitchFamily="50" charset="-18"/>
              </a:rPr>
              <a:t>1. stanoviště</a:t>
            </a:r>
          </a:p>
          <a:p>
            <a:r>
              <a:rPr lang="cs-CZ" dirty="0">
                <a:latin typeface="Comenia Sans" panose="02000503080000020004" pitchFamily="50" charset="-18"/>
              </a:rPr>
              <a:t>občanský průkaz</a:t>
            </a:r>
          </a:p>
          <a:p>
            <a:r>
              <a:rPr lang="cs-CZ" dirty="0">
                <a:latin typeface="Comenia Sans" panose="02000503080000020004" pitchFamily="50" charset="-18"/>
              </a:rPr>
              <a:t>podpis na prezenční listině</a:t>
            </a:r>
          </a:p>
          <a:p>
            <a:r>
              <a:rPr lang="cs-CZ" dirty="0">
                <a:latin typeface="Comenia Sans" panose="02000503080000020004" pitchFamily="50" charset="-18"/>
              </a:rPr>
              <a:t>předáte doklad o zaplacení poplatku za studium, příp. originál objednávky</a:t>
            </a:r>
          </a:p>
          <a:p>
            <a:r>
              <a:rPr lang="cs-CZ" dirty="0">
                <a:latin typeface="Comenia Sans" panose="02000503080000020004" pitchFamily="50" charset="-18"/>
              </a:rPr>
              <a:t>obdržíte seznam předmětů (před jménem je uvedeno Vaše ID)</a:t>
            </a:r>
          </a:p>
          <a:p>
            <a:pPr marL="0" indent="0">
              <a:buNone/>
            </a:pPr>
            <a:r>
              <a:rPr lang="cs-CZ" b="1" dirty="0">
                <a:latin typeface="Comenia Sans" panose="02000503080000020004" pitchFamily="50" charset="-18"/>
              </a:rPr>
              <a:t>2. stanoviště</a:t>
            </a:r>
          </a:p>
          <a:p>
            <a:r>
              <a:rPr lang="cs-CZ" b="1" dirty="0">
                <a:latin typeface="Comenia Sans" panose="02000503080000020004" pitchFamily="50" charset="-18"/>
              </a:rPr>
              <a:t>podepsat smlouvu o realizaci programu CŽV (2 výtisky)</a:t>
            </a:r>
          </a:p>
          <a:p>
            <a:r>
              <a:rPr lang="cs-CZ" dirty="0">
                <a:latin typeface="Comenia Sans" panose="02000503080000020004" pitchFamily="50" charset="-18"/>
              </a:rPr>
              <a:t>podepsat </a:t>
            </a:r>
            <a:r>
              <a:rPr lang="cs-CZ" b="1" dirty="0">
                <a:latin typeface="Comenia Sans" panose="02000503080000020004" pitchFamily="50" charset="-18"/>
              </a:rPr>
              <a:t>záznam o BOZP a prohlášení GDPR</a:t>
            </a:r>
          </a:p>
          <a:p>
            <a:r>
              <a:rPr lang="cs-CZ" dirty="0">
                <a:latin typeface="Comenia Sans" panose="02000503080000020004" pitchFamily="50" charset="-18"/>
              </a:rPr>
              <a:t>vyplnit a podepsat </a:t>
            </a:r>
            <a:r>
              <a:rPr lang="cs-CZ" b="1" dirty="0">
                <a:latin typeface="Comenia Sans" panose="02000503080000020004" pitchFamily="50" charset="-18"/>
              </a:rPr>
              <a:t>evidenční kartu </a:t>
            </a:r>
            <a:r>
              <a:rPr lang="cs-CZ" dirty="0">
                <a:latin typeface="Comenia Sans" panose="02000503080000020004" pitchFamily="50" charset="-18"/>
              </a:rPr>
              <a:t>(žádost o vydání identifikační karty)</a:t>
            </a:r>
          </a:p>
          <a:p>
            <a:r>
              <a:rPr lang="cs-CZ" dirty="0">
                <a:latin typeface="Comenia Sans" panose="02000503080000020004" pitchFamily="50" charset="-18"/>
              </a:rPr>
              <a:t>vyplnit </a:t>
            </a:r>
            <a:r>
              <a:rPr lang="cs-CZ" b="1" dirty="0">
                <a:latin typeface="Comenia Sans" panose="02000503080000020004" pitchFamily="50" charset="-18"/>
              </a:rPr>
              <a:t>vstupní evaluační dotazník </a:t>
            </a:r>
            <a:r>
              <a:rPr lang="cs-CZ" dirty="0">
                <a:latin typeface="Comenia Sans" panose="02000503080000020004" pitchFamily="50" charset="-18"/>
              </a:rPr>
              <a:t>(anonymní)</a:t>
            </a:r>
          </a:p>
          <a:p>
            <a:pPr marL="0" indent="0">
              <a:buNone/>
            </a:pPr>
            <a:endParaRPr lang="cs-CZ" dirty="0">
              <a:latin typeface="Comenia Sans" panose="02000503080000020004" pitchFamily="50" charset="-18"/>
            </a:endParaRPr>
          </a:p>
          <a:p>
            <a:pPr marL="0" indent="0" defTabSz="449263">
              <a:buNone/>
              <a:tabLst>
                <a:tab pos="449263" algn="l"/>
              </a:tabLst>
            </a:pPr>
            <a:r>
              <a:rPr lang="cs-CZ" b="1" u="sng" dirty="0">
                <a:solidFill>
                  <a:srgbClr val="FF0000"/>
                </a:solidFill>
                <a:latin typeface="Comenia Sans" panose="02000503080000020004" pitchFamily="50" charset="-18"/>
              </a:rPr>
              <a:t>evidenční kartu + 2 smlouvy + prohlášení + dotazník vyplníte a odevzdáte</a:t>
            </a:r>
            <a:endParaRPr lang="cs-CZ" dirty="0">
              <a:latin typeface="Comenia Sans" panose="02000503080000020004" pitchFamily="50" charset="-18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92FE0C6-E8C6-4030-9290-9B8F9E59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enia Sans" panose="02000503080000020004" pitchFamily="50" charset="-18"/>
              </a:rPr>
              <a:t>Dvě stanoviště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71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0AB351-EC7F-4203-A70F-DA08AA972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vyplnit hůlkovým písmem</a:t>
            </a:r>
          </a:p>
          <a:p>
            <a:r>
              <a:rPr lang="cs-CZ" dirty="0"/>
              <a:t>ID = číslo, pod kterým je student evidován v </a:t>
            </a:r>
            <a:r>
              <a:rPr lang="cs-CZ" dirty="0" err="1"/>
              <a:t>eCŽV</a:t>
            </a:r>
            <a:r>
              <a:rPr lang="cs-CZ"/>
              <a:t> (je uvedeno na seznamu předmětů před jménem)</a:t>
            </a:r>
            <a:endParaRPr lang="cs-CZ" dirty="0"/>
          </a:p>
          <a:p>
            <a:r>
              <a:rPr lang="cs-CZ" dirty="0"/>
              <a:t>kontakt (mobil, e-mail)</a:t>
            </a:r>
          </a:p>
          <a:p>
            <a:r>
              <a:rPr lang="cs-CZ" dirty="0"/>
              <a:t>datum a podpis</a:t>
            </a:r>
          </a:p>
          <a:p>
            <a:r>
              <a:rPr lang="cs-CZ" dirty="0"/>
              <a:t>uvnitř podepsat prohlášení GDPR a podepsat záznam BOZP </a:t>
            </a:r>
            <a:endParaRPr lang="cs-CZ" strike="sngStrike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BEEEF9A-0EC7-42F1-B142-D9345D2A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enia Sans" panose="02000503080000020004" pitchFamily="50" charset="-18"/>
              </a:rPr>
              <a:t>Evidenční karta účastníka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28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460F415-BFEF-4CDD-84B8-5C4FD6083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kartu vydává </a:t>
            </a:r>
            <a:r>
              <a:rPr lang="cs-CZ" b="1" dirty="0"/>
              <a:t>Centrum služeb </a:t>
            </a:r>
            <a:r>
              <a:rPr lang="cs-CZ" dirty="0"/>
              <a:t>(budova A, místnost 1190)</a:t>
            </a:r>
          </a:p>
          <a:p>
            <a:r>
              <a:rPr lang="cs-CZ" dirty="0"/>
              <a:t>na Centru služeb upozornit, že jste </a:t>
            </a:r>
            <a:r>
              <a:rPr lang="cs-CZ" u="sng" dirty="0"/>
              <a:t>účastníkem CŽV</a:t>
            </a:r>
          </a:p>
          <a:p>
            <a:r>
              <a:rPr lang="cs-CZ" dirty="0"/>
              <a:t>průkaz stojí 200,-Kč a jeho platnost trvá po dobu aktivního studia na UHK</a:t>
            </a:r>
          </a:p>
          <a:p>
            <a:r>
              <a:rPr lang="cs-CZ" dirty="0"/>
              <a:t>zabezpečení přístupu do prostor UHK (pouze hlavní vchody do budov, parkoviště)</a:t>
            </a:r>
          </a:p>
          <a:p>
            <a:r>
              <a:rPr lang="cs-CZ" dirty="0"/>
              <a:t>průkaz Univerzitní knihovny UHK</a:t>
            </a:r>
          </a:p>
          <a:p>
            <a:r>
              <a:rPr lang="cs-CZ" dirty="0"/>
              <a:t>samoobslužné kopírování a tisky na UHK po aktivaci účtu v počítačové síti UHK (nutné nabití)</a:t>
            </a:r>
          </a:p>
          <a:p>
            <a:r>
              <a:rPr lang="cs-CZ" dirty="0"/>
              <a:t>ID karta je aktivní druhý den po vydání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5E71D29-E5E9-4F28-B311-163B5CDC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enia Sans" panose="02000503080000020004" pitchFamily="50" charset="-18"/>
              </a:rPr>
              <a:t>Žádost o vydání identifikační karty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707ECE3-1510-44C0-B442-736FFF98F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elektronická evidence účastníků </a:t>
            </a:r>
            <a:r>
              <a:rPr lang="cs-CZ" dirty="0" err="1"/>
              <a:t>CŽV</a:t>
            </a:r>
            <a:endParaRPr lang="cs-CZ" dirty="0"/>
          </a:p>
          <a:p>
            <a:r>
              <a:rPr lang="cs-CZ" dirty="0"/>
              <a:t>přístup z </a:t>
            </a:r>
            <a:r>
              <a:rPr lang="cs-CZ" b="1" dirty="0">
                <a:hlinkClick r:id="rId2"/>
              </a:rPr>
              <a:t>http://hades.uhk.cz</a:t>
            </a:r>
            <a:endParaRPr lang="cs-CZ" b="1" dirty="0"/>
          </a:p>
          <a:p>
            <a:r>
              <a:rPr lang="cs-CZ" dirty="0"/>
              <a:t>veškeré informace týkající se Vašeho studia, např. učební plán, sylaby předmětů, vysvědčení za akademické roky, zápis předmětů, přihlášení na zápočty/zkoušky</a:t>
            </a:r>
          </a:p>
          <a:p>
            <a:r>
              <a:rPr lang="cs-CZ" dirty="0"/>
              <a:t>osobní údaje udržujte vždy aktuální (prostřednictvím Centra celoživotního vzdělávání </a:t>
            </a:r>
            <a:r>
              <a:rPr lang="cs-CZ" dirty="0" err="1"/>
              <a:t>PdF</a:t>
            </a:r>
            <a:r>
              <a:rPr lang="cs-CZ" dirty="0"/>
              <a:t>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6C9810B-F94F-4813-B79F-2AE49CEB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eCŽV</a:t>
            </a:r>
            <a:r>
              <a:rPr lang="cs-CZ" dirty="0"/>
              <a:t> - informační systém </a:t>
            </a:r>
            <a:r>
              <a:rPr lang="cs-CZ" dirty="0" err="1"/>
              <a:t>CŽV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788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E520B80-041C-4C9F-84D8-F1379CF20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přihlašovací jméno </a:t>
            </a:r>
            <a:r>
              <a:rPr lang="cs-CZ" dirty="0"/>
              <a:t>je </a:t>
            </a:r>
            <a:r>
              <a:rPr lang="cs-CZ" dirty="0">
                <a:highlight>
                  <a:srgbClr val="FFFF00"/>
                </a:highlight>
              </a:rPr>
              <a:t>zvýrazněno</a:t>
            </a:r>
            <a:r>
              <a:rPr lang="cs-CZ" dirty="0"/>
              <a:t> na seznamu zapsaných předmětů (během studia se nemění)</a:t>
            </a:r>
          </a:p>
          <a:p>
            <a:r>
              <a:rPr lang="cs-CZ" dirty="0"/>
              <a:t>heslo: </a:t>
            </a:r>
            <a:r>
              <a:rPr lang="cs-CZ" b="1" dirty="0" err="1"/>
              <a:t>UHK.rodné</a:t>
            </a:r>
            <a:r>
              <a:rPr lang="cs-CZ" b="1" dirty="0"/>
              <a:t> číslo bez lomítka – </a:t>
            </a:r>
            <a:r>
              <a:rPr lang="cs-CZ" b="1" dirty="0">
                <a:solidFill>
                  <a:srgbClr val="FF0000"/>
                </a:solidFill>
              </a:rPr>
              <a:t>NUTNÉ změnit </a:t>
            </a:r>
          </a:p>
          <a:p>
            <a:r>
              <a:rPr lang="cs-CZ" dirty="0"/>
              <a:t>platí pouze pro účastníky, kteří na UHK dosud nestudují</a:t>
            </a:r>
          </a:p>
          <a:p>
            <a:r>
              <a:rPr lang="cs-CZ" dirty="0"/>
              <a:t>musí být pravidelně měněno – minimálně jednou za </a:t>
            </a:r>
            <a:r>
              <a:rPr lang="cs-CZ" u="sng" dirty="0"/>
              <a:t>180 dní</a:t>
            </a:r>
          </a:p>
          <a:p>
            <a:r>
              <a:rPr lang="cs-CZ" dirty="0"/>
              <a:t>e-mailová adresa: jmeno.prijmeni@uhk.cz; přístup z </a:t>
            </a:r>
            <a:r>
              <a:rPr lang="cs-CZ" b="1" dirty="0">
                <a:hlinkClick r:id="rId2"/>
              </a:rPr>
              <a:t>http://posta.uhk.cz</a:t>
            </a:r>
            <a:r>
              <a:rPr lang="cs-CZ" b="1" dirty="0"/>
              <a:t>  </a:t>
            </a:r>
            <a:r>
              <a:rPr lang="cs-CZ" dirty="0"/>
              <a:t>(UHK\</a:t>
            </a:r>
            <a:r>
              <a:rPr lang="cs-CZ" dirty="0" err="1"/>
              <a:t>login</a:t>
            </a:r>
            <a:r>
              <a:rPr lang="cs-CZ" dirty="0"/>
              <a:t> př.: novakja1 + heslo)</a:t>
            </a:r>
          </a:p>
          <a:p>
            <a:r>
              <a:rPr lang="cs-CZ" dirty="0"/>
              <a:t>při komunikaci s pracovníky UHK </a:t>
            </a:r>
            <a:r>
              <a:rPr lang="cs-CZ" b="1" dirty="0"/>
              <a:t>vždy</a:t>
            </a:r>
            <a:r>
              <a:rPr lang="cs-CZ" dirty="0"/>
              <a:t> používejte tento mail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0EC2629-967D-4904-99C2-3FB215D0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enia Sans" panose="02000503080000020004" pitchFamily="50" charset="-18"/>
              </a:rPr>
              <a:t>Přihlašovací jméno, hesla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863108"/>
      </p:ext>
    </p:extLst>
  </p:cSld>
  <p:clrMapOvr>
    <a:masterClrMapping/>
  </p:clrMapOvr>
</p:sld>
</file>

<file path=ppt/theme/theme1.xml><?xml version="1.0" encoding="utf-8"?>
<a:theme xmlns:a="http://schemas.openxmlformats.org/drawingml/2006/main" name="UHK-PdF_wide">
  <a:themeElements>
    <a:clrScheme name="UHK – PdF">
      <a:dk1>
        <a:srgbClr val="000000"/>
      </a:dk1>
      <a:lt1>
        <a:sysClr val="window" lastClr="FFFFFF"/>
      </a:lt1>
      <a:dk2>
        <a:srgbClr val="404040"/>
      </a:dk2>
      <a:lt2>
        <a:srgbClr val="BFBFBF"/>
      </a:lt2>
      <a:accent1>
        <a:srgbClr val="CE0058"/>
      </a:accent1>
      <a:accent2>
        <a:srgbClr val="009FDF"/>
      </a:accent2>
      <a:accent3>
        <a:srgbClr val="84BD00"/>
      </a:accent3>
      <a:accent4>
        <a:srgbClr val="FFA300"/>
      </a:accent4>
      <a:accent5>
        <a:srgbClr val="000000"/>
      </a:accent5>
      <a:accent6>
        <a:srgbClr val="FFFFFF"/>
      </a:accent6>
      <a:hlink>
        <a:srgbClr val="008CF0"/>
      </a:hlink>
      <a:folHlink>
        <a:srgbClr val="A5238C"/>
      </a:folHlink>
    </a:clrScheme>
    <a:fontScheme name="UHK">
      <a:majorFont>
        <a:latin typeface="Comenia Sans"/>
        <a:ea typeface=""/>
        <a:cs typeface=""/>
      </a:majorFont>
      <a:minorFont>
        <a:latin typeface="Comenia Sans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>
          <a:noFill/>
        </a:ln>
      </a:spPr>
      <a:bodyPr vert="horz" wrap="square" lIns="892969" tIns="223266" rIns="642938" bIns="223266" numCol="1" anchor="ctr" anchorCtr="0" compatLnSpc="1">
        <a:prstTxWarp prst="textNoShape">
          <a:avLst/>
        </a:prstTxWarp>
      </a:bodyPr>
      <a:lstStyle>
        <a:defPPr>
          <a:defRPr sz="3750" b="1"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UHK-PdF_wide" id="{BD7A6E96-80D2-4C71-80A9-0945AE74C108}" vid="{CA7A9975-F33D-46DD-A5E7-A5707115C0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UHK-PdF_wide</Template>
  <TotalTime>852</TotalTime>
  <Words>876</Words>
  <Application>Microsoft Office PowerPoint</Application>
  <PresentationFormat>Širokoúhlá obrazovka</PresentationFormat>
  <Paragraphs>100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Comenia Sans</vt:lpstr>
      <vt:lpstr>UHK-PdF_wide</vt:lpstr>
      <vt:lpstr>Zápis do studia  Studium pro výchovné poradce   Vítáme Vás na startu studia CŽV ! </vt:lpstr>
      <vt:lpstr>Důležité kontakty</vt:lpstr>
      <vt:lpstr>Umístění pracovišť</vt:lpstr>
      <vt:lpstr>Jak zápis probíhá</vt:lpstr>
      <vt:lpstr>Dvě stanoviště</vt:lpstr>
      <vt:lpstr>Evidenční karta účastníka</vt:lpstr>
      <vt:lpstr>Žádost o vydání identifikační karty</vt:lpstr>
      <vt:lpstr>eCŽV - informační systém CŽV</vt:lpstr>
      <vt:lpstr>Přihlašovací jméno, hesla</vt:lpstr>
      <vt:lpstr>Studium - délka</vt:lpstr>
      <vt:lpstr>Studium - informace</vt:lpstr>
      <vt:lpstr>Studium - zakončení</vt:lpstr>
      <vt:lpstr>Uznání předmětů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do studia v akademickém roce 2021/2022</dc:title>
  <dc:creator>Kučerová Martina</dc:creator>
  <cp:lastModifiedBy>Machačová Lucie</cp:lastModifiedBy>
  <cp:revision>74</cp:revision>
  <cp:lastPrinted>2024-10-10T10:48:07Z</cp:lastPrinted>
  <dcterms:created xsi:type="dcterms:W3CDTF">2021-08-03T15:41:36Z</dcterms:created>
  <dcterms:modified xsi:type="dcterms:W3CDTF">2024-10-11T11:10:24Z</dcterms:modified>
</cp:coreProperties>
</file>