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4"/>
  </p:handoutMasterIdLst>
  <p:sldIdLst>
    <p:sldId id="260" r:id="rId3"/>
    <p:sldId id="261" r:id="rId4"/>
    <p:sldId id="263" r:id="rId5"/>
    <p:sldId id="264" r:id="rId6"/>
    <p:sldId id="262" r:id="rId7"/>
    <p:sldId id="257" r:id="rId8"/>
    <p:sldId id="259" r:id="rId9"/>
    <p:sldId id="265" r:id="rId10"/>
    <p:sldId id="266" r:id="rId11"/>
    <p:sldId id="267" r:id="rId12"/>
    <p:sldId id="268" r:id="rId13"/>
  </p:sldIdLst>
  <p:sldSz cx="12192000" cy="6858000"/>
  <p:notesSz cx="6797675" cy="98567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5" d="100"/>
          <a:sy n="115" d="100"/>
        </p:scale>
        <p:origin x="144" y="108"/>
      </p:cViewPr>
      <p:guideLst/>
    </p:cSldViewPr>
  </p:slideViewPr>
  <p:notesTextViewPr>
    <p:cViewPr>
      <p:scale>
        <a:sx n="3" d="2"/>
        <a:sy n="3" d="2"/>
      </p:scale>
      <p:origin x="0" y="0"/>
    </p:cViewPr>
  </p:notesTextViewPr>
  <p:notesViewPr>
    <p:cSldViewPr snapToGrid="0">
      <p:cViewPr varScale="1">
        <p:scale>
          <a:sx n="101" d="100"/>
          <a:sy n="101"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A6EC637B-DB7D-4B17-8C22-7C2CC5A39397}" type="datetimeFigureOut">
              <a:rPr lang="cs-CZ" smtClean="0"/>
              <a:t>13.09.2019</a:t>
            </a:fld>
            <a:endParaRPr lang="cs-CZ"/>
          </a:p>
        </p:txBody>
      </p:sp>
      <p:sp>
        <p:nvSpPr>
          <p:cNvPr id="4" name="Zástupný symbol pro zápatí 3"/>
          <p:cNvSpPr>
            <a:spLocks noGrp="1"/>
          </p:cNvSpPr>
          <p:nvPr>
            <p:ph type="ftr" sz="quarter" idx="2"/>
          </p:nvPr>
        </p:nvSpPr>
        <p:spPr>
          <a:xfrm>
            <a:off x="0" y="9362239"/>
            <a:ext cx="2945659" cy="49455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362239"/>
            <a:ext cx="2945659" cy="494550"/>
          </a:xfrm>
          <a:prstGeom prst="rect">
            <a:avLst/>
          </a:prstGeom>
        </p:spPr>
        <p:txBody>
          <a:bodyPr vert="horz" lIns="91440" tIns="45720" rIns="91440" bIns="45720" rtlCol="0" anchor="b"/>
          <a:lstStyle>
            <a:lvl1pPr algn="r">
              <a:defRPr sz="1200"/>
            </a:lvl1pPr>
          </a:lstStyle>
          <a:p>
            <a:fld id="{DD0A3096-2055-489A-BDEE-08F37411FE0F}" type="slidenum">
              <a:rPr lang="cs-CZ" smtClean="0"/>
              <a:t>‹#›</a:t>
            </a:fld>
            <a:endParaRPr lang="cs-CZ"/>
          </a:p>
        </p:txBody>
      </p:sp>
    </p:spTree>
    <p:extLst>
      <p:ext uri="{BB962C8B-B14F-4D97-AF65-F5344CB8AC3E}">
        <p14:creationId xmlns:p14="http://schemas.microsoft.com/office/powerpoint/2010/main" val="31994413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524000" y="1122363"/>
            <a:ext cx="9144000" cy="2387600"/>
          </a:xfrm>
        </p:spPr>
        <p:txBody>
          <a:bodyPr anchor="b"/>
          <a:lstStyle>
            <a:lvl1pPr algn="ctr">
              <a:defRPr sz="6000" baseline="0"/>
            </a:lvl1pPr>
          </a:lstStyle>
          <a:p>
            <a:r>
              <a:rPr lang="cs-CZ" dirty="0" smtClean="0"/>
              <a:t>PORTAL IS/STAG</a:t>
            </a:r>
            <a:endParaRPr lang="cs-CZ" dirty="0"/>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362352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9130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408480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265774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395740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83514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B0DB33E-377C-4006-A610-DF81547003A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133324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B0DB33E-377C-4006-A610-DF81547003AE}" type="datetimeFigureOut">
              <a:rPr lang="cs-CZ" smtClean="0"/>
              <a:t>13.09.2019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1478037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B0DB33E-377C-4006-A610-DF81547003AE}" type="datetimeFigureOut">
              <a:rPr lang="cs-CZ" smtClean="0"/>
              <a:t>13.09.2019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74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B0DB33E-377C-4006-A610-DF81547003AE}" type="datetimeFigureOut">
              <a:rPr lang="cs-CZ" smtClean="0"/>
              <a:t>13.09.2019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271825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0DB33E-377C-4006-A610-DF81547003A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156663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1363048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0DB33E-377C-4006-A610-DF81547003A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383178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3578478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DA7DCA-5F87-4123-AACD-BABFF11E0395}" type="slidenum">
              <a:rPr lang="cs-CZ" smtClean="0"/>
              <a:t>‹#›</a:t>
            </a:fld>
            <a:endParaRPr lang="cs-CZ"/>
          </a:p>
        </p:txBody>
      </p:sp>
    </p:spTree>
    <p:extLst>
      <p:ext uri="{BB962C8B-B14F-4D97-AF65-F5344CB8AC3E}">
        <p14:creationId xmlns:p14="http://schemas.microsoft.com/office/powerpoint/2010/main" val="384737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293023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26F6583-D884-4E0F-8489-0085071D95F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133830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26F6583-D884-4E0F-8489-0085071D95FE}" type="datetimeFigureOut">
              <a:rPr lang="cs-CZ" smtClean="0"/>
              <a:t>13.09.2019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9491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26F6583-D884-4E0F-8489-0085071D95FE}" type="datetimeFigureOut">
              <a:rPr lang="cs-CZ" smtClean="0"/>
              <a:t>13.09.2019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124591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26F6583-D884-4E0F-8489-0085071D95FE}" type="datetimeFigureOut">
              <a:rPr lang="cs-CZ" smtClean="0"/>
              <a:t>13.09.2019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385288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26F6583-D884-4E0F-8489-0085071D95F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300493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26F6583-D884-4E0F-8489-0085071D95FE}"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59AA2F-F21E-4090-9DBF-8BE92A3CEEEB}" type="slidenum">
              <a:rPr lang="cs-CZ" smtClean="0"/>
              <a:t>‹#›</a:t>
            </a:fld>
            <a:endParaRPr lang="cs-CZ"/>
          </a:p>
        </p:txBody>
      </p:sp>
    </p:spTree>
    <p:extLst>
      <p:ext uri="{BB962C8B-B14F-4D97-AF65-F5344CB8AC3E}">
        <p14:creationId xmlns:p14="http://schemas.microsoft.com/office/powerpoint/2010/main" val="311364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6583-D884-4E0F-8489-0085071D95FE}" type="datetimeFigureOut">
              <a:rPr lang="cs-CZ" smtClean="0"/>
              <a:t>13.09.2019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9AA2F-F21E-4090-9DBF-8BE92A3CEEEB}" type="slidenum">
              <a:rPr lang="cs-CZ" smtClean="0"/>
              <a:t>‹#›</a:t>
            </a:fld>
            <a:endParaRPr lang="cs-CZ"/>
          </a:p>
        </p:txBody>
      </p:sp>
    </p:spTree>
    <p:extLst>
      <p:ext uri="{BB962C8B-B14F-4D97-AF65-F5344CB8AC3E}">
        <p14:creationId xmlns:p14="http://schemas.microsoft.com/office/powerpoint/2010/main" val="397721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8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DB33E-377C-4006-A610-DF81547003AE}" type="datetimeFigureOut">
              <a:rPr lang="cs-CZ" smtClean="0"/>
              <a:t>13.09.2019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A7DCA-5F87-4123-AACD-BABFF11E0395}" type="slidenum">
              <a:rPr lang="cs-CZ" smtClean="0"/>
              <a:t>‹#›</a:t>
            </a:fld>
            <a:endParaRPr lang="cs-CZ"/>
          </a:p>
        </p:txBody>
      </p:sp>
    </p:spTree>
    <p:extLst>
      <p:ext uri="{BB962C8B-B14F-4D97-AF65-F5344CB8AC3E}">
        <p14:creationId xmlns:p14="http://schemas.microsoft.com/office/powerpoint/2010/main" val="4006180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is.uhk.cz/eVSK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84385" y="1242204"/>
            <a:ext cx="9144000" cy="5257894"/>
          </a:xfrm>
        </p:spPr>
        <p:txBody>
          <a:bodyPr>
            <a:normAutofit fontScale="90000"/>
          </a:bodyPr>
          <a:lstStyle/>
          <a:p>
            <a:pPr algn="ctr"/>
            <a:r>
              <a:rPr lang="cs-CZ" sz="8000" b="1" i="1" dirty="0" smtClean="0"/>
              <a:t>PORTAL IS/STAG</a:t>
            </a:r>
            <a:br>
              <a:rPr lang="cs-CZ" sz="8000" b="1" i="1" dirty="0" smtClean="0"/>
            </a:br>
            <a:r>
              <a:rPr lang="cs-CZ" sz="4400" b="1" i="1" dirty="0" smtClean="0"/>
              <a:t>STUDENT´S PERSONAL DATA</a:t>
            </a:r>
            <a:br>
              <a:rPr lang="cs-CZ" sz="4400" b="1" i="1" dirty="0" smtClean="0"/>
            </a:br>
            <a:r>
              <a:rPr lang="cs-CZ" sz="4400" b="1" i="1" dirty="0" smtClean="0"/>
              <a:t>ENROLMENT OF SUBJECTS</a:t>
            </a:r>
            <a:br>
              <a:rPr lang="cs-CZ" sz="4400" b="1" i="1" dirty="0" smtClean="0"/>
            </a:br>
            <a:r>
              <a:rPr lang="cs-CZ" sz="4400" b="1" i="1" dirty="0" smtClean="0"/>
              <a:t>REGISTRATION FOR EXAMS </a:t>
            </a:r>
            <a:br>
              <a:rPr lang="cs-CZ" sz="4400" b="1" i="1" dirty="0" smtClean="0"/>
            </a:br>
            <a:r>
              <a:rPr lang="cs-CZ" sz="4400" b="1" i="1" dirty="0" smtClean="0"/>
              <a:t>AND CONTROL OF YOUR STUDY</a:t>
            </a:r>
            <a:r>
              <a:rPr lang="cs-CZ" sz="8000" b="1" i="1" dirty="0"/>
              <a:t/>
            </a:r>
            <a:br>
              <a:rPr lang="cs-CZ" sz="8000" b="1" i="1" dirty="0"/>
            </a:br>
            <a:r>
              <a:rPr lang="cs-CZ" sz="8000" b="1" i="1" dirty="0" smtClean="0"/>
              <a:t/>
            </a:r>
            <a:br>
              <a:rPr lang="cs-CZ" sz="8000" b="1" i="1" dirty="0" smtClean="0"/>
            </a:br>
            <a:endParaRPr lang="cs-CZ" sz="8000" b="1" i="1" dirty="0"/>
          </a:p>
        </p:txBody>
      </p:sp>
      <p:sp>
        <p:nvSpPr>
          <p:cNvPr id="3" name="Zástupný symbol pro obsah 2"/>
          <p:cNvSpPr>
            <a:spLocks noGrp="1"/>
          </p:cNvSpPr>
          <p:nvPr>
            <p:ph type="subTitle" idx="1"/>
          </p:nvPr>
        </p:nvSpPr>
        <p:spPr/>
        <p:txBody>
          <a:bodyPr/>
          <a:lstStyle/>
          <a:p>
            <a:pPr marL="0" indent="0">
              <a:buNone/>
            </a:pPr>
            <a:r>
              <a:rPr lang="cs-CZ" dirty="0" smtClean="0"/>
              <a:t> </a:t>
            </a:r>
            <a:endParaRPr lang="cs-CZ" dirty="0"/>
          </a:p>
        </p:txBody>
      </p:sp>
      <p:pic>
        <p:nvPicPr>
          <p:cNvPr id="5" name="obrázek 8" descr="UHK_FF_logo_100"/>
          <p:cNvPicPr/>
          <p:nvPr/>
        </p:nvPicPr>
        <p:blipFill>
          <a:blip r:embed="rId2"/>
          <a:srcRect/>
          <a:stretch>
            <a:fillRect/>
          </a:stretch>
        </p:blipFill>
        <p:spPr bwMode="auto">
          <a:xfrm>
            <a:off x="4917814" y="4811027"/>
            <a:ext cx="2356372" cy="583504"/>
          </a:xfrm>
          <a:prstGeom prst="rect">
            <a:avLst/>
          </a:prstGeom>
          <a:noFill/>
          <a:ln w="9525">
            <a:noFill/>
            <a:miter lim="800000"/>
            <a:headEnd/>
            <a:tailEnd/>
          </a:ln>
        </p:spPr>
      </p:pic>
    </p:spTree>
    <p:extLst>
      <p:ext uri="{BB962C8B-B14F-4D97-AF65-F5344CB8AC3E}">
        <p14:creationId xmlns:p14="http://schemas.microsoft.com/office/powerpoint/2010/main" val="225766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QUALIFICATION WORK</a:t>
            </a:r>
            <a:endParaRPr lang="cs-CZ" b="1" dirty="0"/>
          </a:p>
        </p:txBody>
      </p:sp>
      <p:sp>
        <p:nvSpPr>
          <p:cNvPr id="3" name="Zástupný symbol pro obsah 2"/>
          <p:cNvSpPr>
            <a:spLocks noGrp="1"/>
          </p:cNvSpPr>
          <p:nvPr>
            <p:ph idx="1"/>
          </p:nvPr>
        </p:nvSpPr>
        <p:spPr>
          <a:xfrm>
            <a:off x="580505" y="1567930"/>
            <a:ext cx="10515600" cy="4351338"/>
          </a:xfrm>
        </p:spPr>
        <p:txBody>
          <a:bodyPr/>
          <a:lstStyle/>
          <a:p>
            <a:r>
              <a:rPr lang="cs-CZ" dirty="0" err="1" smtClean="0"/>
              <a:t>You</a:t>
            </a:r>
            <a:r>
              <a:rPr lang="cs-CZ" dirty="0" smtClean="0"/>
              <a:t> </a:t>
            </a:r>
            <a:r>
              <a:rPr lang="cs-CZ" dirty="0" err="1" smtClean="0"/>
              <a:t>will</a:t>
            </a:r>
            <a:r>
              <a:rPr lang="cs-CZ" dirty="0" smtClean="0"/>
              <a:t> </a:t>
            </a:r>
            <a:r>
              <a:rPr lang="en-US" dirty="0"/>
              <a:t>submit your final thesis in the </a:t>
            </a:r>
            <a:r>
              <a:rPr lang="en-US" dirty="0" err="1"/>
              <a:t>eVŠKP</a:t>
            </a:r>
            <a:r>
              <a:rPr lang="en-US" dirty="0"/>
              <a:t> system (</a:t>
            </a:r>
            <a:r>
              <a:rPr lang="en-US" u="sng" dirty="0">
                <a:hlinkClick r:id="rId2"/>
              </a:rPr>
              <a:t>https://ris.uhk.cz/eVSKP/</a:t>
            </a:r>
            <a:r>
              <a:rPr lang="en-US" dirty="0"/>
              <a:t>). In the portlet </a:t>
            </a:r>
            <a:r>
              <a:rPr lang="cs-CZ" dirty="0" smtClean="0"/>
              <a:t>Témata VŠKP</a:t>
            </a:r>
            <a:r>
              <a:rPr lang="en-US" dirty="0" smtClean="0"/>
              <a:t>/</a:t>
            </a:r>
            <a:r>
              <a:rPr lang="cs-CZ" dirty="0" err="1" smtClean="0"/>
              <a:t>Theses</a:t>
            </a:r>
            <a:r>
              <a:rPr lang="cs-CZ" dirty="0" smtClean="0"/>
              <a:t> </a:t>
            </a:r>
            <a:r>
              <a:rPr lang="cs-CZ" dirty="0" err="1" smtClean="0"/>
              <a:t>topics</a:t>
            </a:r>
            <a:r>
              <a:rPr lang="en-US" dirty="0" smtClean="0"/>
              <a:t> </a:t>
            </a:r>
            <a:r>
              <a:rPr lang="en-US" dirty="0"/>
              <a:t>you can complete and then print an application for the final </a:t>
            </a:r>
            <a:r>
              <a:rPr lang="en-US" dirty="0" smtClean="0"/>
              <a:t>thesis</a:t>
            </a:r>
            <a:r>
              <a:rPr lang="cs-CZ" dirty="0" smtClean="0"/>
              <a:t>.</a:t>
            </a:r>
            <a:endParaRPr lang="cs-CZ" dirty="0"/>
          </a:p>
        </p:txBody>
      </p:sp>
      <p:pic>
        <p:nvPicPr>
          <p:cNvPr id="10" name="Obrázek 9"/>
          <p:cNvPicPr/>
          <p:nvPr/>
        </p:nvPicPr>
        <p:blipFill>
          <a:blip r:embed="rId3"/>
          <a:stretch>
            <a:fillRect/>
          </a:stretch>
        </p:blipFill>
        <p:spPr>
          <a:xfrm>
            <a:off x="947651" y="2893492"/>
            <a:ext cx="9393382" cy="2385089"/>
          </a:xfrm>
          <a:prstGeom prst="rect">
            <a:avLst/>
          </a:prstGeom>
        </p:spPr>
      </p:pic>
      <p:sp>
        <p:nvSpPr>
          <p:cNvPr id="11" name="Šipka doleva 10"/>
          <p:cNvSpPr/>
          <p:nvPr/>
        </p:nvSpPr>
        <p:spPr>
          <a:xfrm rot="20242836" flipV="1">
            <a:off x="1754496" y="4088877"/>
            <a:ext cx="1229772" cy="2768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198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QUALIFICATION WORK</a:t>
            </a:r>
            <a:endParaRPr lang="cs-CZ" b="1" dirty="0"/>
          </a:p>
        </p:txBody>
      </p:sp>
      <p:sp>
        <p:nvSpPr>
          <p:cNvPr id="3" name="Zástupný symbol pro obsah 2"/>
          <p:cNvSpPr>
            <a:spLocks noGrp="1"/>
          </p:cNvSpPr>
          <p:nvPr>
            <p:ph idx="1"/>
          </p:nvPr>
        </p:nvSpPr>
        <p:spPr>
          <a:xfrm>
            <a:off x="580505" y="1567930"/>
            <a:ext cx="10515600" cy="4351338"/>
          </a:xfrm>
        </p:spPr>
        <p:txBody>
          <a:bodyPr/>
          <a:lstStyle/>
          <a:p>
            <a:pPr marL="0" indent="0">
              <a:buNone/>
            </a:pPr>
            <a:endParaRPr lang="cs-CZ" dirty="0"/>
          </a:p>
        </p:txBody>
      </p:sp>
      <p:pic>
        <p:nvPicPr>
          <p:cNvPr id="4" name="Obrázek 3"/>
          <p:cNvPicPr>
            <a:picLocks noChangeAspect="1"/>
          </p:cNvPicPr>
          <p:nvPr/>
        </p:nvPicPr>
        <p:blipFill>
          <a:blip r:embed="rId2"/>
          <a:stretch>
            <a:fillRect/>
          </a:stretch>
        </p:blipFill>
        <p:spPr>
          <a:xfrm>
            <a:off x="1288473" y="1451552"/>
            <a:ext cx="8563408" cy="4910408"/>
          </a:xfrm>
          <a:prstGeom prst="rect">
            <a:avLst/>
          </a:prstGeom>
        </p:spPr>
      </p:pic>
      <p:sp>
        <p:nvSpPr>
          <p:cNvPr id="7" name="Šipka doleva 6"/>
          <p:cNvSpPr/>
          <p:nvPr/>
        </p:nvSpPr>
        <p:spPr>
          <a:xfrm rot="20242836" flipV="1">
            <a:off x="4599656" y="1494051"/>
            <a:ext cx="1229772" cy="2768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p:cNvSpPr/>
          <p:nvPr/>
        </p:nvSpPr>
        <p:spPr>
          <a:xfrm rot="716031" flipV="1">
            <a:off x="2216673" y="2755045"/>
            <a:ext cx="1229772" cy="2768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9248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USERNAME AND PASSWORD</a:t>
            </a:r>
            <a:br>
              <a:rPr lang="cs-CZ" b="1" dirty="0" smtClean="0"/>
            </a:br>
            <a:r>
              <a:rPr lang="cs-CZ" b="1" dirty="0" smtClean="0"/>
              <a:t>https://stag.uhk.cz/portal</a:t>
            </a:r>
            <a:endParaRPr lang="cs-CZ" b="1" dirty="0"/>
          </a:p>
        </p:txBody>
      </p:sp>
      <p:pic>
        <p:nvPicPr>
          <p:cNvPr id="4" name="Zástupný symbol pro obsah 3"/>
          <p:cNvPicPr>
            <a:picLocks noGrp="1" noChangeAspect="1"/>
          </p:cNvPicPr>
          <p:nvPr>
            <p:ph idx="1"/>
          </p:nvPr>
        </p:nvPicPr>
        <p:blipFill rotWithShape="1">
          <a:blip r:embed="rId2"/>
          <a:srcRect t="7728" b="46672"/>
          <a:stretch/>
        </p:blipFill>
        <p:spPr>
          <a:xfrm>
            <a:off x="463917" y="1816274"/>
            <a:ext cx="11264166" cy="3494762"/>
          </a:xfrm>
          <a:prstGeom prst="rect">
            <a:avLst/>
          </a:prstGeom>
        </p:spPr>
      </p:pic>
      <p:sp>
        <p:nvSpPr>
          <p:cNvPr id="6" name="Šipka doleva 5"/>
          <p:cNvSpPr/>
          <p:nvPr/>
        </p:nvSpPr>
        <p:spPr>
          <a:xfrm rot="14550575">
            <a:off x="10430403" y="1026671"/>
            <a:ext cx="1290181" cy="300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11124383" y="239539"/>
            <a:ext cx="1067617" cy="1107996"/>
          </a:xfrm>
          <a:prstGeom prst="rect">
            <a:avLst/>
          </a:prstGeom>
          <a:noFill/>
        </p:spPr>
        <p:txBody>
          <a:bodyPr wrap="square" rtlCol="0">
            <a:spAutoFit/>
          </a:bodyPr>
          <a:lstStyle/>
          <a:p>
            <a:r>
              <a:rPr lang="cs-CZ" b="1" dirty="0" smtClean="0"/>
              <a:t>     1.</a:t>
            </a:r>
          </a:p>
          <a:p>
            <a:r>
              <a:rPr lang="cs-CZ" sz="1200" dirty="0" err="1" smtClean="0"/>
              <a:t>Change</a:t>
            </a:r>
            <a:r>
              <a:rPr lang="cs-CZ" sz="1200" dirty="0" smtClean="0"/>
              <a:t> </a:t>
            </a:r>
            <a:r>
              <a:rPr lang="cs-CZ" sz="1200" dirty="0" err="1" smtClean="0"/>
              <a:t>the</a:t>
            </a:r>
            <a:r>
              <a:rPr lang="cs-CZ" sz="1200" dirty="0" smtClean="0"/>
              <a:t> </a:t>
            </a:r>
            <a:r>
              <a:rPr lang="cs-CZ" sz="1200" dirty="0" err="1" smtClean="0"/>
              <a:t>language</a:t>
            </a:r>
            <a:r>
              <a:rPr lang="cs-CZ" sz="1200" dirty="0" smtClean="0"/>
              <a:t> </a:t>
            </a:r>
            <a:r>
              <a:rPr lang="cs-CZ" sz="1200" dirty="0" err="1" smtClean="0"/>
              <a:t>English</a:t>
            </a:r>
            <a:r>
              <a:rPr lang="cs-CZ" sz="1200" dirty="0" smtClean="0"/>
              <a:t>/Czech</a:t>
            </a:r>
          </a:p>
          <a:p>
            <a:r>
              <a:rPr lang="cs-CZ" sz="1200" dirty="0" smtClean="0"/>
              <a:t>(Česky)</a:t>
            </a:r>
            <a:endParaRPr lang="cs-CZ" sz="1200" dirty="0"/>
          </a:p>
        </p:txBody>
      </p:sp>
      <p:sp>
        <p:nvSpPr>
          <p:cNvPr id="8" name="Šipka doleva 7"/>
          <p:cNvSpPr/>
          <p:nvPr/>
        </p:nvSpPr>
        <p:spPr>
          <a:xfrm>
            <a:off x="3117289" y="3544866"/>
            <a:ext cx="1290181" cy="300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657600" y="3244241"/>
            <a:ext cx="388307" cy="369332"/>
          </a:xfrm>
          <a:prstGeom prst="rect">
            <a:avLst/>
          </a:prstGeom>
          <a:noFill/>
        </p:spPr>
        <p:txBody>
          <a:bodyPr wrap="square" rtlCol="0">
            <a:spAutoFit/>
          </a:bodyPr>
          <a:lstStyle/>
          <a:p>
            <a:r>
              <a:rPr lang="cs-CZ" b="1" dirty="0" smtClean="0"/>
              <a:t>2.</a:t>
            </a:r>
            <a:endParaRPr lang="cs-CZ" b="1" dirty="0"/>
          </a:p>
        </p:txBody>
      </p:sp>
      <p:sp>
        <p:nvSpPr>
          <p:cNvPr id="10" name="TextovéPole 9"/>
          <p:cNvSpPr txBox="1"/>
          <p:nvPr/>
        </p:nvSpPr>
        <p:spPr>
          <a:xfrm>
            <a:off x="4468483" y="3372012"/>
            <a:ext cx="7159925" cy="646331"/>
          </a:xfrm>
          <a:prstGeom prst="rect">
            <a:avLst/>
          </a:prstGeom>
          <a:noFill/>
        </p:spPr>
        <p:txBody>
          <a:bodyPr wrap="square" rtlCol="0">
            <a:spAutoFit/>
          </a:bodyPr>
          <a:lstStyle/>
          <a:p>
            <a:r>
              <a:rPr lang="cs-CZ" dirty="0" smtClean="0"/>
              <a:t>USERNAME and PASSWORD: on extra </a:t>
            </a:r>
            <a:r>
              <a:rPr lang="cs-CZ" dirty="0" err="1" smtClean="0"/>
              <a:t>sheet</a:t>
            </a:r>
            <a:endParaRPr lang="cs-CZ" dirty="0" smtClean="0"/>
          </a:p>
          <a:p>
            <a:r>
              <a:rPr lang="cs-CZ" dirty="0" smtClean="0"/>
              <a:t>Log </a:t>
            </a:r>
            <a:r>
              <a:rPr lang="cs-CZ" dirty="0" err="1" smtClean="0"/>
              <a:t>into</a:t>
            </a:r>
            <a:r>
              <a:rPr lang="cs-CZ" dirty="0" smtClean="0"/>
              <a:t> </a:t>
            </a:r>
            <a:r>
              <a:rPr lang="cs-CZ" dirty="0" err="1" smtClean="0"/>
              <a:t>the</a:t>
            </a:r>
            <a:r>
              <a:rPr lang="cs-CZ" dirty="0" smtClean="0"/>
              <a:t> </a:t>
            </a:r>
            <a:r>
              <a:rPr lang="cs-CZ" dirty="0" err="1" smtClean="0"/>
              <a:t>system</a:t>
            </a:r>
            <a:r>
              <a:rPr lang="cs-CZ" dirty="0" smtClean="0"/>
              <a:t> by </a:t>
            </a:r>
            <a:r>
              <a:rPr lang="cs-CZ" dirty="0" err="1" smtClean="0"/>
              <a:t>using</a:t>
            </a:r>
            <a:r>
              <a:rPr lang="cs-CZ" dirty="0" smtClean="0"/>
              <a:t> </a:t>
            </a:r>
            <a:r>
              <a:rPr lang="cs-CZ" dirty="0" err="1" smtClean="0"/>
              <a:t>the</a:t>
            </a:r>
            <a:r>
              <a:rPr lang="cs-CZ" dirty="0" smtClean="0"/>
              <a:t> </a:t>
            </a:r>
            <a:r>
              <a:rPr lang="cs-CZ" dirty="0" err="1" smtClean="0"/>
              <a:t>same</a:t>
            </a:r>
            <a:r>
              <a:rPr lang="cs-CZ" dirty="0" smtClean="0"/>
              <a:t> </a:t>
            </a:r>
            <a:r>
              <a:rPr lang="cs-CZ" dirty="0" err="1" smtClean="0"/>
              <a:t>access</a:t>
            </a:r>
            <a:r>
              <a:rPr lang="cs-CZ" dirty="0" smtClean="0"/>
              <a:t> data as </a:t>
            </a:r>
            <a:r>
              <a:rPr lang="cs-CZ" dirty="0" err="1" smtClean="0"/>
              <a:t>for</a:t>
            </a:r>
            <a:r>
              <a:rPr lang="cs-CZ" dirty="0" smtClean="0"/>
              <a:t> </a:t>
            </a:r>
            <a:r>
              <a:rPr lang="cs-CZ" dirty="0" err="1" smtClean="0"/>
              <a:t>the</a:t>
            </a:r>
            <a:r>
              <a:rPr lang="cs-CZ" dirty="0" smtClean="0"/>
              <a:t> UHK network</a:t>
            </a:r>
            <a:endParaRPr lang="cs-CZ" dirty="0"/>
          </a:p>
        </p:txBody>
      </p:sp>
    </p:spTree>
    <p:extLst>
      <p:ext uri="{BB962C8B-B14F-4D97-AF65-F5344CB8AC3E}">
        <p14:creationId xmlns:p14="http://schemas.microsoft.com/office/powerpoint/2010/main" val="368962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MY STUDY/MY DATA</a:t>
            </a:r>
            <a:endParaRPr lang="cs-CZ" b="1" dirty="0"/>
          </a:p>
        </p:txBody>
      </p:sp>
      <p:pic>
        <p:nvPicPr>
          <p:cNvPr id="4" name="Zástupný symbol pro obsah 3"/>
          <p:cNvPicPr>
            <a:picLocks noGrp="1" noChangeAspect="1"/>
          </p:cNvPicPr>
          <p:nvPr>
            <p:ph idx="1"/>
          </p:nvPr>
        </p:nvPicPr>
        <p:blipFill>
          <a:blip r:embed="rId2"/>
          <a:stretch>
            <a:fillRect/>
          </a:stretch>
        </p:blipFill>
        <p:spPr>
          <a:xfrm>
            <a:off x="457200" y="1965036"/>
            <a:ext cx="11064240" cy="4072515"/>
          </a:xfrm>
          <a:prstGeom prst="rect">
            <a:avLst/>
          </a:prstGeom>
        </p:spPr>
      </p:pic>
      <p:sp>
        <p:nvSpPr>
          <p:cNvPr id="5" name="Šipka doleva 4"/>
          <p:cNvSpPr/>
          <p:nvPr/>
        </p:nvSpPr>
        <p:spPr>
          <a:xfrm>
            <a:off x="1778940" y="3312110"/>
            <a:ext cx="906071" cy="2291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eva 5"/>
          <p:cNvSpPr/>
          <p:nvPr/>
        </p:nvSpPr>
        <p:spPr>
          <a:xfrm rot="19421039">
            <a:off x="3989078" y="1533086"/>
            <a:ext cx="665191" cy="300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995056" y="2460567"/>
            <a:ext cx="1969604" cy="10647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472247" y="2460567"/>
            <a:ext cx="2047701" cy="10647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77244" y="2709976"/>
            <a:ext cx="404551" cy="10647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01917" y="3791626"/>
            <a:ext cx="404551" cy="10647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6519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REGISTRATION OF SUBJECTS</a:t>
            </a:r>
            <a:endParaRPr lang="cs-CZ" b="1" dirty="0"/>
          </a:p>
        </p:txBody>
      </p:sp>
      <p:pic>
        <p:nvPicPr>
          <p:cNvPr id="5" name="Zástupný symbol pro obsah 4"/>
          <p:cNvPicPr>
            <a:picLocks noGrp="1" noChangeAspect="1"/>
          </p:cNvPicPr>
          <p:nvPr>
            <p:ph idx="1"/>
          </p:nvPr>
        </p:nvPicPr>
        <p:blipFill>
          <a:blip r:embed="rId2"/>
          <a:stretch>
            <a:fillRect/>
          </a:stretch>
        </p:blipFill>
        <p:spPr>
          <a:xfrm>
            <a:off x="415636" y="1379913"/>
            <a:ext cx="10656917" cy="4862945"/>
          </a:xfrm>
          <a:prstGeom prst="rect">
            <a:avLst/>
          </a:prstGeom>
        </p:spPr>
      </p:pic>
      <p:sp>
        <p:nvSpPr>
          <p:cNvPr id="4" name="TextovéPole 3"/>
          <p:cNvSpPr txBox="1"/>
          <p:nvPr/>
        </p:nvSpPr>
        <p:spPr>
          <a:xfrm>
            <a:off x="10404081" y="3804899"/>
            <a:ext cx="1787919" cy="1200329"/>
          </a:xfrm>
          <a:prstGeom prst="rect">
            <a:avLst/>
          </a:prstGeom>
          <a:noFill/>
        </p:spPr>
        <p:txBody>
          <a:bodyPr wrap="square" rtlCol="0">
            <a:spAutoFit/>
          </a:bodyPr>
          <a:lstStyle/>
          <a:p>
            <a:r>
              <a:rPr lang="cs-CZ" b="1" dirty="0" smtClean="0"/>
              <a:t>CHOOSE SUBJECT AND ADJUST YOUR SCHEDULE</a:t>
            </a:r>
          </a:p>
        </p:txBody>
      </p:sp>
      <p:sp>
        <p:nvSpPr>
          <p:cNvPr id="6" name="Obdélník 5"/>
          <p:cNvSpPr/>
          <p:nvPr/>
        </p:nvSpPr>
        <p:spPr>
          <a:xfrm>
            <a:off x="4160528" y="1875087"/>
            <a:ext cx="3412367" cy="18164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p:cNvSpPr/>
          <p:nvPr/>
        </p:nvSpPr>
        <p:spPr>
          <a:xfrm rot="20053202">
            <a:off x="3144615" y="1198275"/>
            <a:ext cx="478285" cy="2094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eva 8"/>
          <p:cNvSpPr/>
          <p:nvPr/>
        </p:nvSpPr>
        <p:spPr>
          <a:xfrm rot="20631728">
            <a:off x="1493154" y="2876804"/>
            <a:ext cx="478285" cy="2094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84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smtClean="0"/>
              <a:t>YOUR TIMETABLE AND COURSES</a:t>
            </a:r>
            <a:endParaRPr lang="en-US" b="1" dirty="0"/>
          </a:p>
        </p:txBody>
      </p:sp>
      <p:pic>
        <p:nvPicPr>
          <p:cNvPr id="12" name="Zástupný symbol pro obsah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87637"/>
            <a:ext cx="10565475" cy="5271106"/>
          </a:xfrm>
        </p:spPr>
      </p:pic>
      <p:sp>
        <p:nvSpPr>
          <p:cNvPr id="10" name="Šipka doprava 9"/>
          <p:cNvSpPr/>
          <p:nvPr/>
        </p:nvSpPr>
        <p:spPr>
          <a:xfrm rot="5400000">
            <a:off x="2327804" y="1353432"/>
            <a:ext cx="477078" cy="1590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Šipka doprava 12"/>
          <p:cNvSpPr/>
          <p:nvPr/>
        </p:nvSpPr>
        <p:spPr>
          <a:xfrm rot="10800000">
            <a:off x="1315822" y="1870499"/>
            <a:ext cx="483704" cy="155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p:cNvSpPr txBox="1"/>
          <p:nvPr/>
        </p:nvSpPr>
        <p:spPr>
          <a:xfrm>
            <a:off x="10237304" y="2923750"/>
            <a:ext cx="1787919" cy="3016210"/>
          </a:xfrm>
          <a:prstGeom prst="rect">
            <a:avLst/>
          </a:prstGeom>
          <a:noFill/>
        </p:spPr>
        <p:txBody>
          <a:bodyPr wrap="square" rtlCol="0">
            <a:spAutoFit/>
          </a:bodyPr>
          <a:lstStyle/>
          <a:p>
            <a:r>
              <a:rPr lang="cs-CZ" b="1" dirty="0" smtClean="0"/>
              <a:t>OVERVIEW OF THE ENROLLED SUBJECTS, COMPLETED EXAMINATIONS</a:t>
            </a:r>
          </a:p>
          <a:p>
            <a:endParaRPr lang="cs-CZ" b="1" dirty="0" smtClean="0"/>
          </a:p>
          <a:p>
            <a:endParaRPr lang="cs-CZ" b="1" dirty="0"/>
          </a:p>
          <a:p>
            <a:endParaRPr lang="cs-CZ" b="1" dirty="0" smtClean="0"/>
          </a:p>
          <a:p>
            <a:endParaRPr lang="cs-CZ" sz="1400" b="1" dirty="0" smtClean="0"/>
          </a:p>
          <a:p>
            <a:endParaRPr lang="cs-CZ" sz="1400" b="1" dirty="0" smtClean="0"/>
          </a:p>
          <a:p>
            <a:r>
              <a:rPr lang="cs-CZ" b="1" dirty="0" smtClean="0"/>
              <a:t>YOUR SCHEDULE</a:t>
            </a:r>
          </a:p>
        </p:txBody>
      </p:sp>
    </p:spTree>
    <p:extLst>
      <p:ext uri="{BB962C8B-B14F-4D97-AF65-F5344CB8AC3E}">
        <p14:creationId xmlns:p14="http://schemas.microsoft.com/office/powerpoint/2010/main" val="44789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MY STUDY/REGISTRATION FOR EXAMINATIONS</a:t>
            </a:r>
            <a:endParaRPr lang="cs-CZ" b="1" dirty="0"/>
          </a:p>
        </p:txBody>
      </p:sp>
      <p:sp>
        <p:nvSpPr>
          <p:cNvPr id="10" name="Šipka doleva 9"/>
          <p:cNvSpPr/>
          <p:nvPr/>
        </p:nvSpPr>
        <p:spPr>
          <a:xfrm rot="18551793">
            <a:off x="4906923" y="1072479"/>
            <a:ext cx="502338" cy="2541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Zástupný symbol pro obsah 5"/>
          <p:cNvPicPr>
            <a:picLocks noGrp="1" noChangeAspect="1"/>
          </p:cNvPicPr>
          <p:nvPr>
            <p:ph idx="1"/>
          </p:nvPr>
        </p:nvPicPr>
        <p:blipFill>
          <a:blip r:embed="rId2"/>
          <a:stretch>
            <a:fillRect/>
          </a:stretch>
        </p:blipFill>
        <p:spPr>
          <a:xfrm>
            <a:off x="838200" y="1445433"/>
            <a:ext cx="9885218" cy="5113702"/>
          </a:xfrm>
          <a:prstGeom prst="rect">
            <a:avLst/>
          </a:prstGeom>
        </p:spPr>
      </p:pic>
      <p:sp>
        <p:nvSpPr>
          <p:cNvPr id="12" name="Šipka doleva 11"/>
          <p:cNvSpPr/>
          <p:nvPr/>
        </p:nvSpPr>
        <p:spPr>
          <a:xfrm rot="12230349">
            <a:off x="285038" y="2632595"/>
            <a:ext cx="689167" cy="262776"/>
          </a:xfrm>
          <a:prstGeom prst="leftArrow">
            <a:avLst>
              <a:gd name="adj1" fmla="val 48047"/>
              <a:gd name="adj2" fmla="val 597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eva 12"/>
          <p:cNvSpPr/>
          <p:nvPr/>
        </p:nvSpPr>
        <p:spPr>
          <a:xfrm rot="3238859">
            <a:off x="3850722" y="3164007"/>
            <a:ext cx="1638131" cy="268687"/>
          </a:xfrm>
          <a:prstGeom prst="leftArrow">
            <a:avLst>
              <a:gd name="adj1" fmla="val 50000"/>
              <a:gd name="adj2" fmla="val 597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eva 13"/>
          <p:cNvSpPr/>
          <p:nvPr/>
        </p:nvSpPr>
        <p:spPr>
          <a:xfrm rot="423506">
            <a:off x="5551259" y="2827624"/>
            <a:ext cx="2342938" cy="188814"/>
          </a:xfrm>
          <a:prstGeom prst="leftArrow">
            <a:avLst>
              <a:gd name="adj1" fmla="val 50000"/>
              <a:gd name="adj2" fmla="val 597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320000" y="2436780"/>
            <a:ext cx="2693324" cy="1354217"/>
          </a:xfrm>
          <a:prstGeom prst="rect">
            <a:avLst/>
          </a:prstGeom>
          <a:noFill/>
        </p:spPr>
        <p:txBody>
          <a:bodyPr wrap="square" rtlCol="0">
            <a:spAutoFit/>
          </a:bodyPr>
          <a:lstStyle/>
          <a:p>
            <a:endParaRPr lang="cs-CZ" b="1" dirty="0" smtClean="0"/>
          </a:p>
          <a:p>
            <a:endParaRPr lang="cs-CZ" b="1" dirty="0"/>
          </a:p>
          <a:p>
            <a:endParaRPr lang="cs-CZ" b="1" dirty="0" smtClean="0"/>
          </a:p>
          <a:p>
            <a:endParaRPr lang="cs-CZ" sz="1400" b="1" dirty="0" smtClean="0"/>
          </a:p>
          <a:p>
            <a:endParaRPr lang="cs-CZ" sz="1400" b="1" dirty="0" smtClean="0"/>
          </a:p>
        </p:txBody>
      </p:sp>
      <p:sp>
        <p:nvSpPr>
          <p:cNvPr id="17" name="TextovéPole 16"/>
          <p:cNvSpPr txBox="1"/>
          <p:nvPr/>
        </p:nvSpPr>
        <p:spPr>
          <a:xfrm>
            <a:off x="8251941" y="2796503"/>
            <a:ext cx="2693324" cy="2185214"/>
          </a:xfrm>
          <a:prstGeom prst="rect">
            <a:avLst/>
          </a:prstGeom>
          <a:noFill/>
        </p:spPr>
        <p:txBody>
          <a:bodyPr wrap="square" rtlCol="0">
            <a:spAutoFit/>
          </a:bodyPr>
          <a:lstStyle/>
          <a:p>
            <a:r>
              <a:rPr lang="cs-CZ" b="1" dirty="0" err="1" smtClean="0"/>
              <a:t>Shows</a:t>
            </a:r>
            <a:r>
              <a:rPr lang="cs-CZ" b="1" dirty="0" smtClean="0"/>
              <a:t> </a:t>
            </a:r>
            <a:r>
              <a:rPr lang="cs-CZ" b="1" dirty="0" err="1" smtClean="0"/>
              <a:t>an</a:t>
            </a:r>
            <a:r>
              <a:rPr lang="cs-CZ" b="1" dirty="0" smtClean="0"/>
              <a:t> </a:t>
            </a:r>
            <a:r>
              <a:rPr lang="cs-CZ" b="1" dirty="0" err="1" smtClean="0"/>
              <a:t>updated</a:t>
            </a:r>
            <a:r>
              <a:rPr lang="cs-CZ" b="1" dirty="0" smtClean="0"/>
              <a:t> </a:t>
            </a:r>
            <a:r>
              <a:rPr lang="cs-CZ" b="1" dirty="0" err="1" smtClean="0"/>
              <a:t>overview</a:t>
            </a:r>
            <a:r>
              <a:rPr lang="cs-CZ" b="1" dirty="0" smtClean="0"/>
              <a:t> </a:t>
            </a:r>
            <a:r>
              <a:rPr lang="cs-CZ" b="1" dirty="0" err="1" smtClean="0"/>
              <a:t>of</a:t>
            </a:r>
            <a:r>
              <a:rPr lang="cs-CZ" b="1" dirty="0" smtClean="0"/>
              <a:t> </a:t>
            </a:r>
            <a:r>
              <a:rPr lang="cs-CZ" b="1" dirty="0" err="1" smtClean="0"/>
              <a:t>achieved</a:t>
            </a:r>
            <a:r>
              <a:rPr lang="cs-CZ" b="1" dirty="0" smtClean="0"/>
              <a:t> </a:t>
            </a:r>
            <a:r>
              <a:rPr lang="cs-CZ" b="1" dirty="0" err="1" smtClean="0"/>
              <a:t>grades</a:t>
            </a:r>
            <a:r>
              <a:rPr lang="cs-CZ" b="1" dirty="0" smtClean="0"/>
              <a:t>.</a:t>
            </a:r>
          </a:p>
          <a:p>
            <a:endParaRPr lang="cs-CZ" b="1" dirty="0" smtClean="0"/>
          </a:p>
          <a:p>
            <a:endParaRPr lang="cs-CZ" b="1" dirty="0"/>
          </a:p>
          <a:p>
            <a:endParaRPr lang="cs-CZ" b="1" dirty="0" smtClean="0"/>
          </a:p>
          <a:p>
            <a:endParaRPr lang="cs-CZ" sz="1400" b="1" dirty="0" smtClean="0"/>
          </a:p>
          <a:p>
            <a:endParaRPr lang="cs-CZ" sz="1400" b="1" dirty="0" smtClean="0"/>
          </a:p>
        </p:txBody>
      </p:sp>
      <p:sp>
        <p:nvSpPr>
          <p:cNvPr id="18" name="TextovéPole 17"/>
          <p:cNvSpPr txBox="1"/>
          <p:nvPr/>
        </p:nvSpPr>
        <p:spPr>
          <a:xfrm>
            <a:off x="2759826" y="3998133"/>
            <a:ext cx="8540460" cy="2031325"/>
          </a:xfrm>
          <a:prstGeom prst="rect">
            <a:avLst/>
          </a:prstGeom>
          <a:noFill/>
        </p:spPr>
        <p:txBody>
          <a:bodyPr wrap="square" rtlCol="0">
            <a:spAutoFit/>
          </a:bodyPr>
          <a:lstStyle/>
          <a:p>
            <a:r>
              <a:rPr lang="cs-CZ" b="1" dirty="0" err="1"/>
              <a:t>Automatically</a:t>
            </a:r>
            <a:r>
              <a:rPr lang="cs-CZ" b="1" dirty="0"/>
              <a:t> </a:t>
            </a:r>
            <a:r>
              <a:rPr lang="cs-CZ" b="1" dirty="0" err="1"/>
              <a:t>offers</a:t>
            </a:r>
            <a:r>
              <a:rPr lang="cs-CZ" b="1" dirty="0"/>
              <a:t> a list </a:t>
            </a:r>
            <a:r>
              <a:rPr lang="cs-CZ" b="1" dirty="0" err="1"/>
              <a:t>of</a:t>
            </a:r>
            <a:r>
              <a:rPr lang="cs-CZ" b="1" dirty="0"/>
              <a:t> </a:t>
            </a:r>
            <a:r>
              <a:rPr lang="cs-CZ" b="1" dirty="0" err="1"/>
              <a:t>available</a:t>
            </a:r>
            <a:r>
              <a:rPr lang="cs-CZ" b="1" dirty="0"/>
              <a:t> </a:t>
            </a:r>
            <a:r>
              <a:rPr lang="cs-CZ" b="1" dirty="0" err="1"/>
              <a:t>dates</a:t>
            </a:r>
            <a:r>
              <a:rPr lang="cs-CZ" b="1" dirty="0"/>
              <a:t> </a:t>
            </a:r>
            <a:r>
              <a:rPr lang="cs-CZ" b="1" dirty="0" smtClean="0"/>
              <a:t>(</a:t>
            </a:r>
            <a:r>
              <a:rPr lang="cs-CZ" b="1" dirty="0" err="1"/>
              <a:t>according</a:t>
            </a:r>
            <a:r>
              <a:rPr lang="cs-CZ" b="1" dirty="0"/>
              <a:t> to </a:t>
            </a:r>
            <a:r>
              <a:rPr lang="cs-CZ" b="1" dirty="0" err="1"/>
              <a:t>the</a:t>
            </a:r>
            <a:r>
              <a:rPr lang="cs-CZ" b="1" dirty="0"/>
              <a:t> </a:t>
            </a:r>
            <a:r>
              <a:rPr lang="cs-CZ" b="1" dirty="0" err="1"/>
              <a:t>registered</a:t>
            </a:r>
            <a:r>
              <a:rPr lang="cs-CZ" b="1" dirty="0"/>
              <a:t> and not </a:t>
            </a:r>
            <a:r>
              <a:rPr lang="cs-CZ" b="1" dirty="0" err="1"/>
              <a:t>completed</a:t>
            </a:r>
            <a:r>
              <a:rPr lang="cs-CZ" b="1" dirty="0"/>
              <a:t> </a:t>
            </a:r>
            <a:r>
              <a:rPr lang="cs-CZ" b="1" dirty="0" err="1"/>
              <a:t>subjects</a:t>
            </a:r>
            <a:r>
              <a:rPr lang="cs-CZ" b="1" dirty="0"/>
              <a:t>).</a:t>
            </a:r>
          </a:p>
          <a:p>
            <a:r>
              <a:rPr lang="cs-CZ" dirty="0" err="1" smtClean="0"/>
              <a:t>Registration</a:t>
            </a:r>
            <a:r>
              <a:rPr lang="cs-CZ" dirty="0" smtClean="0"/>
              <a:t> </a:t>
            </a:r>
            <a:r>
              <a:rPr lang="cs-CZ" dirty="0" err="1" smtClean="0"/>
              <a:t>for</a:t>
            </a:r>
            <a:r>
              <a:rPr lang="cs-CZ" dirty="0" smtClean="0"/>
              <a:t> a </a:t>
            </a:r>
            <a:r>
              <a:rPr lang="cs-CZ" dirty="0" err="1" smtClean="0"/>
              <a:t>date</a:t>
            </a:r>
            <a:endParaRPr lang="cs-CZ" dirty="0" smtClean="0"/>
          </a:p>
          <a:p>
            <a:r>
              <a:rPr lang="en-US" dirty="0" smtClean="0"/>
              <a:t>The </a:t>
            </a:r>
            <a:r>
              <a:rPr lang="en-US" dirty="0"/>
              <a:t>list of dates contains only dates for those subjects which the students registered for. For each examination date there is information about the date, time and the place where it is held, about the capacity, the deadlines for enrolment/registration cancellation etc.</a:t>
            </a:r>
            <a:endParaRPr lang="cs-CZ" dirty="0"/>
          </a:p>
          <a:p>
            <a:endParaRPr lang="cs-CZ" b="1" dirty="0" smtClean="0"/>
          </a:p>
        </p:txBody>
      </p:sp>
    </p:spTree>
    <p:extLst>
      <p:ext uri="{BB962C8B-B14F-4D97-AF65-F5344CB8AC3E}">
        <p14:creationId xmlns:p14="http://schemas.microsoft.com/office/powerpoint/2010/main" val="137196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REGISTRATION FOR EXAMS/WITHDRAWAL</a:t>
            </a:r>
            <a:endParaRPr lang="cs-CZ" b="1" dirty="0"/>
          </a:p>
        </p:txBody>
      </p:sp>
      <p:sp>
        <p:nvSpPr>
          <p:cNvPr id="9" name="TextovéPole 8"/>
          <p:cNvSpPr txBox="1"/>
          <p:nvPr/>
        </p:nvSpPr>
        <p:spPr>
          <a:xfrm>
            <a:off x="9809020" y="5284535"/>
            <a:ext cx="1580323" cy="646331"/>
          </a:xfrm>
          <a:prstGeom prst="rect">
            <a:avLst/>
          </a:prstGeom>
          <a:noFill/>
        </p:spPr>
        <p:txBody>
          <a:bodyPr wrap="square" rtlCol="0">
            <a:spAutoFit/>
          </a:bodyPr>
          <a:lstStyle/>
          <a:p>
            <a:r>
              <a:rPr lang="cs-CZ" b="1" dirty="0" smtClean="0"/>
              <a:t>CONTROL OF </a:t>
            </a:r>
          </a:p>
          <a:p>
            <a:r>
              <a:rPr lang="cs-CZ" b="1" dirty="0" smtClean="0"/>
              <a:t>YOUR GRADES</a:t>
            </a:r>
            <a:endParaRPr lang="cs-CZ" b="1" dirty="0"/>
          </a:p>
        </p:txBody>
      </p:sp>
      <p:sp>
        <p:nvSpPr>
          <p:cNvPr id="10" name="TextovéPole 9"/>
          <p:cNvSpPr txBox="1"/>
          <p:nvPr/>
        </p:nvSpPr>
        <p:spPr>
          <a:xfrm>
            <a:off x="9809020" y="2269826"/>
            <a:ext cx="1911926" cy="1646605"/>
          </a:xfrm>
          <a:prstGeom prst="rect">
            <a:avLst/>
          </a:prstGeom>
          <a:noFill/>
        </p:spPr>
        <p:txBody>
          <a:bodyPr wrap="square" rtlCol="0">
            <a:spAutoFit/>
          </a:bodyPr>
          <a:lstStyle/>
          <a:p>
            <a:r>
              <a:rPr lang="cs-CZ" b="1" dirty="0" smtClean="0"/>
              <a:t>REGISTRATION</a:t>
            </a:r>
            <a:endParaRPr lang="cs-CZ" b="1" dirty="0"/>
          </a:p>
          <a:p>
            <a:endParaRPr lang="cs-CZ" b="1" dirty="0" smtClean="0"/>
          </a:p>
          <a:p>
            <a:endParaRPr lang="cs-CZ" b="1" dirty="0"/>
          </a:p>
          <a:p>
            <a:endParaRPr lang="cs-CZ" sz="1100" b="1" dirty="0"/>
          </a:p>
          <a:p>
            <a:r>
              <a:rPr lang="cs-CZ" b="1" dirty="0"/>
              <a:t>WITHDRAWAL</a:t>
            </a:r>
          </a:p>
          <a:p>
            <a:endParaRPr lang="cs-CZ" b="1" dirty="0" smtClean="0"/>
          </a:p>
        </p:txBody>
      </p:sp>
      <p:sp>
        <p:nvSpPr>
          <p:cNvPr id="3" name="Zástupný symbol pro obsah 2"/>
          <p:cNvSpPr>
            <a:spLocks noGrp="1"/>
          </p:cNvSpPr>
          <p:nvPr>
            <p:ph idx="1"/>
          </p:nvPr>
        </p:nvSpPr>
        <p:spPr>
          <a:xfrm>
            <a:off x="763385" y="1690686"/>
            <a:ext cx="8322425" cy="4351338"/>
          </a:xfrm>
        </p:spPr>
        <p:txBody>
          <a:bodyPr/>
          <a:lstStyle/>
          <a:p>
            <a:pPr marL="0" indent="0">
              <a:buNone/>
            </a:pPr>
            <a:endParaRPr lang="cs-CZ" dirty="0"/>
          </a:p>
        </p:txBody>
      </p:sp>
      <p:pic>
        <p:nvPicPr>
          <p:cNvPr id="11" name="Obrázek 10"/>
          <p:cNvPicPr/>
          <p:nvPr/>
        </p:nvPicPr>
        <p:blipFill>
          <a:blip r:embed="rId2"/>
          <a:stretch>
            <a:fillRect/>
          </a:stretch>
        </p:blipFill>
        <p:spPr>
          <a:xfrm>
            <a:off x="523702" y="1438102"/>
            <a:ext cx="9218814" cy="4717167"/>
          </a:xfrm>
          <a:prstGeom prst="rect">
            <a:avLst/>
          </a:prstGeom>
        </p:spPr>
      </p:pic>
      <p:sp>
        <p:nvSpPr>
          <p:cNvPr id="12" name="Šipka doleva 11"/>
          <p:cNvSpPr/>
          <p:nvPr/>
        </p:nvSpPr>
        <p:spPr>
          <a:xfrm flipV="1">
            <a:off x="8208261" y="2349958"/>
            <a:ext cx="1378306" cy="224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eva 13"/>
          <p:cNvSpPr/>
          <p:nvPr/>
        </p:nvSpPr>
        <p:spPr>
          <a:xfrm flipV="1">
            <a:off x="8226723" y="3369325"/>
            <a:ext cx="1357698" cy="224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4805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48286"/>
          </a:xfrm>
        </p:spPr>
        <p:txBody>
          <a:bodyPr/>
          <a:lstStyle/>
          <a:p>
            <a:pPr algn="ctr"/>
            <a:r>
              <a:rPr lang="cs-CZ" b="1" dirty="0" smtClean="0"/>
              <a:t>MY STUDY/REGISTRATION FOR EXAMINATIONS</a:t>
            </a:r>
            <a:endParaRPr lang="cs-CZ" b="1" dirty="0"/>
          </a:p>
        </p:txBody>
      </p:sp>
      <p:sp>
        <p:nvSpPr>
          <p:cNvPr id="3" name="Zástupný symbol pro obsah 2"/>
          <p:cNvSpPr>
            <a:spLocks noGrp="1"/>
          </p:cNvSpPr>
          <p:nvPr>
            <p:ph idx="1"/>
          </p:nvPr>
        </p:nvSpPr>
        <p:spPr>
          <a:xfrm>
            <a:off x="706582" y="1205345"/>
            <a:ext cx="10764982" cy="4979324"/>
          </a:xfrm>
        </p:spPr>
        <p:txBody>
          <a:bodyPr/>
          <a:lstStyle/>
          <a:p>
            <a:r>
              <a:rPr lang="en-US" sz="2000" dirty="0"/>
              <a:t>You can register for a chosen examination date by clicking on the link </a:t>
            </a:r>
            <a:r>
              <a:rPr lang="cs-CZ" sz="2000" b="1" dirty="0" err="1"/>
              <a:t>Register</a:t>
            </a:r>
            <a:r>
              <a:rPr lang="en-US" sz="2000" dirty="0"/>
              <a:t>. That will change into </a:t>
            </a:r>
            <a:r>
              <a:rPr lang="en-US" sz="2000" b="1" dirty="0"/>
              <a:t>Withdraw</a:t>
            </a:r>
            <a:r>
              <a:rPr lang="en-US" sz="2000" dirty="0"/>
              <a:t> (for possible cancellation). Dates </a:t>
            </a:r>
            <a:r>
              <a:rPr lang="en-US" sz="2000" dirty="0" smtClean="0"/>
              <a:t>also </a:t>
            </a:r>
            <a:r>
              <a:rPr lang="en-US" sz="2000" dirty="0"/>
              <a:t>differ in </a:t>
            </a:r>
            <a:r>
              <a:rPr lang="en-US" sz="2000" dirty="0" err="1"/>
              <a:t>colour</a:t>
            </a:r>
            <a:r>
              <a:rPr lang="en-US" sz="2000" dirty="0" smtClean="0"/>
              <a:t>:</a:t>
            </a:r>
            <a:endParaRPr lang="cs-CZ" sz="2000" dirty="0" smtClean="0"/>
          </a:p>
          <a:p>
            <a:endParaRPr lang="cs-CZ" sz="2000" dirty="0"/>
          </a:p>
        </p:txBody>
      </p:sp>
      <p:graphicFrame>
        <p:nvGraphicFramePr>
          <p:cNvPr id="9" name="Objekt 8"/>
          <p:cNvGraphicFramePr>
            <a:graphicFrameLocks noChangeAspect="1"/>
          </p:cNvGraphicFramePr>
          <p:nvPr>
            <p:extLst>
              <p:ext uri="{D42A27DB-BD31-4B8C-83A1-F6EECF244321}">
                <p14:modId xmlns:p14="http://schemas.microsoft.com/office/powerpoint/2010/main" val="872133759"/>
              </p:ext>
            </p:extLst>
          </p:nvPr>
        </p:nvGraphicFramePr>
        <p:xfrm>
          <a:off x="939339" y="1900454"/>
          <a:ext cx="6007706" cy="1282700"/>
        </p:xfrm>
        <a:graphic>
          <a:graphicData uri="http://schemas.openxmlformats.org/presentationml/2006/ole">
            <mc:AlternateContent xmlns:mc="http://schemas.openxmlformats.org/markup-compatibility/2006">
              <mc:Choice xmlns:v="urn:schemas-microsoft-com:vml" Requires="v">
                <p:oleObj spid="_x0000_s1037" name="Dokument" r:id="rId3" imgW="5775241" imgH="1282562" progId="Word.Document.12">
                  <p:embed/>
                </p:oleObj>
              </mc:Choice>
              <mc:Fallback>
                <p:oleObj name="Dokument" r:id="rId3" imgW="5775241" imgH="1282562" progId="Word.Document.12">
                  <p:embed/>
                  <p:pic>
                    <p:nvPicPr>
                      <p:cNvPr id="0" name=""/>
                      <p:cNvPicPr/>
                      <p:nvPr/>
                    </p:nvPicPr>
                    <p:blipFill>
                      <a:blip r:embed="rId4"/>
                      <a:stretch>
                        <a:fillRect/>
                      </a:stretch>
                    </p:blipFill>
                    <p:spPr>
                      <a:xfrm>
                        <a:off x="939339" y="1900454"/>
                        <a:ext cx="6007706" cy="1282700"/>
                      </a:xfrm>
                      <a:prstGeom prst="rect">
                        <a:avLst/>
                      </a:prstGeom>
                    </p:spPr>
                  </p:pic>
                </p:oleObj>
              </mc:Fallback>
            </mc:AlternateContent>
          </a:graphicData>
        </a:graphic>
      </p:graphicFrame>
      <p:pic>
        <p:nvPicPr>
          <p:cNvPr id="13" name="Obrázek 12"/>
          <p:cNvPicPr/>
          <p:nvPr/>
        </p:nvPicPr>
        <p:blipFill>
          <a:blip r:embed="rId5"/>
          <a:stretch>
            <a:fillRect/>
          </a:stretch>
        </p:blipFill>
        <p:spPr>
          <a:xfrm>
            <a:off x="3565786" y="1833952"/>
            <a:ext cx="5760720" cy="1050290"/>
          </a:xfrm>
          <a:prstGeom prst="rect">
            <a:avLst/>
          </a:prstGeom>
        </p:spPr>
      </p:pic>
      <p:sp>
        <p:nvSpPr>
          <p:cNvPr id="11" name="Obdélník 10"/>
          <p:cNvSpPr/>
          <p:nvPr/>
        </p:nvSpPr>
        <p:spPr>
          <a:xfrm>
            <a:off x="631767" y="2950744"/>
            <a:ext cx="11147367" cy="3842077"/>
          </a:xfrm>
          <a:prstGeom prst="rect">
            <a:avLst/>
          </a:prstGeom>
        </p:spPr>
        <p:txBody>
          <a:bodyPr wrap="square">
            <a:spAutoFit/>
          </a:bodyPr>
          <a:lstStyle/>
          <a:p>
            <a:pPr marL="228600" indent="-228600">
              <a:lnSpc>
                <a:spcPct val="90000"/>
              </a:lnSpc>
              <a:spcBef>
                <a:spcPts val="1000"/>
              </a:spcBef>
              <a:spcAft>
                <a:spcPts val="1000"/>
              </a:spcAft>
              <a:buFont typeface="Arial" panose="020B0604020202020204" pitchFamily="34" charset="0"/>
              <a:buChar char="•"/>
            </a:pPr>
            <a:r>
              <a:rPr lang="en-US" sz="2000" dirty="0"/>
              <a:t>Dates also differ in It is possible to </a:t>
            </a:r>
            <a:r>
              <a:rPr lang="en-US" sz="2000" dirty="0" err="1"/>
              <a:t>enrol</a:t>
            </a:r>
            <a:r>
              <a:rPr lang="en-US" sz="2000" dirty="0"/>
              <a:t> for no more than one date of a particular subject and a particular type </a:t>
            </a:r>
            <a:r>
              <a:rPr lang="cs-CZ" sz="2000" dirty="0"/>
              <a:t>o</a:t>
            </a:r>
            <a:r>
              <a:rPr lang="en-US" sz="2000" dirty="0"/>
              <a:t>f</a:t>
            </a:r>
            <a:r>
              <a:rPr lang="cs-CZ" sz="2000" dirty="0"/>
              <a:t> </a:t>
            </a:r>
            <a:r>
              <a:rPr lang="en-US" sz="2000" dirty="0"/>
              <a:t>date (examination, credit</a:t>
            </a:r>
            <a:r>
              <a:rPr lang="cs-CZ" sz="2000" dirty="0"/>
              <a:t> </a:t>
            </a:r>
            <a:r>
              <a:rPr lang="en-US" sz="2000" dirty="0"/>
              <a:t>).</a:t>
            </a:r>
            <a:endParaRPr lang="cs-CZ" sz="2000" dirty="0"/>
          </a:p>
          <a:p>
            <a:pPr marL="228600" indent="-228600">
              <a:lnSpc>
                <a:spcPct val="90000"/>
              </a:lnSpc>
              <a:spcBef>
                <a:spcPts val="1000"/>
              </a:spcBef>
              <a:spcAft>
                <a:spcPts val="1000"/>
              </a:spcAft>
              <a:buFont typeface="Arial" panose="020B0604020202020204" pitchFamily="34" charset="0"/>
              <a:buChar char="•"/>
            </a:pPr>
            <a:r>
              <a:rPr lang="en-US" sz="2000" dirty="0"/>
              <a:t>If the date is set as a</a:t>
            </a:r>
            <a:r>
              <a:rPr lang="en-US" dirty="0"/>
              <a:t> “</a:t>
            </a:r>
            <a:r>
              <a:rPr lang="en-US" sz="2000" dirty="0"/>
              <a:t>retake</a:t>
            </a:r>
            <a:r>
              <a:rPr lang="en-US" dirty="0"/>
              <a:t>”, </a:t>
            </a:r>
            <a:r>
              <a:rPr lang="en-US" sz="2000" dirty="0"/>
              <a:t>only the students who were registered for a previous date can </a:t>
            </a:r>
            <a:r>
              <a:rPr lang="en-US" sz="2000" dirty="0" err="1"/>
              <a:t>enrol</a:t>
            </a:r>
            <a:r>
              <a:rPr lang="en-US" sz="2000" dirty="0"/>
              <a:t> for it.</a:t>
            </a:r>
            <a:endParaRPr lang="cs-CZ" sz="2000" dirty="0"/>
          </a:p>
          <a:p>
            <a:pPr marL="228600" indent="-228600">
              <a:lnSpc>
                <a:spcPct val="90000"/>
              </a:lnSpc>
              <a:spcBef>
                <a:spcPts val="1000"/>
              </a:spcBef>
              <a:spcAft>
                <a:spcPts val="1000"/>
              </a:spcAft>
              <a:buFont typeface="Arial" panose="020B0604020202020204" pitchFamily="34" charset="0"/>
              <a:buChar char="•"/>
            </a:pPr>
            <a:r>
              <a:rPr lang="en-US" sz="2000" dirty="0"/>
              <a:t>It is impossible to cancel registration from a completed examination.</a:t>
            </a:r>
            <a:endParaRPr lang="cs-CZ" sz="2000" dirty="0"/>
          </a:p>
          <a:p>
            <a:pPr marL="228600" indent="-228600">
              <a:lnSpc>
                <a:spcPct val="90000"/>
              </a:lnSpc>
              <a:spcBef>
                <a:spcPts val="1000"/>
              </a:spcBef>
              <a:spcAft>
                <a:spcPts val="1000"/>
              </a:spcAft>
              <a:buFont typeface="Arial" panose="020B0604020202020204" pitchFamily="34" charset="0"/>
              <a:buChar char="•"/>
            </a:pPr>
            <a:r>
              <a:rPr lang="en-US" sz="2000" dirty="0"/>
              <a:t>It is impossible to </a:t>
            </a:r>
            <a:r>
              <a:rPr lang="en-GB" sz="2000" dirty="0"/>
              <a:t>enrol</a:t>
            </a:r>
            <a:r>
              <a:rPr lang="en-US" sz="2000" dirty="0"/>
              <a:t> for a date as a substitute.</a:t>
            </a:r>
            <a:endParaRPr lang="cs-CZ" sz="2000" dirty="0"/>
          </a:p>
          <a:p>
            <a:pPr marL="228600" indent="-228600">
              <a:lnSpc>
                <a:spcPct val="90000"/>
              </a:lnSpc>
              <a:spcBef>
                <a:spcPts val="1000"/>
              </a:spcBef>
              <a:spcAft>
                <a:spcPts val="800"/>
              </a:spcAft>
              <a:buFont typeface="Arial" panose="020B0604020202020204" pitchFamily="34" charset="0"/>
              <a:buChar char="•"/>
            </a:pPr>
            <a:r>
              <a:rPr lang="en-US" sz="2000" dirty="0"/>
              <a:t>It is not possible to </a:t>
            </a:r>
            <a:r>
              <a:rPr lang="en-GB" sz="2000" dirty="0"/>
              <a:t>enrol</a:t>
            </a:r>
            <a:r>
              <a:rPr lang="en-US" sz="2000" dirty="0"/>
              <a:t> for a cancelled date. However,</a:t>
            </a:r>
            <a:r>
              <a:rPr lang="cs-CZ" sz="2000" dirty="0"/>
              <a:t> </a:t>
            </a:r>
            <a:r>
              <a:rPr lang="en-US" sz="2000" dirty="0" smtClean="0"/>
              <a:t>a </a:t>
            </a:r>
            <a:r>
              <a:rPr lang="en-US" sz="2000" dirty="0"/>
              <a:t>student can withdraw his registration from a cancelled date. The system notifies students of a cancelled date. Click on the link </a:t>
            </a:r>
            <a:r>
              <a:rPr lang="en-US" sz="2000" dirty="0" err="1"/>
              <a:t>Zrušeno</a:t>
            </a:r>
            <a:r>
              <a:rPr lang="en-US" sz="2000" dirty="0"/>
              <a:t> – </a:t>
            </a:r>
            <a:r>
              <a:rPr lang="en-US" sz="2000" dirty="0" err="1"/>
              <a:t>nutno</a:t>
            </a:r>
            <a:r>
              <a:rPr lang="en-US" sz="2000" dirty="0"/>
              <a:t> </a:t>
            </a:r>
            <a:r>
              <a:rPr lang="en-US" sz="2000" dirty="0" err="1" smtClean="0"/>
              <a:t>odepsat</a:t>
            </a:r>
            <a:r>
              <a:rPr lang="en-US" sz="2000" dirty="0" smtClean="0"/>
              <a:t>/</a:t>
            </a:r>
            <a:r>
              <a:rPr lang="en-US" sz="2000" b="1" dirty="0" smtClean="0"/>
              <a:t>Cancelled </a:t>
            </a:r>
            <a:r>
              <a:rPr lang="en-US" sz="2000" b="1" dirty="0"/>
              <a:t>– </a:t>
            </a:r>
            <a:r>
              <a:rPr lang="en-US" sz="2000" b="1" dirty="0" smtClean="0"/>
              <a:t>Withdraw</a:t>
            </a:r>
            <a:r>
              <a:rPr lang="cs-CZ" sz="2000" b="1" dirty="0" smtClean="0"/>
              <a:t>al </a:t>
            </a:r>
            <a:r>
              <a:rPr lang="cs-CZ" sz="2000" b="1" dirty="0" err="1" smtClean="0"/>
              <a:t>required</a:t>
            </a:r>
            <a:r>
              <a:rPr lang="en-US" sz="2000" dirty="0" smtClean="0"/>
              <a:t>, </a:t>
            </a:r>
            <a:r>
              <a:rPr lang="en-US" sz="2000" dirty="0"/>
              <a:t>your participation in the date will be immediately cancelled.</a:t>
            </a:r>
            <a:endParaRPr lang="cs-CZ" sz="2000" dirty="0"/>
          </a:p>
          <a:p>
            <a:pPr>
              <a:lnSpc>
                <a:spcPct val="90000"/>
              </a:lnSpc>
              <a:spcBef>
                <a:spcPts val="1000"/>
              </a:spcBef>
              <a:spcAft>
                <a:spcPts val="800"/>
              </a:spcAft>
            </a:pPr>
            <a:endParaRPr lang="cs-CZ" sz="2000" dirty="0"/>
          </a:p>
        </p:txBody>
      </p:sp>
    </p:spTree>
    <p:extLst>
      <p:ext uri="{BB962C8B-B14F-4D97-AF65-F5344CB8AC3E}">
        <p14:creationId xmlns:p14="http://schemas.microsoft.com/office/powerpoint/2010/main" val="2582582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REGISTRATION FOR EXAMS/WITHDRAWAL</a:t>
            </a:r>
            <a:endParaRPr lang="cs-CZ" b="1" dirty="0"/>
          </a:p>
        </p:txBody>
      </p:sp>
      <p:sp>
        <p:nvSpPr>
          <p:cNvPr id="3" name="Zástupný symbol pro obsah 2"/>
          <p:cNvSpPr>
            <a:spLocks noGrp="1"/>
          </p:cNvSpPr>
          <p:nvPr>
            <p:ph idx="1"/>
          </p:nvPr>
        </p:nvSpPr>
        <p:spPr>
          <a:xfrm>
            <a:off x="763385" y="1690686"/>
            <a:ext cx="8322425" cy="4351338"/>
          </a:xfrm>
        </p:spPr>
        <p:txBody>
          <a:bodyPr/>
          <a:lstStyle/>
          <a:p>
            <a:pPr marL="0" indent="0">
              <a:buNone/>
            </a:pPr>
            <a:endParaRPr lang="cs-CZ" dirty="0"/>
          </a:p>
        </p:txBody>
      </p:sp>
      <p:pic>
        <p:nvPicPr>
          <p:cNvPr id="13" name="Obrázek 12"/>
          <p:cNvPicPr/>
          <p:nvPr/>
        </p:nvPicPr>
        <p:blipFill>
          <a:blip r:embed="rId2"/>
          <a:stretch>
            <a:fillRect/>
          </a:stretch>
        </p:blipFill>
        <p:spPr>
          <a:xfrm>
            <a:off x="429357" y="1371599"/>
            <a:ext cx="9345606" cy="5062451"/>
          </a:xfrm>
          <a:prstGeom prst="rect">
            <a:avLst/>
          </a:prstGeom>
        </p:spPr>
      </p:pic>
      <p:sp>
        <p:nvSpPr>
          <p:cNvPr id="15" name="Šipka doleva 14"/>
          <p:cNvSpPr/>
          <p:nvPr/>
        </p:nvSpPr>
        <p:spPr>
          <a:xfrm flipV="1">
            <a:off x="9186075" y="2953432"/>
            <a:ext cx="1378306" cy="224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64823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60000"/>
            <a:lumOff val="40000"/>
          </a:schemeClr>
        </a:solid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244</Words>
  <Application>Microsoft Office PowerPoint</Application>
  <PresentationFormat>Širokoúhlá obrazovka</PresentationFormat>
  <Paragraphs>50</Paragraphs>
  <Slides>11</Slides>
  <Notes>0</Notes>
  <HiddenSlides>0</HiddenSlides>
  <MMClips>0</MMClips>
  <ScaleCrop>false</ScaleCrop>
  <HeadingPairs>
    <vt:vector size="8" baseType="variant">
      <vt:variant>
        <vt:lpstr>Použitá písma</vt:lpstr>
      </vt:variant>
      <vt:variant>
        <vt:i4>3</vt:i4>
      </vt:variant>
      <vt:variant>
        <vt:lpstr>Motiv</vt:lpstr>
      </vt:variant>
      <vt:variant>
        <vt:i4>2</vt:i4>
      </vt:variant>
      <vt:variant>
        <vt:lpstr>Vložené servery OLE</vt:lpstr>
      </vt:variant>
      <vt:variant>
        <vt:i4>1</vt:i4>
      </vt:variant>
      <vt:variant>
        <vt:lpstr>Nadpisy snímků</vt:lpstr>
      </vt:variant>
      <vt:variant>
        <vt:i4>11</vt:i4>
      </vt:variant>
    </vt:vector>
  </HeadingPairs>
  <TitlesOfParts>
    <vt:vector size="17" baseType="lpstr">
      <vt:lpstr>Arial</vt:lpstr>
      <vt:lpstr>Calibri</vt:lpstr>
      <vt:lpstr>Calibri Light</vt:lpstr>
      <vt:lpstr>Motiv Office</vt:lpstr>
      <vt:lpstr>Vlastní návrh</vt:lpstr>
      <vt:lpstr>Dokument</vt:lpstr>
      <vt:lpstr>PORTAL IS/STAG STUDENT´S PERSONAL DATA ENROLMENT OF SUBJECTS REGISTRATION FOR EXAMS  AND CONTROL OF YOUR STUDY  </vt:lpstr>
      <vt:lpstr>USERNAME AND PASSWORD https://stag.uhk.cz/portal</vt:lpstr>
      <vt:lpstr>MY STUDY/MY DATA</vt:lpstr>
      <vt:lpstr>REGISTRATION OF SUBJECTS</vt:lpstr>
      <vt:lpstr>YOUR TIMETABLE AND COURSES</vt:lpstr>
      <vt:lpstr>MY STUDY/REGISTRATION FOR EXAMINATIONS</vt:lpstr>
      <vt:lpstr>REGISTRATION FOR EXAMS/WITHDRAWAL</vt:lpstr>
      <vt:lpstr>MY STUDY/REGISTRATION FOR EXAMINATIONS</vt:lpstr>
      <vt:lpstr>REGISTRATION FOR EXAMS/WITHDRAWAL</vt:lpstr>
      <vt:lpstr>QUALIFICATION WORK</vt:lpstr>
      <vt:lpstr>QUALIFICATION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Letochová Eva</dc:creator>
  <cp:lastModifiedBy>Vrabcová Vendula</cp:lastModifiedBy>
  <cp:revision>49</cp:revision>
  <cp:lastPrinted>2016-03-09T09:56:54Z</cp:lastPrinted>
  <dcterms:created xsi:type="dcterms:W3CDTF">2016-01-26T07:48:22Z</dcterms:created>
  <dcterms:modified xsi:type="dcterms:W3CDTF">2019-09-13T05:54:25Z</dcterms:modified>
</cp:coreProperties>
</file>