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3" r:id="rId4"/>
    <p:sldId id="264" r:id="rId5"/>
    <p:sldId id="287" r:id="rId6"/>
    <p:sldId id="262" r:id="rId7"/>
    <p:sldId id="261" r:id="rId8"/>
    <p:sldId id="273" r:id="rId9"/>
    <p:sldId id="275" r:id="rId10"/>
    <p:sldId id="258" r:id="rId11"/>
    <p:sldId id="259" r:id="rId12"/>
    <p:sldId id="260" r:id="rId13"/>
    <p:sldId id="284" r:id="rId14"/>
    <p:sldId id="301" r:id="rId15"/>
    <p:sldId id="300" r:id="rId16"/>
    <p:sldId id="303" r:id="rId17"/>
    <p:sldId id="302" r:id="rId18"/>
    <p:sldId id="286" r:id="rId19"/>
    <p:sldId id="285" r:id="rId20"/>
    <p:sldId id="304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04C517F-7F8B-4E28-817A-554A0CB24002}">
          <p14:sldIdLst>
            <p14:sldId id="256"/>
            <p14:sldId id="257"/>
            <p14:sldId id="263"/>
            <p14:sldId id="264"/>
            <p14:sldId id="287"/>
            <p14:sldId id="262"/>
            <p14:sldId id="261"/>
            <p14:sldId id="273"/>
            <p14:sldId id="275"/>
            <p14:sldId id="258"/>
            <p14:sldId id="259"/>
            <p14:sldId id="260"/>
            <p14:sldId id="284"/>
            <p14:sldId id="301"/>
            <p14:sldId id="300"/>
            <p14:sldId id="303"/>
            <p14:sldId id="302"/>
            <p14:sldId id="286"/>
            <p14:sldId id="285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5" autoAdjust="0"/>
    <p:restoredTop sz="94660"/>
  </p:normalViewPr>
  <p:slideViewPr>
    <p:cSldViewPr snapToGrid="0">
      <p:cViewPr varScale="1">
        <p:scale>
          <a:sx n="81" d="100"/>
          <a:sy n="81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2C988-67DD-4814-9FCC-4202A3459D02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B5B29-94FA-4072-87F5-4716B86C1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5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B5B29-94FA-4072-87F5-4716B86C15D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87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7E8B5-EE7E-468A-B592-DD83C9DA9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0E33E0-E606-4882-8265-D92DD1916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5809F3-701A-46FC-B36A-807ABED9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5B00A5-BDC7-4953-835E-DC811FC1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8BDD7F-092B-43E1-BB7A-FDD7C9E1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7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15D2DD-F460-4151-8B65-965EBC07C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885CEE-310E-40B4-B4F3-B49DBFBA5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E9891F-9F0A-4B06-AA4F-C578837E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A39001-6466-4453-9CFD-842C9D43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293EAF-BF4C-4354-A62E-1A596C18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79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D60719F-720C-4A4C-AA2B-58E2906AE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2F23EF-6319-4B58-AA5C-E32C79752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934860-EB38-4C1B-BF74-41DD7125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18D0B5-207F-4B5F-AF53-470998AF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424A0C-BCD6-41A6-AD5C-A60B0E5CC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93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A8998-2584-452E-86AA-290FC5AC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1CEA10-A02D-4DE4-9C6F-A8B7DEE4E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32EDAF-4B7B-49B6-9CF9-B47260B0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A768BF-C8EC-40DE-BB96-FF41AECA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34FA09-BC35-4D05-8636-F377DB04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57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7602C-9859-471A-ADFB-4C69EFB0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F019E0-59F6-4FC0-AD12-58FEFE17E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D149DB-07C4-4DD3-881D-C6E75B0A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5C7821-72F6-4F88-8AD1-47451F72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73BFDC-876D-4275-94BF-DB0D4C3D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28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3B8F6-D040-4E3D-9782-08604E99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C2799-CE65-46BF-BBA4-7638E1127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6D4FC0-B57A-4133-A8F5-CF2EA1A06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89C9F8-3B7B-4A65-A225-9F16DB085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AF216E-497C-4E3F-B25F-1EA94FBC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529340-4779-4ABC-B250-41A2E924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00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AAC14-66BD-4F56-8452-75925B67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5069F5-8079-46D5-B5FD-FBE149B3E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A19F9A-DA09-41E5-A16E-1428DA13B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F190B9C-2C98-4A9D-9EC0-1E46CCCE3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2138BC1-C937-4E55-A002-3D9FAD58F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DA8BB8-4A82-472B-88CB-C21BA20E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CDC3C57-7C19-418A-9EF5-94E7116C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C53382-CBB9-47A4-AE7A-E1CCAAFE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54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006AA-2368-4148-A313-D1165E2A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3ADF58C-7988-4B43-AEC1-6F4DD149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709850-770A-4464-B21A-C4155EA2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22650E-C0A3-40A7-800C-6A327B0C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29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92EB3C2-0483-4D31-ACF5-63D8E1E0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1255FD-6143-4C75-B549-EC830D93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9E55F4-2688-4339-A071-AED5C8D9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35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C8910-8002-4A9C-97E1-283854D3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FBB308-02C8-4289-BBE6-E3CE80DE6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58AB84-3007-4843-91B2-A2CF48926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8DB98C-772D-4984-8D0D-E20C941A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A06387-746F-4177-B54B-360DFE8C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1C0471-73D2-4A33-B8D8-B7B08939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69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4F688-69C5-4BCC-BE16-07EB1B34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589F7C5-0013-4D79-BF03-574CE88F2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21CCA9-8AF9-4A17-99A7-323D039C3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A29A67-676C-45CF-B63F-9CD7A13B1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B2AF8E-6124-46CD-A598-EF73B542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B2FB11-7C9B-4A13-9344-0A2AB3B1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98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20CDA07-F350-448A-9DA7-F7B194D1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EC6C07-3FCD-454F-957C-B7BF4FADA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48EE79-7693-415D-B24C-49C37C77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D148-A274-4A4B-BC67-98A763984265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328314-7241-4031-B616-D0ECBB0E8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667784-F713-426D-A0C7-2CC12154E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41488-3CF7-4FE0-BA4A-245FD3CFB4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45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3.wdp"/><Relationship Id="rId4" Type="http://schemas.openxmlformats.org/officeDocument/2006/relationships/image" Target="../media/image48.png"/><Relationship Id="rId9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microsoft.com/office/2007/relationships/hdphoto" Target="../media/hdphoto16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emf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0.jp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37.emf"/><Relationship Id="rId5" Type="http://schemas.openxmlformats.org/officeDocument/2006/relationships/image" Target="../media/image32.png"/><Relationship Id="rId10" Type="http://schemas.openxmlformats.org/officeDocument/2006/relationships/image" Target="../media/image36.emf"/><Relationship Id="rId4" Type="http://schemas.openxmlformats.org/officeDocument/2006/relationships/image" Target="../media/image31.jpg"/><Relationship Id="rId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15AD8AA-3A10-4748-A121-9CBCEA92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26" y="87018"/>
            <a:ext cx="4305300" cy="66391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2D18A8-2EFB-4972-9418-97A057382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2" y="2686718"/>
            <a:ext cx="4305300" cy="2133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469DE31-CEFF-4BD0-9B74-F1D89F873BDC}"/>
              </a:ext>
            </a:extLst>
          </p:cNvPr>
          <p:cNvSpPr txBox="1"/>
          <p:nvPr/>
        </p:nvSpPr>
        <p:spPr>
          <a:xfrm flipH="1">
            <a:off x="331144" y="167269"/>
            <a:ext cx="9398504" cy="170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latin typeface="Candara" panose="020E0502030303020204" pitchFamily="34" charset="0"/>
              </a:rPr>
              <a:t>Sokol na česko-polském pohraničí za první republiky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Candara" panose="020E0502030303020204" pitchFamily="34" charset="0"/>
              </a:rPr>
              <a:t>Sokół na granicy czesko-polskiej w czasie Pierwszej Republiki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Candara" panose="020E0502030303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6C10F01-B710-420E-942F-7F7649D0E22E}"/>
              </a:ext>
            </a:extLst>
          </p:cNvPr>
          <p:cNvSpPr txBox="1"/>
          <p:nvPr/>
        </p:nvSpPr>
        <p:spPr>
          <a:xfrm>
            <a:off x="2553629" y="5921297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Petra </a:t>
            </a:r>
            <a:r>
              <a:rPr lang="cs-CZ" dirty="0" err="1">
                <a:latin typeface="Candara" panose="020E0502030303020204" pitchFamily="34" charset="0"/>
              </a:rPr>
              <a:t>Willerthová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91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rom, exteriér, osoba, fotka&#10;&#10;Popis byl vytvořen automaticky">
            <a:extLst>
              <a:ext uri="{FF2B5EF4-FFF2-40B4-BE49-F238E27FC236}">
                <a16:creationId xmlns:a16="http://schemas.microsoft.com/office/drawing/2014/main" id="{C397E100-2A67-4D44-803F-FCB2DDB3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17" y="199415"/>
            <a:ext cx="7416683" cy="55813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B9828B6-52F2-4EF6-AA08-E3E565B58672}"/>
              </a:ext>
            </a:extLst>
          </p:cNvPr>
          <p:cNvSpPr txBox="1"/>
          <p:nvPr/>
        </p:nvSpPr>
        <p:spPr>
          <a:xfrm>
            <a:off x="304800" y="375781"/>
            <a:ext cx="38572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Sokol v Polsku</a:t>
            </a:r>
          </a:p>
          <a:p>
            <a:r>
              <a:rPr lang="cs-CZ" b="1" dirty="0">
                <a:latin typeface="Candara" panose="020E0502030303020204" pitchFamily="34" charset="0"/>
              </a:rPr>
              <a:t>- založen 7. února 1867 ve Lvově</a:t>
            </a:r>
          </a:p>
          <a:p>
            <a:endParaRPr lang="cs-CZ" b="1" dirty="0">
              <a:latin typeface="Candara" panose="020E0502030303020204" pitchFamily="34" charset="0"/>
            </a:endParaRPr>
          </a:p>
          <a:p>
            <a:r>
              <a:rPr lang="cs-CZ" dirty="0" err="1">
                <a:latin typeface="Candara" panose="020E0502030303020204" pitchFamily="34" charset="0"/>
              </a:rPr>
              <a:t>Sokół</a:t>
            </a:r>
            <a:r>
              <a:rPr lang="cs-CZ" dirty="0">
                <a:latin typeface="Candara" panose="020E0502030303020204" pitchFamily="34" charset="0"/>
              </a:rPr>
              <a:t> w </a:t>
            </a:r>
            <a:r>
              <a:rPr lang="cs-CZ" dirty="0" err="1">
                <a:latin typeface="Candara" panose="020E0502030303020204" pitchFamily="34" charset="0"/>
              </a:rPr>
              <a:t>Polsce</a:t>
            </a:r>
            <a:endParaRPr lang="cs-CZ" dirty="0">
              <a:latin typeface="Candara" panose="020E0502030303020204" pitchFamily="34" charset="0"/>
            </a:endParaRPr>
          </a:p>
          <a:p>
            <a:r>
              <a:rPr lang="cs-CZ" dirty="0">
                <a:latin typeface="Candara" panose="020E0502030303020204" pitchFamily="34" charset="0"/>
              </a:rPr>
              <a:t>- </a:t>
            </a:r>
            <a:r>
              <a:rPr lang="pl-PL" dirty="0">
                <a:latin typeface="Candara" panose="020E0502030303020204" pitchFamily="34" charset="0"/>
              </a:rPr>
              <a:t>założony 7 lutego 1867 r. we Lwowie</a:t>
            </a:r>
            <a:endParaRPr lang="cs-CZ" dirty="0">
              <a:latin typeface="Candara" panose="020E0502030303020204" pitchFamily="34" charset="0"/>
            </a:endParaRPr>
          </a:p>
          <a:p>
            <a:endParaRPr lang="cs-CZ" b="1" dirty="0">
              <a:latin typeface="Candara" panose="020E0502030303020204" pitchFamily="34" charset="0"/>
            </a:endParaRPr>
          </a:p>
          <a:p>
            <a:endParaRPr lang="cs-CZ" b="1" dirty="0">
              <a:latin typeface="Candara" panose="020E0502030303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9BCD1A2-5C6F-41FE-83FD-D51D58A3AEFC}"/>
              </a:ext>
            </a:extLst>
          </p:cNvPr>
          <p:cNvSpPr txBox="1"/>
          <p:nvPr/>
        </p:nvSpPr>
        <p:spPr>
          <a:xfrm>
            <a:off x="5145752" y="5937615"/>
            <a:ext cx="638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Členové TJ Sokol v Novém Sadci (přelom 19. a 20. století)</a:t>
            </a:r>
          </a:p>
          <a:p>
            <a:r>
              <a:rPr lang="cs-CZ" dirty="0" err="1">
                <a:latin typeface="Candara" panose="020E0502030303020204" pitchFamily="34" charset="0"/>
              </a:rPr>
              <a:t>Członkowie</a:t>
            </a:r>
            <a:r>
              <a:rPr lang="cs-CZ" dirty="0">
                <a:latin typeface="Candara" panose="020E0502030303020204" pitchFamily="34" charset="0"/>
              </a:rPr>
              <a:t> TG </a:t>
            </a:r>
            <a:r>
              <a:rPr lang="cs-CZ" dirty="0" err="1">
                <a:latin typeface="Candara" panose="020E0502030303020204" pitchFamily="34" charset="0"/>
              </a:rPr>
              <a:t>Sokół</a:t>
            </a:r>
            <a:r>
              <a:rPr lang="cs-CZ" dirty="0">
                <a:latin typeface="Candara" panose="020E0502030303020204" pitchFamily="34" charset="0"/>
              </a:rPr>
              <a:t> w </a:t>
            </a:r>
            <a:r>
              <a:rPr lang="cs-CZ" dirty="0" err="1">
                <a:latin typeface="Candara" panose="020E0502030303020204" pitchFamily="34" charset="0"/>
              </a:rPr>
              <a:t>Nowym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Sączu</a:t>
            </a:r>
            <a:r>
              <a:rPr lang="cs-CZ" dirty="0">
                <a:latin typeface="Candara" panose="020E0502030303020204" pitchFamily="34" charset="0"/>
              </a:rPr>
              <a:t> (</a:t>
            </a:r>
            <a:r>
              <a:rPr lang="cs-CZ" dirty="0" err="1">
                <a:latin typeface="Candara" panose="020E0502030303020204" pitchFamily="34" charset="0"/>
              </a:rPr>
              <a:t>przełom</a:t>
            </a:r>
            <a:r>
              <a:rPr lang="cs-CZ" dirty="0">
                <a:latin typeface="Candara" panose="020E0502030303020204" pitchFamily="34" charset="0"/>
              </a:rPr>
              <a:t> XIX a XX </a:t>
            </a:r>
            <a:r>
              <a:rPr lang="cs-CZ" dirty="0" err="1">
                <a:latin typeface="Candara" panose="020E0502030303020204" pitchFamily="34" charset="0"/>
              </a:rPr>
              <a:t>wieku</a:t>
            </a:r>
            <a:r>
              <a:rPr lang="cs-CZ" dirty="0"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8" name="Obrázek 7" descr="Obsah obrázku interiér&#10;&#10;Popis byl vytvořen automaticky">
            <a:extLst>
              <a:ext uri="{FF2B5EF4-FFF2-40B4-BE49-F238E27FC236}">
                <a16:creationId xmlns:a16="http://schemas.microsoft.com/office/drawing/2014/main" id="{8667A59C-B5FA-44B5-9B07-8DF730E60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2" y="2564631"/>
            <a:ext cx="3982245" cy="32161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6BEA612-BCBD-4960-BE22-997A753364FD}"/>
              </a:ext>
            </a:extLst>
          </p:cNvPr>
          <p:cNvSpPr txBox="1"/>
          <p:nvPr/>
        </p:nvSpPr>
        <p:spPr>
          <a:xfrm>
            <a:off x="304800" y="5882054"/>
            <a:ext cx="3483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Prapor Sokola v </a:t>
            </a:r>
            <a:r>
              <a:rPr lang="cs-CZ" b="1" dirty="0" err="1">
                <a:latin typeface="Candara" panose="020E0502030303020204" pitchFamily="34" charset="0"/>
              </a:rPr>
              <a:t>Będzině</a:t>
            </a:r>
            <a:r>
              <a:rPr lang="cs-CZ" b="1" dirty="0">
                <a:latin typeface="Candara" panose="020E0502030303020204" pitchFamily="34" charset="0"/>
              </a:rPr>
              <a:t> (1917)</a:t>
            </a:r>
          </a:p>
          <a:p>
            <a:r>
              <a:rPr lang="cs-CZ" dirty="0" err="1">
                <a:latin typeface="Candara" panose="020E0502030303020204" pitchFamily="34" charset="0"/>
              </a:rPr>
              <a:t>Sztandar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Sokoła</a:t>
            </a:r>
            <a:r>
              <a:rPr lang="cs-CZ" dirty="0">
                <a:latin typeface="Candara" panose="020E0502030303020204" pitchFamily="34" charset="0"/>
              </a:rPr>
              <a:t> w </a:t>
            </a:r>
            <a:r>
              <a:rPr lang="cs-CZ" dirty="0" err="1">
                <a:latin typeface="Candara" panose="020E0502030303020204" pitchFamily="34" charset="0"/>
              </a:rPr>
              <a:t>Będzinie</a:t>
            </a:r>
            <a:r>
              <a:rPr lang="cs-CZ" dirty="0">
                <a:latin typeface="Candara" panose="020E0502030303020204" pitchFamily="34" charset="0"/>
              </a:rPr>
              <a:t> (1917)</a:t>
            </a:r>
          </a:p>
          <a:p>
            <a:endParaRPr lang="cs-CZ" b="1" dirty="0">
              <a:latin typeface="Candara" panose="020E0502030303020204" pitchFamily="34" charset="0"/>
            </a:endParaRPr>
          </a:p>
          <a:p>
            <a:endParaRPr lang="cs-CZ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7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osoba, skupina&#10;&#10;Popis byl vytvořen automaticky">
            <a:extLst>
              <a:ext uri="{FF2B5EF4-FFF2-40B4-BE49-F238E27FC236}">
                <a16:creationId xmlns:a16="http://schemas.microsoft.com/office/drawing/2014/main" id="{24D5CFCF-AF34-4685-9310-31CF3FAC0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16" y="199416"/>
            <a:ext cx="5819138" cy="38988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8EB2370-E73D-42E5-AE6C-4053B394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6" y="199416"/>
            <a:ext cx="5772411" cy="3898823"/>
          </a:xfrm>
          <a:prstGeom prst="rect">
            <a:avLst/>
          </a:prstGeom>
        </p:spPr>
      </p:pic>
      <p:pic>
        <p:nvPicPr>
          <p:cNvPr id="7" name="Obrázek 6" descr="Obsah obrázku oblečení, kabát&#10;&#10;Popis byl vytvořen automaticky">
            <a:extLst>
              <a:ext uri="{FF2B5EF4-FFF2-40B4-BE49-F238E27FC236}">
                <a16:creationId xmlns:a16="http://schemas.microsoft.com/office/drawing/2014/main" id="{F5DAEEB6-46BB-4155-B98E-BB35ED533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8" y="3527323"/>
            <a:ext cx="5551129" cy="333067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942EB96-F7E7-4B4D-89F8-2A5F6EA30A4B}"/>
              </a:ext>
            </a:extLst>
          </p:cNvPr>
          <p:cNvSpPr txBox="1"/>
          <p:nvPr/>
        </p:nvSpPr>
        <p:spPr>
          <a:xfrm>
            <a:off x="955824" y="4851847"/>
            <a:ext cx="11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Tužme se!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206C146-3601-4546-96B4-0C4096AFAC6F}"/>
              </a:ext>
            </a:extLst>
          </p:cNvPr>
          <p:cNvSpPr txBox="1"/>
          <p:nvPr/>
        </p:nvSpPr>
        <p:spPr>
          <a:xfrm>
            <a:off x="9591064" y="485184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Czo</a:t>
            </a:r>
            <a:r>
              <a:rPr lang="cs-CZ" dirty="0" err="1"/>
              <a:t>ł</a:t>
            </a:r>
            <a:r>
              <a:rPr lang="cs-CZ" dirty="0" err="1">
                <a:latin typeface="Candara" panose="020E0502030303020204" pitchFamily="34" charset="0"/>
              </a:rPr>
              <a:t>em</a:t>
            </a:r>
            <a:r>
              <a:rPr lang="cs-CZ" dirty="0">
                <a:latin typeface="Candara" panose="020E05020303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430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BDFE5867-13C5-4AB4-80AF-48CD92E5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61" y="0"/>
            <a:ext cx="8544966" cy="670245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C7B8CC-C32A-4500-864E-A21258D42187}"/>
              </a:ext>
            </a:extLst>
          </p:cNvPr>
          <p:cNvSpPr txBox="1"/>
          <p:nvPr/>
        </p:nvSpPr>
        <p:spPr>
          <a:xfrm flipH="1">
            <a:off x="131973" y="155542"/>
            <a:ext cx="4128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Vznik prvních polských jednot </a:t>
            </a:r>
          </a:p>
          <a:p>
            <a:r>
              <a:rPr lang="cs-CZ" b="1" dirty="0">
                <a:latin typeface="Candara" panose="020E0502030303020204" pitchFamily="34" charset="0"/>
              </a:rPr>
              <a:t>v 19. století</a:t>
            </a:r>
          </a:p>
          <a:p>
            <a:r>
              <a:rPr lang="cs-CZ" dirty="0" err="1">
                <a:latin typeface="Candara" panose="020E0502030303020204" pitchFamily="34" charset="0"/>
              </a:rPr>
              <a:t>Pochodzenie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pierwszych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polskich</a:t>
            </a:r>
            <a:endParaRPr lang="cs-CZ" dirty="0">
              <a:latin typeface="Candara" panose="020E0502030303020204" pitchFamily="34" charset="0"/>
            </a:endParaRPr>
          </a:p>
          <a:p>
            <a:r>
              <a:rPr lang="cs-CZ" dirty="0" err="1">
                <a:latin typeface="Candara" panose="020E0502030303020204" pitchFamily="34" charset="0"/>
              </a:rPr>
              <a:t>gniazd</a:t>
            </a:r>
            <a:r>
              <a:rPr lang="cs-CZ" dirty="0">
                <a:latin typeface="Candara" panose="020E0502030303020204" pitchFamily="34" charset="0"/>
              </a:rPr>
              <a:t> w XIX </a:t>
            </a:r>
            <a:r>
              <a:rPr lang="cs-CZ" dirty="0" err="1">
                <a:latin typeface="Candara" panose="020E0502030303020204" pitchFamily="34" charset="0"/>
              </a:rPr>
              <a:t>wieku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95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87BFAC7-C78E-4C70-96EE-08286F010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33" y="163721"/>
            <a:ext cx="7955007" cy="57489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6650221-D877-4201-9FBB-46A8017CF488}"/>
              </a:ext>
            </a:extLst>
          </p:cNvPr>
          <p:cNvSpPr txBox="1"/>
          <p:nvPr/>
        </p:nvSpPr>
        <p:spPr>
          <a:xfrm>
            <a:off x="3303871" y="6016046"/>
            <a:ext cx="6443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Josef Kočí, Svěcení praporu Sokola v roce 1862 (1926)</a:t>
            </a:r>
          </a:p>
          <a:p>
            <a:r>
              <a:rPr lang="cs-CZ" dirty="0">
                <a:latin typeface="Candara" panose="020E0502030303020204" pitchFamily="34" charset="0"/>
              </a:rPr>
              <a:t>Josef Kočí, </a:t>
            </a:r>
            <a:r>
              <a:rPr lang="pl-PL" dirty="0">
                <a:latin typeface="Candara" panose="020E0502030303020204" pitchFamily="34" charset="0"/>
              </a:rPr>
              <a:t>U</a:t>
            </a:r>
            <a:r>
              <a:rPr lang="pl-PL" altLang="cs-CZ" dirty="0">
                <a:latin typeface="Candara" panose="020E0502030303020204" pitchFamily="34" charset="0"/>
              </a:rPr>
              <a:t>święcenie sztandaru Soko</a:t>
            </a:r>
            <a:r>
              <a:rPr lang="pl-PL" dirty="0">
                <a:latin typeface="Candara" panose="020E0502030303020204" pitchFamily="34" charset="0"/>
              </a:rPr>
              <a:t>ł</a:t>
            </a:r>
            <a:r>
              <a:rPr lang="pl-PL" altLang="cs-CZ" dirty="0">
                <a:latin typeface="Candara" panose="020E0502030303020204" pitchFamily="34" charset="0"/>
              </a:rPr>
              <a:t>a w 1862 roku (1926)</a:t>
            </a:r>
            <a:endParaRPr kumimoji="0" lang="pl-PL" altLang="cs-CZ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ndara" panose="020E0502030303020204" pitchFamily="34" charset="0"/>
            </a:endParaRPr>
          </a:p>
          <a:p>
            <a:endParaRPr lang="cs-CZ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59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4BEB6F2-ACD4-4493-B6AC-CDE53CA55A3F}"/>
              </a:ext>
            </a:extLst>
          </p:cNvPr>
          <p:cNvSpPr txBox="1"/>
          <p:nvPr/>
        </p:nvSpPr>
        <p:spPr>
          <a:xfrm>
            <a:off x="3091237" y="6052009"/>
            <a:ext cx="6317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Candara" panose="020E0502030303020204" pitchFamily="34" charset="0"/>
              </a:rPr>
              <a:t>Veslařský oddíl krakovského Sokola – křest lodi (1930)</a:t>
            </a:r>
          </a:p>
          <a:p>
            <a:r>
              <a:rPr lang="pl-PL" dirty="0">
                <a:latin typeface="Candara" panose="020E0502030303020204" pitchFamily="34" charset="0"/>
              </a:rPr>
              <a:t>Oddział Wioślarski Sokoła Krakowskiego – chrzest łodzi (1930)</a:t>
            </a:r>
          </a:p>
          <a:p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4" name="Obrázek 3" descr="Obsah obrázku exteriér, fotka, tráva, obloha&#10;&#10;Popis byl vytvořen automaticky">
            <a:extLst>
              <a:ext uri="{FF2B5EF4-FFF2-40B4-BE49-F238E27FC236}">
                <a16:creationId xmlns:a16="http://schemas.microsoft.com/office/drawing/2014/main" id="{5B6FCC1D-2BCB-4E6A-B89F-9370F86B2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48" y="-44589"/>
            <a:ext cx="7851337" cy="61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7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udova, exteriér, fotka, silnice&#10;&#10;Popis byl vytvořen automaticky">
            <a:extLst>
              <a:ext uri="{FF2B5EF4-FFF2-40B4-BE49-F238E27FC236}">
                <a16:creationId xmlns:a16="http://schemas.microsoft.com/office/drawing/2014/main" id="{879D45EF-27F3-4D6C-8040-00A141F84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04"/>
          <a:stretch/>
        </p:blipFill>
        <p:spPr>
          <a:xfrm>
            <a:off x="6749592" y="130874"/>
            <a:ext cx="4290895" cy="26938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1AEC5F1-59B9-4313-A685-B0713B020A45}"/>
              </a:ext>
            </a:extLst>
          </p:cNvPr>
          <p:cNvSpPr txBox="1"/>
          <p:nvPr/>
        </p:nvSpPr>
        <p:spPr>
          <a:xfrm>
            <a:off x="6646053" y="2938397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Jaros</a:t>
            </a:r>
            <a:r>
              <a:rPr lang="cs-CZ" dirty="0" err="1"/>
              <a:t>ł</a:t>
            </a:r>
            <a:r>
              <a:rPr lang="cs-CZ" dirty="0" err="1">
                <a:latin typeface="Candara" panose="020E0502030303020204" pitchFamily="34" charset="0"/>
              </a:rPr>
              <a:t>aw</a:t>
            </a:r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8C6EA5F-9025-4CEF-A613-C86415B08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7" y="130873"/>
            <a:ext cx="4933912" cy="26938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27CF66-BC26-450A-9864-4BDDF38D9F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5" b="1524"/>
          <a:stretch/>
        </p:blipFill>
        <p:spPr>
          <a:xfrm>
            <a:off x="442706" y="3224585"/>
            <a:ext cx="4933912" cy="3200845"/>
          </a:xfrm>
          <a:prstGeom prst="rect">
            <a:avLst/>
          </a:prstGeom>
        </p:spPr>
      </p:pic>
      <p:pic>
        <p:nvPicPr>
          <p:cNvPr id="11" name="Obrázek 10" descr="Obsah obrázku staré, fotka, budova, staré ale dobré&#10;&#10;Popis byl vytvořen automaticky">
            <a:extLst>
              <a:ext uri="{FF2B5EF4-FFF2-40B4-BE49-F238E27FC236}">
                <a16:creationId xmlns:a16="http://schemas.microsoft.com/office/drawing/2014/main" id="{CB055E69-6FE5-4A3B-AA74-CB7BCA843F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92" y="3307729"/>
            <a:ext cx="4707950" cy="315395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7E37C3E-92EB-40BD-B63A-C257307A4CA0}"/>
              </a:ext>
            </a:extLst>
          </p:cNvPr>
          <p:cNvSpPr txBox="1"/>
          <p:nvPr/>
        </p:nvSpPr>
        <p:spPr>
          <a:xfrm>
            <a:off x="299959" y="6461687"/>
            <a:ext cx="120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Wadowice</a:t>
            </a:r>
            <a:endParaRPr lang="cs-CZ" dirty="0">
              <a:latin typeface="Candara" panose="020E0502030303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596ED1-0B5A-4F7C-B5AB-10ABAF18CB8E}"/>
              </a:ext>
            </a:extLst>
          </p:cNvPr>
          <p:cNvSpPr txBox="1"/>
          <p:nvPr/>
        </p:nvSpPr>
        <p:spPr>
          <a:xfrm>
            <a:off x="430224" y="2855253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Żywiec</a:t>
            </a:r>
            <a:endParaRPr lang="cs-CZ" dirty="0">
              <a:latin typeface="Candara" panose="020E0502030303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DC41907-6A23-4141-A0DE-9CBE90909EA2}"/>
              </a:ext>
            </a:extLst>
          </p:cNvPr>
          <p:cNvSpPr txBox="1"/>
          <p:nvPr/>
        </p:nvSpPr>
        <p:spPr>
          <a:xfrm>
            <a:off x="6676799" y="6446221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Kraków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1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mapa&#10;&#10;Popis byl vytvořen automaticky">
            <a:extLst>
              <a:ext uri="{FF2B5EF4-FFF2-40B4-BE49-F238E27FC236}">
                <a16:creationId xmlns:a16="http://schemas.microsoft.com/office/drawing/2014/main" id="{5B204612-1C7A-4624-A47C-4EACF19E0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10" y="918210"/>
            <a:ext cx="9212580" cy="5021580"/>
          </a:xfrm>
          <a:prstGeom prst="rect">
            <a:avLst/>
          </a:prstGeom>
        </p:spPr>
      </p:pic>
      <p:pic>
        <p:nvPicPr>
          <p:cNvPr id="3" name="Obrázek 2" descr="1.jpg">
            <a:extLst>
              <a:ext uri="{FF2B5EF4-FFF2-40B4-BE49-F238E27FC236}">
                <a16:creationId xmlns:a16="http://schemas.microsoft.com/office/drawing/2014/main" id="{FC95EA0A-B5B2-47C1-809C-C1A6BE956729}"/>
              </a:ext>
            </a:extLst>
          </p:cNvPr>
          <p:cNvPicPr/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173123" y="4017733"/>
            <a:ext cx="4152163" cy="2712822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111ADCB-E64D-4632-888C-12C4E9A88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6395" r="6499" b="10738"/>
          <a:stretch/>
        </p:blipFill>
        <p:spPr>
          <a:xfrm>
            <a:off x="6682532" y="3562230"/>
            <a:ext cx="2440652" cy="3295770"/>
          </a:xfrm>
          <a:prstGeom prst="rect">
            <a:avLst/>
          </a:prstGeom>
        </p:spPr>
      </p:pic>
      <p:pic>
        <p:nvPicPr>
          <p:cNvPr id="9" name="Obrázek 8" descr="Obsah obrázku text, kniha&#10;&#10;Popis byl vytvořen automaticky">
            <a:extLst>
              <a:ext uri="{FF2B5EF4-FFF2-40B4-BE49-F238E27FC236}">
                <a16:creationId xmlns:a16="http://schemas.microsoft.com/office/drawing/2014/main" id="{C0AF7C77-0D34-4D60-BF6C-A717F3E3A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7" y="113052"/>
            <a:ext cx="2206133" cy="3511210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7176E08-0485-4951-AD1B-C46C37517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20" y="188640"/>
            <a:ext cx="2665457" cy="4666164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8694BEBA-F4E1-4E9A-9D95-9CF1C285F34F}"/>
              </a:ext>
            </a:extLst>
          </p:cNvPr>
          <p:cNvCxnSpPr>
            <a:cxnSpLocks/>
          </p:cNvCxnSpPr>
          <p:nvPr/>
        </p:nvCxnSpPr>
        <p:spPr>
          <a:xfrm>
            <a:off x="3308808" y="2901461"/>
            <a:ext cx="1786142" cy="131861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C85A523-F270-49F7-9C17-9D0C5C63B577}"/>
              </a:ext>
            </a:extLst>
          </p:cNvPr>
          <p:cNvCxnSpPr>
            <a:cxnSpLocks/>
          </p:cNvCxnSpPr>
          <p:nvPr/>
        </p:nvCxnSpPr>
        <p:spPr>
          <a:xfrm flipH="1" flipV="1">
            <a:off x="7968884" y="2105102"/>
            <a:ext cx="67949" cy="175046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4185913-BA03-4228-BAAD-EB1B535AFE9F}"/>
              </a:ext>
            </a:extLst>
          </p:cNvPr>
          <p:cNvCxnSpPr>
            <a:cxnSpLocks/>
          </p:cNvCxnSpPr>
          <p:nvPr/>
        </p:nvCxnSpPr>
        <p:spPr>
          <a:xfrm flipH="1">
            <a:off x="8243822" y="1065229"/>
            <a:ext cx="1324384" cy="68026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CCCC07E-A4C6-47B7-B4AD-AECFA6B1F932}"/>
              </a:ext>
            </a:extLst>
          </p:cNvPr>
          <p:cNvCxnSpPr>
            <a:cxnSpLocks/>
          </p:cNvCxnSpPr>
          <p:nvPr/>
        </p:nvCxnSpPr>
        <p:spPr>
          <a:xfrm flipV="1">
            <a:off x="4110313" y="4730769"/>
            <a:ext cx="1514120" cy="82875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17D58A0-1002-42C2-AB08-2979127B116E}"/>
              </a:ext>
            </a:extLst>
          </p:cNvPr>
          <p:cNvSpPr txBox="1"/>
          <p:nvPr/>
        </p:nvSpPr>
        <p:spPr>
          <a:xfrm>
            <a:off x="5138846" y="127445"/>
            <a:ext cx="191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Plakáty ke sletům</a:t>
            </a:r>
          </a:p>
          <a:p>
            <a:r>
              <a:rPr lang="cs-CZ" dirty="0" err="1">
                <a:latin typeface="Candara" panose="020E0502030303020204" pitchFamily="34" charset="0"/>
              </a:rPr>
              <a:t>Plakaty</a:t>
            </a:r>
            <a:r>
              <a:rPr lang="cs-CZ" dirty="0">
                <a:latin typeface="Candara" panose="020E0502030303020204" pitchFamily="34" charset="0"/>
              </a:rPr>
              <a:t> ke </a:t>
            </a:r>
            <a:r>
              <a:rPr lang="cs-CZ" dirty="0" err="1">
                <a:latin typeface="Candara" panose="020E0502030303020204" pitchFamily="34" charset="0"/>
              </a:rPr>
              <a:t>zlotów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6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70DF7231-9F46-4C76-A88A-37D76B0C6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84" y="977886"/>
            <a:ext cx="8540482" cy="465523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39A71C0-9D2F-4EE2-B559-935D2D6AA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14451" r="18766" b="16373"/>
          <a:stretch/>
        </p:blipFill>
        <p:spPr>
          <a:xfrm>
            <a:off x="539821" y="3358234"/>
            <a:ext cx="3693020" cy="26064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E34C54-ABDF-4FF4-84F7-1FF490B6192D}"/>
              </a:ext>
            </a:extLst>
          </p:cNvPr>
          <p:cNvSpPr txBox="1"/>
          <p:nvPr/>
        </p:nvSpPr>
        <p:spPr>
          <a:xfrm>
            <a:off x="468160" y="6026271"/>
            <a:ext cx="425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Památník Tyrše v Ostravě (1930)</a:t>
            </a:r>
          </a:p>
          <a:p>
            <a:r>
              <a:rPr lang="cs-CZ" dirty="0" err="1">
                <a:latin typeface="Candara" panose="020E0502030303020204" pitchFamily="34" charset="0"/>
              </a:rPr>
              <a:t>Pomnik</a:t>
            </a:r>
            <a:r>
              <a:rPr lang="cs-CZ" dirty="0">
                <a:latin typeface="Candara" panose="020E0502030303020204" pitchFamily="34" charset="0"/>
              </a:rPr>
              <a:t> Tyrše w </a:t>
            </a:r>
            <a:r>
              <a:rPr lang="cs-CZ" dirty="0" err="1">
                <a:latin typeface="Candara" panose="020E0502030303020204" pitchFamily="34" charset="0"/>
              </a:rPr>
              <a:t>Ostrawie</a:t>
            </a:r>
            <a:r>
              <a:rPr lang="cs-CZ" dirty="0">
                <a:latin typeface="Candara" panose="020E0502030303020204" pitchFamily="34" charset="0"/>
              </a:rPr>
              <a:t> (1930)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092D0D-0F34-480E-9192-EA9FFE1D5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53" y="3708734"/>
            <a:ext cx="4864564" cy="22559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7F1FC48-7349-4A80-A417-B9D009F4EA63}"/>
              </a:ext>
            </a:extLst>
          </p:cNvPr>
          <p:cNvSpPr txBox="1"/>
          <p:nvPr/>
        </p:nvSpPr>
        <p:spPr>
          <a:xfrm>
            <a:off x="7093622" y="6064445"/>
            <a:ext cx="456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Pomník padlým za Těšínsko v Orlové (1928)</a:t>
            </a:r>
          </a:p>
          <a:p>
            <a:r>
              <a:rPr lang="pl-PL" dirty="0">
                <a:latin typeface="Candara" panose="020E0502030303020204" pitchFamily="34" charset="0"/>
              </a:rPr>
              <a:t>Pomnik poległych w Orlowej (1928)</a:t>
            </a:r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B6F076-AA1F-48DB-95A7-D92918921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09" y="730204"/>
            <a:ext cx="3983960" cy="25094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1A88E47-EA15-492C-B9FD-E8E8DD4A92BE}"/>
              </a:ext>
            </a:extLst>
          </p:cNvPr>
          <p:cNvSpPr txBox="1"/>
          <p:nvPr/>
        </p:nvSpPr>
        <p:spPr>
          <a:xfrm>
            <a:off x="7284993" y="67358"/>
            <a:ext cx="411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Sokolovna v </a:t>
            </a:r>
            <a:r>
              <a:rPr lang="cs-CZ" b="1" dirty="0" err="1">
                <a:latin typeface="Candara" panose="020E0502030303020204" pitchFamily="34" charset="0"/>
              </a:rPr>
              <a:t>Rychvaldě</a:t>
            </a:r>
            <a:r>
              <a:rPr lang="cs-CZ" b="1" dirty="0">
                <a:latin typeface="Candara" panose="020E0502030303020204" pitchFamily="34" charset="0"/>
              </a:rPr>
              <a:t> (1925)</a:t>
            </a:r>
          </a:p>
          <a:p>
            <a:r>
              <a:rPr lang="cs-CZ" dirty="0" err="1">
                <a:latin typeface="Candara" panose="020E0502030303020204" pitchFamily="34" charset="0"/>
              </a:rPr>
              <a:t>Sokolnia</a:t>
            </a:r>
            <a:r>
              <a:rPr lang="cs-CZ" dirty="0">
                <a:latin typeface="Candara" panose="020E0502030303020204" pitchFamily="34" charset="0"/>
              </a:rPr>
              <a:t> w </a:t>
            </a:r>
            <a:r>
              <a:rPr lang="cs-CZ" dirty="0" err="1">
                <a:latin typeface="Candara" panose="020E0502030303020204" pitchFamily="34" charset="0"/>
              </a:rPr>
              <a:t>Rychwaldu</a:t>
            </a:r>
            <a:r>
              <a:rPr lang="cs-CZ" dirty="0">
                <a:latin typeface="Candara" panose="020E0502030303020204" pitchFamily="34" charset="0"/>
              </a:rPr>
              <a:t> (1925)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38383D-8721-445A-AFF8-84F795D494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5296" r="4786" b="7956"/>
          <a:stretch/>
        </p:blipFill>
        <p:spPr>
          <a:xfrm>
            <a:off x="468160" y="783392"/>
            <a:ext cx="3705995" cy="225619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587518F-3CB5-4C48-8A82-2FB196327E16}"/>
              </a:ext>
            </a:extLst>
          </p:cNvPr>
          <p:cNvSpPr txBox="1"/>
          <p:nvPr/>
        </p:nvSpPr>
        <p:spPr>
          <a:xfrm>
            <a:off x="424100" y="0"/>
            <a:ext cx="476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Sokolovna v Ostravě (1932) </a:t>
            </a:r>
          </a:p>
          <a:p>
            <a:r>
              <a:rPr lang="cs-CZ" dirty="0" err="1">
                <a:latin typeface="Candara" panose="020E0502030303020204" pitchFamily="34" charset="0"/>
              </a:rPr>
              <a:t>Sokolnia</a:t>
            </a:r>
            <a:r>
              <a:rPr lang="cs-CZ" dirty="0">
                <a:latin typeface="Candara" panose="020E0502030303020204" pitchFamily="34" charset="0"/>
              </a:rPr>
              <a:t> w </a:t>
            </a:r>
            <a:r>
              <a:rPr lang="cs-CZ" dirty="0" err="1">
                <a:latin typeface="Candara" panose="020E0502030303020204" pitchFamily="34" charset="0"/>
              </a:rPr>
              <a:t>Ostrawie</a:t>
            </a:r>
            <a:r>
              <a:rPr lang="cs-CZ" dirty="0">
                <a:latin typeface="Candara" panose="020E0502030303020204" pitchFamily="34" charset="0"/>
              </a:rPr>
              <a:t> (1932)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2A375627-2B78-4066-9F5D-49AD14CF081F}"/>
              </a:ext>
            </a:extLst>
          </p:cNvPr>
          <p:cNvCxnSpPr>
            <a:cxnSpLocks/>
          </p:cNvCxnSpPr>
          <p:nvPr/>
        </p:nvCxnSpPr>
        <p:spPr>
          <a:xfrm flipH="1" flipV="1">
            <a:off x="6084119" y="4476909"/>
            <a:ext cx="1658042" cy="101574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E606BC1-42E3-49C6-B3BB-9F4F41CA6B84}"/>
              </a:ext>
            </a:extLst>
          </p:cNvPr>
          <p:cNvCxnSpPr>
            <a:cxnSpLocks/>
          </p:cNvCxnSpPr>
          <p:nvPr/>
        </p:nvCxnSpPr>
        <p:spPr>
          <a:xfrm>
            <a:off x="4041411" y="2682240"/>
            <a:ext cx="1304781" cy="154178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0C3FE107-3C0B-4313-A864-303BA7906AC7}"/>
              </a:ext>
            </a:extLst>
          </p:cNvPr>
          <p:cNvCxnSpPr>
            <a:cxnSpLocks/>
          </p:cNvCxnSpPr>
          <p:nvPr/>
        </p:nvCxnSpPr>
        <p:spPr>
          <a:xfrm flipH="1">
            <a:off x="5809983" y="2544650"/>
            <a:ext cx="1932178" cy="178391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6773DC8C-9266-466E-8C2A-913F71C7E55C}"/>
              </a:ext>
            </a:extLst>
          </p:cNvPr>
          <p:cNvCxnSpPr>
            <a:cxnSpLocks/>
          </p:cNvCxnSpPr>
          <p:nvPr/>
        </p:nvCxnSpPr>
        <p:spPr>
          <a:xfrm flipV="1">
            <a:off x="3866508" y="4458114"/>
            <a:ext cx="1452759" cy="129710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927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6CDB5E-51B1-4BC7-A063-3FFDB1037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7"/>
          <a:stretch/>
        </p:blipFill>
        <p:spPr>
          <a:xfrm>
            <a:off x="7590287" y="387219"/>
            <a:ext cx="3731303" cy="630440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85B9381-B72A-442A-AEB6-10B4E952F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8" y="718563"/>
            <a:ext cx="6230271" cy="288928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4D028D3-37C3-4146-9439-3139241CFB98}"/>
              </a:ext>
            </a:extLst>
          </p:cNvPr>
          <p:cNvSpPr txBox="1"/>
          <p:nvPr/>
        </p:nvSpPr>
        <p:spPr>
          <a:xfrm>
            <a:off x="0" y="64054"/>
            <a:ext cx="870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Pomník padlým za Těšínsko v Orlové (1928)</a:t>
            </a:r>
          </a:p>
          <a:p>
            <a:r>
              <a:rPr lang="pl-PL" dirty="0">
                <a:latin typeface="Candara" panose="020E0502030303020204" pitchFamily="34" charset="0"/>
              </a:rPr>
              <a:t>Pomnik poległych w czasie wojny polsko-czechosłowackiej w roku 1919 w Orlowej (1928)</a:t>
            </a:r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9" name="Obrázek 8" descr="Obsah obrázku strom, exteriér, obloha, silnice&#10;&#10;Popis byl vytvořen automaticky">
            <a:extLst>
              <a:ext uri="{FF2B5EF4-FFF2-40B4-BE49-F238E27FC236}">
                <a16:creationId xmlns:a16="http://schemas.microsoft.com/office/drawing/2014/main" id="{E779E2A7-4459-4351-8B9F-99604D7E9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b="31409"/>
          <a:stretch/>
        </p:blipFill>
        <p:spPr>
          <a:xfrm>
            <a:off x="142248" y="3746929"/>
            <a:ext cx="6230271" cy="29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45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trom, obloha, tráva&#10;&#10;Popis byl vytvořen automaticky">
            <a:extLst>
              <a:ext uri="{FF2B5EF4-FFF2-40B4-BE49-F238E27FC236}">
                <a16:creationId xmlns:a16="http://schemas.microsoft.com/office/drawing/2014/main" id="{56EE22AA-AAAB-4055-B4D8-5769EC423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04" y="144271"/>
            <a:ext cx="7676624" cy="5058347"/>
          </a:xfrm>
          <a:prstGeom prst="rect">
            <a:avLst/>
          </a:prstGeom>
        </p:spPr>
      </p:pic>
      <p:pic>
        <p:nvPicPr>
          <p:cNvPr id="5" name="Obrázek 4" descr="Obsah obrázku budova, exteriér, tráva, obloha&#10;&#10;Popis byl vytvořen automaticky">
            <a:extLst>
              <a:ext uri="{FF2B5EF4-FFF2-40B4-BE49-F238E27FC236}">
                <a16:creationId xmlns:a16="http://schemas.microsoft.com/office/drawing/2014/main" id="{600F29A0-3854-4EAA-84D2-20709A61B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144270"/>
            <a:ext cx="3793760" cy="505834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F32ED3-8DB2-4546-A932-294CED1A299E}"/>
              </a:ext>
            </a:extLst>
          </p:cNvPr>
          <p:cNvSpPr txBox="1"/>
          <p:nvPr/>
        </p:nvSpPr>
        <p:spPr>
          <a:xfrm>
            <a:off x="3657600" y="5835192"/>
            <a:ext cx="5044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Pomník generála Josefa </a:t>
            </a:r>
            <a:r>
              <a:rPr lang="cs-CZ" b="1" dirty="0" err="1">
                <a:latin typeface="Candara" panose="020E0502030303020204" pitchFamily="34" charset="0"/>
              </a:rPr>
              <a:t>Šnejdárka</a:t>
            </a:r>
            <a:r>
              <a:rPr lang="cs-CZ" b="1" dirty="0">
                <a:latin typeface="Candara" panose="020E0502030303020204" pitchFamily="34" charset="0"/>
              </a:rPr>
              <a:t> v Nýdku (2012)</a:t>
            </a:r>
          </a:p>
          <a:p>
            <a:r>
              <a:rPr lang="cs-CZ" dirty="0" err="1">
                <a:latin typeface="Candara" panose="020E0502030303020204" pitchFamily="34" charset="0"/>
              </a:rPr>
              <a:t>Pomnik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generała</a:t>
            </a:r>
            <a:r>
              <a:rPr lang="cs-CZ" dirty="0">
                <a:latin typeface="Candara" panose="020E0502030303020204" pitchFamily="34" charset="0"/>
              </a:rPr>
              <a:t> Josefa </a:t>
            </a:r>
            <a:r>
              <a:rPr lang="cs-CZ" dirty="0" err="1">
                <a:latin typeface="Candara" panose="020E0502030303020204" pitchFamily="34" charset="0"/>
              </a:rPr>
              <a:t>Šnejdárka</a:t>
            </a:r>
            <a:r>
              <a:rPr lang="cs-CZ" dirty="0">
                <a:latin typeface="Candara" panose="020E0502030303020204" pitchFamily="34" charset="0"/>
              </a:rPr>
              <a:t> w </a:t>
            </a:r>
            <a:r>
              <a:rPr lang="cs-CZ" dirty="0" err="1">
                <a:latin typeface="Candara" panose="020E0502030303020204" pitchFamily="34" charset="0"/>
              </a:rPr>
              <a:t>Nydku</a:t>
            </a:r>
            <a:r>
              <a:rPr lang="cs-CZ" dirty="0">
                <a:latin typeface="Candara" panose="020E0502030303020204" pitchFamily="34" charset="0"/>
              </a:rPr>
              <a:t> (2012)</a:t>
            </a:r>
          </a:p>
          <a:p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21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ADA716-4577-45DF-B1A2-0592CBE5C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8" y="149758"/>
            <a:ext cx="7968787" cy="635980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9DB9948-8CFD-4BCE-AFE4-9110E44BBAAD}"/>
              </a:ext>
            </a:extLst>
          </p:cNvPr>
          <p:cNvSpPr txBox="1"/>
          <p:nvPr/>
        </p:nvSpPr>
        <p:spPr>
          <a:xfrm>
            <a:off x="130715" y="149758"/>
            <a:ext cx="4800672" cy="244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>
                <a:latin typeface="Candara" panose="020E0502030303020204" pitchFamily="34" charset="0"/>
              </a:rPr>
              <a:t>Tělocvičná jednota Sokol</a:t>
            </a:r>
            <a:endParaRPr lang="cs-CZ" sz="24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latin typeface="Candara" panose="020E0502030303020204" pitchFamily="34" charset="0"/>
              </a:rPr>
              <a:t>- založena 16. února 1862</a:t>
            </a:r>
          </a:p>
          <a:p>
            <a:pPr>
              <a:lnSpc>
                <a:spcPct val="150000"/>
              </a:lnSpc>
            </a:pPr>
            <a:r>
              <a:rPr lang="cs-CZ" sz="2000" dirty="0" err="1">
                <a:latin typeface="Candara" panose="020E0502030303020204" pitchFamily="34" charset="0"/>
              </a:rPr>
              <a:t>Towarzystwo</a:t>
            </a:r>
            <a:r>
              <a:rPr lang="cs-CZ" sz="2000" dirty="0">
                <a:latin typeface="Candara" panose="020E0502030303020204" pitchFamily="34" charset="0"/>
              </a:rPr>
              <a:t> </a:t>
            </a:r>
            <a:r>
              <a:rPr lang="cs-CZ" sz="2000" dirty="0" err="1">
                <a:latin typeface="Candara" panose="020E0502030303020204" pitchFamily="34" charset="0"/>
              </a:rPr>
              <a:t>Gimnastyczne</a:t>
            </a:r>
            <a:r>
              <a:rPr lang="cs-CZ" sz="2000" dirty="0">
                <a:latin typeface="Candara" panose="020E0502030303020204" pitchFamily="34" charset="0"/>
              </a:rPr>
              <a:t> </a:t>
            </a:r>
            <a:r>
              <a:rPr lang="cs-CZ" sz="2000" dirty="0" err="1">
                <a:latin typeface="Candara" panose="020E0502030303020204" pitchFamily="34" charset="0"/>
              </a:rPr>
              <a:t>Sokół</a:t>
            </a:r>
            <a:endParaRPr lang="cs-CZ" sz="2000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dirty="0">
                <a:latin typeface="Candara" panose="020E0502030303020204" pitchFamily="34" charset="0"/>
              </a:rPr>
              <a:t>- </a:t>
            </a:r>
            <a:r>
              <a:rPr lang="cs-CZ" sz="2000" dirty="0" err="1">
                <a:latin typeface="Candara" panose="020E0502030303020204" pitchFamily="34" charset="0"/>
              </a:rPr>
              <a:t>założone</a:t>
            </a:r>
            <a:r>
              <a:rPr lang="cs-CZ" sz="2000" dirty="0">
                <a:latin typeface="Candara" panose="020E0502030303020204" pitchFamily="34" charset="0"/>
              </a:rPr>
              <a:t> 16 </a:t>
            </a:r>
            <a:r>
              <a:rPr lang="cs-CZ" sz="2000" dirty="0" err="1">
                <a:latin typeface="Candara" panose="020E0502030303020204" pitchFamily="34" charset="0"/>
              </a:rPr>
              <a:t>lutego</a:t>
            </a:r>
            <a:r>
              <a:rPr lang="cs-CZ" sz="2000" dirty="0">
                <a:latin typeface="Candara" panose="020E0502030303020204" pitchFamily="34" charset="0"/>
              </a:rPr>
              <a:t> 1862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83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87E98937-3DE8-4C2D-8D60-F257174C567A}"/>
              </a:ext>
            </a:extLst>
          </p:cNvPr>
          <p:cNvSpPr txBox="1"/>
          <p:nvPr/>
        </p:nvSpPr>
        <p:spPr>
          <a:xfrm>
            <a:off x="1786380" y="5732065"/>
            <a:ext cx="12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Děkuji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67D0AE7-3219-407E-B270-7EF2594939BC}"/>
              </a:ext>
            </a:extLst>
          </p:cNvPr>
          <p:cNvSpPr txBox="1"/>
          <p:nvPr/>
        </p:nvSpPr>
        <p:spPr>
          <a:xfrm>
            <a:off x="8773069" y="573206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ndara" panose="020E0502030303020204" pitchFamily="34" charset="0"/>
              </a:rPr>
              <a:t>Dziękuję</a:t>
            </a:r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0296B3B-A956-49C5-A411-952706E63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6969" cy="451104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AF23397C-7384-4568-A4D5-FE71372B6CED}"/>
              </a:ext>
            </a:extLst>
          </p:cNvPr>
          <p:cNvSpPr txBox="1"/>
          <p:nvPr/>
        </p:nvSpPr>
        <p:spPr>
          <a:xfrm>
            <a:off x="4883857" y="4750454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ndara" panose="020E0502030303020204" pitchFamily="34" charset="0"/>
              </a:rPr>
              <a:t>Pamiętny dzień Sokoła </a:t>
            </a:r>
          </a:p>
          <a:p>
            <a:pPr algn="ctr"/>
            <a:r>
              <a:rPr lang="pl-PL" dirty="0">
                <a:latin typeface="Candara" panose="020E0502030303020204" pitchFamily="34" charset="0"/>
              </a:rPr>
              <a:t>8 października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97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22B5FC5-69E6-48BC-AEDE-80DFC1F58D20}"/>
              </a:ext>
            </a:extLst>
          </p:cNvPr>
          <p:cNvSpPr txBox="1"/>
          <p:nvPr/>
        </p:nvSpPr>
        <p:spPr>
          <a:xfrm>
            <a:off x="5048184" y="577208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Candara" panose="020E0502030303020204" pitchFamily="34" charset="0"/>
              </a:rPr>
              <a:t>(*1832 †1884)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5A5D928-FC6E-4168-ADFC-AEFE914D89B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0" y="318435"/>
            <a:ext cx="3866634" cy="54184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CFF4663-CA70-463A-9EC9-828F8859AA41}"/>
              </a:ext>
            </a:extLst>
          </p:cNvPr>
          <p:cNvSpPr/>
          <p:nvPr/>
        </p:nvSpPr>
        <p:spPr>
          <a:xfrm>
            <a:off x="287183" y="5961677"/>
            <a:ext cx="6503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Miroslav Tyrš, Náš úkol, směr a cíl v časopise Sokol (1871)</a:t>
            </a:r>
          </a:p>
          <a:p>
            <a:r>
              <a:rPr lang="cs-CZ" dirty="0">
                <a:latin typeface="Candara" panose="020E0502030303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Miroslav Tyrš, </a:t>
            </a:r>
            <a:r>
              <a:rPr lang="pl-PL" dirty="0">
                <a:latin typeface="Candara" panose="020E0502030303020204" pitchFamily="34" charset="0"/>
              </a:rPr>
              <a:t>Nasze zadanie, kierunek i cel w gazecie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pl-PL" dirty="0">
                <a:latin typeface="Candara" panose="020E0502030303020204" pitchFamily="34" charset="0"/>
              </a:rPr>
              <a:t>Sokol (1871)</a:t>
            </a:r>
            <a:endParaRPr lang="cs-CZ" dirty="0">
              <a:latin typeface="Candara" panose="020E0502030303020204" pitchFamily="34" charset="0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4CFB914-0CA6-4497-AF8C-92724B80D684}"/>
              </a:ext>
            </a:extLst>
          </p:cNvPr>
          <p:cNvCxnSpPr>
            <a:cxnSpLocks/>
          </p:cNvCxnSpPr>
          <p:nvPr/>
        </p:nvCxnSpPr>
        <p:spPr>
          <a:xfrm>
            <a:off x="7995425" y="777263"/>
            <a:ext cx="892097" cy="84636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Obrázek 10" descr="Obsah obrázku text, fotka, osoba, staré&#10;&#10;Popis byl vytvořen automaticky">
            <a:extLst>
              <a:ext uri="{FF2B5EF4-FFF2-40B4-BE49-F238E27FC236}">
                <a16:creationId xmlns:a16="http://schemas.microsoft.com/office/drawing/2014/main" id="{C48B45E6-775A-451E-87F2-C98AF51DE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7" t="6084" r="15400" b="6084"/>
          <a:stretch/>
        </p:blipFill>
        <p:spPr>
          <a:xfrm>
            <a:off x="6790543" y="78649"/>
            <a:ext cx="4328249" cy="659968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4F02313-259B-41CD-B72B-AD62D90FE9C2}"/>
              </a:ext>
            </a:extLst>
          </p:cNvPr>
          <p:cNvSpPr txBox="1"/>
          <p:nvPr/>
        </p:nvSpPr>
        <p:spPr>
          <a:xfrm>
            <a:off x="9486536" y="143490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Candara" panose="020E0502030303020204" pitchFamily="34" charset="0"/>
              </a:rPr>
              <a:t>Jindřich </a:t>
            </a:r>
            <a:r>
              <a:rPr lang="cs-CZ" sz="2800" b="1" dirty="0" err="1">
                <a:latin typeface="Candara" panose="020E0502030303020204" pitchFamily="34" charset="0"/>
              </a:rPr>
              <a:t>Fügner</a:t>
            </a:r>
            <a:endParaRPr lang="cs-CZ" sz="2800" b="1" dirty="0">
              <a:latin typeface="Candara" panose="020E0502030303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7F42FA-32FA-45A9-895D-12427FA08C26}"/>
              </a:ext>
            </a:extLst>
          </p:cNvPr>
          <p:cNvSpPr txBox="1"/>
          <p:nvPr/>
        </p:nvSpPr>
        <p:spPr>
          <a:xfrm>
            <a:off x="10441926" y="584042"/>
            <a:ext cx="160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Candara" panose="020E0502030303020204" pitchFamily="34" charset="0"/>
              </a:rPr>
              <a:t>(*1822 †1865)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9C97A19-E3F1-4D96-B8D9-DD743266142D}"/>
              </a:ext>
            </a:extLst>
          </p:cNvPr>
          <p:cNvSpPr txBox="1"/>
          <p:nvPr/>
        </p:nvSpPr>
        <p:spPr>
          <a:xfrm>
            <a:off x="5093820" y="143490"/>
            <a:ext cx="2214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Candara" panose="020E0502030303020204" pitchFamily="34" charset="0"/>
              </a:rPr>
              <a:t>Miroslav</a:t>
            </a:r>
            <a:r>
              <a:rPr lang="cs-CZ" sz="2000" b="1" dirty="0">
                <a:latin typeface="Candara" panose="020E0502030303020204" pitchFamily="34" charset="0"/>
              </a:rPr>
              <a:t> </a:t>
            </a:r>
            <a:r>
              <a:rPr lang="cs-CZ" sz="2800" b="1" dirty="0">
                <a:latin typeface="Candara" panose="020E0502030303020204" pitchFamily="34" charset="0"/>
              </a:rPr>
              <a:t>Tyrš</a:t>
            </a:r>
            <a:endParaRPr lang="cs-CZ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9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174E35-9A66-4170-AA09-B57958EDF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t="18114" r="17778" b="18630"/>
          <a:stretch/>
        </p:blipFill>
        <p:spPr>
          <a:xfrm>
            <a:off x="194732" y="135466"/>
            <a:ext cx="4770557" cy="40866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A905087-2753-4B6D-ABC2-86DED3330082}"/>
              </a:ext>
            </a:extLst>
          </p:cNvPr>
          <p:cNvSpPr txBox="1"/>
          <p:nvPr/>
        </p:nvSpPr>
        <p:spPr>
          <a:xfrm>
            <a:off x="96435" y="4354436"/>
            <a:ext cx="5668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Josef Mánes, návrhy kroje, praporu a loga (1862)</a:t>
            </a:r>
          </a:p>
          <a:p>
            <a:r>
              <a:rPr lang="cs-CZ" dirty="0">
                <a:latin typeface="Candara" panose="020E0502030303020204" pitchFamily="34" charset="0"/>
              </a:rPr>
              <a:t>Josef Mánes, </a:t>
            </a:r>
            <a:r>
              <a:rPr lang="cs-CZ" dirty="0" err="1">
                <a:latin typeface="Candara" panose="020E0502030303020204" pitchFamily="34" charset="0"/>
              </a:rPr>
              <a:t>zarysy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stroju</a:t>
            </a:r>
            <a:r>
              <a:rPr lang="cs-CZ" dirty="0">
                <a:latin typeface="Candara" panose="020E0502030303020204" pitchFamily="34" charset="0"/>
              </a:rPr>
              <a:t>, </a:t>
            </a:r>
            <a:r>
              <a:rPr lang="cs-CZ" dirty="0" err="1">
                <a:latin typeface="Candara" panose="020E0502030303020204" pitchFamily="34" charset="0"/>
              </a:rPr>
              <a:t>sztandaru</a:t>
            </a:r>
            <a:r>
              <a:rPr lang="cs-CZ" dirty="0">
                <a:latin typeface="Candara" panose="020E0502030303020204" pitchFamily="34" charset="0"/>
              </a:rPr>
              <a:t> i loga (1862)</a:t>
            </a:r>
          </a:p>
          <a:p>
            <a:endParaRPr lang="cs-CZ" dirty="0">
              <a:latin typeface="Candara" panose="020E0502030303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B72F852-5E2F-4873-8689-B107F4CC25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01" y="135502"/>
            <a:ext cx="2761732" cy="26433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CB4F67-9248-4192-88B7-D176927E5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7" y="5367024"/>
            <a:ext cx="722740" cy="11482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5ECE1C8-9A0D-4768-AD1D-03A1FCBE4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13" y="5430658"/>
            <a:ext cx="1061855" cy="106185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7150AF-66CB-4CEA-AEB5-E2764F2C76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22361" r="22035" b="21249"/>
          <a:stretch/>
        </p:blipFill>
        <p:spPr>
          <a:xfrm>
            <a:off x="2049082" y="5261133"/>
            <a:ext cx="1061855" cy="146140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CEA5002-172E-46A3-98DF-32926BCB77DF}"/>
              </a:ext>
            </a:extLst>
          </p:cNvPr>
          <p:cNvSpPr txBox="1"/>
          <p:nvPr/>
        </p:nvSpPr>
        <p:spPr>
          <a:xfrm>
            <a:off x="7898433" y="6076167"/>
            <a:ext cx="437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Miroslav Tyrš v sokolském kroji (1864)</a:t>
            </a:r>
          </a:p>
          <a:p>
            <a:r>
              <a:rPr lang="cs-CZ" dirty="0">
                <a:latin typeface="Candara" panose="020E0502030303020204" pitchFamily="34" charset="0"/>
              </a:rPr>
              <a:t>Miroslav Tyrš w </a:t>
            </a:r>
            <a:r>
              <a:rPr lang="cs-CZ" dirty="0" err="1">
                <a:latin typeface="Candara" panose="020E0502030303020204" pitchFamily="34" charset="0"/>
              </a:rPr>
              <a:t>stroju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sokolskim</a:t>
            </a:r>
            <a:r>
              <a:rPr lang="cs-CZ" dirty="0">
                <a:latin typeface="Candara" panose="020E0502030303020204" pitchFamily="34" charset="0"/>
              </a:rPr>
              <a:t> (1864)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872CA1C-E780-4F09-AB05-60832A4632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65" y="2904925"/>
            <a:ext cx="2715112" cy="2634414"/>
          </a:xfrm>
          <a:prstGeom prst="rect">
            <a:avLst/>
          </a:prstGeom>
        </p:spPr>
      </p:pic>
      <p:pic>
        <p:nvPicPr>
          <p:cNvPr id="15" name="Obrázek 14" descr="Obsah obrázku text, fotka, zeď, kniha&#10;&#10;Popis byl vytvořen automaticky">
            <a:extLst>
              <a:ext uri="{FF2B5EF4-FFF2-40B4-BE49-F238E27FC236}">
                <a16:creationId xmlns:a16="http://schemas.microsoft.com/office/drawing/2014/main" id="{CD15DF11-DC79-4027-A046-1F15EA81B4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14957" r="6667" b="5651"/>
          <a:stretch/>
        </p:blipFill>
        <p:spPr>
          <a:xfrm rot="5400000">
            <a:off x="7081933" y="1097118"/>
            <a:ext cx="5852379" cy="38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0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480D4472-021A-46C1-BAF5-8AE6597C1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91" y="893364"/>
            <a:ext cx="3838561" cy="27649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2A2659B-5BA3-402A-966D-EA1E7E6582BF}"/>
              </a:ext>
            </a:extLst>
          </p:cNvPr>
          <p:cNvSpPr txBox="1"/>
          <p:nvPr/>
        </p:nvSpPr>
        <p:spPr>
          <a:xfrm>
            <a:off x="2371561" y="177405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internacionální renesance</a:t>
            </a:r>
          </a:p>
          <a:p>
            <a:r>
              <a:rPr lang="cs-CZ" dirty="0" err="1">
                <a:latin typeface="Candara" panose="020E0502030303020204" pitchFamily="34" charset="0"/>
              </a:rPr>
              <a:t>renesans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międzynarodowy</a:t>
            </a:r>
            <a:endParaRPr lang="cs-CZ" b="1" dirty="0">
              <a:latin typeface="Candara" panose="020E0502030303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D35A01-FE6C-4A45-82C7-CD3298AAA427}"/>
              </a:ext>
            </a:extLst>
          </p:cNvPr>
          <p:cNvSpPr txBox="1"/>
          <p:nvPr/>
        </p:nvSpPr>
        <p:spPr>
          <a:xfrm>
            <a:off x="377237" y="6354957"/>
            <a:ext cx="348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Jan Koula (Český Brod, 1884-1885)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3159343-FCF1-409E-BEE7-2BBC23183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2"/>
          <a:stretch/>
        </p:blipFill>
        <p:spPr>
          <a:xfrm>
            <a:off x="470214" y="3699364"/>
            <a:ext cx="4711971" cy="26555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18D718-B550-440C-ABF6-115316FBB267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98"/>
          <a:stretch/>
        </p:blipFill>
        <p:spPr>
          <a:xfrm>
            <a:off x="470214" y="984912"/>
            <a:ext cx="4527813" cy="231524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F695526-C914-4774-B305-3E344754F8A5}"/>
              </a:ext>
            </a:extLst>
          </p:cNvPr>
          <p:cNvSpPr/>
          <p:nvPr/>
        </p:nvSpPr>
        <p:spPr>
          <a:xfrm>
            <a:off x="377237" y="3300156"/>
            <a:ext cx="10525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Candara" panose="020E0502030303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Vojtěch Ignác Ullmann (Praha, 1864)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A721F7C-FA6B-481F-ABE7-DA4FBEE0A480}"/>
              </a:ext>
            </a:extLst>
          </p:cNvPr>
          <p:cNvSpPr txBox="1"/>
          <p:nvPr/>
        </p:nvSpPr>
        <p:spPr>
          <a:xfrm>
            <a:off x="6997854" y="130554"/>
            <a:ext cx="202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„česká“ renesance</a:t>
            </a:r>
          </a:p>
          <a:p>
            <a:r>
              <a:rPr lang="cs-CZ" dirty="0" err="1">
                <a:latin typeface="Candara" panose="020E0502030303020204" pitchFamily="34" charset="0"/>
              </a:rPr>
              <a:t>renesans</a:t>
            </a:r>
            <a:r>
              <a:rPr lang="cs-CZ" dirty="0">
                <a:latin typeface="Candara" panose="020E0502030303020204" pitchFamily="34" charset="0"/>
              </a:rPr>
              <a:t> „</a:t>
            </a:r>
            <a:r>
              <a:rPr lang="cs-CZ" dirty="0" err="1">
                <a:latin typeface="Candara" panose="020E0502030303020204" pitchFamily="34" charset="0"/>
              </a:rPr>
              <a:t>czeski</a:t>
            </a:r>
            <a:r>
              <a:rPr lang="cs-CZ" dirty="0">
                <a:latin typeface="Candara" panose="020E0502030303020204" pitchFamily="34" charset="0"/>
              </a:rPr>
              <a:t>“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8A973AA-2F95-4CAD-9565-8C98037594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3499" r="1100" b="19376"/>
          <a:stretch/>
        </p:blipFill>
        <p:spPr>
          <a:xfrm>
            <a:off x="7102792" y="4155564"/>
            <a:ext cx="4711971" cy="238405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9E82FACB-BE40-402F-BBE8-5D183B8C0AAD}"/>
              </a:ext>
            </a:extLst>
          </p:cNvPr>
          <p:cNvSpPr/>
          <p:nvPr/>
        </p:nvSpPr>
        <p:spPr>
          <a:xfrm>
            <a:off x="7009817" y="3716861"/>
            <a:ext cx="2711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Ludvík Čížek (Tábor, 1905)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4B0D98C-1FAD-40BE-8634-CCC07345D559}"/>
              </a:ext>
            </a:extLst>
          </p:cNvPr>
          <p:cNvSpPr txBox="1"/>
          <p:nvPr/>
        </p:nvSpPr>
        <p:spPr>
          <a:xfrm>
            <a:off x="7009817" y="6424328"/>
            <a:ext cx="375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Josef Podhajský (Vysoké Mýto, 1902)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EF14C42-9122-4C25-84F2-6973A98D218A}"/>
              </a:ext>
            </a:extLst>
          </p:cNvPr>
          <p:cNvCxnSpPr>
            <a:cxnSpLocks/>
          </p:cNvCxnSpPr>
          <p:nvPr/>
        </p:nvCxnSpPr>
        <p:spPr>
          <a:xfrm>
            <a:off x="5400753" y="453720"/>
            <a:ext cx="1216864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2AF0F696-E34F-429F-9EA4-3E7081FED664}"/>
              </a:ext>
            </a:extLst>
          </p:cNvPr>
          <p:cNvSpPr txBox="1"/>
          <p:nvPr/>
        </p:nvSpPr>
        <p:spPr>
          <a:xfrm>
            <a:off x="377237" y="175670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Sokolovny</a:t>
            </a:r>
          </a:p>
          <a:p>
            <a:r>
              <a:rPr lang="cs-CZ" dirty="0" err="1">
                <a:latin typeface="Candara" panose="020E0502030303020204" pitchFamily="34" charset="0"/>
              </a:rPr>
              <a:t>Sokolnie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2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7C95B7B-D4B3-40CF-B9BA-ABA866192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1" y="3250544"/>
            <a:ext cx="4831719" cy="3093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D975166-790D-463E-86FF-B71BEDAAECBB}"/>
              </a:ext>
            </a:extLst>
          </p:cNvPr>
          <p:cNvSpPr txBox="1"/>
          <p:nvPr/>
        </p:nvSpPr>
        <p:spPr>
          <a:xfrm>
            <a:off x="471787" y="6411016"/>
            <a:ext cx="629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Bohuslav Fuchs (Bystřice pod Hostýnem, 1922)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D6C173-CD1B-42E2-AD50-B8ED54E384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" t="1131" r="959" b="2089"/>
          <a:stretch/>
        </p:blipFill>
        <p:spPr>
          <a:xfrm>
            <a:off x="6959814" y="3361116"/>
            <a:ext cx="4678437" cy="294889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5FB26FD-45E1-43E2-890D-BC636E257E77}"/>
              </a:ext>
            </a:extLst>
          </p:cNvPr>
          <p:cNvSpPr txBox="1"/>
          <p:nvPr/>
        </p:nvSpPr>
        <p:spPr>
          <a:xfrm>
            <a:off x="6844230" y="6353866"/>
            <a:ext cx="340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František Průša (Volyň 1928-1929)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77A6559-3E99-476E-98D5-7BF566032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14" y="86230"/>
            <a:ext cx="4678437" cy="280522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0DA1D80-FF3F-443B-A35B-7BD9F5748B2D}"/>
              </a:ext>
            </a:extLst>
          </p:cNvPr>
          <p:cNvSpPr txBox="1"/>
          <p:nvPr/>
        </p:nvSpPr>
        <p:spPr>
          <a:xfrm>
            <a:off x="6844230" y="291634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Jan Flora (Vizovice, 1922)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D8852C2-CC6E-4B78-9B6B-EE90512DA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1" y="192183"/>
            <a:ext cx="4984705" cy="250187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F3F8DE7-7E58-4CB9-A3B0-C74823F5C926}"/>
              </a:ext>
            </a:extLst>
          </p:cNvPr>
          <p:cNvSpPr txBox="1"/>
          <p:nvPr/>
        </p:nvSpPr>
        <p:spPr>
          <a:xfrm>
            <a:off x="471787" y="2767501"/>
            <a:ext cx="38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Otakar Novotný (Rakovník, 1912-1914)</a:t>
            </a:r>
          </a:p>
        </p:txBody>
      </p:sp>
    </p:spTree>
    <p:extLst>
      <p:ext uri="{BB962C8B-B14F-4D97-AF65-F5344CB8AC3E}">
        <p14:creationId xmlns:p14="http://schemas.microsoft.com/office/powerpoint/2010/main" val="298994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3C7DB67-DFC6-4F7B-AEF4-D8F40C2AC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" t="23282" r="1127" b="15301"/>
          <a:stretch/>
        </p:blipFill>
        <p:spPr>
          <a:xfrm rot="5400000">
            <a:off x="-1392571" y="1753326"/>
            <a:ext cx="6044999" cy="28487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8394E1-9D60-49A5-9ABA-A3F7C2640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2" t="5816" r="9879" b="1992"/>
          <a:stretch/>
        </p:blipFill>
        <p:spPr>
          <a:xfrm>
            <a:off x="3698059" y="3429000"/>
            <a:ext cx="2018391" cy="27796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17DD5A5-A813-44B8-8754-F0E6DC64D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41" y="3409133"/>
            <a:ext cx="2180424" cy="28727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E8E48C2-D4C3-4B4F-8169-EBAD76B400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16" y="155181"/>
            <a:ext cx="2848713" cy="611311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23BCE98-09B7-412A-BD80-BCDD2CCF051D}"/>
              </a:ext>
            </a:extLst>
          </p:cNvPr>
          <p:cNvSpPr txBox="1"/>
          <p:nvPr/>
        </p:nvSpPr>
        <p:spPr>
          <a:xfrm>
            <a:off x="3458561" y="113775"/>
            <a:ext cx="552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Všesokolské slety – výzdoba sletišť a plakáty</a:t>
            </a:r>
          </a:p>
          <a:p>
            <a:r>
              <a:rPr lang="cs-CZ" dirty="0" err="1">
                <a:latin typeface="Candara" panose="020E0502030303020204" pitchFamily="34" charset="0"/>
              </a:rPr>
              <a:t>Wszechsokolskie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zloty</a:t>
            </a:r>
            <a:r>
              <a:rPr lang="cs-CZ" dirty="0">
                <a:latin typeface="Candara" panose="020E0502030303020204" pitchFamily="34" charset="0"/>
              </a:rPr>
              <a:t> – </a:t>
            </a:r>
            <a:r>
              <a:rPr lang="cs-CZ" dirty="0" err="1">
                <a:latin typeface="Candara" panose="020E0502030303020204" pitchFamily="34" charset="0"/>
              </a:rPr>
              <a:t>dekoracja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stadionów</a:t>
            </a:r>
            <a:r>
              <a:rPr lang="cs-CZ" dirty="0">
                <a:latin typeface="Candara" panose="020E0502030303020204" pitchFamily="34" charset="0"/>
              </a:rPr>
              <a:t> a </a:t>
            </a:r>
            <a:r>
              <a:rPr lang="cs-CZ" dirty="0" err="1">
                <a:latin typeface="Candara" panose="020E0502030303020204" pitchFamily="34" charset="0"/>
              </a:rPr>
              <a:t>plakaty</a:t>
            </a:r>
            <a:endParaRPr lang="cs-CZ" dirty="0">
              <a:latin typeface="Candara" panose="020E0502030303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0FA4906-CFEC-486A-9AF3-25B50D64960D}"/>
              </a:ext>
            </a:extLst>
          </p:cNvPr>
          <p:cNvSpPr txBox="1"/>
          <p:nvPr/>
        </p:nvSpPr>
        <p:spPr>
          <a:xfrm>
            <a:off x="617376" y="6268297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Alois Dryák (1912)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3B6805-CEF2-4B3A-B165-65E9336AA2BB}"/>
              </a:ext>
            </a:extLst>
          </p:cNvPr>
          <p:cNvSpPr txBox="1"/>
          <p:nvPr/>
        </p:nvSpPr>
        <p:spPr>
          <a:xfrm>
            <a:off x="3325690" y="6301040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Bedřich </a:t>
            </a:r>
            <a:r>
              <a:rPr lang="cs-CZ" dirty="0" err="1">
                <a:latin typeface="Candara" panose="020E0502030303020204" pitchFamily="34" charset="0"/>
              </a:rPr>
              <a:t>Wachsmann</a:t>
            </a:r>
            <a:r>
              <a:rPr lang="cs-CZ" dirty="0">
                <a:latin typeface="Candara" panose="020E0502030303020204" pitchFamily="34" charset="0"/>
              </a:rPr>
              <a:t> (1901)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F4D37AA-4644-40C2-8734-A652E3F8099C}"/>
              </a:ext>
            </a:extLst>
          </p:cNvPr>
          <p:cNvSpPr txBox="1"/>
          <p:nvPr/>
        </p:nvSpPr>
        <p:spPr>
          <a:xfrm>
            <a:off x="9453626" y="6286063"/>
            <a:ext cx="237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František Horník (1912)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60396C-9C25-4615-9A1F-1F7017908CBA}"/>
              </a:ext>
            </a:extLst>
          </p:cNvPr>
          <p:cNvSpPr txBox="1"/>
          <p:nvPr/>
        </p:nvSpPr>
        <p:spPr>
          <a:xfrm>
            <a:off x="6390344" y="6301040"/>
            <a:ext cx="210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Alfons Mucha (1912)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D99C697-F951-4342-9C3A-298ECC4E65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4" t="23530" r="3715" b="7429"/>
          <a:stretch/>
        </p:blipFill>
        <p:spPr>
          <a:xfrm rot="10800000">
            <a:off x="4257820" y="883250"/>
            <a:ext cx="3557000" cy="202349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8BABCAA-30BB-491F-A379-7FD23E5EB46B}"/>
              </a:ext>
            </a:extLst>
          </p:cNvPr>
          <p:cNvSpPr txBox="1"/>
          <p:nvPr/>
        </p:nvSpPr>
        <p:spPr>
          <a:xfrm>
            <a:off x="5209768" y="2925895"/>
            <a:ext cx="201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ndara" panose="020E0502030303020204" pitchFamily="34" charset="0"/>
              </a:rPr>
              <a:t>Jan Preisler (1895)</a:t>
            </a:r>
          </a:p>
        </p:txBody>
      </p:sp>
    </p:spTree>
    <p:extLst>
      <p:ext uri="{BB962C8B-B14F-4D97-AF65-F5344CB8AC3E}">
        <p14:creationId xmlns:p14="http://schemas.microsoft.com/office/powerpoint/2010/main" val="319564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AC73AA3-7446-4586-9B52-99941D394783}"/>
              </a:ext>
            </a:extLst>
          </p:cNvPr>
          <p:cNvSpPr txBox="1"/>
          <p:nvPr/>
        </p:nvSpPr>
        <p:spPr>
          <a:xfrm flipH="1">
            <a:off x="4355977" y="5139358"/>
            <a:ext cx="378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Pomník Tyrše a </a:t>
            </a:r>
            <a:r>
              <a:rPr lang="cs-CZ" b="1" dirty="0" err="1">
                <a:latin typeface="Candara" panose="020E0502030303020204" pitchFamily="34" charset="0"/>
              </a:rPr>
              <a:t>Fügnera</a:t>
            </a:r>
            <a:r>
              <a:rPr lang="cs-CZ" b="1" dirty="0">
                <a:latin typeface="Candara" panose="020E0502030303020204" pitchFamily="34" charset="0"/>
              </a:rPr>
              <a:t> v Praze (1869, 1884)</a:t>
            </a:r>
          </a:p>
          <a:p>
            <a:r>
              <a:rPr lang="cs-CZ" dirty="0" err="1">
                <a:latin typeface="Candara" panose="020E0502030303020204" pitchFamily="34" charset="0"/>
              </a:rPr>
              <a:t>Pomnik</a:t>
            </a:r>
            <a:r>
              <a:rPr lang="cs-CZ" dirty="0">
                <a:latin typeface="Candara" panose="020E0502030303020204" pitchFamily="34" charset="0"/>
              </a:rPr>
              <a:t> Tyrše a </a:t>
            </a:r>
            <a:r>
              <a:rPr lang="cs-CZ" dirty="0" err="1">
                <a:latin typeface="Candara" panose="020E0502030303020204" pitchFamily="34" charset="0"/>
              </a:rPr>
              <a:t>Fügnera</a:t>
            </a:r>
            <a:r>
              <a:rPr lang="cs-CZ" dirty="0">
                <a:latin typeface="Candara" panose="020E0502030303020204" pitchFamily="34" charset="0"/>
              </a:rPr>
              <a:t> w </a:t>
            </a:r>
            <a:r>
              <a:rPr lang="cs-CZ" dirty="0" err="1">
                <a:latin typeface="Candara" panose="020E0502030303020204" pitchFamily="34" charset="0"/>
              </a:rPr>
              <a:t>Pradze</a:t>
            </a:r>
            <a:r>
              <a:rPr lang="cs-CZ" dirty="0">
                <a:latin typeface="Candara" panose="020E0502030303020204" pitchFamily="34" charset="0"/>
              </a:rPr>
              <a:t> (1869, 1884)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E00228-6740-490E-8626-F4F5E0BE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277" y="209585"/>
            <a:ext cx="3597382" cy="479650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4F65B0A-BC72-4545-ACE5-9E7F7DB23F09}"/>
              </a:ext>
            </a:extLst>
          </p:cNvPr>
          <p:cNvSpPr txBox="1"/>
          <p:nvPr/>
        </p:nvSpPr>
        <p:spPr>
          <a:xfrm>
            <a:off x="8215582" y="5139358"/>
            <a:ext cx="401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Socha Miroslava Tyrše v Praze </a:t>
            </a:r>
          </a:p>
          <a:p>
            <a:r>
              <a:rPr lang="cs-CZ" b="1" dirty="0">
                <a:latin typeface="Candara" panose="020E0502030303020204" pitchFamily="34" charset="0"/>
              </a:rPr>
              <a:t>(1926)</a:t>
            </a:r>
          </a:p>
          <a:p>
            <a:r>
              <a:rPr lang="cs-CZ" dirty="0" err="1">
                <a:latin typeface="Candara" panose="020E0502030303020204" pitchFamily="34" charset="0"/>
              </a:rPr>
              <a:t>Rzeźba</a:t>
            </a:r>
            <a:r>
              <a:rPr lang="cs-CZ" dirty="0">
                <a:latin typeface="Candara" panose="020E0502030303020204" pitchFamily="34" charset="0"/>
              </a:rPr>
              <a:t> Miroslava Tyrše w </a:t>
            </a:r>
            <a:r>
              <a:rPr lang="cs-CZ" dirty="0" err="1">
                <a:latin typeface="Candara" panose="020E0502030303020204" pitchFamily="34" charset="0"/>
              </a:rPr>
              <a:t>Pradze</a:t>
            </a:r>
            <a:endParaRPr lang="cs-CZ" dirty="0">
              <a:latin typeface="Candara" panose="020E0502030303020204" pitchFamily="34" charset="0"/>
            </a:endParaRPr>
          </a:p>
          <a:p>
            <a:r>
              <a:rPr lang="cs-CZ" dirty="0">
                <a:latin typeface="Candara" panose="020E0502030303020204" pitchFamily="34" charset="0"/>
              </a:rPr>
              <a:t>(1926)</a:t>
            </a:r>
          </a:p>
        </p:txBody>
      </p:sp>
      <p:pic>
        <p:nvPicPr>
          <p:cNvPr id="12" name="Obrázek 11" descr="Obsah obrázku strom, exteriér, budova, obloha&#10;&#10;Popis byl vytvořen automaticky">
            <a:extLst>
              <a:ext uri="{FF2B5EF4-FFF2-40B4-BE49-F238E27FC236}">
                <a16:creationId xmlns:a16="http://schemas.microsoft.com/office/drawing/2014/main" id="{B1B1CA6E-4F87-4AC3-9A59-9405A046F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99" y="209585"/>
            <a:ext cx="3597382" cy="47965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8CF5B37-E9A1-45C1-A21B-510D8EC58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7" y="1311418"/>
            <a:ext cx="3656770" cy="368289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416F12C-367B-4A33-A362-DECDCB9A305B}"/>
              </a:ext>
            </a:extLst>
          </p:cNvPr>
          <p:cNvSpPr txBox="1"/>
          <p:nvPr/>
        </p:nvSpPr>
        <p:spPr>
          <a:xfrm>
            <a:off x="262341" y="5139358"/>
            <a:ext cx="4185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Pamětní deska rodného domu Jindřicha </a:t>
            </a:r>
          </a:p>
          <a:p>
            <a:r>
              <a:rPr lang="cs-CZ" b="1" dirty="0" err="1">
                <a:latin typeface="Candara" panose="020E0502030303020204" pitchFamily="34" charset="0"/>
              </a:rPr>
              <a:t>Fügnera</a:t>
            </a:r>
            <a:r>
              <a:rPr lang="cs-CZ" b="1" dirty="0">
                <a:latin typeface="Candara" panose="020E0502030303020204" pitchFamily="34" charset="0"/>
              </a:rPr>
              <a:t> v Praze (1885)</a:t>
            </a:r>
          </a:p>
          <a:p>
            <a:r>
              <a:rPr lang="cs-CZ" dirty="0" err="1">
                <a:latin typeface="Candara" panose="020E0502030303020204" pitchFamily="34" charset="0"/>
              </a:rPr>
              <a:t>Płyta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pamiątkowa</a:t>
            </a:r>
            <a:r>
              <a:rPr lang="cs-CZ" dirty="0">
                <a:latin typeface="Candara" panose="020E0502030303020204" pitchFamily="34" charset="0"/>
              </a:rPr>
              <a:t> na domu </a:t>
            </a:r>
            <a:r>
              <a:rPr lang="cs-CZ" dirty="0" err="1">
                <a:latin typeface="Candara" panose="020E0502030303020204" pitchFamily="34" charset="0"/>
              </a:rPr>
              <a:t>urodzenia</a:t>
            </a:r>
            <a:r>
              <a:rPr lang="cs-CZ" dirty="0">
                <a:latin typeface="Candara" panose="020E0502030303020204" pitchFamily="34" charset="0"/>
              </a:rPr>
              <a:t> Jindřicha </a:t>
            </a:r>
            <a:r>
              <a:rPr lang="cs-CZ" dirty="0" err="1">
                <a:latin typeface="Candara" panose="020E0502030303020204" pitchFamily="34" charset="0"/>
              </a:rPr>
              <a:t>Fügnera</a:t>
            </a:r>
            <a:r>
              <a:rPr lang="cs-CZ" dirty="0">
                <a:latin typeface="Candara" panose="020E0502030303020204" pitchFamily="34" charset="0"/>
              </a:rPr>
              <a:t> w </a:t>
            </a:r>
            <a:r>
              <a:rPr lang="cs-CZ" dirty="0" err="1">
                <a:latin typeface="Candara" panose="020E0502030303020204" pitchFamily="34" charset="0"/>
              </a:rPr>
              <a:t>Pradze</a:t>
            </a:r>
            <a:r>
              <a:rPr lang="cs-CZ" dirty="0">
                <a:latin typeface="Candara" panose="020E0502030303020204" pitchFamily="34" charset="0"/>
              </a:rPr>
              <a:t> (1885)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DB33F33-9543-44DE-886A-8D52DF19A5F2}"/>
              </a:ext>
            </a:extLst>
          </p:cNvPr>
          <p:cNvSpPr txBox="1"/>
          <p:nvPr/>
        </p:nvSpPr>
        <p:spPr>
          <a:xfrm>
            <a:off x="262341" y="198385"/>
            <a:ext cx="364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Sochy, pomníky, pamětní desky</a:t>
            </a:r>
          </a:p>
          <a:p>
            <a:r>
              <a:rPr lang="cs-CZ" dirty="0" err="1">
                <a:latin typeface="Candara" panose="020E0502030303020204" pitchFamily="34" charset="0"/>
              </a:rPr>
              <a:t>Rzeźby</a:t>
            </a:r>
            <a:r>
              <a:rPr lang="cs-CZ" dirty="0">
                <a:latin typeface="Candara" panose="020E0502030303020204" pitchFamily="34" charset="0"/>
              </a:rPr>
              <a:t>, </a:t>
            </a:r>
            <a:r>
              <a:rPr lang="cs-CZ" dirty="0" err="1">
                <a:latin typeface="Candara" panose="020E0502030303020204" pitchFamily="34" charset="0"/>
              </a:rPr>
              <a:t>pomniki</a:t>
            </a:r>
            <a:r>
              <a:rPr lang="cs-CZ" dirty="0">
                <a:latin typeface="Candara" panose="020E0502030303020204" pitchFamily="34" charset="0"/>
              </a:rPr>
              <a:t>, </a:t>
            </a:r>
            <a:r>
              <a:rPr lang="cs-CZ" dirty="0" err="1">
                <a:latin typeface="Candara" panose="020E0502030303020204" pitchFamily="34" charset="0"/>
              </a:rPr>
              <a:t>płyty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pamiątkowe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1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27A39C-2EE8-4350-8CBB-C4560B7C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00" y="0"/>
            <a:ext cx="2372765" cy="249433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125712D-425E-47C9-B775-9D3688C25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41" y="1033901"/>
            <a:ext cx="2614577" cy="58242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D6EC99-11AF-4BA9-B291-155D3AC3F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55" y="189667"/>
            <a:ext cx="3349870" cy="37451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43A6A78-CC15-43BB-81F9-78BC79439F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35" t="50745" r="18459" b="36235"/>
          <a:stretch/>
        </p:blipFill>
        <p:spPr>
          <a:xfrm>
            <a:off x="5478504" y="3495114"/>
            <a:ext cx="2316360" cy="76917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6504711-AFEC-48EF-A6AD-20CA301B58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149" r="5555" b="6149"/>
          <a:stretch/>
        </p:blipFill>
        <p:spPr>
          <a:xfrm>
            <a:off x="5845861" y="286348"/>
            <a:ext cx="2276475" cy="30073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30B4034-DB8C-4A13-9135-F6B0FA0AC33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5450848" y="4915143"/>
            <a:ext cx="1917099" cy="17458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0D7176E-BECB-4DAC-969D-6E1409CC0EC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2504003" y="4600243"/>
            <a:ext cx="1195657" cy="118783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38D4B4C-18EA-4A8D-B8CC-E8E47204A9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509" y="2690810"/>
            <a:ext cx="1900966" cy="395444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1738226-A6A7-48A2-AB97-0248B5A8BF2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4729718" y="4465742"/>
            <a:ext cx="825600" cy="130596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FD319B0-F384-45B6-A9B9-726B885B5B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6" b="5417"/>
          <a:stretch/>
        </p:blipFill>
        <p:spPr>
          <a:xfrm>
            <a:off x="7862038" y="4092624"/>
            <a:ext cx="3984587" cy="255262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6F7CC9E-02F1-45EC-BD28-C0033E1D3FD7}"/>
              </a:ext>
            </a:extLst>
          </p:cNvPr>
          <p:cNvSpPr txBox="1"/>
          <p:nvPr/>
        </p:nvSpPr>
        <p:spPr>
          <a:xfrm>
            <a:off x="3288156" y="189667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ndara" panose="020E0502030303020204" pitchFamily="34" charset="0"/>
              </a:rPr>
              <a:t>Užité umění</a:t>
            </a:r>
          </a:p>
          <a:p>
            <a:r>
              <a:rPr lang="cs-CZ" dirty="0" err="1">
                <a:latin typeface="Candara" panose="020E0502030303020204" pitchFamily="34" charset="0"/>
              </a:rPr>
              <a:t>Sztuka</a:t>
            </a:r>
            <a:r>
              <a:rPr lang="cs-CZ" dirty="0">
                <a:latin typeface="Candara" panose="020E0502030303020204" pitchFamily="34" charset="0"/>
              </a:rPr>
              <a:t> </a:t>
            </a:r>
            <a:r>
              <a:rPr lang="cs-CZ" dirty="0" err="1">
                <a:latin typeface="Candara" panose="020E0502030303020204" pitchFamily="34" charset="0"/>
              </a:rPr>
              <a:t>użytkowa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180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530</Words>
  <Application>Microsoft Office PowerPoint</Application>
  <PresentationFormat>Širokoúhlá obrazovka</PresentationFormat>
  <Paragraphs>93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Candara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HP</dc:creator>
  <cp:lastModifiedBy>HP</cp:lastModifiedBy>
  <cp:revision>43</cp:revision>
  <dcterms:created xsi:type="dcterms:W3CDTF">2019-09-29T22:20:22Z</dcterms:created>
  <dcterms:modified xsi:type="dcterms:W3CDTF">2019-10-01T22:22:53Z</dcterms:modified>
</cp:coreProperties>
</file>