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58" r:id="rId4"/>
    <p:sldId id="278" r:id="rId5"/>
    <p:sldId id="259" r:id="rId6"/>
    <p:sldId id="272" r:id="rId7"/>
    <p:sldId id="266" r:id="rId8"/>
    <p:sldId id="287" r:id="rId9"/>
    <p:sldId id="280" r:id="rId10"/>
    <p:sldId id="281" r:id="rId11"/>
    <p:sldId id="262" r:id="rId12"/>
    <p:sldId id="261" r:id="rId13"/>
    <p:sldId id="279" r:id="rId14"/>
    <p:sldId id="270" r:id="rId15"/>
    <p:sldId id="273" r:id="rId16"/>
    <p:sldId id="282" r:id="rId17"/>
    <p:sldId id="285" r:id="rId18"/>
    <p:sldId id="290" r:id="rId19"/>
    <p:sldId id="288" r:id="rId20"/>
    <p:sldId id="289" r:id="rId21"/>
    <p:sldId id="283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209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0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91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11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98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77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14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6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75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7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5A13-F586-448B-B507-1AA5E0B0198B}" type="datetimeFigureOut">
              <a:rPr lang="cs-CZ" smtClean="0"/>
              <a:t>21.11.2019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99166-C34B-4B6C-9D0D-BE8CD495C2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30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302" y="250864"/>
            <a:ext cx="11616856" cy="2244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Česko-polské pohraničí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Kladsko a Kladské pomezí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 vybraných </a:t>
            </a:r>
            <a:r>
              <a:rPr lang="cs-CZ" sz="3200" b="1" dirty="0" err="1" smtClean="0">
                <a:solidFill>
                  <a:srgbClr val="CC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historickogeografických</a:t>
            </a:r>
            <a:r>
              <a:rPr lang="cs-CZ" sz="3200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pramenech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 Semotanová</a:t>
            </a:r>
            <a:endParaRPr lang="cs-CZ" sz="2400" dirty="0">
              <a:solidFill>
                <a:srgbClr val="CC33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741" y="3020595"/>
            <a:ext cx="6573795" cy="35551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15" y="2702355"/>
            <a:ext cx="4657178" cy="40152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842" y="70419"/>
            <a:ext cx="970788" cy="697992"/>
          </a:xfrm>
          <a:prstGeom prst="rect">
            <a:avLst/>
          </a:prstGeom>
        </p:spPr>
      </p:pic>
      <p:pic>
        <p:nvPicPr>
          <p:cNvPr id="7" name="Picture 12" descr="HGRC_english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7447" y="145571"/>
            <a:ext cx="133826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8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Tome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4267" y="275734"/>
            <a:ext cx="2160590" cy="309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225778" y="191672"/>
            <a:ext cx="8094132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2400" b="1" dirty="0" smtClean="0">
                <a:solidFill>
                  <a:srgbClr val="CC3300"/>
                </a:solidFill>
                <a:cs typeface="Arial" panose="020B0604020202020204" pitchFamily="34" charset="0"/>
              </a:rPr>
              <a:t>Písemné; </a:t>
            </a:r>
            <a:r>
              <a:rPr lang="cs-CZ" sz="2400" b="1" dirty="0">
                <a:solidFill>
                  <a:srgbClr val="CC3300"/>
                </a:solidFill>
                <a:cs typeface="Arial" panose="020B0604020202020204" pitchFamily="34" charset="0"/>
              </a:rPr>
              <a:t>vyprávěcí zdroje: </a:t>
            </a:r>
            <a:r>
              <a:rPr lang="cs-CZ" sz="2400" b="1" dirty="0" smtClean="0">
                <a:solidFill>
                  <a:srgbClr val="CC3300"/>
                </a:solidFill>
                <a:cs typeface="Arial" panose="020B0604020202020204" pitchFamily="34" charset="0"/>
              </a:rPr>
              <a:t>p</a:t>
            </a:r>
            <a:r>
              <a:rPr lang="cs-CZ" altLang="cs-CZ" sz="2400" b="1" dirty="0" smtClean="0">
                <a:solidFill>
                  <a:srgbClr val="CC3300"/>
                </a:solidFill>
              </a:rPr>
              <a:t>aměti</a:t>
            </a:r>
          </a:p>
          <a:p>
            <a:endParaRPr lang="cs-CZ" altLang="cs-CZ" sz="2400" b="1" dirty="0" smtClean="0">
              <a:solidFill>
                <a:srgbClr val="CC3300"/>
              </a:solidFill>
            </a:endParaRPr>
          </a:p>
          <a:p>
            <a:pPr eaLnBrk="1" hangingPunct="1"/>
            <a:r>
              <a:rPr lang="cs-CZ" altLang="cs-CZ" sz="2000" b="1" dirty="0" smtClean="0"/>
              <a:t>Václav </a:t>
            </a:r>
            <a:r>
              <a:rPr lang="cs-CZ" altLang="cs-CZ" sz="2000" b="1" dirty="0"/>
              <a:t>Vladivoj Tomek (</a:t>
            </a:r>
            <a:r>
              <a:rPr lang="cs-CZ" altLang="cs-CZ" sz="2000" b="1" dirty="0" smtClean="0"/>
              <a:t>1818-1905) o </a:t>
            </a:r>
            <a:r>
              <a:rPr lang="cs-CZ" altLang="cs-CZ" sz="2000" b="1" dirty="0"/>
              <a:t>Vambeřicích: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i="1" dirty="0" smtClean="0">
                <a:solidFill>
                  <a:srgbClr val="CC3300"/>
                </a:solidFill>
              </a:rPr>
              <a:t>„Šli </a:t>
            </a:r>
            <a:r>
              <a:rPr lang="cs-CZ" altLang="cs-CZ" sz="2000" b="1" i="1" dirty="0">
                <a:solidFill>
                  <a:srgbClr val="CC3300"/>
                </a:solidFill>
              </a:rPr>
              <a:t>jsme do kostela na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welkau</a:t>
            </a:r>
            <a:r>
              <a:rPr lang="cs-CZ" altLang="cs-CZ" sz="2000" b="1" i="1" dirty="0">
                <a:solidFill>
                  <a:srgbClr val="CC3300"/>
                </a:solidFill>
              </a:rPr>
              <a:t>, 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potom </a:t>
            </a:r>
            <a:r>
              <a:rPr lang="cs-CZ" altLang="cs-CZ" sz="2000" b="1" i="1" dirty="0">
                <a:solidFill>
                  <a:srgbClr val="CC3300"/>
                </a:solidFill>
              </a:rPr>
              <a:t>na horu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Kalwarii</a:t>
            </a:r>
            <a:r>
              <a:rPr lang="cs-CZ" altLang="cs-CZ" sz="2000" b="1" i="1" dirty="0">
                <a:solidFill>
                  <a:srgbClr val="CC3300"/>
                </a:solidFill>
              </a:rPr>
              <a:t>, </a:t>
            </a:r>
          </a:p>
          <a:p>
            <a:pPr eaLnBrk="1" hangingPunct="1"/>
            <a:r>
              <a:rPr lang="cs-CZ" altLang="cs-CZ" sz="2000" b="1" i="1" dirty="0">
                <a:solidFill>
                  <a:srgbClr val="CC3300"/>
                </a:solidFill>
              </a:rPr>
              <a:t>a obědovali jsme u Pawla na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pawlači</a:t>
            </a:r>
            <a:r>
              <a:rPr lang="cs-CZ" altLang="cs-CZ" sz="2000" b="1" i="1" dirty="0">
                <a:solidFill>
                  <a:srgbClr val="CC3300"/>
                </a:solidFill>
              </a:rPr>
              <a:t>.</a:t>
            </a:r>
          </a:p>
          <a:p>
            <a:pPr eaLnBrk="1" hangingPunct="1"/>
            <a:endParaRPr lang="cs-CZ" altLang="cs-CZ" sz="2000" b="1" i="1" dirty="0">
              <a:solidFill>
                <a:srgbClr val="CC3300"/>
              </a:solidFill>
            </a:endParaRPr>
          </a:p>
          <a:p>
            <a:pPr eaLnBrk="1" hangingPunct="1"/>
            <a:r>
              <a:rPr lang="cs-CZ" altLang="cs-CZ" sz="2000" b="1" i="1" dirty="0">
                <a:solidFill>
                  <a:srgbClr val="CC3300"/>
                </a:solidFill>
              </a:rPr>
              <a:t>Odpoledne jsme odjeli v půl třetí 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přes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Braumow</a:t>
            </a:r>
            <a:r>
              <a:rPr lang="cs-CZ" altLang="cs-CZ" sz="2000" b="1" i="1" dirty="0">
                <a:solidFill>
                  <a:srgbClr val="CC3300"/>
                </a:solidFill>
              </a:rPr>
              <a:t>, </a:t>
            </a:r>
            <a:endParaRPr lang="cs-CZ" altLang="cs-CZ" sz="2000" b="1" i="1" dirty="0" smtClean="0">
              <a:solidFill>
                <a:srgbClr val="CC3300"/>
              </a:solidFill>
            </a:endParaRPr>
          </a:p>
          <a:p>
            <a:pPr eaLnBrk="1" hangingPunct="1"/>
            <a:r>
              <a:rPr lang="cs-CZ" altLang="cs-CZ" sz="2000" b="1" i="1" dirty="0" smtClean="0">
                <a:solidFill>
                  <a:srgbClr val="CC3300"/>
                </a:solidFill>
              </a:rPr>
              <a:t>kdež </a:t>
            </a:r>
            <a:r>
              <a:rPr lang="cs-CZ" altLang="cs-CZ" sz="2000" b="1" i="1" dirty="0">
                <a:solidFill>
                  <a:srgbClr val="CC3300"/>
                </a:solidFill>
              </a:rPr>
              <a:t>jsme se asi tři </a:t>
            </a:r>
            <a:r>
              <a:rPr lang="cs-CZ" altLang="cs-CZ" sz="2000" b="1" i="1" dirty="0" err="1" smtClean="0">
                <a:solidFill>
                  <a:srgbClr val="CC3300"/>
                </a:solidFill>
              </a:rPr>
              <a:t>čtwrti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 </a:t>
            </a:r>
            <a:r>
              <a:rPr lang="cs-CZ" altLang="cs-CZ" sz="2000" b="1" i="1" dirty="0">
                <a:solidFill>
                  <a:srgbClr val="CC3300"/>
                </a:solidFill>
              </a:rPr>
              <a:t>hodiny </a:t>
            </a:r>
            <a:endParaRPr lang="cs-CZ" altLang="cs-CZ" sz="2000" b="1" i="1" dirty="0" smtClean="0">
              <a:solidFill>
                <a:srgbClr val="CC3300"/>
              </a:solidFill>
            </a:endParaRPr>
          </a:p>
          <a:p>
            <a:pPr eaLnBrk="1" hangingPunct="1"/>
            <a:r>
              <a:rPr lang="cs-CZ" altLang="cs-CZ" sz="2000" b="1" i="1" dirty="0" smtClean="0">
                <a:solidFill>
                  <a:srgbClr val="CC3300"/>
                </a:solidFill>
              </a:rPr>
              <a:t>zastavili </a:t>
            </a:r>
            <a:r>
              <a:rPr lang="cs-CZ" altLang="cs-CZ" sz="2000" b="1" i="1" dirty="0">
                <a:solidFill>
                  <a:srgbClr val="CC3300"/>
                </a:solidFill>
              </a:rPr>
              <a:t>v hostinci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Leowě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.“</a:t>
            </a:r>
            <a:r>
              <a:rPr lang="cs-CZ" altLang="cs-CZ" b="1" dirty="0" smtClean="0"/>
              <a:t>  </a:t>
            </a:r>
            <a:endParaRPr lang="cs-CZ" altLang="cs-CZ" b="1" dirty="0"/>
          </a:p>
          <a:p>
            <a:pPr eaLnBrk="1" hangingPunct="1"/>
            <a:endParaRPr lang="cs-CZ" altLang="cs-CZ" b="1" dirty="0"/>
          </a:p>
        </p:txBody>
      </p:sp>
      <p:pic>
        <p:nvPicPr>
          <p:cNvPr id="5" name="Picture 5" descr="Kladsko 07072008 033_Vamb_zmenšen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194" y="3701957"/>
            <a:ext cx="4689301" cy="351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9_Wern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0901" y="2545843"/>
            <a:ext cx="3827628" cy="323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78307" y="6234417"/>
            <a:ext cx="5411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Vambeřice, současné foto a veduta (1738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61984" y="3954300"/>
            <a:ext cx="3486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Paměti z mého života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1877</a:t>
            </a:r>
          </a:p>
        </p:txBody>
      </p:sp>
    </p:spTree>
    <p:extLst>
      <p:ext uri="{BB962C8B-B14F-4D97-AF65-F5344CB8AC3E}">
        <p14:creationId xmlns:p14="http://schemas.microsoft.com/office/powerpoint/2010/main" val="386643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63888" y="354079"/>
            <a:ext cx="11557177" cy="68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cs-CZ" sz="2400" b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Písemné; </a:t>
            </a:r>
            <a:r>
              <a:rPr lang="cs-CZ" alt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Periodika a počátky odborného zájmu o přírodu, historii  a etnologii Kladska</a:t>
            </a:r>
            <a:endParaRPr lang="cs-CZ" altLang="cs-CZ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 konce 18. století německá regionální periodika, např. 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Glätzische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Monatschrift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1799-1800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Vierteljahrschrift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Geschichte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Heimatkunde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Grafschaft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1881-1891</a:t>
            </a: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Blätter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Geschichte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Heimatkunde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Grafschaft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1906-1910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Glatzer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Heimatblätter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1915-1944</a:t>
            </a: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Josef Štefan Kubín</a:t>
            </a:r>
          </a:p>
          <a:p>
            <a:endParaRPr lang="cs-CZ" altLang="cs-CZ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Zájem k o Kladsko již před první světovou válkou</a:t>
            </a:r>
          </a:p>
          <a:p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České Kladsko, nástin lidopisný, Praha 1926</a:t>
            </a:r>
          </a:p>
          <a:p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b="1" dirty="0"/>
          </a:p>
        </p:txBody>
      </p:sp>
      <p:pic>
        <p:nvPicPr>
          <p:cNvPr id="7176" name="Picture 8" descr="Kladsko_obálky 0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8895" y="2978495"/>
            <a:ext cx="295275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Kladsko_obálk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883" y="3284000"/>
            <a:ext cx="2973387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Kladsko Kubín 192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776" y="4507618"/>
            <a:ext cx="2913063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Kladsko 02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761" y="695600"/>
            <a:ext cx="4064817" cy="343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Kladsko 02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839" y="315181"/>
            <a:ext cx="3625612" cy="624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Kladsko 02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179" y="3290262"/>
            <a:ext cx="4219685" cy="287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104101" y="6320308"/>
            <a:ext cx="7787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Královéhradeckého kraje s Kladskem, Karl Winkler, 1760</a:t>
            </a:r>
          </a:p>
        </p:txBody>
      </p:sp>
      <p:sp>
        <p:nvSpPr>
          <p:cNvPr id="6" name="Obdélník 5"/>
          <p:cNvSpPr/>
          <p:nvPr/>
        </p:nvSpPr>
        <p:spPr>
          <a:xfrm>
            <a:off x="7514447" y="232377"/>
            <a:ext cx="3874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rgbClr val="CC3300"/>
                </a:solidFill>
                <a:latin typeface="Arial" panose="020B0604020202020204" pitchFamily="34" charset="0"/>
              </a:rPr>
              <a:t>Mayerova mapa Kladska, 1747</a:t>
            </a:r>
          </a:p>
        </p:txBody>
      </p:sp>
      <p:sp>
        <p:nvSpPr>
          <p:cNvPr id="7" name="Obdélník 6"/>
          <p:cNvSpPr/>
          <p:nvPr/>
        </p:nvSpPr>
        <p:spPr>
          <a:xfrm>
            <a:off x="478489" y="6488668"/>
            <a:ext cx="3531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rgbClr val="CC3300"/>
                </a:solidFill>
                <a:latin typeface="Arial" panose="020B0604020202020204" pitchFamily="34" charset="0"/>
              </a:rPr>
              <a:t>Müllerova mapa Čech, 1720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188179" y="632487"/>
            <a:ext cx="3161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Kartografické zdroje</a:t>
            </a:r>
          </a:p>
          <a:p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století</a:t>
            </a:r>
            <a:endParaRPr lang="cs-CZ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64" y="978867"/>
            <a:ext cx="4823791" cy="529918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222" y="978866"/>
            <a:ext cx="4581414" cy="529918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67965" y="394090"/>
            <a:ext cx="6718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Kladska, vydaná spolkem </a:t>
            </a:r>
            <a:r>
              <a:rPr lang="cs-CZ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Glatzer</a:t>
            </a:r>
            <a:r>
              <a:rPr lang="cs-CZ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Gebirgsverein</a:t>
            </a:r>
            <a:r>
              <a:rPr lang="cs-CZ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1899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931377" y="6278051"/>
            <a:ext cx="575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mapa Kladska, kolem 1912</a:t>
            </a:r>
            <a:endParaRPr lang="cs-CZ" sz="20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835654" y="147869"/>
            <a:ext cx="3161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Kartografické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zdroje</a:t>
            </a:r>
          </a:p>
          <a:p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století</a:t>
            </a:r>
            <a:endParaRPr lang="cs-CZ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C:\Documents and Settings\Administrator\Dokumenty\Obrázky\Kladsko\Kladsko 0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06887"/>
            <a:ext cx="4263338" cy="33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82674" y="1395687"/>
            <a:ext cx="8160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Veduty, 1737, F. A. </a:t>
            </a:r>
            <a:r>
              <a:rPr lang="cs-CZ" altLang="cs-CZ" sz="20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Pompejus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1862, Kladsko a Dušníky </a:t>
            </a:r>
            <a:endParaRPr lang="cs-CZ" altLang="cs-CZ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376" y="1351152"/>
            <a:ext cx="4324831" cy="327918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28978" y="326697"/>
            <a:ext cx="3175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Ikonografické zdroje</a:t>
            </a:r>
          </a:p>
          <a:p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století</a:t>
            </a: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910334" y="5223146"/>
            <a:ext cx="3664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Friedrich August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Pompejus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Otto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Pompejus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1862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984" y="2429067"/>
            <a:ext cx="4522392" cy="44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445" y="990143"/>
            <a:ext cx="7463730" cy="484739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01" y="3675225"/>
            <a:ext cx="3693380" cy="25348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79" y="3428985"/>
            <a:ext cx="42" cy="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79" y="3428985"/>
            <a:ext cx="42" cy="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79" y="3428985"/>
            <a:ext cx="42" cy="2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591183" y="90238"/>
            <a:ext cx="6323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Ikonografické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zdroje, zejména fotografie a pohlednice, kolem 1900</a:t>
            </a: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921" y="3668760"/>
            <a:ext cx="3656615" cy="235638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06734" y="6126480"/>
            <a:ext cx="8446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Pstrążna</a:t>
            </a: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Stroužný</a:t>
            </a: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Straußeney</a:t>
            </a:r>
            <a:r>
              <a:rPr 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při současné </a:t>
            </a:r>
            <a:r>
              <a:rPr lang="cs-CZ" sz="20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česko-polské  hranici </a:t>
            </a:r>
          </a:p>
          <a:p>
            <a:r>
              <a:rPr lang="cs-CZ" sz="20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 polské straně) kolem roku 1900</a:t>
            </a:r>
            <a:endParaRPr lang="cs-CZ" sz="20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961084" y="5926599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Kudowa-Zdrój</a:t>
            </a:r>
            <a:r>
              <a:rPr lang="cs-CZ" sz="20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kolem roku 1900</a:t>
            </a:r>
            <a:endParaRPr lang="cs-CZ" sz="20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79" y="90238"/>
            <a:ext cx="5123290" cy="2770696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04" y="2782897"/>
            <a:ext cx="60191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Hostinec v Malé Čermné (</a:t>
            </a: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 </a:t>
            </a:r>
            <a:r>
              <a:rPr lang="cs-CZ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Tscherma</a:t>
            </a:r>
            <a:r>
              <a:rPr 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současné česko-polské  hranici </a:t>
            </a:r>
            <a:endParaRPr lang="cs-CZ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 straně) </a:t>
            </a:r>
            <a:r>
              <a:rPr lang="cs-CZ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kolem roku 1900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6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341906"/>
            <a:ext cx="12022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Rekonstrukce na podkladě historických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zdrojů, Ondřej Felcman, Eva Semotanová</a:t>
            </a: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Historickogeografický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územně správní vývoj Kladska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1349752"/>
            <a:ext cx="5661794" cy="49993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700" y="1349752"/>
            <a:ext cx="5629058" cy="500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01" y="1278358"/>
            <a:ext cx="6103458" cy="43153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111" y="2782167"/>
            <a:ext cx="5792639" cy="397246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84729" y="189028"/>
            <a:ext cx="11869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Rekonstrukce na podkladě historických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zdrojů, Tomáš Burda, </a:t>
            </a:r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Jarosław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Malicki</a:t>
            </a:r>
          </a:p>
          <a:p>
            <a:endParaRPr lang="cs-CZ" sz="10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Územně správní vývoj ve 20. století a místní jména českého původu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9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097" y="1353887"/>
            <a:ext cx="7461976" cy="525345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0167" y="333955"/>
            <a:ext cx="11487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Rekonstrukce na podkladě historických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zdrojů, Eva Semotanová, Jiří Krejčí</a:t>
            </a:r>
          </a:p>
          <a:p>
            <a:endParaRPr lang="cs-CZ" sz="10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Kladsko a Broumovsko 3D model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927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Broumovsko_výřez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48" y="505927"/>
            <a:ext cx="4636125" cy="56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45941" y="90429"/>
            <a:ext cx="11180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Rekonstrukce na podkladě historických zdrojů, Eva </a:t>
            </a:r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Semotanová</a:t>
            </a:r>
            <a:endParaRPr lang="cs-CZ" sz="2400" b="1" dirty="0" smtClean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 smtClean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2588" y="6106247"/>
            <a:ext cx="6055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Duchovní krajina na Broumovsku a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Vambeřicku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 19. století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753" y="505928"/>
            <a:ext cx="4355019" cy="63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0413" y="326004"/>
            <a:ext cx="111843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přednášky</a:t>
            </a: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Historickogeografické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prameny (zdroje), základ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heuristiky a příklady jejich využití</a:t>
            </a:r>
          </a:p>
          <a:p>
            <a:endParaRPr lang="cs-CZ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Časové </a:t>
            </a:r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místní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</a:t>
            </a: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ohledem na výpovědní hodnotu 18. ‒ počátek 20. století, Kladsko a Kladské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příhraničí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Jazykově</a:t>
            </a:r>
            <a:r>
              <a:rPr lang="cs-CZ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 uvedené období německé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latinské, české,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jiné</a:t>
            </a:r>
            <a:endParaRPr lang="cs-CZ" dirty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181" y="2430751"/>
            <a:ext cx="4007064" cy="49758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08" y="2740736"/>
            <a:ext cx="4097650" cy="392974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38740" y="4055368"/>
            <a:ext cx="156645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Gorzanów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Gořanov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Arnsdorf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Grafenort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kolem 1900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ambeřice_cesty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55" y="1114425"/>
            <a:ext cx="8064500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89262" y="151179"/>
            <a:ext cx="9809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Rekonstrukce na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podkladě </a:t>
            </a:r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historických zdrojů,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 </a:t>
            </a:r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Semotanová</a:t>
            </a:r>
            <a:endParaRPr lang="cs-CZ" sz="2400" b="1" dirty="0" smtClean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Poutní cesty z Kladského pomezí do Vambeřic a Barda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5446" y="509344"/>
            <a:ext cx="6639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cap="all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Závěrem</a:t>
            </a:r>
            <a:endParaRPr lang="cs-CZ" sz="3200" b="1" cap="all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78" y="1701581"/>
            <a:ext cx="2300500" cy="358494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77578" y="5601693"/>
            <a:ext cx="8123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Králický Sněžník (Śnieżnik </a:t>
            </a:r>
            <a:r>
              <a:rPr lang="pl-PL" sz="2000" b="1" dirty="0">
                <a:solidFill>
                  <a:srgbClr val="CC3300"/>
                </a:solidFill>
                <a:latin typeface="Arial" panose="020B0604020202020204" pitchFamily="34" charset="0"/>
              </a:rPr>
              <a:t>Kłodzki</a:t>
            </a:r>
            <a:r>
              <a:rPr lang="pl-PL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, </a:t>
            </a:r>
            <a:r>
              <a:rPr lang="pl-PL" sz="2000" b="1" dirty="0">
                <a:solidFill>
                  <a:srgbClr val="CC3300"/>
                </a:solidFill>
                <a:latin typeface="Arial" panose="020B0604020202020204" pitchFamily="34" charset="0"/>
              </a:rPr>
              <a:t> Glatzer </a:t>
            </a:r>
            <a:r>
              <a:rPr lang="pl-PL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Schneeberg, Grulicher </a:t>
            </a:r>
            <a:r>
              <a:rPr lang="pl-PL" sz="2000" b="1" dirty="0">
                <a:solidFill>
                  <a:srgbClr val="CC3300"/>
                </a:solidFill>
                <a:latin typeface="Arial" panose="020B0604020202020204" pitchFamily="34" charset="0"/>
              </a:rPr>
              <a:t>Schneeberg, </a:t>
            </a:r>
            <a:r>
              <a:rPr lang="pl-PL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Spieglitzer Schneeberg,Grosser </a:t>
            </a:r>
            <a:r>
              <a:rPr lang="pl-PL" sz="2000" b="1" dirty="0">
                <a:solidFill>
                  <a:srgbClr val="CC3300"/>
                </a:solidFill>
                <a:latin typeface="Arial" panose="020B0604020202020204" pitchFamily="34" charset="0"/>
              </a:rPr>
              <a:t>Schneeberg</a:t>
            </a:r>
            <a:r>
              <a:rPr lang="pl-PL" sz="2000" b="1" dirty="0" smtClean="0">
                <a:solidFill>
                  <a:srgbClr val="CC3300"/>
                </a:solidFill>
                <a:latin typeface="Arial" panose="020B0604020202020204" pitchFamily="34" charset="0"/>
              </a:rPr>
              <a:t>), rozhledna, kolem roku 1900</a:t>
            </a:r>
            <a:endParaRPr lang="cs-CZ" sz="2000" b="1" dirty="0">
              <a:solidFill>
                <a:srgbClr val="CC33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02890" y="250986"/>
            <a:ext cx="8794142" cy="6486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rgbClr val="CC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Historickogeografické</a:t>
            </a:r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prameny (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zdroje) pro </a:t>
            </a:r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Kladsko a česko-polské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pohraničí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rgbClr val="CC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Kartografické: 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přesahem, Kladsko 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česko-polské pohraničí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rgbClr val="CC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Písemné (vyprávěcí)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Kladsko nebo česko-polské pohraničí, s 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přesahem zejména průvodce</a:t>
            </a:r>
            <a:endParaRPr lang="cs-CZ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Ikonografické: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jednotlivé lokality nebo 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panoramatické 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pohledy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bez přesahu</a:t>
            </a:r>
            <a:endParaRPr lang="cs-CZ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Pracují 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 nimi čeští, polští i němečtí odborníci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 přednášce prezentovány pro období 18. – počátek 20. století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Jedná se o 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ukázku zlomku 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pramenů, zachycujících 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dějinný, územně správní i 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krajinotvorný vývoj Kladska a česko-polského pohraničí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Žádoucí je jejich 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průběžná dokumentace 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zpřístupňování jako středoevropského kulturního 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dědictví; využití </a:t>
            </a:r>
            <a:r>
              <a:rPr lang="cs-CZ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humanities</a:t>
            </a:r>
            <a:r>
              <a:rPr lang="cs-CZ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5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345" y="-135172"/>
            <a:ext cx="10970934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  <a:p>
            <a:endParaRPr lang="cs-CZ" sz="2000" b="1" dirty="0" smtClean="0"/>
          </a:p>
          <a:p>
            <a:r>
              <a:rPr lang="cs-CZ" sz="2400" b="1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Historickogeografické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prameny 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(zdroje)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Písemné; úřední ‒ nejsou předmětem přednášky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Písemné; vyprávěcí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„Mezi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kronikami a vlastivědnými příručkami“ se silným subjektivním autorským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akcentem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Vlastivědné popisy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Místopisy s topograficko-statistickým akcentem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Osobní korespondence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Pověsti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Paměti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Písemné; první odborné práce a periodika; Archiv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Josefa Štefana Kubína, LA PNP, Praha (Staré Hrady)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Kartografické</a:t>
            </a: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Ikonografické</a:t>
            </a: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812" y="4826532"/>
            <a:ext cx="3206288" cy="23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tl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76" y="586002"/>
            <a:ext cx="2005013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14809" y="1"/>
            <a:ext cx="6511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Zdroje přednášky, odborná literatura </a:t>
            </a:r>
            <a:endParaRPr lang="cs-CZ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924" y="597307"/>
            <a:ext cx="1920047" cy="27927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845" y="621526"/>
            <a:ext cx="1929823" cy="274435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14809" y="3384765"/>
            <a:ext cx="119044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Obraz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Kladska v průvodci Karla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Herloßsohna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z roku 1840. </a:t>
            </a:r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Kladský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sborník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Roč. 10,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2013,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s. 53-64. </a:t>
            </a: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Historyczna</a:t>
            </a:r>
            <a:r>
              <a:rPr lang="cs-CZ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topografia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Kłodzka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Przegląd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badań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 </a:t>
            </a:r>
            <a:r>
              <a:rPr lang="cs-CZ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źródła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historyczne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cs-CZ" b="1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Słownik</a:t>
            </a:r>
            <a:r>
              <a:rPr lang="cs-CZ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nazw</a:t>
            </a:r>
            <a:r>
              <a:rPr lang="cs-CZ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miejscowości</a:t>
            </a:r>
            <a:r>
              <a:rPr lang="cs-CZ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Ziemi</a:t>
            </a:r>
            <a:r>
              <a:rPr lang="cs-CZ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Kłodzkiej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Wrocław</a:t>
            </a:r>
            <a:r>
              <a:rPr lang="cs-CZ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ARGI, </a:t>
            </a:r>
            <a:r>
              <a:rPr lang="cs-CZ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2015</a:t>
            </a:r>
          </a:p>
          <a:p>
            <a:endParaRPr lang="cs-CZ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Ziemia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Kłodzka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Region w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społecznej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świadomości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historycznej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Historyczne</a:t>
            </a:r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współczesne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problemy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Ziemi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Kłodzkiej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. Studia i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materialy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Wrocław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: ARGI, 2015 </a:t>
            </a:r>
            <a:r>
              <a:rPr lang="cs-CZ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Wambierzyce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Ziemi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Kłodzkiej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Osiem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stuleci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duchowego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krajobrazu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Historyczne</a:t>
            </a:r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współczesne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problemy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Ziemi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Kłodzkiej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. Studia i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materialy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Wrocław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: ARGI,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Mapové rekonstrukce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na základě zdrojů</a:t>
            </a:r>
          </a:p>
          <a:p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6912" y="645005"/>
            <a:ext cx="2162475" cy="27162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890" y="621526"/>
            <a:ext cx="2070471" cy="27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49603" y="89722"/>
            <a:ext cx="11486493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Písemné; vyprávěcí zdroje</a:t>
            </a:r>
            <a:endParaRPr lang="cs-CZ" sz="2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 </a:t>
            </a:r>
            <a:r>
              <a:rPr lang="cs-CZ" sz="20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Gottlieb</a:t>
            </a:r>
            <a:r>
              <a:rPr lang="cs-CZ" sz="2000" b="1" cap="all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Kahlo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Chronik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Grafschaft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1757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 Friedrich </a:t>
            </a:r>
            <a:r>
              <a:rPr lang="cs-CZ" sz="2000" b="1" cap="all" dirty="0" err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Büsching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významný německý teolog, statistik, pedagog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geograf, považovaný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za zakladatele moderní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geografie</a:t>
            </a:r>
          </a:p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Beschreibung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Grafschaft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in: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týž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Erd­be­schreibung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Hamburg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1754–1768</a:t>
            </a:r>
          </a:p>
          <a:p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A. F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Büschings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βe Erdbeschreibung, 12.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Troppau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1786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lphaUcPeriod"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cs-CZ" sz="2000" b="1" cap="all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Kögler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Chroniken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Grafschaft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rukopis 1793–1817, 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reedice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1–5,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hrsg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Dieter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Pohl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Modautal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Köln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1992–2003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Úryvky z 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Köglerovy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kroniky, která je spíše topografií Kladska, byly publikovány již na sklonku 19. století ve svazcích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Vierteljahrschrift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Geschichte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Heimatkunde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Grafschaft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endParaRPr lang="cs-CZ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Ukázka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popisu farnosti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Grafenort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Gořanov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Gorzanów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Arnsdorf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), otištěná roku 1887, upozorňuje mimo jiné na původ jména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Arnsdorf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Dorf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heißt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den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ältesten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Urkunden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Arnoldisdorf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lateinisch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Arnoldi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spätern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Arnsdorf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Jahre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1670,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28.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März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königlichen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Amte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angeordnet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daß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dieses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Dorf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Zukunft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Ansuchen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Johann Friedrich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Reichsgrafen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Herberstein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Genehmigung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Kaisers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Leopold I.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Grafenort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genannt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geschrieben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sollte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.“ </a:t>
            </a:r>
            <a:endParaRPr lang="cs-CZ" sz="2000" b="1" i="1" dirty="0" smtClean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Kögler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uvádí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čtyři varianty zeměpisného jména, k nimž je třeba připočítat dvě další verze, českou a 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polskou (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Gořanov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Gorzanów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22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49" y="750127"/>
            <a:ext cx="6349728" cy="547447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967750" y="6224600"/>
            <a:ext cx="7823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cap="all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F.</a:t>
            </a:r>
            <a:r>
              <a:rPr lang="cs-CZ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Büschings</a:t>
            </a:r>
            <a:r>
              <a:rPr lang="cs-CZ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</a:t>
            </a:r>
            <a:r>
              <a:rPr lang="cs-CZ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βe Erdbeschreibung, 12. </a:t>
            </a:r>
            <a:r>
              <a:rPr lang="cs-CZ" sz="20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cs-CZ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Troppau</a:t>
            </a:r>
            <a:r>
              <a:rPr lang="cs-CZ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1786</a:t>
            </a:r>
            <a:r>
              <a:rPr lang="cs-CZ" sz="2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0" y="451221"/>
            <a:ext cx="6144881" cy="524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-68690" y="3296158"/>
            <a:ext cx="1226069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i="1" dirty="0" smtClean="0">
                <a:solidFill>
                  <a:srgbClr val="CC3300"/>
                </a:solidFill>
              </a:rPr>
              <a:t>„Es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war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ein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leuchtender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Morgen</a:t>
            </a:r>
            <a:r>
              <a:rPr lang="cs-CZ" altLang="cs-CZ" sz="2000" b="1" i="1" dirty="0">
                <a:solidFill>
                  <a:srgbClr val="CC3300"/>
                </a:solidFill>
              </a:rPr>
              <a:t>,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als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wir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Glatz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verliessen</a:t>
            </a:r>
            <a:r>
              <a:rPr lang="cs-CZ" altLang="cs-CZ" sz="2000" b="1" i="1" dirty="0">
                <a:solidFill>
                  <a:srgbClr val="CC3300"/>
                </a:solidFill>
              </a:rPr>
              <a:t>. </a:t>
            </a:r>
            <a:r>
              <a:rPr lang="cs-CZ" altLang="cs-CZ" sz="2000" b="1" i="1" dirty="0" err="1" smtClean="0">
                <a:solidFill>
                  <a:srgbClr val="CC3300"/>
                </a:solidFill>
              </a:rPr>
              <a:t>Auf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 </a:t>
            </a:r>
            <a:r>
              <a:rPr lang="cs-CZ" altLang="cs-CZ" sz="2000" b="1" i="1" dirty="0">
                <a:solidFill>
                  <a:srgbClr val="CC3300"/>
                </a:solidFill>
              </a:rPr>
              <a:t>der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Wiesen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funkelte</a:t>
            </a:r>
            <a:r>
              <a:rPr lang="cs-CZ" altLang="cs-CZ" sz="2000" b="1" i="1" dirty="0">
                <a:solidFill>
                  <a:srgbClr val="CC3300"/>
                </a:solidFill>
              </a:rPr>
              <a:t> der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Thau</a:t>
            </a:r>
            <a:r>
              <a:rPr lang="cs-CZ" altLang="cs-CZ" sz="2000" b="1" i="1" dirty="0">
                <a:solidFill>
                  <a:srgbClr val="CC3300"/>
                </a:solidFill>
              </a:rPr>
              <a:t>,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die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fernen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Berge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tauchten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schwarz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 smtClean="0">
                <a:solidFill>
                  <a:srgbClr val="CC3300"/>
                </a:solidFill>
              </a:rPr>
              <a:t>aus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 </a:t>
            </a:r>
            <a:r>
              <a:rPr lang="cs-CZ" altLang="cs-CZ" sz="2000" b="1" i="1" dirty="0">
                <a:solidFill>
                  <a:srgbClr val="CC3300"/>
                </a:solidFill>
              </a:rPr>
              <a:t>dem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blassgrauen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nebel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hervor</a:t>
            </a:r>
            <a:r>
              <a:rPr lang="cs-CZ" altLang="cs-CZ" sz="2000" b="1" i="1" dirty="0">
                <a:solidFill>
                  <a:srgbClr val="CC3300"/>
                </a:solidFill>
              </a:rPr>
              <a:t>,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die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Sonne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beleuchtete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</a:p>
          <a:p>
            <a:pPr eaLnBrk="1" hangingPunct="1"/>
            <a:r>
              <a:rPr lang="cs-CZ" altLang="cs-CZ" sz="2000" b="1" i="1" dirty="0" err="1">
                <a:solidFill>
                  <a:srgbClr val="CC3300"/>
                </a:solidFill>
              </a:rPr>
              <a:t>einen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Wolkenlosen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Himmel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und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die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Grünende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Erde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mit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ihnen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Hügel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 smtClean="0">
                <a:solidFill>
                  <a:srgbClr val="CC3300"/>
                </a:solidFill>
              </a:rPr>
              <a:t>und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Bergwogen</a:t>
            </a:r>
            <a:r>
              <a:rPr lang="cs-CZ" altLang="cs-CZ" sz="2000" b="1" i="1" dirty="0">
                <a:solidFill>
                  <a:srgbClr val="CC3300"/>
                </a:solidFill>
              </a:rPr>
              <a:t>. 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Der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Weg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zieht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sich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an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Berghänden</a:t>
            </a:r>
            <a:r>
              <a:rPr lang="cs-CZ" altLang="cs-CZ" sz="2000" b="1" i="1" dirty="0">
                <a:solidFill>
                  <a:srgbClr val="CC3300"/>
                </a:solidFill>
              </a:rPr>
              <a:t> durch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Thäler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 smtClean="0">
                <a:solidFill>
                  <a:srgbClr val="CC3300"/>
                </a:solidFill>
              </a:rPr>
              <a:t>und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 smtClean="0">
                <a:solidFill>
                  <a:srgbClr val="CC3300"/>
                </a:solidFill>
              </a:rPr>
              <a:t>Gehöfte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 smtClean="0">
                <a:solidFill>
                  <a:srgbClr val="CC3300"/>
                </a:solidFill>
              </a:rPr>
              <a:t>hin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 </a:t>
            </a:r>
            <a:r>
              <a:rPr lang="cs-CZ" altLang="cs-CZ" sz="2000" b="1" i="1" dirty="0">
                <a:solidFill>
                  <a:srgbClr val="CC3300"/>
                </a:solidFill>
              </a:rPr>
              <a:t>bis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Albendorf</a:t>
            </a:r>
            <a:r>
              <a:rPr lang="cs-CZ" altLang="cs-CZ" sz="2000" b="1" i="1" dirty="0">
                <a:solidFill>
                  <a:srgbClr val="CC3300"/>
                </a:solidFill>
              </a:rPr>
              <a:t>,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das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malerisch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zwischen</a:t>
            </a:r>
            <a:r>
              <a:rPr lang="cs-CZ" altLang="cs-CZ" sz="2000" b="1" i="1" dirty="0">
                <a:solidFill>
                  <a:srgbClr val="CC3300"/>
                </a:solidFill>
              </a:rPr>
              <a:t> den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sanften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3300"/>
                </a:solidFill>
              </a:rPr>
              <a:t>Höhen</a:t>
            </a:r>
            <a:r>
              <a:rPr lang="cs-CZ" altLang="cs-CZ" sz="2000" b="1" i="1" dirty="0">
                <a:solidFill>
                  <a:srgbClr val="CC3300"/>
                </a:solidFill>
              </a:rPr>
              <a:t> </a:t>
            </a:r>
            <a:r>
              <a:rPr lang="cs-CZ" altLang="cs-CZ" sz="2000" b="1" i="1" dirty="0" err="1" smtClean="0">
                <a:solidFill>
                  <a:srgbClr val="CC3300"/>
                </a:solidFill>
              </a:rPr>
              <a:t>liegt</a:t>
            </a:r>
            <a:r>
              <a:rPr lang="cs-CZ" altLang="cs-CZ" sz="2000" b="1" i="1" dirty="0" smtClean="0">
                <a:solidFill>
                  <a:srgbClr val="CC3300"/>
                </a:solidFill>
              </a:rPr>
              <a:t>.“</a:t>
            </a:r>
            <a:r>
              <a:rPr lang="cs-CZ" altLang="cs-CZ" sz="2000" b="1" dirty="0" smtClean="0">
                <a:solidFill>
                  <a:srgbClr val="CC3300"/>
                </a:solidFill>
              </a:rPr>
              <a:t> </a:t>
            </a:r>
            <a:endParaRPr lang="cs-CZ" altLang="cs-CZ" sz="2000" b="1" dirty="0">
              <a:solidFill>
                <a:srgbClr val="CC3300"/>
              </a:solidFill>
            </a:endParaRPr>
          </a:p>
          <a:p>
            <a:pPr eaLnBrk="1" hangingPunct="1"/>
            <a:endParaRPr lang="cs-CZ" altLang="cs-CZ" sz="2000" dirty="0"/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270728" y="6150114"/>
            <a:ext cx="53690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2000" b="1" dirty="0"/>
              <a:t>Fotel </a:t>
            </a:r>
            <a:r>
              <a:rPr lang="cs-CZ" sz="2000" b="1" dirty="0" err="1" smtClean="0"/>
              <a:t>Pradziada</a:t>
            </a:r>
            <a:r>
              <a:rPr lang="cs-CZ" sz="2000" b="1" dirty="0" smtClean="0"/>
              <a:t>, Velká </a:t>
            </a:r>
            <a:r>
              <a:rPr lang="cs-CZ" sz="2000" b="1" dirty="0" err="1" smtClean="0"/>
              <a:t>Hejšovina</a:t>
            </a:r>
            <a:r>
              <a:rPr lang="cs-CZ" sz="2000" b="1" dirty="0" smtClean="0"/>
              <a:t>, cca 1840</a:t>
            </a:r>
          </a:p>
          <a:p>
            <a:r>
              <a:rPr lang="cs-CZ" sz="2000" b="1" dirty="0" smtClean="0"/>
              <a:t>(</a:t>
            </a:r>
            <a:r>
              <a:rPr lang="cs-CZ" sz="2000" b="1" dirty="0" err="1" smtClean="0"/>
              <a:t>Grossvaterstuhl</a:t>
            </a:r>
            <a:r>
              <a:rPr lang="cs-CZ" sz="2000" b="1" dirty="0" smtClean="0"/>
              <a:t>) </a:t>
            </a:r>
            <a:endParaRPr lang="cs-CZ" altLang="cs-CZ" sz="2000" b="1" dirty="0">
              <a:solidFill>
                <a:srgbClr val="CC33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57886"/>
            <a:ext cx="118320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Písemné; vyprávěcí zdroje: Průvodce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 kladských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zajímavostech, samostatné 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nebo jako součást průvodců po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Krkonoších či Jizerských horách. </a:t>
            </a:r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Průvodce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, věnované lázním a lázeňství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Rozkvět během 19. století.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32478" y="1911097"/>
            <a:ext cx="117688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Dva rozdílné příklady</a:t>
            </a:r>
          </a:p>
          <a:p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Karl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Herlosssohn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Wanderungen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durch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Riesengebirge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Grafschaft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1840 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853" y="4495372"/>
            <a:ext cx="4079232" cy="28838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469" y="655522"/>
            <a:ext cx="1845030" cy="26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0792" y="219457"/>
            <a:ext cx="111069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Písemné; vyprávěcí zdroje: Průvodce </a:t>
            </a:r>
            <a:endParaRPr lang="cs-CZ" sz="2400" b="1" dirty="0" smtClean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Wilhelm </a:t>
            </a: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Patschowsky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Führer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durch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Grafschaft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Glatz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dal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Eulengebirge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Schweidnitz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1902, vydání 1912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936" y="1366429"/>
            <a:ext cx="3232064" cy="26307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15" y="1658654"/>
            <a:ext cx="3568000" cy="28627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496" y="2766798"/>
            <a:ext cx="3618849" cy="40912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92" y="1573674"/>
            <a:ext cx="1875143" cy="31231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642" y="4519857"/>
            <a:ext cx="3034004" cy="233814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354312" y="4407409"/>
            <a:ext cx="2596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průvodcem pracoval např.  Josef Štefan Kubín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71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2995" y="405516"/>
            <a:ext cx="114392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Písemné; </a:t>
            </a:r>
            <a:r>
              <a:rPr lang="cs-CZ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vyprávěcí zdroje: </a:t>
            </a:r>
            <a:r>
              <a:rPr lang="cs-CZ" sz="2400" b="1" dirty="0" smtClean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Osobní korespondence</a:t>
            </a:r>
            <a:r>
              <a:rPr lang="cs-CZ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cs-CZ" sz="2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Čtyři  </a:t>
            </a: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dopisy amerického diplomata, pozdějšího prezidenta Spojených států amerických Johna Quincy Adamse svému bratrovi z cesty po Kladsku roku 1800 (od roku 1797 snad do roku 1802 bylo jeho pracovním působištěm Prusko</a:t>
            </a:r>
            <a:r>
              <a:rPr lang="cs-CZ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</a:t>
            </a: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 dopise z města Kladska, datovaném 27. srpna 1800, Adams o své návštěvě ve Vambeřicích (</a:t>
            </a:r>
            <a:r>
              <a:rPr lang="cs-CZ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Wambierzyce</a:t>
            </a: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napsal: </a:t>
            </a:r>
            <a:endParaRPr lang="cs-CZ" sz="2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2000" b="1" i="1" dirty="0" smtClean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lenghtening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my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way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little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 had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oportunity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visiting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church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Almendorf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 the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seat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Count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Magné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Eckersdorf</a:t>
            </a:r>
            <a:r>
              <a:rPr lang="cs-CZ" sz="2000" b="1" i="1" dirty="0">
                <a:solidFill>
                  <a:srgbClr val="CC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.“ </a:t>
            </a:r>
            <a:endParaRPr lang="cs-CZ" sz="2000" b="1" i="1" dirty="0" smtClean="0">
              <a:solidFill>
                <a:srgbClr val="CC33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cs-CZ" sz="2000" b="1" i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 této krátké anglicky psané textové ukázce jsou dvě zeměpisná jména, jedno ve variantě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Almendorf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(německy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Albendorf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česky Vambeřice, polsky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Wambierzyce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), druhé ve variantě německé –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Eckersdorf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(česky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Božkov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polsky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Bożków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Kladskem projíždělo mnoho dalších významných osobností – v roce 1790 je navštívil např. Johann Wolfgang Goethe –, které zanechaly pestré záznamy o svých cestách a cestovních zážitcích s rozličnými informacemi ke kladskému místopisu</a:t>
            </a:r>
          </a:p>
        </p:txBody>
      </p:sp>
    </p:spTree>
    <p:extLst>
      <p:ext uri="{BB962C8B-B14F-4D97-AF65-F5344CB8AC3E}">
        <p14:creationId xmlns:p14="http://schemas.microsoft.com/office/powerpoint/2010/main" val="7458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802</Words>
  <Application>Microsoft Office PowerPoint</Application>
  <PresentationFormat>Širokoúhlá obrazovka</PresentationFormat>
  <Paragraphs>167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Semotanová</dc:creator>
  <cp:lastModifiedBy>Vodička Tomáš</cp:lastModifiedBy>
  <cp:revision>70</cp:revision>
  <dcterms:created xsi:type="dcterms:W3CDTF">2019-09-04T10:45:03Z</dcterms:created>
  <dcterms:modified xsi:type="dcterms:W3CDTF">2019-11-21T13:16:39Z</dcterms:modified>
</cp:coreProperties>
</file>