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4" r:id="rId3"/>
    <p:sldId id="267" r:id="rId4"/>
    <p:sldId id="271" r:id="rId5"/>
    <p:sldId id="270" r:id="rId6"/>
    <p:sldId id="282" r:id="rId7"/>
    <p:sldId id="273" r:id="rId8"/>
    <p:sldId id="401" r:id="rId9"/>
    <p:sldId id="281" r:id="rId10"/>
    <p:sldId id="269" r:id="rId11"/>
    <p:sldId id="266" r:id="rId12"/>
    <p:sldId id="265" r:id="rId13"/>
    <p:sldId id="403" r:id="rId14"/>
    <p:sldId id="4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15" autoAdjust="0"/>
  </p:normalViewPr>
  <p:slideViewPr>
    <p:cSldViewPr snapToGrid="0">
      <p:cViewPr varScale="1">
        <p:scale>
          <a:sx n="65" d="100"/>
          <a:sy n="65" d="100"/>
        </p:scale>
        <p:origin x="-82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258D-061B-4DFE-ADFA-5A45D8E4487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FBB19-7134-4D10-BDC3-75A753EBA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445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FBB19-7134-4D10-BDC3-75A753EBA3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05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79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23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34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549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861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04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63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6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01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26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8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999A-9307-4FE5-AF28-6B2E47AD8F1D}" type="datetimeFigureOut">
              <a:rPr lang="en-US" smtClean="0"/>
              <a:pPr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6101C-BF9B-4099-9254-F05BA37F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094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F0F17-AAA9-4E8C-837C-44BC6111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49" y="1837883"/>
            <a:ext cx="10782300" cy="891423"/>
          </a:xfrm>
        </p:spPr>
        <p:txBody>
          <a:bodyPr anchor="ctr">
            <a:no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Kompetence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pl-PL" sz="36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pl-PL" sz="36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3600" b="1" dirty="0" err="1" smtClean="0">
                <a:solidFill>
                  <a:srgbClr val="FFFF00"/>
                </a:solidFill>
                <a:latin typeface="+mn-lt"/>
              </a:rPr>
              <a:t>polské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a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české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místní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samosprávy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4" name="Podtytuł 2">
            <a:extLst>
              <a:ext uri="{FF2B5EF4-FFF2-40B4-BE49-F238E27FC236}">
                <a16:creationId xmlns:a16="http://schemas.microsoft.com/office/drawing/2014/main" xmlns="" id="{07F5F32B-642D-4E8B-B72E-27142E563B26}"/>
              </a:ext>
            </a:extLst>
          </p:cNvPr>
          <p:cNvSpPr txBox="1">
            <a:spLocks/>
          </p:cNvSpPr>
          <p:nvPr/>
        </p:nvSpPr>
        <p:spPr>
          <a:xfrm>
            <a:off x="3787017" y="4326399"/>
            <a:ext cx="4706455" cy="433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dr hab. Marian Kachniarz prof. </a:t>
            </a:r>
            <a:r>
              <a:rPr lang="pl-PL" sz="1800" dirty="0" err="1"/>
              <a:t>UPWr</a:t>
            </a:r>
            <a:r>
              <a:rPr lang="pl-PL" sz="1800" dirty="0"/>
              <a:t>  </a:t>
            </a:r>
            <a:endParaRPr lang="en-US" sz="18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FFA82F60-114B-4C75-9602-2B1ED6029E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4078" y="4935982"/>
            <a:ext cx="4695221" cy="13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55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12C8675-5AF8-4979-8C7D-BF9E77915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3017" y="3880634"/>
            <a:ext cx="4204074" cy="538595"/>
          </a:xfrm>
        </p:spPr>
        <p:txBody>
          <a:bodyPr anchor="ctr">
            <a:noAutofit/>
          </a:bodyPr>
          <a:lstStyle/>
          <a:p>
            <a:pPr algn="l"/>
            <a:r>
              <a:rPr lang="pl-PL" sz="1600" dirty="0"/>
              <a:t>205 obci</a:t>
            </a:r>
            <a:r>
              <a:rPr lang="en-US" sz="1600" dirty="0"/>
              <a:t> </a:t>
            </a:r>
            <a:endParaRPr lang="pl-PL" sz="1600" dirty="0"/>
          </a:p>
          <a:p>
            <a:pPr algn="l"/>
            <a:r>
              <a:rPr lang="en-US" sz="1600" dirty="0"/>
              <a:t>s </a:t>
            </a:r>
            <a:r>
              <a:rPr lang="en-US" sz="1600" dirty="0" err="1"/>
              <a:t>rozšířenou</a:t>
            </a:r>
            <a:r>
              <a:rPr lang="en-US" sz="1600" dirty="0"/>
              <a:t> </a:t>
            </a:r>
            <a:r>
              <a:rPr lang="en-US" sz="1600" dirty="0" err="1"/>
              <a:t>působností</a:t>
            </a:r>
            <a:endParaRPr lang="en-US" sz="16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66950A1-92DE-443B-9719-1AB1EDF518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6642" y="435355"/>
            <a:ext cx="5081122" cy="3207304"/>
          </a:xfrm>
          <a:prstGeom prst="rect">
            <a:avLst/>
          </a:prstGeom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xmlns="" id="{3EF1F0AA-DB4A-4D2F-B7CC-E7A950DCA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319088"/>
            <a:ext cx="10782300" cy="892175"/>
          </a:xfrm>
        </p:spPr>
        <p:txBody>
          <a:bodyPr anchor="ctr">
            <a:normAutofit/>
          </a:bodyPr>
          <a:lstStyle/>
          <a:p>
            <a:pPr algn="l"/>
            <a:r>
              <a:rPr lang="pl-PL" sz="3200" b="1" dirty="0">
                <a:solidFill>
                  <a:srgbClr val="FFFF00"/>
                </a:solidFill>
                <a:latin typeface="+mn-lt"/>
              </a:rPr>
              <a:t>Powiat/Okres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60FC700-D29E-40E5-B39A-2762FB8CF1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3099" y="3642659"/>
            <a:ext cx="5094665" cy="3215852"/>
          </a:xfrm>
          <a:prstGeom prst="rect">
            <a:avLst/>
          </a:prstGeom>
        </p:spPr>
      </p:pic>
      <p:sp>
        <p:nvSpPr>
          <p:cNvPr id="18" name="Podtytuł 2">
            <a:extLst>
              <a:ext uri="{FF2B5EF4-FFF2-40B4-BE49-F238E27FC236}">
                <a16:creationId xmlns:a16="http://schemas.microsoft.com/office/drawing/2014/main" xmlns="" id="{870A8EC8-0755-4296-A88A-FC8A50D50CBA}"/>
              </a:ext>
            </a:extLst>
          </p:cNvPr>
          <p:cNvSpPr txBox="1">
            <a:spLocks/>
          </p:cNvSpPr>
          <p:nvPr/>
        </p:nvSpPr>
        <p:spPr>
          <a:xfrm>
            <a:off x="4253017" y="2789993"/>
            <a:ext cx="4204074" cy="538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600" dirty="0"/>
              <a:t>76 </a:t>
            </a:r>
            <a:r>
              <a:rPr lang="pl-PL" sz="1600" dirty="0" err="1"/>
              <a:t>okresů</a:t>
            </a:r>
            <a:endParaRPr lang="en-US" sz="1600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FCBB687A-ED38-4B77-999A-68F5883D04FF}"/>
              </a:ext>
            </a:extLst>
          </p:cNvPr>
          <p:cNvSpPr/>
          <p:nvPr/>
        </p:nvSpPr>
        <p:spPr>
          <a:xfrm>
            <a:off x="514493" y="1375596"/>
            <a:ext cx="48767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Po likwidacji okresów kompetencje rozdzielono na</a:t>
            </a:r>
            <a:br>
              <a:rPr lang="pl-PL" dirty="0"/>
            </a:br>
            <a:r>
              <a:rPr lang="pl-PL" dirty="0"/>
              <a:t>- kraj (ok. 20%)</a:t>
            </a:r>
          </a:p>
          <a:p>
            <a:r>
              <a:rPr lang="pl-PL" dirty="0"/>
              <a:t>- obce</a:t>
            </a:r>
            <a:r>
              <a:rPr lang="en-US" dirty="0"/>
              <a:t> s </a:t>
            </a:r>
            <a:r>
              <a:rPr lang="en-US" dirty="0" err="1"/>
              <a:t>rozšířenou</a:t>
            </a:r>
            <a:r>
              <a:rPr lang="en-US" dirty="0"/>
              <a:t> </a:t>
            </a:r>
            <a:r>
              <a:rPr lang="en-US" dirty="0" err="1"/>
              <a:t>působností</a:t>
            </a:r>
            <a:r>
              <a:rPr lang="pl-PL" dirty="0"/>
              <a:t> (ok. 80%)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617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F0F17-AAA9-4E8C-837C-44BC6111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92592" y="69281"/>
            <a:ext cx="10782300" cy="891423"/>
          </a:xfrm>
        </p:spPr>
        <p:txBody>
          <a:bodyPr anchor="ctr"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  <a:latin typeface="+mn-lt"/>
              </a:rPr>
              <a:t>Województwo/Kraj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E12C8675-5AF8-4979-8C7D-BF9E77915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46" y="1537083"/>
            <a:ext cx="2701064" cy="460349"/>
          </a:xfrm>
        </p:spPr>
        <p:txBody>
          <a:bodyPr anchor="ctr">
            <a:noAutofit/>
          </a:bodyPr>
          <a:lstStyle/>
          <a:p>
            <a:pPr algn="l"/>
            <a:r>
              <a:rPr lang="pl-PL" sz="2000" dirty="0"/>
              <a:t>Polska:</a:t>
            </a:r>
          </a:p>
          <a:p>
            <a:pPr algn="l"/>
            <a:r>
              <a:rPr lang="pl-PL" sz="2000" dirty="0"/>
              <a:t>19,5 tys. km</a:t>
            </a:r>
            <a:r>
              <a:rPr lang="pl-PL" sz="2000" baseline="30000" dirty="0"/>
              <a:t>2 </a:t>
            </a:r>
            <a:r>
              <a:rPr lang="pl-PL" sz="2000" dirty="0"/>
              <a:t>  </a:t>
            </a:r>
          </a:p>
          <a:p>
            <a:pPr algn="l"/>
            <a:r>
              <a:rPr lang="pl-PL" sz="2000" dirty="0"/>
              <a:t>2,4 mln mieszkańców</a:t>
            </a:r>
            <a:endParaRPr lang="en-US" sz="2000" dirty="0"/>
          </a:p>
        </p:txBody>
      </p:sp>
      <p:sp>
        <p:nvSpPr>
          <p:cNvPr id="16" name="Podtytuł 2">
            <a:extLst>
              <a:ext uri="{FF2B5EF4-FFF2-40B4-BE49-F238E27FC236}">
                <a16:creationId xmlns:a16="http://schemas.microsoft.com/office/drawing/2014/main" xmlns="" id="{A9CACE73-6A97-407B-88FC-1D61BBEE0B10}"/>
              </a:ext>
            </a:extLst>
          </p:cNvPr>
          <p:cNvSpPr txBox="1">
            <a:spLocks/>
          </p:cNvSpPr>
          <p:nvPr/>
        </p:nvSpPr>
        <p:spPr>
          <a:xfrm>
            <a:off x="2766687" y="1537082"/>
            <a:ext cx="2701064" cy="460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dirty="0" err="1"/>
              <a:t>Česka</a:t>
            </a:r>
            <a:r>
              <a:rPr lang="pl-PL" sz="2000" dirty="0"/>
              <a:t> </a:t>
            </a:r>
            <a:r>
              <a:rPr lang="pl-PL" sz="2000" dirty="0" err="1"/>
              <a:t>republka</a:t>
            </a:r>
            <a:r>
              <a:rPr lang="pl-PL" sz="2000" dirty="0"/>
              <a:t>:</a:t>
            </a:r>
          </a:p>
          <a:p>
            <a:pPr algn="l"/>
            <a:r>
              <a:rPr lang="pl-PL" sz="2000" dirty="0"/>
              <a:t>5,6 tys. km</a:t>
            </a:r>
            <a:r>
              <a:rPr lang="pl-PL" sz="2000" baseline="30000" dirty="0"/>
              <a:t>2 </a:t>
            </a:r>
            <a:r>
              <a:rPr lang="pl-PL" sz="2000" dirty="0"/>
              <a:t>  </a:t>
            </a:r>
          </a:p>
          <a:p>
            <a:pPr algn="l"/>
            <a:r>
              <a:rPr lang="pl-PL" sz="2000" dirty="0"/>
              <a:t>0,75 mln mieszkańców</a:t>
            </a:r>
            <a:endParaRPr lang="en-US" sz="20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A44DCA8A-8178-4C18-B56C-8D5B9B5525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6760" y="-26412"/>
            <a:ext cx="7252786" cy="61609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4464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F0F17-AAA9-4E8C-837C-44BC6111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831" y="150711"/>
            <a:ext cx="10782300" cy="891423"/>
          </a:xfrm>
        </p:spPr>
        <p:txBody>
          <a:bodyPr anchor="ctr">
            <a:normAutofit/>
          </a:bodyPr>
          <a:lstStyle/>
          <a:p>
            <a:pPr algn="l"/>
            <a:r>
              <a:rPr lang="pl-PL" sz="3200" b="1" dirty="0">
                <a:solidFill>
                  <a:srgbClr val="FFFF00"/>
                </a:solidFill>
                <a:latin typeface="+mn-lt"/>
              </a:rPr>
              <a:t>Dualizm na poziomie województwa i kontrola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xmlns="" id="{A1E15FFB-64DA-4A51-84B7-F017C5849D44}"/>
              </a:ext>
            </a:extLst>
          </p:cNvPr>
          <p:cNvSpPr/>
          <p:nvPr/>
        </p:nvSpPr>
        <p:spPr>
          <a:xfrm>
            <a:off x="2811646" y="2226813"/>
            <a:ext cx="2524126" cy="7524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Wojewoda</a:t>
            </a:r>
          </a:p>
          <a:p>
            <a:pPr algn="ctr"/>
            <a:r>
              <a:rPr lang="pl-PL" dirty="0"/>
              <a:t>Urząd Wojewódzki</a:t>
            </a:r>
            <a:endParaRPr lang="en-US" dirty="0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xmlns="" id="{E25E856D-5F44-4B4D-BB3D-FBC97846C024}"/>
              </a:ext>
            </a:extLst>
          </p:cNvPr>
          <p:cNvSpPr/>
          <p:nvPr/>
        </p:nvSpPr>
        <p:spPr>
          <a:xfrm>
            <a:off x="5622445" y="1147190"/>
            <a:ext cx="2524126" cy="7524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Państwo</a:t>
            </a:r>
            <a:endParaRPr lang="en-US" dirty="0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xmlns="" id="{A2841C4A-AB34-4202-9073-85283460692F}"/>
              </a:ext>
            </a:extLst>
          </p:cNvPr>
          <p:cNvSpPr/>
          <p:nvPr/>
        </p:nvSpPr>
        <p:spPr>
          <a:xfrm>
            <a:off x="5622446" y="2212604"/>
            <a:ext cx="2524125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Marszałek</a:t>
            </a:r>
          </a:p>
          <a:p>
            <a:pPr algn="ctr"/>
            <a:r>
              <a:rPr lang="pl-PL" dirty="0"/>
              <a:t>Urząd Marszałkowski</a:t>
            </a:r>
            <a:endParaRPr lang="en-US" dirty="0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xmlns="" id="{DDA586E2-3703-47DC-AD2B-44D887B34734}"/>
              </a:ext>
            </a:extLst>
          </p:cNvPr>
          <p:cNvSpPr/>
          <p:nvPr/>
        </p:nvSpPr>
        <p:spPr>
          <a:xfrm>
            <a:off x="8963024" y="1147191"/>
            <a:ext cx="2524126" cy="7524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Stat</a:t>
            </a:r>
            <a:endParaRPr lang="en-US" dirty="0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xmlns="" id="{8C176AF7-0EF3-4706-B2CE-2D87797003B9}"/>
              </a:ext>
            </a:extLst>
          </p:cNvPr>
          <p:cNvSpPr/>
          <p:nvPr/>
        </p:nvSpPr>
        <p:spPr>
          <a:xfrm>
            <a:off x="9029703" y="2212605"/>
            <a:ext cx="2524125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Hejtman</a:t>
            </a:r>
          </a:p>
          <a:p>
            <a:pPr algn="ctr"/>
            <a:r>
              <a:rPr lang="pl-PL" dirty="0"/>
              <a:t>Krajský úřad</a:t>
            </a:r>
            <a:endParaRPr lang="en-US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084DA98C-811C-43DB-BE65-A1D32DC3F397}"/>
              </a:ext>
            </a:extLst>
          </p:cNvPr>
          <p:cNvSpPr/>
          <p:nvPr/>
        </p:nvSpPr>
        <p:spPr>
          <a:xfrm>
            <a:off x="2923445" y="3082231"/>
            <a:ext cx="2412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/>
              <a:t>np. </a:t>
            </a:r>
          </a:p>
          <a:p>
            <a:pPr algn="ctr"/>
            <a:r>
              <a:rPr lang="pl-PL" sz="1400" dirty="0"/>
              <a:t>Dolnośląski Urząd Wojewódzki</a:t>
            </a:r>
            <a:endParaRPr lang="en-US" sz="1400" dirty="0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0A7F0A1A-18DF-487B-AE88-7AAFB4E35E11}"/>
              </a:ext>
            </a:extLst>
          </p:cNvPr>
          <p:cNvSpPr/>
          <p:nvPr/>
        </p:nvSpPr>
        <p:spPr>
          <a:xfrm>
            <a:off x="5785540" y="2979288"/>
            <a:ext cx="23610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/>
              <a:t>np. </a:t>
            </a:r>
          </a:p>
          <a:p>
            <a:pPr algn="ctr"/>
            <a:r>
              <a:rPr lang="pl-PL" sz="1400" dirty="0"/>
              <a:t>Urząd Marszałkowski</a:t>
            </a:r>
          </a:p>
          <a:p>
            <a:pPr algn="ctr"/>
            <a:r>
              <a:rPr lang="pl-PL" sz="1400" dirty="0"/>
              <a:t>Województwa Dolnośląskiego</a:t>
            </a:r>
            <a:endParaRPr lang="en-US" sz="1400" dirty="0"/>
          </a:p>
        </p:txBody>
      </p:sp>
      <p:grpSp>
        <p:nvGrpSpPr>
          <p:cNvPr id="37" name="Grupa 36">
            <a:extLst>
              <a:ext uri="{FF2B5EF4-FFF2-40B4-BE49-F238E27FC236}">
                <a16:creationId xmlns:a16="http://schemas.microsoft.com/office/drawing/2014/main" xmlns="" id="{762FFD64-0CDA-4112-884A-9DCFCC540424}"/>
              </a:ext>
            </a:extLst>
          </p:cNvPr>
          <p:cNvGrpSpPr/>
          <p:nvPr/>
        </p:nvGrpSpPr>
        <p:grpSpPr>
          <a:xfrm>
            <a:off x="5335310" y="2588842"/>
            <a:ext cx="1273276" cy="2571809"/>
            <a:chOff x="5335310" y="2588842"/>
            <a:chExt cx="1273276" cy="2571809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xmlns="" id="{09AD8497-4682-4B03-9540-604CAC5A6832}"/>
                </a:ext>
              </a:extLst>
            </p:cNvPr>
            <p:cNvGrpSpPr/>
            <p:nvPr/>
          </p:nvGrpSpPr>
          <p:grpSpPr>
            <a:xfrm>
              <a:off x="5335310" y="2588842"/>
              <a:ext cx="288908" cy="2413211"/>
              <a:chOff x="5335310" y="2588842"/>
              <a:chExt cx="288908" cy="2413211"/>
            </a:xfrm>
          </p:grpSpPr>
          <p:cxnSp>
            <p:nvCxnSpPr>
              <p:cNvPr id="12" name="Łącznik prosty ze strzałką 11">
                <a:extLst>
                  <a:ext uri="{FF2B5EF4-FFF2-40B4-BE49-F238E27FC236}">
                    <a16:creationId xmlns:a16="http://schemas.microsoft.com/office/drawing/2014/main" xmlns="" id="{F5449E70-A6DF-42C7-AFC7-E838277B42E2}"/>
                  </a:ext>
                </a:extLst>
              </p:cNvPr>
              <p:cNvCxnSpPr>
                <a:stCxn id="14" idx="3"/>
                <a:endCxn id="16" idx="1"/>
              </p:cNvCxnSpPr>
              <p:nvPr/>
            </p:nvCxnSpPr>
            <p:spPr>
              <a:xfrm flipV="1">
                <a:off x="5335772" y="2588842"/>
                <a:ext cx="286674" cy="14209"/>
              </a:xfrm>
              <a:prstGeom prst="straightConnector1">
                <a:avLst/>
              </a:prstGeom>
              <a:ln w="2540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ze strzałką 25">
                <a:extLst>
                  <a:ext uri="{FF2B5EF4-FFF2-40B4-BE49-F238E27FC236}">
                    <a16:creationId xmlns:a16="http://schemas.microsoft.com/office/drawing/2014/main" xmlns="" id="{49CE0E75-E8FA-4B12-831A-DE988A8601FF}"/>
                  </a:ext>
                </a:extLst>
              </p:cNvPr>
              <p:cNvCxnSpPr/>
              <p:nvPr/>
            </p:nvCxnSpPr>
            <p:spPr>
              <a:xfrm flipV="1">
                <a:off x="5335310" y="4240741"/>
                <a:ext cx="286674" cy="14209"/>
              </a:xfrm>
              <a:prstGeom prst="straightConnector1">
                <a:avLst/>
              </a:prstGeom>
              <a:ln w="2540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ze strzałką 26">
                <a:extLst>
                  <a:ext uri="{FF2B5EF4-FFF2-40B4-BE49-F238E27FC236}">
                    <a16:creationId xmlns:a16="http://schemas.microsoft.com/office/drawing/2014/main" xmlns="" id="{7BD47C17-11C8-44AA-9FFF-949DBD045E7C}"/>
                  </a:ext>
                </a:extLst>
              </p:cNvPr>
              <p:cNvCxnSpPr/>
              <p:nvPr/>
            </p:nvCxnSpPr>
            <p:spPr>
              <a:xfrm flipV="1">
                <a:off x="5337544" y="4987844"/>
                <a:ext cx="286674" cy="14209"/>
              </a:xfrm>
              <a:prstGeom prst="straightConnector1">
                <a:avLst/>
              </a:prstGeom>
              <a:ln w="2540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>
                <a:extLst>
                  <a:ext uri="{FF2B5EF4-FFF2-40B4-BE49-F238E27FC236}">
                    <a16:creationId xmlns:a16="http://schemas.microsoft.com/office/drawing/2014/main" xmlns="" id="{128FF500-5FC4-477E-95BA-3B2FE3F550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3310" y="2603050"/>
                <a:ext cx="0" cy="2399003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xmlns="" id="{3A5194EF-9CB8-49F0-89E1-F798124C23BF}"/>
                </a:ext>
              </a:extLst>
            </p:cNvPr>
            <p:cNvSpPr/>
            <p:nvPr/>
          </p:nvSpPr>
          <p:spPr>
            <a:xfrm>
              <a:off x="5785540" y="4070284"/>
              <a:ext cx="8230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/>
                <a:t>Powiat</a:t>
              </a:r>
              <a:endParaRPr lang="en-US" dirty="0"/>
            </a:p>
          </p:txBody>
        </p: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xmlns="" id="{C1D1C4C7-2382-41D2-92CD-0309835BFAB8}"/>
                </a:ext>
              </a:extLst>
            </p:cNvPr>
            <p:cNvSpPr/>
            <p:nvPr/>
          </p:nvSpPr>
          <p:spPr>
            <a:xfrm>
              <a:off x="5808367" y="4791319"/>
              <a:ext cx="8002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/>
                <a:t>Gmina</a:t>
              </a:r>
              <a:endParaRPr lang="en-US" dirty="0"/>
            </a:p>
          </p:txBody>
        </p:sp>
      </p:grpSp>
      <p:sp>
        <p:nvSpPr>
          <p:cNvPr id="40" name="Dymek mowy: owalny 39">
            <a:extLst>
              <a:ext uri="{FF2B5EF4-FFF2-40B4-BE49-F238E27FC236}">
                <a16:creationId xmlns:a16="http://schemas.microsoft.com/office/drawing/2014/main" xmlns="" id="{869CC7D7-1645-45BA-9FA4-5A430B5EFB03}"/>
              </a:ext>
            </a:extLst>
          </p:cNvPr>
          <p:cNvSpPr/>
          <p:nvPr/>
        </p:nvSpPr>
        <p:spPr>
          <a:xfrm>
            <a:off x="882789" y="1037987"/>
            <a:ext cx="3767796" cy="738266"/>
          </a:xfrm>
          <a:prstGeom prst="wedgeEllipseCallout">
            <a:avLst>
              <a:gd name="adj1" fmla="val 72270"/>
              <a:gd name="adj2" fmla="val 12196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 Polsce – </a:t>
            </a:r>
          </a:p>
          <a:p>
            <a:pPr algn="ctr"/>
            <a:r>
              <a:rPr lang="pl-PL" sz="1200" dirty="0"/>
              <a:t>dualizm na poziomie wojewódzkim</a:t>
            </a:r>
          </a:p>
          <a:p>
            <a:pPr algn="ctr"/>
            <a:r>
              <a:rPr lang="pl-PL" sz="1200" dirty="0"/>
              <a:t>(administracja państwowa i samorządowa)</a:t>
            </a:r>
            <a:endParaRPr lang="en-US" sz="1200" dirty="0"/>
          </a:p>
        </p:txBody>
      </p:sp>
      <p:sp>
        <p:nvSpPr>
          <p:cNvPr id="41" name="Dymek mowy: owalny 40">
            <a:extLst>
              <a:ext uri="{FF2B5EF4-FFF2-40B4-BE49-F238E27FC236}">
                <a16:creationId xmlns:a16="http://schemas.microsoft.com/office/drawing/2014/main" xmlns="" id="{05C4BC11-13CA-4600-B211-825B9BB98380}"/>
              </a:ext>
            </a:extLst>
          </p:cNvPr>
          <p:cNvSpPr/>
          <p:nvPr/>
        </p:nvSpPr>
        <p:spPr>
          <a:xfrm>
            <a:off x="3055281" y="3773202"/>
            <a:ext cx="1974112" cy="416362"/>
          </a:xfrm>
          <a:prstGeom prst="wedgeEllipseCallout">
            <a:avLst>
              <a:gd name="adj1" fmla="val 62706"/>
              <a:gd name="adj2" fmla="val -622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Nadzór</a:t>
            </a:r>
            <a:r>
              <a:rPr lang="en-US" sz="1200" dirty="0"/>
              <a:t> prawny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xmlns="" id="{8DABD35A-57B8-47C8-B707-D598E42913F4}"/>
              </a:ext>
            </a:extLst>
          </p:cNvPr>
          <p:cNvCxnSpPr>
            <a:cxnSpLocks/>
          </p:cNvCxnSpPr>
          <p:nvPr/>
        </p:nvCxnSpPr>
        <p:spPr>
          <a:xfrm>
            <a:off x="9482193" y="1878983"/>
            <a:ext cx="0" cy="333621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upa 70">
            <a:extLst>
              <a:ext uri="{FF2B5EF4-FFF2-40B4-BE49-F238E27FC236}">
                <a16:creationId xmlns:a16="http://schemas.microsoft.com/office/drawing/2014/main" xmlns="" id="{0B2914D1-E73D-4F3C-932A-33209DD740D4}"/>
              </a:ext>
            </a:extLst>
          </p:cNvPr>
          <p:cNvGrpSpPr/>
          <p:nvPr/>
        </p:nvGrpSpPr>
        <p:grpSpPr>
          <a:xfrm>
            <a:off x="9468580" y="3064652"/>
            <a:ext cx="286674" cy="1951610"/>
            <a:chOff x="9468580" y="3064652"/>
            <a:chExt cx="286674" cy="1951610"/>
          </a:xfrm>
        </p:grpSpPr>
        <p:cxnSp>
          <p:nvCxnSpPr>
            <p:cNvPr id="49" name="Łącznik prosty ze strzałką 48">
              <a:extLst>
                <a:ext uri="{FF2B5EF4-FFF2-40B4-BE49-F238E27FC236}">
                  <a16:creationId xmlns:a16="http://schemas.microsoft.com/office/drawing/2014/main" xmlns="" id="{500B3891-35A6-40BD-AE7F-506B51F4D16B}"/>
                </a:ext>
              </a:extLst>
            </p:cNvPr>
            <p:cNvCxnSpPr/>
            <p:nvPr/>
          </p:nvCxnSpPr>
          <p:spPr>
            <a:xfrm flipV="1">
              <a:off x="9468580" y="5002053"/>
              <a:ext cx="286674" cy="14209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xmlns="" id="{68A274A3-B859-4502-BAD6-B8964F60D5F9}"/>
                </a:ext>
              </a:extLst>
            </p:cNvPr>
            <p:cNvCxnSpPr>
              <a:cxnSpLocks/>
            </p:cNvCxnSpPr>
            <p:nvPr/>
          </p:nvCxnSpPr>
          <p:spPr>
            <a:xfrm>
              <a:off x="9470396" y="3064652"/>
              <a:ext cx="11797" cy="195161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Prostokąt 45">
            <a:extLst>
              <a:ext uri="{FF2B5EF4-FFF2-40B4-BE49-F238E27FC236}">
                <a16:creationId xmlns:a16="http://schemas.microsoft.com/office/drawing/2014/main" xmlns="" id="{971A243C-6D45-43BB-B330-6123EA3B3813}"/>
              </a:ext>
            </a:extLst>
          </p:cNvPr>
          <p:cNvSpPr/>
          <p:nvPr/>
        </p:nvSpPr>
        <p:spPr>
          <a:xfrm>
            <a:off x="9796111" y="4785048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Obec</a:t>
            </a:r>
            <a:endParaRPr lang="en-US" dirty="0"/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xmlns="" id="{4BDA5803-9AE6-4C1D-9269-518530638BDE}"/>
              </a:ext>
            </a:extLst>
          </p:cNvPr>
          <p:cNvGrpSpPr/>
          <p:nvPr/>
        </p:nvGrpSpPr>
        <p:grpSpPr>
          <a:xfrm>
            <a:off x="10440181" y="1513293"/>
            <a:ext cx="1364784" cy="3502969"/>
            <a:chOff x="10440181" y="1513293"/>
            <a:chExt cx="1364784" cy="3502969"/>
          </a:xfrm>
        </p:grpSpPr>
        <p:cxnSp>
          <p:nvCxnSpPr>
            <p:cNvPr id="54" name="Łącznik prosty 53">
              <a:extLst>
                <a:ext uri="{FF2B5EF4-FFF2-40B4-BE49-F238E27FC236}">
                  <a16:creationId xmlns:a16="http://schemas.microsoft.com/office/drawing/2014/main" xmlns="" id="{8EE02AF9-8EE1-49DB-9B35-3FBD50EEF06C}"/>
                </a:ext>
              </a:extLst>
            </p:cNvPr>
            <p:cNvCxnSpPr>
              <a:cxnSpLocks/>
            </p:cNvCxnSpPr>
            <p:nvPr/>
          </p:nvCxnSpPr>
          <p:spPr>
            <a:xfrm>
              <a:off x="11804965" y="1513293"/>
              <a:ext cx="0" cy="3456421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ze strzałką 55">
              <a:extLst>
                <a:ext uri="{FF2B5EF4-FFF2-40B4-BE49-F238E27FC236}">
                  <a16:creationId xmlns:a16="http://schemas.microsoft.com/office/drawing/2014/main" xmlns="" id="{4DDF7F95-631A-4051-BBEC-908D4AD0CD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40181" y="5016262"/>
              <a:ext cx="1338343" cy="0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Łącznik prosty ze strzałką 57">
              <a:extLst>
                <a:ext uri="{FF2B5EF4-FFF2-40B4-BE49-F238E27FC236}">
                  <a16:creationId xmlns:a16="http://schemas.microsoft.com/office/drawing/2014/main" xmlns="" id="{4CC0825A-D52A-4954-BAA5-E2040DECF5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29131" y="1523427"/>
              <a:ext cx="449393" cy="0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ymek mowy: owalny 63">
            <a:extLst>
              <a:ext uri="{FF2B5EF4-FFF2-40B4-BE49-F238E27FC236}">
                <a16:creationId xmlns:a16="http://schemas.microsoft.com/office/drawing/2014/main" xmlns="" id="{B5A2AE76-EED7-40C0-83B1-7CF10EBD8F3B}"/>
              </a:ext>
            </a:extLst>
          </p:cNvPr>
          <p:cNvSpPr/>
          <p:nvPr/>
        </p:nvSpPr>
        <p:spPr>
          <a:xfrm>
            <a:off x="9367286" y="6086912"/>
            <a:ext cx="2721251" cy="538186"/>
          </a:xfrm>
          <a:prstGeom prst="wedgeEllipseCallout">
            <a:avLst>
              <a:gd name="adj1" fmla="val 23952"/>
              <a:gd name="adj2" fmla="val -2360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Nadzór</a:t>
            </a:r>
            <a:r>
              <a:rPr lang="en-US" sz="1200" dirty="0"/>
              <a:t> prawny</a:t>
            </a:r>
            <a:r>
              <a:rPr lang="pl-PL" sz="1200" dirty="0"/>
              <a:t> i finansowy </a:t>
            </a:r>
          </a:p>
          <a:p>
            <a:pPr algn="ctr"/>
            <a:r>
              <a:rPr lang="pl-PL" sz="1200" dirty="0"/>
              <a:t>w zakresie zadań zleconych</a:t>
            </a:r>
            <a:endParaRPr lang="en-US" sz="1200" dirty="0"/>
          </a:p>
        </p:txBody>
      </p:sp>
      <p:grpSp>
        <p:nvGrpSpPr>
          <p:cNvPr id="70" name="Grupa 69">
            <a:extLst>
              <a:ext uri="{FF2B5EF4-FFF2-40B4-BE49-F238E27FC236}">
                <a16:creationId xmlns:a16="http://schemas.microsoft.com/office/drawing/2014/main" xmlns="" id="{0220C1CC-C4B3-4E3A-B0D8-2730E0C5207C}"/>
              </a:ext>
            </a:extLst>
          </p:cNvPr>
          <p:cNvGrpSpPr/>
          <p:nvPr/>
        </p:nvGrpSpPr>
        <p:grpSpPr>
          <a:xfrm>
            <a:off x="4683044" y="1550683"/>
            <a:ext cx="1055449" cy="687047"/>
            <a:chOff x="4683044" y="1550683"/>
            <a:chExt cx="1055449" cy="687047"/>
          </a:xfrm>
        </p:grpSpPr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xmlns="" id="{000DC861-7AD1-4721-8551-69D9D71259BD}"/>
                </a:ext>
              </a:extLst>
            </p:cNvPr>
            <p:cNvCxnSpPr>
              <a:cxnSpLocks/>
            </p:cNvCxnSpPr>
            <p:nvPr/>
          </p:nvCxnSpPr>
          <p:spPr>
            <a:xfrm>
              <a:off x="4683044" y="1561600"/>
              <a:ext cx="0" cy="67613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Łącznik prosty ze strzałką 67">
              <a:extLst>
                <a:ext uri="{FF2B5EF4-FFF2-40B4-BE49-F238E27FC236}">
                  <a16:creationId xmlns:a16="http://schemas.microsoft.com/office/drawing/2014/main" xmlns="" id="{E17BBB42-4CD7-4F2D-8F54-BD1D8C19A9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3044" y="1550683"/>
              <a:ext cx="1055449" cy="0"/>
            </a:xfrm>
            <a:prstGeom prst="straightConnector1">
              <a:avLst/>
            </a:prstGeom>
            <a:ln w="2540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Dymek mowy: owalny 73">
            <a:extLst>
              <a:ext uri="{FF2B5EF4-FFF2-40B4-BE49-F238E27FC236}">
                <a16:creationId xmlns:a16="http://schemas.microsoft.com/office/drawing/2014/main" xmlns="" id="{502537E5-9FFB-4123-BE17-70EDE697FAD9}"/>
              </a:ext>
            </a:extLst>
          </p:cNvPr>
          <p:cNvSpPr/>
          <p:nvPr/>
        </p:nvSpPr>
        <p:spPr>
          <a:xfrm>
            <a:off x="4853432" y="6391338"/>
            <a:ext cx="2524121" cy="336770"/>
          </a:xfrm>
          <a:prstGeom prst="wedgeEllipseCallout">
            <a:avLst>
              <a:gd name="adj1" fmla="val -26498"/>
              <a:gd name="adj2" fmla="val -1646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Nadzór</a:t>
            </a:r>
            <a:r>
              <a:rPr lang="en-US" sz="1200" dirty="0"/>
              <a:t> </a:t>
            </a:r>
            <a:r>
              <a:rPr lang="pl-PL" sz="1200" dirty="0"/>
              <a:t>finansowy</a:t>
            </a:r>
            <a:endParaRPr lang="en-US" sz="1200" dirty="0"/>
          </a:p>
        </p:txBody>
      </p:sp>
      <p:sp>
        <p:nvSpPr>
          <p:cNvPr id="75" name="Prostokąt: zaokrąglone rogi 74">
            <a:extLst>
              <a:ext uri="{FF2B5EF4-FFF2-40B4-BE49-F238E27FC236}">
                <a16:creationId xmlns:a16="http://schemas.microsoft.com/office/drawing/2014/main" xmlns="" id="{053AAA4F-050D-44E5-8128-70D95661B9B8}"/>
              </a:ext>
            </a:extLst>
          </p:cNvPr>
          <p:cNvSpPr/>
          <p:nvPr/>
        </p:nvSpPr>
        <p:spPr>
          <a:xfrm>
            <a:off x="3681090" y="5535853"/>
            <a:ext cx="1685887" cy="75247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Regionalna Izba Obrachunkowa</a:t>
            </a:r>
            <a:endParaRPr lang="en-US" sz="1400" dirty="0"/>
          </a:p>
        </p:txBody>
      </p:sp>
      <p:grpSp>
        <p:nvGrpSpPr>
          <p:cNvPr id="95" name="Grupa 94">
            <a:extLst>
              <a:ext uri="{FF2B5EF4-FFF2-40B4-BE49-F238E27FC236}">
                <a16:creationId xmlns:a16="http://schemas.microsoft.com/office/drawing/2014/main" xmlns="" id="{1FD012FF-0D05-4626-B08F-AECB0256F6C7}"/>
              </a:ext>
            </a:extLst>
          </p:cNvPr>
          <p:cNvGrpSpPr/>
          <p:nvPr/>
        </p:nvGrpSpPr>
        <p:grpSpPr>
          <a:xfrm>
            <a:off x="5366977" y="2647507"/>
            <a:ext cx="3153758" cy="3326371"/>
            <a:chOff x="5366977" y="2647507"/>
            <a:chExt cx="3153758" cy="3326371"/>
          </a:xfrm>
        </p:grpSpPr>
        <p:cxnSp>
          <p:nvCxnSpPr>
            <p:cNvPr id="77" name="Łącznik prosty ze strzałką 76">
              <a:extLst>
                <a:ext uri="{FF2B5EF4-FFF2-40B4-BE49-F238E27FC236}">
                  <a16:creationId xmlns:a16="http://schemas.microsoft.com/office/drawing/2014/main" xmlns="" id="{A2D3817E-7A9E-4F6E-AE18-57C319159A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6977" y="5972257"/>
              <a:ext cx="3144849" cy="1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Łącznik prosty ze strzałką 77">
              <a:extLst>
                <a:ext uri="{FF2B5EF4-FFF2-40B4-BE49-F238E27FC236}">
                  <a16:creationId xmlns:a16="http://schemas.microsoft.com/office/drawing/2014/main" xmlns="" id="{39A9C7E8-4FFE-4DDB-BABD-D630537D63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2884" y="2647507"/>
              <a:ext cx="67851" cy="3326371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Łącznik prosty ze strzałką 85">
              <a:extLst>
                <a:ext uri="{FF2B5EF4-FFF2-40B4-BE49-F238E27FC236}">
                  <a16:creationId xmlns:a16="http://schemas.microsoft.com/office/drawing/2014/main" xmlns="" id="{5620F91D-812A-453B-96F7-64CEF0FBA21A}"/>
                </a:ext>
              </a:extLst>
            </p:cNvPr>
            <p:cNvCxnSpPr>
              <a:cxnSpLocks/>
              <a:endCxn id="32" idx="3"/>
            </p:cNvCxnSpPr>
            <p:nvPr/>
          </p:nvCxnSpPr>
          <p:spPr>
            <a:xfrm flipH="1">
              <a:off x="6608586" y="4958336"/>
              <a:ext cx="1850650" cy="17649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Łącznik prosty ze strzałką 90">
              <a:extLst>
                <a:ext uri="{FF2B5EF4-FFF2-40B4-BE49-F238E27FC236}">
                  <a16:creationId xmlns:a16="http://schemas.microsoft.com/office/drawing/2014/main" xmlns="" id="{F347521B-31DB-4791-AC89-1AD1589E6B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32922" y="4258550"/>
              <a:ext cx="1850650" cy="17649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Łącznik prosty ze strzałką 91">
              <a:extLst>
                <a:ext uri="{FF2B5EF4-FFF2-40B4-BE49-F238E27FC236}">
                  <a16:creationId xmlns:a16="http://schemas.microsoft.com/office/drawing/2014/main" xmlns="" id="{95EDE673-2DBC-4BED-85F0-2769577C80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6571" y="2665248"/>
              <a:ext cx="306314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Dymek mowy: owalny 62">
            <a:extLst>
              <a:ext uri="{FF2B5EF4-FFF2-40B4-BE49-F238E27FC236}">
                <a16:creationId xmlns:a16="http://schemas.microsoft.com/office/drawing/2014/main" xmlns="" id="{734E8A9A-5024-498A-AB84-1CA2FA1CB725}"/>
              </a:ext>
            </a:extLst>
          </p:cNvPr>
          <p:cNvSpPr/>
          <p:nvPr/>
        </p:nvSpPr>
        <p:spPr>
          <a:xfrm>
            <a:off x="6830344" y="5282494"/>
            <a:ext cx="2638236" cy="538186"/>
          </a:xfrm>
          <a:prstGeom prst="wedgeEllipseCallout">
            <a:avLst>
              <a:gd name="adj1" fmla="val 49647"/>
              <a:gd name="adj2" fmla="val -1728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Nadzór</a:t>
            </a:r>
            <a:r>
              <a:rPr lang="en-US" sz="1200" dirty="0"/>
              <a:t> prawny</a:t>
            </a:r>
            <a:r>
              <a:rPr lang="pl-PL" sz="1200" dirty="0"/>
              <a:t> i finansowy </a:t>
            </a:r>
          </a:p>
          <a:p>
            <a:pPr algn="ctr"/>
            <a:r>
              <a:rPr lang="pl-PL" sz="1200" dirty="0"/>
              <a:t>w zakresie zadań własnych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5943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64" grpId="0" animBg="1"/>
      <p:bldP spid="74" grpId="0" animBg="1"/>
      <p:bldP spid="75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49D8D14-A90F-4DE8-A3FF-C8243B9967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0311" y="219290"/>
            <a:ext cx="4773357" cy="996093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FEAF702-0ECD-4091-BB1A-DF55051EA2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1337" y="6233117"/>
            <a:ext cx="5389326" cy="569395"/>
          </a:xfrm>
          <a:prstGeom prst="rect">
            <a:avLst/>
          </a:prstGeom>
          <a:effectLst>
            <a:softEdge rad="50800"/>
          </a:effectLst>
        </p:spPr>
      </p:pic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AA9BCD80-A819-40E3-BE5D-AFF265D839F9}"/>
              </a:ext>
            </a:extLst>
          </p:cNvPr>
          <p:cNvGrpSpPr/>
          <p:nvPr/>
        </p:nvGrpSpPr>
        <p:grpSpPr>
          <a:xfrm>
            <a:off x="2566219" y="1489587"/>
            <a:ext cx="6719321" cy="4387258"/>
            <a:chOff x="156061" y="4707431"/>
            <a:chExt cx="3245617" cy="2039670"/>
          </a:xfrm>
        </p:grpSpPr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xmlns="" id="{458B424F-37A1-4CE1-9697-8252C5405EBB}"/>
                </a:ext>
              </a:extLst>
            </p:cNvPr>
            <p:cNvGrpSpPr/>
            <p:nvPr/>
          </p:nvGrpSpPr>
          <p:grpSpPr>
            <a:xfrm>
              <a:off x="156061" y="4707431"/>
              <a:ext cx="3245617" cy="2039670"/>
              <a:chOff x="613791" y="3625877"/>
              <a:chExt cx="4148625" cy="2945600"/>
            </a:xfrm>
          </p:grpSpPr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xmlns="" id="{EB3970F2-DE4E-433C-A778-413A742D9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lum bright="-2000" contrast="22000"/>
                <a:alphaModFix amt="45000"/>
              </a:blip>
              <a:stretch>
                <a:fillRect/>
              </a:stretch>
            </p:blipFill>
            <p:spPr>
              <a:xfrm>
                <a:off x="613791" y="3625877"/>
                <a:ext cx="4148625" cy="2945600"/>
              </a:xfrm>
              <a:prstGeom prst="rect">
                <a:avLst/>
              </a:prstGeom>
              <a:effectLst>
                <a:softEdge rad="127000"/>
              </a:effectLst>
              <a:scene3d>
                <a:camera prst="orthographicFront"/>
                <a:lightRig rig="threePt" dir="t"/>
              </a:scene3d>
              <a:sp3d>
                <a:bevelT w="558800" h="742950" prst="slope"/>
              </a:sp3d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xmlns="" id="{149DDF9E-9AB9-4D1E-9E97-E924BF2F5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98876" y="4785469"/>
                <a:ext cx="733189" cy="937622"/>
              </a:xfrm>
              <a:prstGeom prst="rect">
                <a:avLst/>
              </a:prstGeom>
              <a:effectLst>
                <a:outerShdw blurRad="50800" dir="5400000" sx="80000" sy="80000" algn="ctr" rotWithShape="0">
                  <a:srgbClr val="000000">
                    <a:alpha val="78000"/>
                  </a:srgbClr>
                </a:outerShdw>
                <a:softEdge rad="88900"/>
              </a:effectLst>
            </p:spPr>
          </p:pic>
          <p:pic>
            <p:nvPicPr>
              <p:cNvPr id="17" name="Obraz 16">
                <a:extLst>
                  <a:ext uri="{FF2B5EF4-FFF2-40B4-BE49-F238E27FC236}">
                    <a16:creationId xmlns:a16="http://schemas.microsoft.com/office/drawing/2014/main" xmlns="" id="{001BD9B2-A7FF-40AC-9536-E17C2B02D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300877" y="4297437"/>
                <a:ext cx="726196" cy="1312861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>
                    <a:alpha val="75000"/>
                  </a:srgbClr>
                </a:outerShdw>
                <a:softEdge rad="101600"/>
              </a:effectLst>
            </p:spPr>
          </p:pic>
        </p:grp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ED2ABED6-9DC4-4CF0-B772-A6993A69CD0C}"/>
                </a:ext>
              </a:extLst>
            </p:cNvPr>
            <p:cNvSpPr/>
            <p:nvPr/>
          </p:nvSpPr>
          <p:spPr>
            <a:xfrm>
              <a:off x="362051" y="4728860"/>
              <a:ext cx="2833635" cy="155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cs typeface="Aharoni" panose="020B0604020202020204" pitchFamily="2" charset="-79"/>
                </a:rPr>
                <a:t>Mapa</a:t>
              </a:r>
              <a:r>
                <a:rPr lang="en-US" b="1" dirty="0">
                  <a:cs typeface="Aharoni" panose="020B0604020202020204" pitchFamily="2" charset="-79"/>
                </a:rPr>
                <a:t> </a:t>
              </a:r>
              <a:r>
                <a:rPr lang="en-US" b="1" dirty="0" err="1">
                  <a:cs typeface="Aharoni" panose="020B0604020202020204" pitchFamily="2" charset="-79"/>
                </a:rPr>
                <a:t>kompetencí</a:t>
              </a:r>
              <a:r>
                <a:rPr lang="pl-PL" b="1" dirty="0">
                  <a:cs typeface="Aharoni" panose="020B0604020202020204" pitchFamily="2" charset="-79"/>
                </a:rPr>
                <a:t> </a:t>
              </a:r>
              <a:r>
                <a:rPr lang="en-US" b="1" dirty="0" err="1">
                  <a:cs typeface="Aharoni" panose="020B0604020202020204" pitchFamily="2" charset="-79"/>
                </a:rPr>
                <a:t>polské</a:t>
              </a:r>
              <a:r>
                <a:rPr lang="pl-PL" b="1" dirty="0">
                  <a:cs typeface="Aharoni" panose="020B0604020202020204" pitchFamily="2" charset="-79"/>
                </a:rPr>
                <a:t> </a:t>
              </a:r>
              <a:r>
                <a:rPr lang="en-US" b="1" dirty="0">
                  <a:cs typeface="Aharoni" panose="020B0604020202020204" pitchFamily="2" charset="-79"/>
                </a:rPr>
                <a:t>a české samosprávy</a:t>
              </a: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xmlns="" id="{B8529D0A-1142-485B-8B81-E2EB0AD96676}"/>
                </a:ext>
              </a:extLst>
            </p:cNvPr>
            <p:cNvSpPr/>
            <p:nvPr/>
          </p:nvSpPr>
          <p:spPr>
            <a:xfrm>
              <a:off x="677284" y="6548153"/>
              <a:ext cx="2203170" cy="155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cs typeface="Aharoni" panose="02010803020104030203" pitchFamily="2" charset="-79"/>
                </a:rPr>
                <a:t>Společně řešíme problémy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6804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F0F17-AAA9-4E8C-837C-44BC6111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49" y="1697420"/>
            <a:ext cx="10782300" cy="891423"/>
          </a:xfrm>
        </p:spPr>
        <p:txBody>
          <a:bodyPr anchor="ctr">
            <a:noAutofit/>
          </a:bodyPr>
          <a:lstStyle/>
          <a:p>
            <a:r>
              <a:rPr lang="pl-PL" sz="3600" b="1" dirty="0">
                <a:latin typeface="+mn-lt"/>
              </a:rPr>
              <a:t>Dziękuję za uwagę</a:t>
            </a:r>
            <a:r>
              <a:rPr lang="pl-PL" sz="36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pl-PL" sz="3600" b="1" dirty="0">
                <a:solidFill>
                  <a:srgbClr val="FFFF00"/>
                </a:solidFill>
                <a:latin typeface="+mn-lt"/>
              </a:rPr>
            </a:br>
            <a:r>
              <a:rPr lang="pl-PL" sz="3600" b="1" dirty="0">
                <a:solidFill>
                  <a:srgbClr val="FFFF00"/>
                </a:solidFill>
                <a:latin typeface="+mn-lt"/>
              </a:rPr>
              <a:t/>
            </a:r>
            <a:br>
              <a:rPr lang="pl-PL" sz="3600" b="1" dirty="0">
                <a:solidFill>
                  <a:srgbClr val="FFFF00"/>
                </a:solidFill>
                <a:latin typeface="+mn-lt"/>
              </a:rPr>
            </a:b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Děkuji</a:t>
            </a:r>
            <a:r>
              <a:rPr lang="en-US" sz="3600" b="1" dirty="0">
                <a:solidFill>
                  <a:srgbClr val="FFFF00"/>
                </a:solidFill>
                <a:latin typeface="+mn-lt"/>
              </a:rPr>
              <a:t> za </a:t>
            </a:r>
            <a:r>
              <a:rPr lang="en-US" sz="3600" b="1" dirty="0" err="1">
                <a:solidFill>
                  <a:srgbClr val="FFFF00"/>
                </a:solidFill>
                <a:latin typeface="+mn-lt"/>
              </a:rPr>
              <a:t>pozornost</a:t>
            </a:r>
            <a:endParaRPr lang="en-US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4" name="Podtytuł 2">
            <a:extLst>
              <a:ext uri="{FF2B5EF4-FFF2-40B4-BE49-F238E27FC236}">
                <a16:creationId xmlns:a16="http://schemas.microsoft.com/office/drawing/2014/main" xmlns="" id="{07F5F32B-642D-4E8B-B72E-27142E563B26}"/>
              </a:ext>
            </a:extLst>
          </p:cNvPr>
          <p:cNvSpPr txBox="1">
            <a:spLocks/>
          </p:cNvSpPr>
          <p:nvPr/>
        </p:nvSpPr>
        <p:spPr>
          <a:xfrm>
            <a:off x="3742772" y="3429000"/>
            <a:ext cx="4706455" cy="433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/>
              <a:t>Prof. </a:t>
            </a:r>
            <a:r>
              <a:rPr lang="pl-PL" sz="1800" dirty="0" err="1"/>
              <a:t>UPWr</a:t>
            </a:r>
            <a:r>
              <a:rPr lang="pl-PL" sz="1800" dirty="0"/>
              <a:t> dr hab. Marian Kachniarz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422562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: zaokrąglone rogi 28">
            <a:extLst>
              <a:ext uri="{FF2B5EF4-FFF2-40B4-BE49-F238E27FC236}">
                <a16:creationId xmlns:a16="http://schemas.microsoft.com/office/drawing/2014/main" xmlns="" id="{F8A22CF8-2B52-47EA-96CB-4D13324B0DBE}"/>
              </a:ext>
            </a:extLst>
          </p:cNvPr>
          <p:cNvSpPr/>
          <p:nvPr/>
        </p:nvSpPr>
        <p:spPr>
          <a:xfrm>
            <a:off x="3334285" y="2823220"/>
            <a:ext cx="2524126" cy="7524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/>
              <a:t>Województwo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F0F17-AAA9-4E8C-837C-44BC6111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319068"/>
            <a:ext cx="10782300" cy="891423"/>
          </a:xfrm>
        </p:spPr>
        <p:txBody>
          <a:bodyPr anchor="ctr">
            <a:normAutofit/>
          </a:bodyPr>
          <a:lstStyle/>
          <a:p>
            <a:pPr algn="l"/>
            <a:r>
              <a:rPr lang="pl-PL" sz="3200" b="1" dirty="0">
                <a:solidFill>
                  <a:srgbClr val="FFFF00"/>
                </a:solidFill>
                <a:latin typeface="+mn-lt"/>
              </a:rPr>
              <a:t>Struktura samorządu w PL i ČR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xmlns="" id="{EF475B20-0CDA-481F-9AF5-719A819791E8}"/>
              </a:ext>
            </a:extLst>
          </p:cNvPr>
          <p:cNvSpPr/>
          <p:nvPr/>
        </p:nvSpPr>
        <p:spPr>
          <a:xfrm>
            <a:off x="4868890" y="5129255"/>
            <a:ext cx="2524125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Gmina</a:t>
            </a:r>
            <a:endParaRPr lang="en-US" dirty="0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xmlns="" id="{D6D8D1BE-C369-4C11-85DB-BBDDD4472B78}"/>
              </a:ext>
            </a:extLst>
          </p:cNvPr>
          <p:cNvSpPr/>
          <p:nvPr/>
        </p:nvSpPr>
        <p:spPr>
          <a:xfrm>
            <a:off x="4868890" y="4037862"/>
            <a:ext cx="2524125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Powiat</a:t>
            </a:r>
            <a:endParaRPr lang="en-US" dirty="0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xmlns="" id="{03441B4C-11F4-416F-B0DE-5ACC86E1C612}"/>
              </a:ext>
            </a:extLst>
          </p:cNvPr>
          <p:cNvSpPr/>
          <p:nvPr/>
        </p:nvSpPr>
        <p:spPr>
          <a:xfrm>
            <a:off x="4833938" y="1784179"/>
            <a:ext cx="2524126" cy="7524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Państwo</a:t>
            </a:r>
            <a:endParaRPr lang="en-US" dirty="0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xmlns="" id="{413B46CC-2509-4AF5-9FD5-52911595D8E7}"/>
              </a:ext>
            </a:extLst>
          </p:cNvPr>
          <p:cNvSpPr/>
          <p:nvPr/>
        </p:nvSpPr>
        <p:spPr>
          <a:xfrm>
            <a:off x="8782052" y="1784180"/>
            <a:ext cx="2524126" cy="7524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Stat</a:t>
            </a:r>
            <a:endParaRPr lang="en-US" dirty="0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xmlns="" id="{F2F4BF3A-022B-44CA-9ABD-ED6611D4395F}"/>
              </a:ext>
            </a:extLst>
          </p:cNvPr>
          <p:cNvSpPr/>
          <p:nvPr/>
        </p:nvSpPr>
        <p:spPr>
          <a:xfrm>
            <a:off x="8782052" y="2947394"/>
            <a:ext cx="2524125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Kraj</a:t>
            </a:r>
            <a:endParaRPr lang="en-US" dirty="0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xmlns="" id="{0A3974D2-5280-4CCC-AB44-8801FEE6CD6C}"/>
              </a:ext>
            </a:extLst>
          </p:cNvPr>
          <p:cNvSpPr/>
          <p:nvPr/>
        </p:nvSpPr>
        <p:spPr>
          <a:xfrm>
            <a:off x="8782052" y="5077643"/>
            <a:ext cx="2524125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Obce</a:t>
            </a:r>
            <a:endParaRPr lang="en-US" dirty="0"/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xmlns="" id="{DEBBA5A0-7658-4A0C-BB6A-02B95D109BBE}"/>
              </a:ext>
            </a:extLst>
          </p:cNvPr>
          <p:cNvSpPr/>
          <p:nvPr/>
        </p:nvSpPr>
        <p:spPr>
          <a:xfrm>
            <a:off x="4853432" y="2911020"/>
            <a:ext cx="2524125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Województwo</a:t>
            </a:r>
            <a:endParaRPr lang="en-US" dirty="0"/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xmlns="" id="{B713542A-F527-43D2-A266-812D134280F3}"/>
              </a:ext>
            </a:extLst>
          </p:cNvPr>
          <p:cNvSpPr/>
          <p:nvPr/>
        </p:nvSpPr>
        <p:spPr>
          <a:xfrm>
            <a:off x="8782051" y="4012518"/>
            <a:ext cx="2524125" cy="752475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Okres</a:t>
            </a:r>
            <a:endParaRPr lang="en-US" dirty="0"/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xmlns="" id="{BD1DA9E5-CCEF-44B9-AECE-2706AC874781}"/>
              </a:ext>
            </a:extLst>
          </p:cNvPr>
          <p:cNvSpPr/>
          <p:nvPr/>
        </p:nvSpPr>
        <p:spPr>
          <a:xfrm>
            <a:off x="711132" y="2747807"/>
            <a:ext cx="636560" cy="2495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475C961A-CB08-4EA6-9C8C-227A4CA75FEB}"/>
              </a:ext>
            </a:extLst>
          </p:cNvPr>
          <p:cNvSpPr/>
          <p:nvPr/>
        </p:nvSpPr>
        <p:spPr>
          <a:xfrm>
            <a:off x="1305807" y="2709839"/>
            <a:ext cx="1263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 -   Samorząd/</a:t>
            </a:r>
          </a:p>
          <a:p>
            <a:r>
              <a:rPr lang="pl-PL" sz="1400" dirty="0"/>
              <a:t>     </a:t>
            </a:r>
            <a:r>
              <a:rPr lang="pl-PL" sz="1400" dirty="0" err="1"/>
              <a:t>Samospráva</a:t>
            </a:r>
            <a:endParaRPr lang="en-US" sz="1400" dirty="0"/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xmlns="" id="{52E765CE-9459-493F-84BE-34B312575929}"/>
              </a:ext>
            </a:extLst>
          </p:cNvPr>
          <p:cNvSpPr/>
          <p:nvPr/>
        </p:nvSpPr>
        <p:spPr>
          <a:xfrm>
            <a:off x="679075" y="2137283"/>
            <a:ext cx="636560" cy="2495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066D1D73-219F-4769-83E0-6812AB35527F}"/>
              </a:ext>
            </a:extLst>
          </p:cNvPr>
          <p:cNvSpPr/>
          <p:nvPr/>
        </p:nvSpPr>
        <p:spPr>
          <a:xfrm>
            <a:off x="1272581" y="2106160"/>
            <a:ext cx="2386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 -    Administracja państwowa/</a:t>
            </a:r>
          </a:p>
          <a:p>
            <a:r>
              <a:rPr lang="pl-PL" sz="1400" dirty="0"/>
              <a:t>      </a:t>
            </a:r>
            <a:r>
              <a:rPr lang="pl-PL" sz="1400" dirty="0" err="1"/>
              <a:t>Státní</a:t>
            </a:r>
            <a:r>
              <a:rPr lang="pl-PL" sz="1400" dirty="0"/>
              <a:t> správa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4852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F0F17-AAA9-4E8C-837C-44BC6111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266172"/>
            <a:ext cx="10782300" cy="891423"/>
          </a:xfrm>
        </p:spPr>
        <p:txBody>
          <a:bodyPr anchor="ctr">
            <a:normAutofit/>
          </a:bodyPr>
          <a:lstStyle/>
          <a:p>
            <a:pPr algn="l"/>
            <a:r>
              <a:rPr lang="pl-PL" sz="3200" b="1" dirty="0">
                <a:solidFill>
                  <a:srgbClr val="FFFF00"/>
                </a:solidFill>
                <a:latin typeface="+mn-lt"/>
              </a:rPr>
              <a:t>Wybory/</a:t>
            </a:r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Volby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 w ČR i PL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0D55028-8054-46C7-BE1A-9E7717CE67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1934" y="2214008"/>
            <a:ext cx="2487307" cy="2244861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xmlns="" id="{D548007F-E41C-4D34-85D1-AD9E69E466D6}"/>
              </a:ext>
            </a:extLst>
          </p:cNvPr>
          <p:cNvSpPr/>
          <p:nvPr/>
        </p:nvSpPr>
        <p:spPr>
          <a:xfrm>
            <a:off x="3958205" y="4321859"/>
            <a:ext cx="2338114" cy="7524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Zastupitelstvo Obce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Rada)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xmlns="" id="{A832096A-46B4-4383-81E3-54C9A4A6F42E}"/>
              </a:ext>
            </a:extLst>
          </p:cNvPr>
          <p:cNvSpPr/>
          <p:nvPr/>
        </p:nvSpPr>
        <p:spPr>
          <a:xfrm>
            <a:off x="3924279" y="1321741"/>
            <a:ext cx="2286340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Zastupitelstvo</a:t>
            </a:r>
          </a:p>
          <a:p>
            <a:pPr algn="ctr"/>
            <a:r>
              <a:rPr lang="pl-PL" dirty="0">
                <a:solidFill>
                  <a:srgbClr val="FF0000"/>
                </a:solidFill>
              </a:rPr>
              <a:t>Kraje 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Rada)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xmlns="" id="{575722F4-5000-4A3A-94EE-FB69F7BD4C6D}"/>
              </a:ext>
            </a:extLst>
          </p:cNvPr>
          <p:cNvSpPr/>
          <p:nvPr/>
        </p:nvSpPr>
        <p:spPr>
          <a:xfrm>
            <a:off x="9161474" y="314857"/>
            <a:ext cx="2511493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Sejmik Województwa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Zastupitelstvo)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xmlns="" id="{7AFD48F1-F490-442B-8948-3AB502CEC8D1}"/>
              </a:ext>
            </a:extLst>
          </p:cNvPr>
          <p:cNvSpPr/>
          <p:nvPr/>
        </p:nvSpPr>
        <p:spPr>
          <a:xfrm>
            <a:off x="9053472" y="2525778"/>
            <a:ext cx="2573794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Rada Powiatu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Zastupitelstvo)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xmlns="" id="{4C8B50D9-3863-4590-8E22-002520FBBBBD}"/>
              </a:ext>
            </a:extLst>
          </p:cNvPr>
          <p:cNvSpPr/>
          <p:nvPr/>
        </p:nvSpPr>
        <p:spPr>
          <a:xfrm>
            <a:off x="9060303" y="4886729"/>
            <a:ext cx="2573794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Rada Gminy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Zastupitelstvo)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xmlns="" id="{849B6374-0A5A-4CAB-81BB-F5BEF3289A19}"/>
              </a:ext>
            </a:extLst>
          </p:cNvPr>
          <p:cNvSpPr/>
          <p:nvPr/>
        </p:nvSpPr>
        <p:spPr>
          <a:xfrm>
            <a:off x="3940541" y="5433241"/>
            <a:ext cx="2002770" cy="9941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Starosta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Wójt)</a:t>
            </a:r>
            <a:endParaRPr lang="pl-PL" sz="1200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rgbClr val="FF0000"/>
                </a:solidFill>
              </a:rPr>
              <a:t>Rada Obce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Zarząd)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xmlns="" id="{5279AAA6-77F2-43D9-8981-781F98984F1A}"/>
              </a:ext>
            </a:extLst>
          </p:cNvPr>
          <p:cNvSpPr/>
          <p:nvPr/>
        </p:nvSpPr>
        <p:spPr>
          <a:xfrm>
            <a:off x="3924279" y="2487698"/>
            <a:ext cx="2002770" cy="10000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Hejtman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Marszałek)</a:t>
            </a:r>
            <a:endParaRPr lang="pl-PL" sz="1200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rgbClr val="FF0000"/>
                </a:solidFill>
              </a:rPr>
              <a:t>Rada Kraje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Zarząd)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xmlns="" id="{44CE1005-A05D-4506-B827-BA1DD7690C0F}"/>
              </a:ext>
            </a:extLst>
          </p:cNvPr>
          <p:cNvSpPr/>
          <p:nvPr/>
        </p:nvSpPr>
        <p:spPr>
          <a:xfrm>
            <a:off x="9324498" y="1327311"/>
            <a:ext cx="2287646" cy="10000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Marszałek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Hejtman)</a:t>
            </a:r>
            <a:endParaRPr lang="pl-PL" sz="1200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rgbClr val="FF0000"/>
                </a:solidFill>
              </a:rPr>
              <a:t>Zarząd Województwa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Rada)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xmlns="" id="{A15B1D6D-BA86-422D-A576-0FC10A53B94B}"/>
              </a:ext>
            </a:extLst>
          </p:cNvPr>
          <p:cNvSpPr/>
          <p:nvPr/>
        </p:nvSpPr>
        <p:spPr>
          <a:xfrm>
            <a:off x="9346451" y="3579748"/>
            <a:ext cx="2287646" cy="10000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Starosta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</a:t>
            </a:r>
            <a:r>
              <a:rPr lang="pl-PL" sz="1200" i="1" dirty="0" err="1">
                <a:solidFill>
                  <a:schemeClr val="tx1"/>
                </a:solidFill>
              </a:rPr>
              <a:t>Přednosta</a:t>
            </a:r>
            <a:r>
              <a:rPr lang="pl-PL" sz="1200" i="1" dirty="0">
                <a:solidFill>
                  <a:schemeClr val="tx1"/>
                </a:solidFill>
              </a:rPr>
              <a:t>)</a:t>
            </a:r>
            <a:endParaRPr lang="pl-PL" sz="1200" dirty="0">
              <a:solidFill>
                <a:schemeClr val="tx1"/>
              </a:solidFill>
            </a:endParaRPr>
          </a:p>
          <a:p>
            <a:pPr algn="ctr"/>
            <a:r>
              <a:rPr lang="pl-PL" dirty="0">
                <a:solidFill>
                  <a:srgbClr val="FF0000"/>
                </a:solidFill>
              </a:rPr>
              <a:t>Zarząd Powiatu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Rada)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xmlns="" id="{C6667270-4C94-4C3B-A258-3AEFCDD2AFC4}"/>
              </a:ext>
            </a:extLst>
          </p:cNvPr>
          <p:cNvSpPr/>
          <p:nvPr/>
        </p:nvSpPr>
        <p:spPr>
          <a:xfrm>
            <a:off x="9101471" y="5997269"/>
            <a:ext cx="2171684" cy="61030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Wójt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Starosta)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31" name="Strzałka: wygięta 30">
            <a:extLst>
              <a:ext uri="{FF2B5EF4-FFF2-40B4-BE49-F238E27FC236}">
                <a16:creationId xmlns:a16="http://schemas.microsoft.com/office/drawing/2014/main" xmlns="" id="{4CC55417-62D1-48AD-A4D0-3F5228EC25EF}"/>
              </a:ext>
            </a:extLst>
          </p:cNvPr>
          <p:cNvSpPr/>
          <p:nvPr/>
        </p:nvSpPr>
        <p:spPr>
          <a:xfrm flipH="1">
            <a:off x="6214191" y="1516899"/>
            <a:ext cx="776166" cy="65895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Strzałka: wygięta 31">
            <a:extLst>
              <a:ext uri="{FF2B5EF4-FFF2-40B4-BE49-F238E27FC236}">
                <a16:creationId xmlns:a16="http://schemas.microsoft.com/office/drawing/2014/main" xmlns="" id="{37EAA9E9-3FA9-4D35-B5A7-229945232E1E}"/>
              </a:ext>
            </a:extLst>
          </p:cNvPr>
          <p:cNvSpPr/>
          <p:nvPr/>
        </p:nvSpPr>
        <p:spPr>
          <a:xfrm flipH="1" flipV="1">
            <a:off x="6279620" y="4372960"/>
            <a:ext cx="648525" cy="587219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Strzałka: wygięta 32">
            <a:extLst>
              <a:ext uri="{FF2B5EF4-FFF2-40B4-BE49-F238E27FC236}">
                <a16:creationId xmlns:a16="http://schemas.microsoft.com/office/drawing/2014/main" xmlns="" id="{74682C94-BDEB-4FB9-B186-D25B9D8352BE}"/>
              </a:ext>
            </a:extLst>
          </p:cNvPr>
          <p:cNvSpPr/>
          <p:nvPr/>
        </p:nvSpPr>
        <p:spPr>
          <a:xfrm>
            <a:off x="7844564" y="729618"/>
            <a:ext cx="978630" cy="1554165"/>
          </a:xfrm>
          <a:prstGeom prst="bentArrow">
            <a:avLst>
              <a:gd name="adj1" fmla="val 15222"/>
              <a:gd name="adj2" fmla="val 17395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Strzałka: wygięta 33">
            <a:extLst>
              <a:ext uri="{FF2B5EF4-FFF2-40B4-BE49-F238E27FC236}">
                <a16:creationId xmlns:a16="http://schemas.microsoft.com/office/drawing/2014/main" xmlns="" id="{B19CA983-61E9-4D8C-ACCE-04D9FE3B19FE}"/>
              </a:ext>
            </a:extLst>
          </p:cNvPr>
          <p:cNvSpPr/>
          <p:nvPr/>
        </p:nvSpPr>
        <p:spPr>
          <a:xfrm flipV="1">
            <a:off x="8074842" y="4369080"/>
            <a:ext cx="978630" cy="1085993"/>
          </a:xfrm>
          <a:prstGeom prst="bentArrow">
            <a:avLst>
              <a:gd name="adj1" fmla="val 15222"/>
              <a:gd name="adj2" fmla="val 17938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Strzałka: wygięta 34">
            <a:extLst>
              <a:ext uri="{FF2B5EF4-FFF2-40B4-BE49-F238E27FC236}">
                <a16:creationId xmlns:a16="http://schemas.microsoft.com/office/drawing/2014/main" xmlns="" id="{8E613F23-8CFA-4AC7-8CD9-72C51E61B9A9}"/>
              </a:ext>
            </a:extLst>
          </p:cNvPr>
          <p:cNvSpPr/>
          <p:nvPr/>
        </p:nvSpPr>
        <p:spPr>
          <a:xfrm flipV="1">
            <a:off x="7854151" y="4367886"/>
            <a:ext cx="1217089" cy="2057212"/>
          </a:xfrm>
          <a:prstGeom prst="bentArrow">
            <a:avLst>
              <a:gd name="adj1" fmla="val 11318"/>
              <a:gd name="adj2" fmla="val 11362"/>
              <a:gd name="adj3" fmla="val 15262"/>
              <a:gd name="adj4" fmla="val 3859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Strzałka: w dół 36">
            <a:extLst>
              <a:ext uri="{FF2B5EF4-FFF2-40B4-BE49-F238E27FC236}">
                <a16:creationId xmlns:a16="http://schemas.microsoft.com/office/drawing/2014/main" xmlns="" id="{9BDD3E0D-531B-448A-BE9D-ECB265656433}"/>
              </a:ext>
            </a:extLst>
          </p:cNvPr>
          <p:cNvSpPr/>
          <p:nvPr/>
        </p:nvSpPr>
        <p:spPr>
          <a:xfrm rot="16200000">
            <a:off x="8591656" y="2678261"/>
            <a:ext cx="292245" cy="6313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rzałka: w dół 37">
            <a:extLst>
              <a:ext uri="{FF2B5EF4-FFF2-40B4-BE49-F238E27FC236}">
                <a16:creationId xmlns:a16="http://schemas.microsoft.com/office/drawing/2014/main" xmlns="" id="{50F76EE5-DA28-48C4-BA63-4468622AC3C7}"/>
              </a:ext>
            </a:extLst>
          </p:cNvPr>
          <p:cNvSpPr/>
          <p:nvPr/>
        </p:nvSpPr>
        <p:spPr>
          <a:xfrm>
            <a:off x="4890977" y="2084308"/>
            <a:ext cx="248430" cy="3567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rzałka: w dół 38">
            <a:extLst>
              <a:ext uri="{FF2B5EF4-FFF2-40B4-BE49-F238E27FC236}">
                <a16:creationId xmlns:a16="http://schemas.microsoft.com/office/drawing/2014/main" xmlns="" id="{C1CF76EE-E1E1-45B4-BC96-0DC2F2DA07C6}"/>
              </a:ext>
            </a:extLst>
          </p:cNvPr>
          <p:cNvSpPr/>
          <p:nvPr/>
        </p:nvSpPr>
        <p:spPr>
          <a:xfrm>
            <a:off x="10340369" y="3259694"/>
            <a:ext cx="250058" cy="32928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rzałka: w dół 39">
            <a:extLst>
              <a:ext uri="{FF2B5EF4-FFF2-40B4-BE49-F238E27FC236}">
                <a16:creationId xmlns:a16="http://schemas.microsoft.com/office/drawing/2014/main" xmlns="" id="{7E7006C8-9867-47F6-80F9-B28326B86044}"/>
              </a:ext>
            </a:extLst>
          </p:cNvPr>
          <p:cNvSpPr/>
          <p:nvPr/>
        </p:nvSpPr>
        <p:spPr>
          <a:xfrm>
            <a:off x="10340400" y="1033634"/>
            <a:ext cx="250058" cy="32928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rzałka: w dół 40">
            <a:extLst>
              <a:ext uri="{FF2B5EF4-FFF2-40B4-BE49-F238E27FC236}">
                <a16:creationId xmlns:a16="http://schemas.microsoft.com/office/drawing/2014/main" xmlns="" id="{771E44A8-8306-4C86-8328-166A191BA844}"/>
              </a:ext>
            </a:extLst>
          </p:cNvPr>
          <p:cNvSpPr/>
          <p:nvPr/>
        </p:nvSpPr>
        <p:spPr>
          <a:xfrm>
            <a:off x="4844526" y="5081218"/>
            <a:ext cx="250058" cy="32928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xmlns="" id="{F91E5EEE-1C44-4820-846B-4312891C0876}"/>
              </a:ext>
            </a:extLst>
          </p:cNvPr>
          <p:cNvCxnSpPr/>
          <p:nvPr/>
        </p:nvCxnSpPr>
        <p:spPr>
          <a:xfrm>
            <a:off x="3595644" y="3923414"/>
            <a:ext cx="259066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xmlns="" id="{1AC12591-21DD-426B-85D8-EF9363537F29}"/>
              </a:ext>
            </a:extLst>
          </p:cNvPr>
          <p:cNvCxnSpPr>
            <a:cxnSpLocks/>
          </p:cNvCxnSpPr>
          <p:nvPr/>
        </p:nvCxnSpPr>
        <p:spPr>
          <a:xfrm flipV="1">
            <a:off x="9077529" y="2458607"/>
            <a:ext cx="3022322" cy="2360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xmlns="" id="{E1C625C4-7435-4349-94DF-B38D6003D256}"/>
              </a:ext>
            </a:extLst>
          </p:cNvPr>
          <p:cNvCxnSpPr>
            <a:cxnSpLocks/>
          </p:cNvCxnSpPr>
          <p:nvPr/>
        </p:nvCxnSpPr>
        <p:spPr>
          <a:xfrm flipV="1">
            <a:off x="9068707" y="4778533"/>
            <a:ext cx="3022322" cy="2360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rostokąt 47">
            <a:extLst>
              <a:ext uri="{FF2B5EF4-FFF2-40B4-BE49-F238E27FC236}">
                <a16:creationId xmlns:a16="http://schemas.microsoft.com/office/drawing/2014/main" xmlns="" id="{8FDB8C2F-55BB-4BD4-BA63-D1E025C3C693}"/>
              </a:ext>
            </a:extLst>
          </p:cNvPr>
          <p:cNvSpPr/>
          <p:nvPr/>
        </p:nvSpPr>
        <p:spPr>
          <a:xfrm rot="16200000">
            <a:off x="3409514" y="2181627"/>
            <a:ext cx="6827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Kraj</a:t>
            </a: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xmlns="" id="{5F735199-E80E-4FAB-ABD0-75FC8BF29022}"/>
              </a:ext>
            </a:extLst>
          </p:cNvPr>
          <p:cNvSpPr/>
          <p:nvPr/>
        </p:nvSpPr>
        <p:spPr>
          <a:xfrm rot="16200000">
            <a:off x="3342906" y="5015029"/>
            <a:ext cx="8418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Obec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xmlns="" id="{ADF0CB7B-6F5C-4790-9103-5AF438B85F9D}"/>
              </a:ext>
            </a:extLst>
          </p:cNvPr>
          <p:cNvSpPr/>
          <p:nvPr/>
        </p:nvSpPr>
        <p:spPr>
          <a:xfrm rot="16200000">
            <a:off x="10909458" y="1079616"/>
            <a:ext cx="20270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Województwo</a:t>
            </a:r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xmlns="" id="{87408B42-FD67-4D04-A652-A1EBC2EF4F19}"/>
              </a:ext>
            </a:extLst>
          </p:cNvPr>
          <p:cNvSpPr/>
          <p:nvPr/>
        </p:nvSpPr>
        <p:spPr>
          <a:xfrm rot="16200000">
            <a:off x="11369230" y="3325436"/>
            <a:ext cx="1069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Powiat</a:t>
            </a: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xmlns="" id="{481904FF-FF57-48F9-8907-6EC6C4C174BD}"/>
              </a:ext>
            </a:extLst>
          </p:cNvPr>
          <p:cNvSpPr/>
          <p:nvPr/>
        </p:nvSpPr>
        <p:spPr>
          <a:xfrm rot="16200000">
            <a:off x="11375504" y="5543652"/>
            <a:ext cx="10230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Gmina</a:t>
            </a:r>
          </a:p>
        </p:txBody>
      </p:sp>
      <p:sp>
        <p:nvSpPr>
          <p:cNvPr id="54" name="Gwiazda: 7 punktów 53">
            <a:extLst>
              <a:ext uri="{FF2B5EF4-FFF2-40B4-BE49-F238E27FC236}">
                <a16:creationId xmlns:a16="http://schemas.microsoft.com/office/drawing/2014/main" xmlns="" id="{83D4427A-1D97-44B4-879D-4B6F9632166C}"/>
              </a:ext>
            </a:extLst>
          </p:cNvPr>
          <p:cNvSpPr/>
          <p:nvPr/>
        </p:nvSpPr>
        <p:spPr>
          <a:xfrm>
            <a:off x="8242726" y="5410503"/>
            <a:ext cx="580468" cy="752475"/>
          </a:xfrm>
          <a:prstGeom prst="star7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b="1" dirty="0">
                <a:solidFill>
                  <a:srgbClr val="FFFF00"/>
                </a:solidFill>
              </a:rPr>
              <a:t>!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3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tytuł 2">
            <a:extLst>
              <a:ext uri="{FF2B5EF4-FFF2-40B4-BE49-F238E27FC236}">
                <a16:creationId xmlns:a16="http://schemas.microsoft.com/office/drawing/2014/main" xmlns="" id="{B5933540-B6A6-4BEB-81F5-96F028940CE6}"/>
              </a:ext>
            </a:extLst>
          </p:cNvPr>
          <p:cNvSpPr txBox="1">
            <a:spLocks/>
          </p:cNvSpPr>
          <p:nvPr/>
        </p:nvSpPr>
        <p:spPr>
          <a:xfrm>
            <a:off x="1929413" y="819441"/>
            <a:ext cx="4614561" cy="2039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800" dirty="0">
                <a:solidFill>
                  <a:srgbClr val="FFFF00"/>
                </a:solidFill>
              </a:rPr>
              <a:t>w Czechach </a:t>
            </a:r>
            <a:r>
              <a:rPr lang="pl-PL" sz="1800" dirty="0"/>
              <a:t>co 2 lata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800" dirty="0"/>
              <a:t>(kadencja 4 lata)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800" dirty="0"/>
              <a:t>piątek – sobota (2 dni)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6E3EAC2C-1FE0-4126-9F55-B42AE29F70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5373" y="1105579"/>
            <a:ext cx="2487307" cy="2244861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xmlns="" id="{F76DC3CF-4683-4EAB-9A91-6786F8D0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319088"/>
            <a:ext cx="10782300" cy="892175"/>
          </a:xfrm>
        </p:spPr>
        <p:txBody>
          <a:bodyPr anchor="ctr">
            <a:normAutofit/>
          </a:bodyPr>
          <a:lstStyle/>
          <a:p>
            <a:pPr algn="l"/>
            <a:r>
              <a:rPr lang="pl-PL" sz="3200" b="1" dirty="0">
                <a:solidFill>
                  <a:srgbClr val="FFFF00"/>
                </a:solidFill>
                <a:latin typeface="+mn-lt"/>
              </a:rPr>
              <a:t>Wybory/</a:t>
            </a:r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Volby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 samorządowe w ČR i PL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F5F9060F-CC68-4F9A-AC5A-A7424FF21FA8}"/>
              </a:ext>
            </a:extLst>
          </p:cNvPr>
          <p:cNvSpPr/>
          <p:nvPr/>
        </p:nvSpPr>
        <p:spPr>
          <a:xfrm>
            <a:off x="8873458" y="13850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w Polsce </a:t>
            </a:r>
            <a:r>
              <a:rPr lang="pl-PL" dirty="0"/>
              <a:t>co 5 lat </a:t>
            </a:r>
          </a:p>
          <a:p>
            <a:r>
              <a:rPr lang="pl-PL" dirty="0"/>
              <a:t>(kadencja 5 lat)</a:t>
            </a:r>
          </a:p>
          <a:p>
            <a:r>
              <a:rPr lang="pl-PL" dirty="0"/>
              <a:t>niedziela (1 dzień)</a:t>
            </a:r>
            <a:endParaRPr lang="en-US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AAB6E6D0-4125-49F2-AF8E-92036162220E}"/>
              </a:ext>
            </a:extLst>
          </p:cNvPr>
          <p:cNvSpPr/>
          <p:nvPr/>
        </p:nvSpPr>
        <p:spPr>
          <a:xfrm>
            <a:off x="3422135" y="2905061"/>
            <a:ext cx="64361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Referendum w ČR</a:t>
            </a:r>
          </a:p>
          <a:p>
            <a:pPr marL="285750" indent="-285750">
              <a:buFontTx/>
              <a:buChar char="-"/>
            </a:pPr>
            <a:r>
              <a:rPr lang="pl-PL" dirty="0"/>
              <a:t>Sprawy zadań własnych z wyjątkiem: budżetu, opłat lokalnych, wyboru starosty, zarządu i </a:t>
            </a:r>
            <a:r>
              <a:rPr lang="pl-PL" dirty="0" err="1"/>
              <a:t>zastupitelstwa</a:t>
            </a:r>
            <a:r>
              <a:rPr lang="pl-PL" dirty="0"/>
              <a:t>, podziału gminy jeśli nowy </a:t>
            </a:r>
            <a:r>
              <a:rPr lang="pl-PL" dirty="0" err="1"/>
              <a:t>obec</a:t>
            </a:r>
            <a:r>
              <a:rPr lang="pl-PL" dirty="0"/>
              <a:t> &gt; 300 m.</a:t>
            </a:r>
          </a:p>
          <a:p>
            <a:pPr marL="285750" indent="-285750">
              <a:buFontTx/>
              <a:buChar char="-"/>
            </a:pPr>
            <a:r>
              <a:rPr lang="pl-PL" dirty="0"/>
              <a:t>Inicjatywa 30% (&lt;tys.), 20% do (3-20 tys.), 10% (20-200 tys.), 6% (&gt;200 tys.) </a:t>
            </a:r>
          </a:p>
          <a:p>
            <a:pPr marL="285750" indent="-285750">
              <a:buFontTx/>
              <a:buChar char="-"/>
            </a:pPr>
            <a:r>
              <a:rPr lang="pl-PL" dirty="0"/>
              <a:t>Frekwencja 35% (20% 1992-2004; 50% 2004-2008) 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9EBFF3FB-6AB2-449A-947D-B74FAF52C31A}"/>
              </a:ext>
            </a:extLst>
          </p:cNvPr>
          <p:cNvSpPr/>
          <p:nvPr/>
        </p:nvSpPr>
        <p:spPr>
          <a:xfrm>
            <a:off x="5444175" y="5235214"/>
            <a:ext cx="66700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FF00"/>
                </a:solidFill>
              </a:rPr>
              <a:t>Referendum w PL</a:t>
            </a:r>
          </a:p>
          <a:p>
            <a:pPr marL="285750" indent="-285750">
              <a:buFontTx/>
              <a:buChar char="-"/>
            </a:pPr>
            <a:r>
              <a:rPr lang="pl-PL" dirty="0"/>
              <a:t>Sprawy zadań własnych, odwołanie organów gminy, samoopodatkowania się, innych istotnych spraw dla społeczności  </a:t>
            </a:r>
          </a:p>
          <a:p>
            <a:pPr marL="285750" indent="-285750">
              <a:buFontTx/>
              <a:buChar char="-"/>
            </a:pPr>
            <a:r>
              <a:rPr lang="pl-PL" dirty="0"/>
              <a:t>Inicjatywa 10% </a:t>
            </a:r>
          </a:p>
          <a:p>
            <a:pPr marL="285750" indent="-285750">
              <a:buFontTx/>
              <a:buChar char="-"/>
            </a:pPr>
            <a:r>
              <a:rPr lang="pl-PL" dirty="0"/>
              <a:t>Frekwencja 30%  </a:t>
            </a:r>
          </a:p>
        </p:txBody>
      </p:sp>
    </p:spTree>
    <p:extLst>
      <p:ext uri="{BB962C8B-B14F-4D97-AF65-F5344CB8AC3E}">
        <p14:creationId xmlns:p14="http://schemas.microsoft.com/office/powerpoint/2010/main" xmlns="" val="29720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49D8D14-A90F-4DE8-A3FF-C8243B9967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493" y="3819909"/>
            <a:ext cx="2128857" cy="444245"/>
          </a:xfrm>
          <a:prstGeom prst="rect">
            <a:avLst/>
          </a:prstGeom>
          <a:effectLst>
            <a:softEdge rad="50800"/>
          </a:effectLst>
        </p:spPr>
      </p:pic>
      <p:grpSp>
        <p:nvGrpSpPr>
          <p:cNvPr id="21" name="Grupa 20">
            <a:extLst>
              <a:ext uri="{FF2B5EF4-FFF2-40B4-BE49-F238E27FC236}">
                <a16:creationId xmlns:a16="http://schemas.microsoft.com/office/drawing/2014/main" xmlns="" id="{AA9BCD80-A819-40E3-BE5D-AFF265D839F9}"/>
              </a:ext>
            </a:extLst>
          </p:cNvPr>
          <p:cNvGrpSpPr/>
          <p:nvPr/>
        </p:nvGrpSpPr>
        <p:grpSpPr>
          <a:xfrm>
            <a:off x="96355" y="4326300"/>
            <a:ext cx="3245617" cy="2039670"/>
            <a:chOff x="156061" y="4707431"/>
            <a:chExt cx="3245617" cy="2039670"/>
          </a:xfrm>
        </p:grpSpPr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xmlns="" id="{458B424F-37A1-4CE1-9697-8252C5405EBB}"/>
                </a:ext>
              </a:extLst>
            </p:cNvPr>
            <p:cNvGrpSpPr/>
            <p:nvPr/>
          </p:nvGrpSpPr>
          <p:grpSpPr>
            <a:xfrm>
              <a:off x="156061" y="4707431"/>
              <a:ext cx="3245617" cy="2039670"/>
              <a:chOff x="613791" y="3625877"/>
              <a:chExt cx="4148625" cy="2945600"/>
            </a:xfrm>
          </p:grpSpPr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xmlns="" id="{EB3970F2-DE4E-433C-A778-413A742D9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lum bright="-2000" contrast="22000"/>
                <a:alphaModFix amt="45000"/>
              </a:blip>
              <a:stretch>
                <a:fillRect/>
              </a:stretch>
            </p:blipFill>
            <p:spPr>
              <a:xfrm>
                <a:off x="613791" y="3625877"/>
                <a:ext cx="4148625" cy="2945600"/>
              </a:xfrm>
              <a:prstGeom prst="rect">
                <a:avLst/>
              </a:prstGeom>
              <a:effectLst>
                <a:softEdge rad="127000"/>
              </a:effectLst>
              <a:scene3d>
                <a:camera prst="orthographicFront"/>
                <a:lightRig rig="threePt" dir="t"/>
              </a:scene3d>
              <a:sp3d>
                <a:bevelT w="558800" h="742950" prst="slope"/>
              </a:sp3d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xmlns="" id="{149DDF9E-9AB9-4D1E-9E97-E924BF2F5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98876" y="4785469"/>
                <a:ext cx="733189" cy="937622"/>
              </a:xfrm>
              <a:prstGeom prst="rect">
                <a:avLst/>
              </a:prstGeom>
              <a:effectLst>
                <a:outerShdw blurRad="50800" dir="5400000" sx="80000" sy="80000" algn="ctr" rotWithShape="0">
                  <a:srgbClr val="000000">
                    <a:alpha val="78000"/>
                  </a:srgbClr>
                </a:outerShdw>
                <a:softEdge rad="88900"/>
              </a:effectLst>
            </p:spPr>
          </p:pic>
          <p:pic>
            <p:nvPicPr>
              <p:cNvPr id="17" name="Obraz 16">
                <a:extLst>
                  <a:ext uri="{FF2B5EF4-FFF2-40B4-BE49-F238E27FC236}">
                    <a16:creationId xmlns:a16="http://schemas.microsoft.com/office/drawing/2014/main" xmlns="" id="{001BD9B2-A7FF-40AC-9536-E17C2B02D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00877" y="4297437"/>
                <a:ext cx="726196" cy="1312861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>
                    <a:alpha val="75000"/>
                  </a:srgbClr>
                </a:outerShdw>
                <a:softEdge rad="101600"/>
              </a:effectLst>
            </p:spPr>
          </p:pic>
        </p:grp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xmlns="" id="{ED2ABED6-9DC4-4CF0-B772-A6993A69CD0C}"/>
                </a:ext>
              </a:extLst>
            </p:cNvPr>
            <p:cNvSpPr/>
            <p:nvPr/>
          </p:nvSpPr>
          <p:spPr>
            <a:xfrm>
              <a:off x="281352" y="4795231"/>
              <a:ext cx="283363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cs typeface="Aharoni" panose="020B0604020202020204" pitchFamily="2" charset="-79"/>
                </a:rPr>
                <a:t>Mapa kompetencí </a:t>
              </a:r>
              <a:endParaRPr lang="pl-PL" sz="1100" b="1" dirty="0">
                <a:cs typeface="Aharoni" panose="020B0604020202020204" pitchFamily="2" charset="-79"/>
              </a:endParaRPr>
            </a:p>
            <a:p>
              <a:pPr algn="ctr"/>
              <a:r>
                <a:rPr lang="en-US" sz="1100" b="1" dirty="0">
                  <a:cs typeface="Aharoni" panose="020B0604020202020204" pitchFamily="2" charset="-79"/>
                </a:rPr>
                <a:t>polské</a:t>
              </a:r>
              <a:r>
                <a:rPr lang="pl-PL" sz="1100" b="1" dirty="0">
                  <a:cs typeface="Aharoni" panose="020B0604020202020204" pitchFamily="2" charset="-79"/>
                </a:rPr>
                <a:t> </a:t>
              </a:r>
              <a:r>
                <a:rPr lang="en-US" sz="1100" b="1" dirty="0">
                  <a:cs typeface="Aharoni" panose="020B0604020202020204" pitchFamily="2" charset="-79"/>
                </a:rPr>
                <a:t>a české samosprávy</a:t>
              </a:r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xmlns="" id="{B8529D0A-1142-485B-8B81-E2EB0AD96676}"/>
                </a:ext>
              </a:extLst>
            </p:cNvPr>
            <p:cNvSpPr/>
            <p:nvPr/>
          </p:nvSpPr>
          <p:spPr>
            <a:xfrm>
              <a:off x="764556" y="6355009"/>
              <a:ext cx="220317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>
                  <a:cs typeface="Aharoni" panose="02010803020104030203" pitchFamily="2" charset="-79"/>
                </a:rPr>
                <a:t>Společně řešíme problémy</a:t>
              </a:r>
            </a:p>
          </p:txBody>
        </p:sp>
      </p:grpSp>
      <p:pic>
        <p:nvPicPr>
          <p:cNvPr id="1028" name="Picture 4" descr="Podobny obraz">
            <a:extLst>
              <a:ext uri="{FF2B5EF4-FFF2-40B4-BE49-F238E27FC236}">
                <a16:creationId xmlns:a16="http://schemas.microsoft.com/office/drawing/2014/main" xmlns="" id="{49980A7A-6BFA-46E6-BC21-F8FE451E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635" y="50126"/>
            <a:ext cx="5140010" cy="63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ytuł 1">
            <a:extLst>
              <a:ext uri="{FF2B5EF4-FFF2-40B4-BE49-F238E27FC236}">
                <a16:creationId xmlns:a16="http://schemas.microsoft.com/office/drawing/2014/main" xmlns="" id="{A8DD7B5C-2462-4547-8C4C-52D5B6B0D0C6}"/>
              </a:ext>
            </a:extLst>
          </p:cNvPr>
          <p:cNvSpPr txBox="1">
            <a:spLocks/>
          </p:cNvSpPr>
          <p:nvPr/>
        </p:nvSpPr>
        <p:spPr>
          <a:xfrm>
            <a:off x="514493" y="297889"/>
            <a:ext cx="4184315" cy="89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b="1" dirty="0">
                <a:solidFill>
                  <a:srgbClr val="FFFF00"/>
                </a:solidFill>
                <a:latin typeface="+mn-lt"/>
              </a:rPr>
              <a:t>Inna funkcja </a:t>
            </a:r>
          </a:p>
          <a:p>
            <a:pPr algn="l"/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Tajemnika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, </a:t>
            </a:r>
            <a:r>
              <a:rPr lang="pl-PL" sz="3200" b="1" dirty="0" err="1">
                <a:solidFill>
                  <a:srgbClr val="FFFF00"/>
                </a:solidFill>
                <a:latin typeface="+mn-lt"/>
              </a:rPr>
              <a:t>Reditela</a:t>
            </a:r>
            <a:r>
              <a:rPr lang="pl-PL" sz="3200" b="1" dirty="0">
                <a:solidFill>
                  <a:srgbClr val="FFFF00"/>
                </a:solidFill>
                <a:latin typeface="+mn-lt"/>
              </a:rPr>
              <a:t>/Sekretarza</a:t>
            </a:r>
            <a:br>
              <a:rPr lang="pl-PL" sz="3200" b="1" dirty="0">
                <a:solidFill>
                  <a:srgbClr val="FFFF00"/>
                </a:solidFill>
                <a:latin typeface="+mn-lt"/>
              </a:rPr>
            </a:b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030" name="Picture 6" descr="Znalezione obrazy dla zapytania schemat organizacyjny urzÄdu gminy">
            <a:extLst>
              <a:ext uri="{FF2B5EF4-FFF2-40B4-BE49-F238E27FC236}">
                <a16:creationId xmlns:a16="http://schemas.microsoft.com/office/drawing/2014/main" xmlns="" id="{51DBB272-C8BF-445C-B2AF-6707EDF0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55" y="1362133"/>
            <a:ext cx="6795474" cy="50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a 21">
            <a:extLst>
              <a:ext uri="{FF2B5EF4-FFF2-40B4-BE49-F238E27FC236}">
                <a16:creationId xmlns:a16="http://schemas.microsoft.com/office/drawing/2014/main" xmlns="" id="{9E48B766-B31F-4470-8438-EFD57A986BB9}"/>
              </a:ext>
            </a:extLst>
          </p:cNvPr>
          <p:cNvGrpSpPr/>
          <p:nvPr/>
        </p:nvGrpSpPr>
        <p:grpSpPr>
          <a:xfrm>
            <a:off x="4926810" y="680058"/>
            <a:ext cx="3502815" cy="1644042"/>
            <a:chOff x="4926810" y="680058"/>
            <a:chExt cx="3502815" cy="1644042"/>
          </a:xfrm>
        </p:grpSpPr>
        <p:cxnSp>
          <p:nvCxnSpPr>
            <p:cNvPr id="10" name="Łącznik prosty ze strzałką 9">
              <a:extLst>
                <a:ext uri="{FF2B5EF4-FFF2-40B4-BE49-F238E27FC236}">
                  <a16:creationId xmlns:a16="http://schemas.microsoft.com/office/drawing/2014/main" xmlns="" id="{9F449E79-0E7D-4E63-9009-A52868A1BA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26810" y="680058"/>
              <a:ext cx="1169190" cy="16440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>
              <a:extLst>
                <a:ext uri="{FF2B5EF4-FFF2-40B4-BE49-F238E27FC236}">
                  <a16:creationId xmlns:a16="http://schemas.microsoft.com/office/drawing/2014/main" xmlns="" id="{91CCA643-03D8-4CE3-BD9B-395FC6127A9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80058"/>
              <a:ext cx="2333625" cy="16440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25">
            <a:extLst>
              <a:ext uri="{FF2B5EF4-FFF2-40B4-BE49-F238E27FC236}">
                <a16:creationId xmlns:a16="http://schemas.microsoft.com/office/drawing/2014/main" xmlns="" id="{0F47AEED-F92E-4A81-BABB-E25E0B24922F}"/>
              </a:ext>
            </a:extLst>
          </p:cNvPr>
          <p:cNvGrpSpPr/>
          <p:nvPr/>
        </p:nvGrpSpPr>
        <p:grpSpPr>
          <a:xfrm>
            <a:off x="6159806" y="1564006"/>
            <a:ext cx="3178869" cy="1644042"/>
            <a:chOff x="6159806" y="1564006"/>
            <a:chExt cx="3178869" cy="1644042"/>
          </a:xfrm>
        </p:grpSpPr>
        <p:cxnSp>
          <p:nvCxnSpPr>
            <p:cNvPr id="28" name="Łącznik prosty ze strzałką 27">
              <a:extLst>
                <a:ext uri="{FF2B5EF4-FFF2-40B4-BE49-F238E27FC236}">
                  <a16:creationId xmlns:a16="http://schemas.microsoft.com/office/drawing/2014/main" xmlns="" id="{895B19C8-B5E5-4EC4-8726-03DA072B9E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9806" y="1564006"/>
              <a:ext cx="845244" cy="8376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ze strzałką 28">
              <a:extLst>
                <a:ext uri="{FF2B5EF4-FFF2-40B4-BE49-F238E27FC236}">
                  <a16:creationId xmlns:a16="http://schemas.microsoft.com/office/drawing/2014/main" xmlns="" id="{729AC057-76F5-44C8-BAE0-93ACA943D001}"/>
                </a:ext>
              </a:extLst>
            </p:cNvPr>
            <p:cNvCxnSpPr>
              <a:cxnSpLocks/>
            </p:cNvCxnSpPr>
            <p:nvPr/>
          </p:nvCxnSpPr>
          <p:spPr>
            <a:xfrm>
              <a:off x="7005050" y="1564006"/>
              <a:ext cx="2333625" cy="16440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45500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F0F17-AAA9-4E8C-837C-44BC6111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635" y="382910"/>
            <a:ext cx="2974015" cy="891423"/>
          </a:xfrm>
        </p:spPr>
        <p:txBody>
          <a:bodyPr anchor="ctr">
            <a:normAutofit fontScale="90000"/>
          </a:bodyPr>
          <a:lstStyle/>
          <a:p>
            <a:pPr algn="l"/>
            <a:r>
              <a:rPr lang="pl-PL" sz="3200" b="1" dirty="0">
                <a:solidFill>
                  <a:srgbClr val="FFFF00"/>
                </a:solidFill>
                <a:latin typeface="+mn-lt"/>
              </a:rPr>
              <a:t>Urzędy </a:t>
            </a:r>
            <a:br>
              <a:rPr lang="pl-PL" sz="3200" b="1" dirty="0">
                <a:solidFill>
                  <a:srgbClr val="FFFF00"/>
                </a:solidFill>
                <a:latin typeface="+mn-lt"/>
              </a:rPr>
            </a:br>
            <a:r>
              <a:rPr lang="pl-PL" sz="3200" b="1" dirty="0">
                <a:solidFill>
                  <a:srgbClr val="FFFF00"/>
                </a:solidFill>
                <a:latin typeface="+mn-lt"/>
              </a:rPr>
              <a:t>i ich kierownictwo</a:t>
            </a:r>
            <a:br>
              <a:rPr lang="pl-PL" sz="3200" b="1" dirty="0">
                <a:solidFill>
                  <a:srgbClr val="FFFF00"/>
                </a:solidFill>
                <a:latin typeface="+mn-lt"/>
              </a:rPr>
            </a:b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xmlns="" id="{D548007F-E41C-4D34-85D1-AD9E69E466D6}"/>
              </a:ext>
            </a:extLst>
          </p:cNvPr>
          <p:cNvSpPr/>
          <p:nvPr/>
        </p:nvSpPr>
        <p:spPr>
          <a:xfrm>
            <a:off x="3803855" y="5416137"/>
            <a:ext cx="2338114" cy="7524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Obcecní  Úřad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Urząd Gminy)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xmlns="" id="{A832096A-46B4-4383-81E3-54C9A4A6F42E}"/>
              </a:ext>
            </a:extLst>
          </p:cNvPr>
          <p:cNvSpPr/>
          <p:nvPr/>
        </p:nvSpPr>
        <p:spPr>
          <a:xfrm>
            <a:off x="3774899" y="2352823"/>
            <a:ext cx="2286340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Krajský Úřad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Urząd Marszałkowski)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xmlns="" id="{575722F4-5000-4A3A-94EE-FB69F7BD4C6D}"/>
              </a:ext>
            </a:extLst>
          </p:cNvPr>
          <p:cNvSpPr/>
          <p:nvPr/>
        </p:nvSpPr>
        <p:spPr>
          <a:xfrm>
            <a:off x="9188681" y="1154851"/>
            <a:ext cx="2576393" cy="5925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Urząd Marszałkowski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Krajský Úřad)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xmlns="" id="{7AFD48F1-F490-442B-8948-3AB502CEC8D1}"/>
              </a:ext>
            </a:extLst>
          </p:cNvPr>
          <p:cNvSpPr/>
          <p:nvPr/>
        </p:nvSpPr>
        <p:spPr>
          <a:xfrm>
            <a:off x="9231788" y="3307924"/>
            <a:ext cx="2573794" cy="61541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Starostwo Powiatowe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</a:t>
            </a:r>
            <a:r>
              <a:rPr lang="pl-PL" sz="1200" i="1" dirty="0" err="1">
                <a:solidFill>
                  <a:schemeClr val="tx1"/>
                </a:solidFill>
              </a:rPr>
              <a:t>Okresní</a:t>
            </a:r>
            <a:r>
              <a:rPr lang="pl-PL" sz="1200" i="1" dirty="0">
                <a:solidFill>
                  <a:schemeClr val="tx1"/>
                </a:solidFill>
              </a:rPr>
              <a:t>  Úřad)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xmlns="" id="{4C8B50D9-3863-4590-8E22-002520FBBBBD}"/>
              </a:ext>
            </a:extLst>
          </p:cNvPr>
          <p:cNvSpPr/>
          <p:nvPr/>
        </p:nvSpPr>
        <p:spPr>
          <a:xfrm>
            <a:off x="9346450" y="5655721"/>
            <a:ext cx="2450257" cy="5564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Urząd Gminy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Obcecní  Úřad)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xmlns="" id="{849B6374-0A5A-4CAB-81BB-F5BEF3289A19}"/>
              </a:ext>
            </a:extLst>
          </p:cNvPr>
          <p:cNvSpPr/>
          <p:nvPr/>
        </p:nvSpPr>
        <p:spPr>
          <a:xfrm>
            <a:off x="3946690" y="3690785"/>
            <a:ext cx="2002770" cy="50397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Starosta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Wójt)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xmlns="" id="{5279AAA6-77F2-43D9-8981-781F98984F1A}"/>
              </a:ext>
            </a:extLst>
          </p:cNvPr>
          <p:cNvSpPr/>
          <p:nvPr/>
        </p:nvSpPr>
        <p:spPr>
          <a:xfrm>
            <a:off x="3852047" y="689387"/>
            <a:ext cx="2002770" cy="50006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Hejtman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Marszałek)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xmlns="" id="{44CE1005-A05D-4506-B827-BA1DD7690C0F}"/>
              </a:ext>
            </a:extLst>
          </p:cNvPr>
          <p:cNvSpPr/>
          <p:nvPr/>
        </p:nvSpPr>
        <p:spPr>
          <a:xfrm>
            <a:off x="9308469" y="338794"/>
            <a:ext cx="2287646" cy="50006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Marszałek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Hejtman)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xmlns="" id="{A15B1D6D-BA86-422D-A576-0FC10A53B94B}"/>
              </a:ext>
            </a:extLst>
          </p:cNvPr>
          <p:cNvSpPr/>
          <p:nvPr/>
        </p:nvSpPr>
        <p:spPr>
          <a:xfrm>
            <a:off x="9346451" y="2579410"/>
            <a:ext cx="2287646" cy="51094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Starosta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</a:t>
            </a:r>
            <a:r>
              <a:rPr lang="pl-PL" sz="1200" i="1" dirty="0" err="1">
                <a:solidFill>
                  <a:schemeClr val="tx1"/>
                </a:solidFill>
              </a:rPr>
              <a:t>Přednosta</a:t>
            </a:r>
            <a:r>
              <a:rPr lang="pl-PL" sz="1200" i="1" dirty="0">
                <a:solidFill>
                  <a:schemeClr val="tx1"/>
                </a:solidFill>
              </a:rPr>
              <a:t>)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xmlns="" id="{C6667270-4C94-4C3B-A258-3AEFCDD2AFC4}"/>
              </a:ext>
            </a:extLst>
          </p:cNvPr>
          <p:cNvSpPr/>
          <p:nvPr/>
        </p:nvSpPr>
        <p:spPr>
          <a:xfrm>
            <a:off x="9484506" y="4890973"/>
            <a:ext cx="2171684" cy="51842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Wójt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Starosta)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38" name="Strzałka: w dół 37">
            <a:extLst>
              <a:ext uri="{FF2B5EF4-FFF2-40B4-BE49-F238E27FC236}">
                <a16:creationId xmlns:a16="http://schemas.microsoft.com/office/drawing/2014/main" xmlns="" id="{50F76EE5-DA28-48C4-BA63-4468622AC3C7}"/>
              </a:ext>
            </a:extLst>
          </p:cNvPr>
          <p:cNvSpPr/>
          <p:nvPr/>
        </p:nvSpPr>
        <p:spPr>
          <a:xfrm>
            <a:off x="4710746" y="1168981"/>
            <a:ext cx="248430" cy="3567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rzałka: w dół 38">
            <a:extLst>
              <a:ext uri="{FF2B5EF4-FFF2-40B4-BE49-F238E27FC236}">
                <a16:creationId xmlns:a16="http://schemas.microsoft.com/office/drawing/2014/main" xmlns="" id="{C1CF76EE-E1E1-45B4-BC96-0DC2F2DA07C6}"/>
              </a:ext>
            </a:extLst>
          </p:cNvPr>
          <p:cNvSpPr/>
          <p:nvPr/>
        </p:nvSpPr>
        <p:spPr>
          <a:xfrm>
            <a:off x="10364334" y="3053209"/>
            <a:ext cx="250058" cy="32928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rzałka: w dół 39">
            <a:extLst>
              <a:ext uri="{FF2B5EF4-FFF2-40B4-BE49-F238E27FC236}">
                <a16:creationId xmlns:a16="http://schemas.microsoft.com/office/drawing/2014/main" xmlns="" id="{7E7006C8-9867-47F6-80F9-B28326B86044}"/>
              </a:ext>
            </a:extLst>
          </p:cNvPr>
          <p:cNvSpPr/>
          <p:nvPr/>
        </p:nvSpPr>
        <p:spPr>
          <a:xfrm>
            <a:off x="10327263" y="828622"/>
            <a:ext cx="250058" cy="32928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rzałka: w dół 40">
            <a:extLst>
              <a:ext uri="{FF2B5EF4-FFF2-40B4-BE49-F238E27FC236}">
                <a16:creationId xmlns:a16="http://schemas.microsoft.com/office/drawing/2014/main" xmlns="" id="{771E44A8-8306-4C86-8328-166A191BA844}"/>
              </a:ext>
            </a:extLst>
          </p:cNvPr>
          <p:cNvSpPr/>
          <p:nvPr/>
        </p:nvSpPr>
        <p:spPr>
          <a:xfrm>
            <a:off x="4802644" y="4220103"/>
            <a:ext cx="250058" cy="32928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xmlns="" id="{F91E5EEE-1C44-4820-846B-4312891C0876}"/>
              </a:ext>
            </a:extLst>
          </p:cNvPr>
          <p:cNvCxnSpPr/>
          <p:nvPr/>
        </p:nvCxnSpPr>
        <p:spPr>
          <a:xfrm>
            <a:off x="3565874" y="3434316"/>
            <a:ext cx="259066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43">
            <a:extLst>
              <a:ext uri="{FF2B5EF4-FFF2-40B4-BE49-F238E27FC236}">
                <a16:creationId xmlns:a16="http://schemas.microsoft.com/office/drawing/2014/main" xmlns="" id="{1AC12591-21DD-426B-85D8-EF9363537F29}"/>
              </a:ext>
            </a:extLst>
          </p:cNvPr>
          <p:cNvCxnSpPr>
            <a:cxnSpLocks/>
          </p:cNvCxnSpPr>
          <p:nvPr/>
        </p:nvCxnSpPr>
        <p:spPr>
          <a:xfrm flipV="1">
            <a:off x="9077529" y="2458607"/>
            <a:ext cx="3022322" cy="2360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>
            <a:extLst>
              <a:ext uri="{FF2B5EF4-FFF2-40B4-BE49-F238E27FC236}">
                <a16:creationId xmlns:a16="http://schemas.microsoft.com/office/drawing/2014/main" xmlns="" id="{E1C625C4-7435-4349-94DF-B38D6003D256}"/>
              </a:ext>
            </a:extLst>
          </p:cNvPr>
          <p:cNvCxnSpPr>
            <a:cxnSpLocks/>
          </p:cNvCxnSpPr>
          <p:nvPr/>
        </p:nvCxnSpPr>
        <p:spPr>
          <a:xfrm flipV="1">
            <a:off x="9068707" y="4778533"/>
            <a:ext cx="3022322" cy="23609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rostokąt 47">
            <a:extLst>
              <a:ext uri="{FF2B5EF4-FFF2-40B4-BE49-F238E27FC236}">
                <a16:creationId xmlns:a16="http://schemas.microsoft.com/office/drawing/2014/main" xmlns="" id="{8FDB8C2F-55BB-4BD4-BA63-D1E025C3C693}"/>
              </a:ext>
            </a:extLst>
          </p:cNvPr>
          <p:cNvSpPr/>
          <p:nvPr/>
        </p:nvSpPr>
        <p:spPr>
          <a:xfrm rot="16200000">
            <a:off x="3174775" y="2150743"/>
            <a:ext cx="6827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Kraj</a:t>
            </a:r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xmlns="" id="{5F735199-E80E-4FAB-ABD0-75FC8BF29022}"/>
              </a:ext>
            </a:extLst>
          </p:cNvPr>
          <p:cNvSpPr/>
          <p:nvPr/>
        </p:nvSpPr>
        <p:spPr>
          <a:xfrm rot="16200000">
            <a:off x="3147207" y="4853254"/>
            <a:ext cx="90908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Obec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xmlns="" id="{ADF0CB7B-6F5C-4790-9103-5AF438B85F9D}"/>
              </a:ext>
            </a:extLst>
          </p:cNvPr>
          <p:cNvSpPr/>
          <p:nvPr/>
        </p:nvSpPr>
        <p:spPr>
          <a:xfrm rot="16200000">
            <a:off x="10909458" y="1079616"/>
            <a:ext cx="20270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Województwo</a:t>
            </a:r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xmlns="" id="{87408B42-FD67-4D04-A652-A1EBC2EF4F19}"/>
              </a:ext>
            </a:extLst>
          </p:cNvPr>
          <p:cNvSpPr/>
          <p:nvPr/>
        </p:nvSpPr>
        <p:spPr>
          <a:xfrm rot="16200000">
            <a:off x="11369230" y="3325436"/>
            <a:ext cx="10691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Powiat</a:t>
            </a:r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xmlns="" id="{481904FF-FF57-48F9-8907-6EC6C4C174BD}"/>
              </a:ext>
            </a:extLst>
          </p:cNvPr>
          <p:cNvSpPr/>
          <p:nvPr/>
        </p:nvSpPr>
        <p:spPr>
          <a:xfrm rot="16200000">
            <a:off x="11375504" y="5543652"/>
            <a:ext cx="10230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Gmina</a:t>
            </a:r>
          </a:p>
        </p:txBody>
      </p:sp>
      <p:sp>
        <p:nvSpPr>
          <p:cNvPr id="45" name="Prostokąt: zaokrąglone rogi 44">
            <a:extLst>
              <a:ext uri="{FF2B5EF4-FFF2-40B4-BE49-F238E27FC236}">
                <a16:creationId xmlns:a16="http://schemas.microsoft.com/office/drawing/2014/main" xmlns="" id="{549DE99A-13A2-48B6-B143-6693D74E2BF8}"/>
              </a:ext>
            </a:extLst>
          </p:cNvPr>
          <p:cNvSpPr/>
          <p:nvPr/>
        </p:nvSpPr>
        <p:spPr>
          <a:xfrm>
            <a:off x="4406426" y="1505292"/>
            <a:ext cx="1478937" cy="500063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Ředitel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Dyrektor)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6" name="Strzałka: w dół 45">
            <a:extLst>
              <a:ext uri="{FF2B5EF4-FFF2-40B4-BE49-F238E27FC236}">
                <a16:creationId xmlns:a16="http://schemas.microsoft.com/office/drawing/2014/main" xmlns="" id="{B28D3A09-34D3-4474-95BC-1E8F0C89CB3C}"/>
              </a:ext>
            </a:extLst>
          </p:cNvPr>
          <p:cNvSpPr/>
          <p:nvPr/>
        </p:nvSpPr>
        <p:spPr>
          <a:xfrm>
            <a:off x="4724482" y="1999911"/>
            <a:ext cx="248430" cy="3567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Prostokąt: zaokrąglone rogi 52">
            <a:extLst>
              <a:ext uri="{FF2B5EF4-FFF2-40B4-BE49-F238E27FC236}">
                <a16:creationId xmlns:a16="http://schemas.microsoft.com/office/drawing/2014/main" xmlns="" id="{7C5AB42A-359D-4537-8E8A-0C2CC93A9B37}"/>
              </a:ext>
            </a:extLst>
          </p:cNvPr>
          <p:cNvSpPr/>
          <p:nvPr/>
        </p:nvSpPr>
        <p:spPr>
          <a:xfrm>
            <a:off x="4531806" y="4514042"/>
            <a:ext cx="1417653" cy="500063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Tajemnik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</a:t>
            </a:r>
            <a:r>
              <a:rPr lang="pl-PL" sz="1200" i="1" dirty="0" err="1">
                <a:solidFill>
                  <a:schemeClr val="tx1"/>
                </a:solidFill>
              </a:rPr>
              <a:t>pol</a:t>
            </a:r>
            <a:r>
              <a:rPr lang="pl-PL" sz="1200" i="1" dirty="0">
                <a:solidFill>
                  <a:schemeClr val="tx1"/>
                </a:solidFill>
              </a:rPr>
              <a:t>: Sekretarz)</a:t>
            </a:r>
            <a:endParaRPr lang="pl-PL" dirty="0">
              <a:solidFill>
                <a:srgbClr val="FF0000"/>
              </a:solidFill>
            </a:endParaRPr>
          </a:p>
        </p:txBody>
      </p:sp>
      <p:grpSp>
        <p:nvGrpSpPr>
          <p:cNvPr id="72" name="Grupa 71">
            <a:extLst>
              <a:ext uri="{FF2B5EF4-FFF2-40B4-BE49-F238E27FC236}">
                <a16:creationId xmlns:a16="http://schemas.microsoft.com/office/drawing/2014/main" xmlns="" id="{C8B9A2ED-BFEC-4F53-BA0E-06840C9A0C23}"/>
              </a:ext>
            </a:extLst>
          </p:cNvPr>
          <p:cNvGrpSpPr/>
          <p:nvPr/>
        </p:nvGrpSpPr>
        <p:grpSpPr>
          <a:xfrm>
            <a:off x="4984716" y="1744709"/>
            <a:ext cx="1417653" cy="2622363"/>
            <a:chOff x="4984716" y="1744709"/>
            <a:chExt cx="1417653" cy="2622363"/>
          </a:xfrm>
        </p:grpSpPr>
        <p:cxnSp>
          <p:nvCxnSpPr>
            <p:cNvPr id="55" name="Łącznik prosty 54">
              <a:extLst>
                <a:ext uri="{FF2B5EF4-FFF2-40B4-BE49-F238E27FC236}">
                  <a16:creationId xmlns:a16="http://schemas.microsoft.com/office/drawing/2014/main" xmlns="" id="{9398D3EF-7C47-4FCE-B883-5A42DDA874E4}"/>
                </a:ext>
              </a:extLst>
            </p:cNvPr>
            <p:cNvCxnSpPr>
              <a:cxnSpLocks/>
            </p:cNvCxnSpPr>
            <p:nvPr/>
          </p:nvCxnSpPr>
          <p:spPr>
            <a:xfrm>
              <a:off x="4984716" y="4367072"/>
              <a:ext cx="1417653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56">
              <a:extLst>
                <a:ext uri="{FF2B5EF4-FFF2-40B4-BE49-F238E27FC236}">
                  <a16:creationId xmlns:a16="http://schemas.microsoft.com/office/drawing/2014/main" xmlns="" id="{61E80AFE-2B71-445D-9C7B-D6485AAC0A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2369" y="1744709"/>
              <a:ext cx="0" cy="261006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xmlns="" id="{8C337B6A-8636-4DF2-BD42-B6AB15FE54AD}"/>
                </a:ext>
              </a:extLst>
            </p:cNvPr>
            <p:cNvCxnSpPr>
              <a:cxnSpLocks/>
            </p:cNvCxnSpPr>
            <p:nvPr/>
          </p:nvCxnSpPr>
          <p:spPr>
            <a:xfrm>
              <a:off x="5861800" y="1755664"/>
              <a:ext cx="540569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Strzałka: w dół 62">
            <a:extLst>
              <a:ext uri="{FF2B5EF4-FFF2-40B4-BE49-F238E27FC236}">
                <a16:creationId xmlns:a16="http://schemas.microsoft.com/office/drawing/2014/main" xmlns="" id="{8672776E-7B0D-4DF9-913C-2949B6F2D710}"/>
              </a:ext>
            </a:extLst>
          </p:cNvPr>
          <p:cNvSpPr/>
          <p:nvPr/>
        </p:nvSpPr>
        <p:spPr>
          <a:xfrm>
            <a:off x="4806509" y="5076225"/>
            <a:ext cx="248430" cy="35678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upa 70">
            <a:extLst>
              <a:ext uri="{FF2B5EF4-FFF2-40B4-BE49-F238E27FC236}">
                <a16:creationId xmlns:a16="http://schemas.microsoft.com/office/drawing/2014/main" xmlns="" id="{CDCA9A71-3BB4-40E8-BBDA-63981328D8A6}"/>
              </a:ext>
            </a:extLst>
          </p:cNvPr>
          <p:cNvGrpSpPr/>
          <p:nvPr/>
        </p:nvGrpSpPr>
        <p:grpSpPr>
          <a:xfrm>
            <a:off x="4923433" y="84151"/>
            <a:ext cx="2391588" cy="1237637"/>
            <a:chOff x="4923433" y="84151"/>
            <a:chExt cx="2391588" cy="1237637"/>
          </a:xfrm>
        </p:grpSpPr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xmlns="" id="{D8D37ED9-CF8B-4618-8E62-5BFBFEFE7D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3433" y="1309486"/>
              <a:ext cx="1478936" cy="12302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55">
              <a:extLst>
                <a:ext uri="{FF2B5EF4-FFF2-40B4-BE49-F238E27FC236}">
                  <a16:creationId xmlns:a16="http://schemas.microsoft.com/office/drawing/2014/main" xmlns="" id="{2BF39171-765B-45E0-AC41-C0A056B747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2369" y="689387"/>
              <a:ext cx="0" cy="6201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Prostokąt: zaokrąglone rogi 63">
              <a:extLst>
                <a:ext uri="{FF2B5EF4-FFF2-40B4-BE49-F238E27FC236}">
                  <a16:creationId xmlns:a16="http://schemas.microsoft.com/office/drawing/2014/main" xmlns="" id="{2B721E3B-FE2B-48C7-9E39-9729E6BB8901}"/>
                </a:ext>
              </a:extLst>
            </p:cNvPr>
            <p:cNvSpPr/>
            <p:nvPr/>
          </p:nvSpPr>
          <p:spPr>
            <a:xfrm>
              <a:off x="5312251" y="84151"/>
              <a:ext cx="2002770" cy="579895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rgbClr val="FF0000"/>
                  </a:solidFill>
                </a:rPr>
                <a:t>Ministerstvo Vnitra</a:t>
              </a:r>
              <a:endParaRPr lang="en-US" sz="1400" dirty="0">
                <a:solidFill>
                  <a:srgbClr val="FF0000"/>
                </a:solidFill>
              </a:endParaRPr>
            </a:p>
            <a:p>
              <a:pPr algn="ctr"/>
              <a:r>
                <a:rPr lang="pl-PL" sz="1200" i="1" dirty="0">
                  <a:solidFill>
                    <a:schemeClr val="tx1"/>
                  </a:solidFill>
                </a:rPr>
                <a:t>(</a:t>
              </a:r>
              <a:r>
                <a:rPr lang="pl-PL" sz="1200" i="1" dirty="0" err="1">
                  <a:solidFill>
                    <a:schemeClr val="tx1"/>
                  </a:solidFill>
                </a:rPr>
                <a:t>pol</a:t>
              </a:r>
              <a:r>
                <a:rPr lang="pl-PL" sz="1200" i="1" dirty="0">
                  <a:solidFill>
                    <a:schemeClr val="tx1"/>
                  </a:solidFill>
                </a:rPr>
                <a:t>: Ministerstwo Spraw Wewnętrznych)</a:t>
              </a:r>
              <a:endParaRPr lang="pl-PL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Strzałka: w dół 66">
            <a:extLst>
              <a:ext uri="{FF2B5EF4-FFF2-40B4-BE49-F238E27FC236}">
                <a16:creationId xmlns:a16="http://schemas.microsoft.com/office/drawing/2014/main" xmlns="" id="{E7B5D68C-CB6D-4017-A392-5D9AA27222CB}"/>
              </a:ext>
            </a:extLst>
          </p:cNvPr>
          <p:cNvSpPr/>
          <p:nvPr/>
        </p:nvSpPr>
        <p:spPr>
          <a:xfrm>
            <a:off x="10433834" y="5406845"/>
            <a:ext cx="250058" cy="32928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ymek mowy: owalny 67">
            <a:extLst>
              <a:ext uri="{FF2B5EF4-FFF2-40B4-BE49-F238E27FC236}">
                <a16:creationId xmlns:a16="http://schemas.microsoft.com/office/drawing/2014/main" xmlns="" id="{D0DA0CFB-E56C-4F3B-A29C-D6E367B89CA1}"/>
              </a:ext>
            </a:extLst>
          </p:cNvPr>
          <p:cNvSpPr/>
          <p:nvPr/>
        </p:nvSpPr>
        <p:spPr>
          <a:xfrm>
            <a:off x="5949460" y="1431923"/>
            <a:ext cx="1690284" cy="220368"/>
          </a:xfrm>
          <a:prstGeom prst="wedgeEllipseCallout">
            <a:avLst>
              <a:gd name="adj1" fmla="val -40167"/>
              <a:gd name="adj2" fmla="val -1016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Uzgodnienie</a:t>
            </a:r>
            <a:endParaRPr lang="en-US" sz="1200" dirty="0"/>
          </a:p>
        </p:txBody>
      </p:sp>
      <p:sp>
        <p:nvSpPr>
          <p:cNvPr id="69" name="Dymek mowy: owalny 68">
            <a:extLst>
              <a:ext uri="{FF2B5EF4-FFF2-40B4-BE49-F238E27FC236}">
                <a16:creationId xmlns:a16="http://schemas.microsoft.com/office/drawing/2014/main" xmlns="" id="{F40C79E9-3B07-457B-9518-7BFBAB9CD9E6}"/>
              </a:ext>
            </a:extLst>
          </p:cNvPr>
          <p:cNvSpPr/>
          <p:nvPr/>
        </p:nvSpPr>
        <p:spPr>
          <a:xfrm>
            <a:off x="5972117" y="4501739"/>
            <a:ext cx="1690284" cy="220368"/>
          </a:xfrm>
          <a:prstGeom prst="wedgeEllipseCallout">
            <a:avLst>
              <a:gd name="adj1" fmla="val -40167"/>
              <a:gd name="adj2" fmla="val -1016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Uzgodnienie</a:t>
            </a:r>
            <a:endParaRPr lang="en-US" sz="1200" dirty="0"/>
          </a:p>
        </p:txBody>
      </p:sp>
      <p:sp>
        <p:nvSpPr>
          <p:cNvPr id="70" name="Prostokąt: zaokrąglone rogi 69">
            <a:extLst>
              <a:ext uri="{FF2B5EF4-FFF2-40B4-BE49-F238E27FC236}">
                <a16:creationId xmlns:a16="http://schemas.microsoft.com/office/drawing/2014/main" xmlns="" id="{227D4F12-F2FF-46B4-AB62-5B70757E734C}"/>
              </a:ext>
            </a:extLst>
          </p:cNvPr>
          <p:cNvSpPr/>
          <p:nvPr/>
        </p:nvSpPr>
        <p:spPr>
          <a:xfrm>
            <a:off x="7257671" y="708915"/>
            <a:ext cx="2002770" cy="57989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Sejmik Województwa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Zastupitelstvo)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73" name="Prostokąt: zaokrąglone rogi 72">
            <a:extLst>
              <a:ext uri="{FF2B5EF4-FFF2-40B4-BE49-F238E27FC236}">
                <a16:creationId xmlns:a16="http://schemas.microsoft.com/office/drawing/2014/main" xmlns="" id="{37E2A2D8-EFD6-40F4-B006-E5AAE9FF7177}"/>
              </a:ext>
            </a:extLst>
          </p:cNvPr>
          <p:cNvSpPr/>
          <p:nvPr/>
        </p:nvSpPr>
        <p:spPr>
          <a:xfrm>
            <a:off x="7302989" y="2822088"/>
            <a:ext cx="2002770" cy="57989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Rada Powiatu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Zastupitelstvo)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74" name="Prostokąt: zaokrąglone rogi 73">
            <a:extLst>
              <a:ext uri="{FF2B5EF4-FFF2-40B4-BE49-F238E27FC236}">
                <a16:creationId xmlns:a16="http://schemas.microsoft.com/office/drawing/2014/main" xmlns="" id="{DCB3B49E-22BB-492E-9C17-C538D43F7410}"/>
              </a:ext>
            </a:extLst>
          </p:cNvPr>
          <p:cNvSpPr/>
          <p:nvPr/>
        </p:nvSpPr>
        <p:spPr>
          <a:xfrm>
            <a:off x="7450324" y="5163933"/>
            <a:ext cx="2002770" cy="57989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rgbClr val="FF0000"/>
                </a:solidFill>
              </a:rPr>
              <a:t>Rada Gminy</a:t>
            </a:r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Zastupitelstvo)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75" name="Prostokąt: zaokrąglone rogi 74">
            <a:extLst>
              <a:ext uri="{FF2B5EF4-FFF2-40B4-BE49-F238E27FC236}">
                <a16:creationId xmlns:a16="http://schemas.microsoft.com/office/drawing/2014/main" xmlns="" id="{8A02854D-0121-483C-A141-C3BAB90913D2}"/>
              </a:ext>
            </a:extLst>
          </p:cNvPr>
          <p:cNvSpPr/>
          <p:nvPr/>
        </p:nvSpPr>
        <p:spPr>
          <a:xfrm>
            <a:off x="10577321" y="4051028"/>
            <a:ext cx="1204666" cy="500063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Sekretarz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Tajemnik)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6" name="Prostokąt: zaokrąglone rogi 75">
            <a:extLst>
              <a:ext uri="{FF2B5EF4-FFF2-40B4-BE49-F238E27FC236}">
                <a16:creationId xmlns:a16="http://schemas.microsoft.com/office/drawing/2014/main" xmlns="" id="{5D720128-6EAB-493C-A190-9590E3A7D509}"/>
              </a:ext>
            </a:extLst>
          </p:cNvPr>
          <p:cNvSpPr/>
          <p:nvPr/>
        </p:nvSpPr>
        <p:spPr>
          <a:xfrm>
            <a:off x="10700670" y="6269174"/>
            <a:ext cx="1203130" cy="500063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Sekretarz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Tajemnik)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7" name="Prostokąt: zaokrąglone rogi 76">
            <a:extLst>
              <a:ext uri="{FF2B5EF4-FFF2-40B4-BE49-F238E27FC236}">
                <a16:creationId xmlns:a16="http://schemas.microsoft.com/office/drawing/2014/main" xmlns="" id="{1455EA56-0714-4770-867F-68972CCBF3C4}"/>
              </a:ext>
            </a:extLst>
          </p:cNvPr>
          <p:cNvSpPr/>
          <p:nvPr/>
        </p:nvSpPr>
        <p:spPr>
          <a:xfrm>
            <a:off x="10453992" y="1795969"/>
            <a:ext cx="1311082" cy="500063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Dyrektor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Ředitel)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79" name="Prostokąt: zaokrąglone rogi 78">
            <a:extLst>
              <a:ext uri="{FF2B5EF4-FFF2-40B4-BE49-F238E27FC236}">
                <a16:creationId xmlns:a16="http://schemas.microsoft.com/office/drawing/2014/main" xmlns="" id="{02815C00-A95D-4BFC-9593-9A8060D09023}"/>
              </a:ext>
            </a:extLst>
          </p:cNvPr>
          <p:cNvSpPr/>
          <p:nvPr/>
        </p:nvSpPr>
        <p:spPr>
          <a:xfrm>
            <a:off x="9377916" y="6296614"/>
            <a:ext cx="1211030" cy="500063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Skarbnik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</a:t>
            </a:r>
            <a:r>
              <a:rPr lang="pl-PL" sz="1200" i="1" dirty="0" err="1">
                <a:solidFill>
                  <a:schemeClr val="tx1"/>
                </a:solidFill>
              </a:rPr>
              <a:t>Pokladník</a:t>
            </a:r>
            <a:r>
              <a:rPr lang="pl-PL" sz="1200" i="1" dirty="0">
                <a:solidFill>
                  <a:schemeClr val="tx1"/>
                </a:solidFill>
              </a:rPr>
              <a:t>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80" name="Prostokąt: zaokrąglone rogi 79">
            <a:extLst>
              <a:ext uri="{FF2B5EF4-FFF2-40B4-BE49-F238E27FC236}">
                <a16:creationId xmlns:a16="http://schemas.microsoft.com/office/drawing/2014/main" xmlns="" id="{9613A17A-6487-4F21-AE66-52EEE2C9B90D}"/>
              </a:ext>
            </a:extLst>
          </p:cNvPr>
          <p:cNvSpPr/>
          <p:nvPr/>
        </p:nvSpPr>
        <p:spPr>
          <a:xfrm>
            <a:off x="9199150" y="1814306"/>
            <a:ext cx="1211030" cy="500063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Skarbnik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</a:t>
            </a:r>
            <a:r>
              <a:rPr lang="pl-PL" sz="1200" i="1" dirty="0" err="1">
                <a:solidFill>
                  <a:schemeClr val="tx1"/>
                </a:solidFill>
              </a:rPr>
              <a:t>Pokladník</a:t>
            </a:r>
            <a:r>
              <a:rPr lang="pl-PL" sz="1200" i="1" dirty="0">
                <a:solidFill>
                  <a:schemeClr val="tx1"/>
                </a:solidFill>
              </a:rPr>
              <a:t>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81" name="Prostokąt: zaokrąglone rogi 80">
            <a:extLst>
              <a:ext uri="{FF2B5EF4-FFF2-40B4-BE49-F238E27FC236}">
                <a16:creationId xmlns:a16="http://schemas.microsoft.com/office/drawing/2014/main" xmlns="" id="{F89322CB-80E1-4BEE-9A6C-54DF88B4F953}"/>
              </a:ext>
            </a:extLst>
          </p:cNvPr>
          <p:cNvSpPr/>
          <p:nvPr/>
        </p:nvSpPr>
        <p:spPr>
          <a:xfrm>
            <a:off x="9278333" y="4039099"/>
            <a:ext cx="1211030" cy="500063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Skarbnik</a:t>
            </a:r>
          </a:p>
          <a:p>
            <a:pPr algn="ctr"/>
            <a:r>
              <a:rPr lang="pl-PL" sz="1200" i="1" dirty="0">
                <a:solidFill>
                  <a:schemeClr val="tx1"/>
                </a:solidFill>
              </a:rPr>
              <a:t>(ces: </a:t>
            </a:r>
            <a:r>
              <a:rPr lang="pl-PL" sz="1200" i="1" dirty="0" err="1">
                <a:solidFill>
                  <a:schemeClr val="tx1"/>
                </a:solidFill>
              </a:rPr>
              <a:t>Pokladník</a:t>
            </a:r>
            <a:r>
              <a:rPr lang="pl-PL" sz="1200" i="1" dirty="0">
                <a:solidFill>
                  <a:schemeClr val="tx1"/>
                </a:solidFill>
              </a:rPr>
              <a:t>)</a:t>
            </a:r>
            <a:endParaRPr lang="pl-PL" dirty="0">
              <a:solidFill>
                <a:srgbClr val="FF0000"/>
              </a:solidFill>
            </a:endParaRPr>
          </a:p>
        </p:txBody>
      </p:sp>
      <p:grpSp>
        <p:nvGrpSpPr>
          <p:cNvPr id="117" name="Grupa 116">
            <a:extLst>
              <a:ext uri="{FF2B5EF4-FFF2-40B4-BE49-F238E27FC236}">
                <a16:creationId xmlns:a16="http://schemas.microsoft.com/office/drawing/2014/main" xmlns="" id="{133A76A0-BAD3-41C2-8FD3-C4824DB3B962}"/>
              </a:ext>
            </a:extLst>
          </p:cNvPr>
          <p:cNvGrpSpPr/>
          <p:nvPr/>
        </p:nvGrpSpPr>
        <p:grpSpPr>
          <a:xfrm>
            <a:off x="8748331" y="5150184"/>
            <a:ext cx="736176" cy="1413910"/>
            <a:chOff x="8748331" y="5150184"/>
            <a:chExt cx="736176" cy="1413910"/>
          </a:xfrm>
        </p:grpSpPr>
        <p:cxnSp>
          <p:nvCxnSpPr>
            <p:cNvPr id="86" name="Łącznik prosty 85">
              <a:extLst>
                <a:ext uri="{FF2B5EF4-FFF2-40B4-BE49-F238E27FC236}">
                  <a16:creationId xmlns:a16="http://schemas.microsoft.com/office/drawing/2014/main" xmlns="" id="{A554A20A-9DE6-46FC-BE39-42964F2E9A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71860" y="6564093"/>
              <a:ext cx="603381" cy="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upa 103">
              <a:extLst>
                <a:ext uri="{FF2B5EF4-FFF2-40B4-BE49-F238E27FC236}">
                  <a16:creationId xmlns:a16="http://schemas.microsoft.com/office/drawing/2014/main" xmlns="" id="{C027A5DC-381F-4F0E-B8D6-0C6A9E652151}"/>
                </a:ext>
              </a:extLst>
            </p:cNvPr>
            <p:cNvGrpSpPr/>
            <p:nvPr/>
          </p:nvGrpSpPr>
          <p:grpSpPr>
            <a:xfrm>
              <a:off x="8755256" y="5150184"/>
              <a:ext cx="729251" cy="166096"/>
              <a:chOff x="8755256" y="5150184"/>
              <a:chExt cx="729251" cy="166096"/>
            </a:xfrm>
          </p:grpSpPr>
          <p:cxnSp>
            <p:nvCxnSpPr>
              <p:cNvPr id="84" name="Łącznik prosty 83">
                <a:extLst>
                  <a:ext uri="{FF2B5EF4-FFF2-40B4-BE49-F238E27FC236}">
                    <a16:creationId xmlns:a16="http://schemas.microsoft.com/office/drawing/2014/main" xmlns="" id="{0E1EE01F-339F-4E93-B9F6-662A5691BE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55256" y="5150184"/>
                <a:ext cx="729251" cy="2864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>
                <a:extLst>
                  <a:ext uri="{FF2B5EF4-FFF2-40B4-BE49-F238E27FC236}">
                    <a16:creationId xmlns:a16="http://schemas.microsoft.com/office/drawing/2014/main" xmlns="" id="{FDA1DAC0-A5AE-4314-9391-84EED23FD8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62183" y="5163898"/>
                <a:ext cx="9677" cy="152382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Łącznik prosty 94">
              <a:extLst>
                <a:ext uri="{FF2B5EF4-FFF2-40B4-BE49-F238E27FC236}">
                  <a16:creationId xmlns:a16="http://schemas.microsoft.com/office/drawing/2014/main" xmlns="" id="{02CAE66E-3D99-428E-8FD4-B81F660009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48331" y="5685092"/>
              <a:ext cx="13853" cy="86815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upa 118">
            <a:extLst>
              <a:ext uri="{FF2B5EF4-FFF2-40B4-BE49-F238E27FC236}">
                <a16:creationId xmlns:a16="http://schemas.microsoft.com/office/drawing/2014/main" xmlns="" id="{4C4298CA-5B20-4AD6-812F-39BF851F82A2}"/>
              </a:ext>
            </a:extLst>
          </p:cNvPr>
          <p:cNvGrpSpPr/>
          <p:nvPr/>
        </p:nvGrpSpPr>
        <p:grpSpPr>
          <a:xfrm>
            <a:off x="8729740" y="587859"/>
            <a:ext cx="578729" cy="1478567"/>
            <a:chOff x="8729740" y="587859"/>
            <a:chExt cx="578729" cy="1478567"/>
          </a:xfrm>
        </p:grpSpPr>
        <p:cxnSp>
          <p:nvCxnSpPr>
            <p:cNvPr id="83" name="Łącznik prosty 82">
              <a:extLst>
                <a:ext uri="{FF2B5EF4-FFF2-40B4-BE49-F238E27FC236}">
                  <a16:creationId xmlns:a16="http://schemas.microsoft.com/office/drawing/2014/main" xmlns="" id="{2BEFA277-33EC-4862-8F36-5A2B07F35A40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 flipV="1">
              <a:off x="8729740" y="587859"/>
              <a:ext cx="578729" cy="96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Łącznik prosty 84">
              <a:extLst>
                <a:ext uri="{FF2B5EF4-FFF2-40B4-BE49-F238E27FC236}">
                  <a16:creationId xmlns:a16="http://schemas.microsoft.com/office/drawing/2014/main" xmlns="" id="{5C1839C9-63BE-4127-96A0-2E11636068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36666" y="2056418"/>
              <a:ext cx="473396" cy="791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xmlns="" id="{50065EB2-7DD0-456E-93E8-E9C86CEF4F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29740" y="1198276"/>
              <a:ext cx="13853" cy="86815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Łącznik prosty 97">
              <a:extLst>
                <a:ext uri="{FF2B5EF4-FFF2-40B4-BE49-F238E27FC236}">
                  <a16:creationId xmlns:a16="http://schemas.microsoft.com/office/drawing/2014/main" xmlns="" id="{FE4B0358-8B66-49F7-B7AB-1F15AF2972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9740" y="595525"/>
              <a:ext cx="0" cy="233097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upa 117">
            <a:extLst>
              <a:ext uri="{FF2B5EF4-FFF2-40B4-BE49-F238E27FC236}">
                <a16:creationId xmlns:a16="http://schemas.microsoft.com/office/drawing/2014/main" xmlns="" id="{E9B42459-F3C3-43C3-BBA7-5A2AE37FA983}"/>
              </a:ext>
            </a:extLst>
          </p:cNvPr>
          <p:cNvGrpSpPr/>
          <p:nvPr/>
        </p:nvGrpSpPr>
        <p:grpSpPr>
          <a:xfrm>
            <a:off x="8723844" y="2754015"/>
            <a:ext cx="729250" cy="1476882"/>
            <a:chOff x="8723844" y="2754015"/>
            <a:chExt cx="729250" cy="1476882"/>
          </a:xfrm>
        </p:grpSpPr>
        <p:cxnSp>
          <p:nvCxnSpPr>
            <p:cNvPr id="88" name="Łącznik prosty 87">
              <a:extLst>
                <a:ext uri="{FF2B5EF4-FFF2-40B4-BE49-F238E27FC236}">
                  <a16:creationId xmlns:a16="http://schemas.microsoft.com/office/drawing/2014/main" xmlns="" id="{E5888FF1-867F-4F9D-A223-E63788147D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43593" y="4230896"/>
              <a:ext cx="498259" cy="1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Łącznik prosty 93">
              <a:extLst>
                <a:ext uri="{FF2B5EF4-FFF2-40B4-BE49-F238E27FC236}">
                  <a16:creationId xmlns:a16="http://schemas.microsoft.com/office/drawing/2014/main" xmlns="" id="{0390CF3E-2A58-4AE4-B598-90F20BFCF9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48330" y="3353307"/>
              <a:ext cx="13853" cy="86815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1" name="Grupa 110">
              <a:extLst>
                <a:ext uri="{FF2B5EF4-FFF2-40B4-BE49-F238E27FC236}">
                  <a16:creationId xmlns:a16="http://schemas.microsoft.com/office/drawing/2014/main" xmlns="" id="{DA3DD6E6-23E7-4D82-A02B-79BD314068B6}"/>
                </a:ext>
              </a:extLst>
            </p:cNvPr>
            <p:cNvGrpSpPr/>
            <p:nvPr/>
          </p:nvGrpSpPr>
          <p:grpSpPr>
            <a:xfrm>
              <a:off x="8723844" y="2754015"/>
              <a:ext cx="729250" cy="192200"/>
              <a:chOff x="8428167" y="2689223"/>
              <a:chExt cx="729250" cy="192200"/>
            </a:xfrm>
          </p:grpSpPr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xmlns="" id="{5588A5A7-95FA-433E-A638-88B11160BA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28167" y="2689223"/>
                <a:ext cx="729250" cy="2864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y 106">
                <a:extLst>
                  <a:ext uri="{FF2B5EF4-FFF2-40B4-BE49-F238E27FC236}">
                    <a16:creationId xmlns:a16="http://schemas.microsoft.com/office/drawing/2014/main" xmlns="" id="{938323E8-093C-4D47-98BE-15A9FA029E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52884" y="2689223"/>
                <a:ext cx="0" cy="192200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Dymek mowy: owalny 119">
            <a:extLst>
              <a:ext uri="{FF2B5EF4-FFF2-40B4-BE49-F238E27FC236}">
                <a16:creationId xmlns:a16="http://schemas.microsoft.com/office/drawing/2014/main" xmlns="" id="{719E6E42-0B2C-487B-8704-44E90909C74D}"/>
              </a:ext>
            </a:extLst>
          </p:cNvPr>
          <p:cNvSpPr/>
          <p:nvPr/>
        </p:nvSpPr>
        <p:spPr>
          <a:xfrm>
            <a:off x="8033374" y="191046"/>
            <a:ext cx="1086507" cy="262712"/>
          </a:xfrm>
          <a:prstGeom prst="wedgeEllipseCallout">
            <a:avLst>
              <a:gd name="adj1" fmla="val 27979"/>
              <a:gd name="adj2" fmla="val 975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Wniosek</a:t>
            </a:r>
            <a:endParaRPr lang="en-US" sz="1200" dirty="0"/>
          </a:p>
        </p:txBody>
      </p:sp>
      <p:sp>
        <p:nvSpPr>
          <p:cNvPr id="121" name="Dymek mowy: owalny 120">
            <a:extLst>
              <a:ext uri="{FF2B5EF4-FFF2-40B4-BE49-F238E27FC236}">
                <a16:creationId xmlns:a16="http://schemas.microsoft.com/office/drawing/2014/main" xmlns="" id="{98822AC4-6B73-4CE5-A391-76489011D389}"/>
              </a:ext>
            </a:extLst>
          </p:cNvPr>
          <p:cNvSpPr/>
          <p:nvPr/>
        </p:nvSpPr>
        <p:spPr>
          <a:xfrm>
            <a:off x="8275025" y="2417314"/>
            <a:ext cx="1100215" cy="213017"/>
          </a:xfrm>
          <a:prstGeom prst="wedgeEllipseCallout">
            <a:avLst>
              <a:gd name="adj1" fmla="val 18334"/>
              <a:gd name="adj2" fmla="val 961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Wniosek</a:t>
            </a:r>
            <a:endParaRPr lang="en-US" sz="1200" dirty="0"/>
          </a:p>
        </p:txBody>
      </p:sp>
      <p:sp>
        <p:nvSpPr>
          <p:cNvPr id="122" name="Dymek mowy: owalny 121">
            <a:extLst>
              <a:ext uri="{FF2B5EF4-FFF2-40B4-BE49-F238E27FC236}">
                <a16:creationId xmlns:a16="http://schemas.microsoft.com/office/drawing/2014/main" xmlns="" id="{C950D538-1A23-4576-A7F5-6527CBB565FF}"/>
              </a:ext>
            </a:extLst>
          </p:cNvPr>
          <p:cNvSpPr/>
          <p:nvPr/>
        </p:nvSpPr>
        <p:spPr>
          <a:xfrm>
            <a:off x="8388478" y="4844890"/>
            <a:ext cx="1064615" cy="212044"/>
          </a:xfrm>
          <a:prstGeom prst="wedgeEllipseCallout">
            <a:avLst>
              <a:gd name="adj1" fmla="val 23995"/>
              <a:gd name="adj2" fmla="val 9133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Wniosek</a:t>
            </a:r>
            <a:endParaRPr lang="en-US" sz="1200" dirty="0"/>
          </a:p>
        </p:txBody>
      </p:sp>
      <p:sp>
        <p:nvSpPr>
          <p:cNvPr id="123" name="Dymek mowy: owalny 122">
            <a:extLst>
              <a:ext uri="{FF2B5EF4-FFF2-40B4-BE49-F238E27FC236}">
                <a16:creationId xmlns:a16="http://schemas.microsoft.com/office/drawing/2014/main" xmlns="" id="{AC8A17CE-2B9D-4C71-B818-879F9D834135}"/>
              </a:ext>
            </a:extLst>
          </p:cNvPr>
          <p:cNvSpPr/>
          <p:nvPr/>
        </p:nvSpPr>
        <p:spPr>
          <a:xfrm>
            <a:off x="7425251" y="1975951"/>
            <a:ext cx="1267603" cy="206438"/>
          </a:xfrm>
          <a:prstGeom prst="wedgeEllipseCallout">
            <a:avLst>
              <a:gd name="adj1" fmla="val 54820"/>
              <a:gd name="adj2" fmla="val -945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Powołanie</a:t>
            </a:r>
            <a:endParaRPr lang="en-US" sz="1200" dirty="0"/>
          </a:p>
        </p:txBody>
      </p:sp>
      <p:sp>
        <p:nvSpPr>
          <p:cNvPr id="124" name="Dymek mowy: owalny 123">
            <a:extLst>
              <a:ext uri="{FF2B5EF4-FFF2-40B4-BE49-F238E27FC236}">
                <a16:creationId xmlns:a16="http://schemas.microsoft.com/office/drawing/2014/main" xmlns="" id="{D170C054-CF6C-46D5-9DA6-089A164BAF27}"/>
              </a:ext>
            </a:extLst>
          </p:cNvPr>
          <p:cNvSpPr/>
          <p:nvPr/>
        </p:nvSpPr>
        <p:spPr>
          <a:xfrm>
            <a:off x="7428474" y="4085373"/>
            <a:ext cx="1267603" cy="206438"/>
          </a:xfrm>
          <a:prstGeom prst="wedgeEllipseCallout">
            <a:avLst>
              <a:gd name="adj1" fmla="val 54820"/>
              <a:gd name="adj2" fmla="val -945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Powołanie</a:t>
            </a:r>
            <a:endParaRPr lang="en-US" sz="1200" dirty="0"/>
          </a:p>
        </p:txBody>
      </p:sp>
      <p:sp>
        <p:nvSpPr>
          <p:cNvPr id="125" name="Dymek mowy: owalny 124">
            <a:extLst>
              <a:ext uri="{FF2B5EF4-FFF2-40B4-BE49-F238E27FC236}">
                <a16:creationId xmlns:a16="http://schemas.microsoft.com/office/drawing/2014/main" xmlns="" id="{A3750EBA-B4B2-4DDE-87D2-FAAE2886F03C}"/>
              </a:ext>
            </a:extLst>
          </p:cNvPr>
          <p:cNvSpPr/>
          <p:nvPr/>
        </p:nvSpPr>
        <p:spPr>
          <a:xfrm>
            <a:off x="7404068" y="6411623"/>
            <a:ext cx="1267603" cy="206438"/>
          </a:xfrm>
          <a:prstGeom prst="wedgeEllipseCallout">
            <a:avLst>
              <a:gd name="adj1" fmla="val 54820"/>
              <a:gd name="adj2" fmla="val -9450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Powołanie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4103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F0F17-AAA9-4E8C-837C-44BC6111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319068"/>
            <a:ext cx="10782300" cy="891423"/>
          </a:xfrm>
        </p:spPr>
        <p:txBody>
          <a:bodyPr anchor="ctr">
            <a:normAutofit/>
          </a:bodyPr>
          <a:lstStyle/>
          <a:p>
            <a:r>
              <a:rPr lang="pl-PL" sz="3200" b="1" dirty="0">
                <a:solidFill>
                  <a:srgbClr val="FFFF00"/>
                </a:solidFill>
                <a:latin typeface="+mn-lt"/>
              </a:rPr>
              <a:t>Średnia wielkość gmin w krajach UE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4024D02C-F199-40CE-ADC9-E1458B4A91BF}"/>
              </a:ext>
            </a:extLst>
          </p:cNvPr>
          <p:cNvGrpSpPr/>
          <p:nvPr/>
        </p:nvGrpSpPr>
        <p:grpSpPr>
          <a:xfrm>
            <a:off x="1995781" y="1860515"/>
            <a:ext cx="8200437" cy="4775456"/>
            <a:chOff x="-1" y="1442197"/>
            <a:chExt cx="9144001" cy="5067300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563EF686-0FE1-40AA-AA5D-54547BC0E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42197"/>
              <a:ext cx="9144000" cy="506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xmlns="" id="{BAE6969E-3D88-492A-9AF6-7647F055955A}"/>
                </a:ext>
              </a:extLst>
            </p:cNvPr>
            <p:cNvSpPr/>
            <p:nvPr/>
          </p:nvSpPr>
          <p:spPr>
            <a:xfrm>
              <a:off x="0" y="3801035"/>
              <a:ext cx="9144000" cy="143436"/>
            </a:xfrm>
            <a:prstGeom prst="rect">
              <a:avLst/>
            </a:prstGeom>
            <a:solidFill>
              <a:srgbClr val="FFFF00">
                <a:alpha val="11765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xmlns="" id="{62137701-16D5-41D2-A325-FAD9C36BA3C6}"/>
                </a:ext>
              </a:extLst>
            </p:cNvPr>
            <p:cNvSpPr/>
            <p:nvPr/>
          </p:nvSpPr>
          <p:spPr>
            <a:xfrm>
              <a:off x="-1" y="5976199"/>
              <a:ext cx="9144000" cy="143436"/>
            </a:xfrm>
            <a:prstGeom prst="rect">
              <a:avLst/>
            </a:prstGeom>
            <a:solidFill>
              <a:srgbClr val="FF0000">
                <a:alpha val="12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0" name="Podtytuł 19">
            <a:extLst>
              <a:ext uri="{FF2B5EF4-FFF2-40B4-BE49-F238E27FC236}">
                <a16:creationId xmlns:a16="http://schemas.microsoft.com/office/drawing/2014/main" xmlns="" id="{9E861572-D50A-4EC8-8CA9-8E5C0EDDF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473" y="476911"/>
            <a:ext cx="10782300" cy="1736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Średnia liczba mieszkańców na gminę 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xmlns="" id="{CE1B9618-E7A9-4EFB-8CF5-2A6AFD5386A1}"/>
              </a:ext>
            </a:extLst>
          </p:cNvPr>
          <p:cNvSpPr/>
          <p:nvPr/>
        </p:nvSpPr>
        <p:spPr>
          <a:xfrm>
            <a:off x="2267516" y="1493107"/>
            <a:ext cx="2948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Średnia liczba mieszkańców na gminę 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xmlns="" id="{9DFAA59C-4C56-45C8-9048-89974ACCDE06}"/>
              </a:ext>
            </a:extLst>
          </p:cNvPr>
          <p:cNvSpPr/>
          <p:nvPr/>
        </p:nvSpPr>
        <p:spPr>
          <a:xfrm>
            <a:off x="6574968" y="1478961"/>
            <a:ext cx="37920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Średnia powierzchnia przypadająca na gminę </a:t>
            </a:r>
          </a:p>
        </p:txBody>
      </p:sp>
    </p:spTree>
    <p:extLst>
      <p:ext uri="{BB962C8B-B14F-4D97-AF65-F5344CB8AC3E}">
        <p14:creationId xmlns:p14="http://schemas.microsoft.com/office/powerpoint/2010/main" xmlns="" val="186413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F0F17-AAA9-4E8C-837C-44BC6111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319068"/>
            <a:ext cx="10782300" cy="891423"/>
          </a:xfrm>
        </p:spPr>
        <p:txBody>
          <a:bodyPr anchor="ctr">
            <a:normAutofit/>
          </a:bodyPr>
          <a:lstStyle/>
          <a:p>
            <a:pPr algn="l"/>
            <a:r>
              <a:rPr lang="pl-PL" sz="3200" b="1" dirty="0">
                <a:solidFill>
                  <a:srgbClr val="FFFF00"/>
                </a:solidFill>
                <a:latin typeface="+mn-lt"/>
              </a:rPr>
              <a:t>Gmina/Obec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xmlns="" id="{EF475B20-0CDA-481F-9AF5-719A819791E8}"/>
              </a:ext>
            </a:extLst>
          </p:cNvPr>
          <p:cNvSpPr/>
          <p:nvPr/>
        </p:nvSpPr>
        <p:spPr>
          <a:xfrm>
            <a:off x="4416403" y="458016"/>
            <a:ext cx="2524125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Gmina</a:t>
            </a:r>
            <a:endParaRPr lang="en-US" dirty="0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xmlns="" id="{0A3974D2-5280-4CCC-AB44-8801FEE6CD6C}"/>
              </a:ext>
            </a:extLst>
          </p:cNvPr>
          <p:cNvSpPr/>
          <p:nvPr/>
        </p:nvSpPr>
        <p:spPr>
          <a:xfrm>
            <a:off x="8640651" y="458016"/>
            <a:ext cx="2524125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Obec</a:t>
            </a:r>
            <a:endParaRPr lang="en-US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3C2BCA0-9EFB-4DC4-BE2D-6AAE818A356A}"/>
              </a:ext>
            </a:extLst>
          </p:cNvPr>
          <p:cNvSpPr/>
          <p:nvPr/>
        </p:nvSpPr>
        <p:spPr>
          <a:xfrm>
            <a:off x="4416403" y="1794781"/>
            <a:ext cx="41530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2 480 gmin</a:t>
            </a:r>
            <a:br>
              <a:rPr lang="pl-PL" b="1" dirty="0"/>
            </a:br>
            <a:r>
              <a:rPr lang="pl-PL" b="1" dirty="0"/>
              <a:t>średnio 15,4 tys. mieszkańców</a:t>
            </a:r>
          </a:p>
          <a:p>
            <a:endParaRPr lang="pl-PL" b="1" dirty="0"/>
          </a:p>
          <a:p>
            <a:endParaRPr lang="pl-PL" b="1" dirty="0"/>
          </a:p>
          <a:p>
            <a:r>
              <a:rPr lang="pl-PL" b="1" dirty="0"/>
              <a:t>Równe kompetencje</a:t>
            </a:r>
          </a:p>
          <a:p>
            <a:r>
              <a:rPr lang="pl-PL" dirty="0"/>
              <a:t>(różnice tytularne)</a:t>
            </a:r>
          </a:p>
          <a:p>
            <a:endParaRPr lang="pl-PL" b="1" dirty="0"/>
          </a:p>
          <a:p>
            <a:r>
              <a:rPr lang="pl-PL" b="1" dirty="0"/>
              <a:t>Wiejskie</a:t>
            </a:r>
          </a:p>
          <a:p>
            <a:r>
              <a:rPr lang="pl-PL" b="1" dirty="0"/>
              <a:t>Miejsko-wiejskie</a:t>
            </a:r>
          </a:p>
          <a:p>
            <a:r>
              <a:rPr lang="pl-PL" b="1" dirty="0"/>
              <a:t>Miejskie</a:t>
            </a:r>
          </a:p>
          <a:p>
            <a:endParaRPr lang="en-US" dirty="0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BFF97949-8680-4225-A746-98F7BE213443}"/>
              </a:ext>
            </a:extLst>
          </p:cNvPr>
          <p:cNvSpPr/>
          <p:nvPr/>
        </p:nvSpPr>
        <p:spPr>
          <a:xfrm>
            <a:off x="8640651" y="1772399"/>
            <a:ext cx="4153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6</a:t>
            </a:r>
            <a:r>
              <a:rPr lang="pl-PL" b="1" dirty="0"/>
              <a:t> </a:t>
            </a:r>
            <a:r>
              <a:rPr lang="en-US" b="1" dirty="0"/>
              <a:t>258 </a:t>
            </a:r>
            <a:r>
              <a:rPr lang="en-US" b="1" dirty="0" err="1"/>
              <a:t>obcí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średnio 1,7 tys. mieszkańców</a:t>
            </a:r>
          </a:p>
          <a:p>
            <a:r>
              <a:rPr lang="pl-PL" b="1" dirty="0"/>
              <a:t>mediana 425 mieszkańców</a:t>
            </a:r>
            <a:endParaRPr lang="en-US" b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8DD07AD-621C-43EE-8A99-4A3765DCE627}"/>
              </a:ext>
            </a:extLst>
          </p:cNvPr>
          <p:cNvSpPr/>
          <p:nvPr/>
        </p:nvSpPr>
        <p:spPr>
          <a:xfrm>
            <a:off x="8161991" y="2778213"/>
            <a:ext cx="463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77,1 % gmin liczy mniej niż 1000 mieszk. </a:t>
            </a:r>
          </a:p>
          <a:p>
            <a:r>
              <a:rPr lang="pl-PL" dirty="0"/>
              <a:t>24 % gmin liczy mniej niż 200 mieszk.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B62CC46-A123-4A9E-A73C-CE94CD3FDB70}"/>
              </a:ext>
            </a:extLst>
          </p:cNvPr>
          <p:cNvSpPr/>
          <p:nvPr/>
        </p:nvSpPr>
        <p:spPr>
          <a:xfrm>
            <a:off x="8161991" y="35159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597 gmin ma status miasta. </a:t>
            </a:r>
          </a:p>
          <a:p>
            <a:r>
              <a:rPr lang="pl-PL" dirty="0"/>
              <a:t>19 miast ma ponad 50 000 mieszk.</a:t>
            </a:r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107644E7-88BC-40E1-9950-64CB5268792F}"/>
              </a:ext>
            </a:extLst>
          </p:cNvPr>
          <p:cNvSpPr/>
          <p:nvPr/>
        </p:nvSpPr>
        <p:spPr>
          <a:xfrm>
            <a:off x="7590011" y="4326226"/>
            <a:ext cx="42872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Różne kompetencje</a:t>
            </a:r>
          </a:p>
          <a:p>
            <a:endParaRPr lang="pl-PL" b="1" dirty="0"/>
          </a:p>
          <a:p>
            <a:r>
              <a:rPr lang="pl-PL" b="1" dirty="0"/>
              <a:t>Obec  s </a:t>
            </a:r>
            <a:r>
              <a:rPr lang="pl-PL" b="1" dirty="0" err="1"/>
              <a:t>pověřeným</a:t>
            </a:r>
            <a:r>
              <a:rPr lang="pl-PL" b="1" dirty="0"/>
              <a:t> </a:t>
            </a:r>
            <a:r>
              <a:rPr lang="pl-PL" b="1" dirty="0" err="1"/>
              <a:t>obecním</a:t>
            </a:r>
            <a:r>
              <a:rPr lang="pl-PL" b="1" dirty="0"/>
              <a:t> </a:t>
            </a:r>
            <a:r>
              <a:rPr lang="pl-PL" b="1" dirty="0" err="1"/>
              <a:t>úřadem</a:t>
            </a:r>
            <a:r>
              <a:rPr lang="pl-PL" b="1" dirty="0"/>
              <a:t> (</a:t>
            </a:r>
            <a:r>
              <a:rPr lang="pl-PL" b="1" dirty="0" smtClean="0"/>
              <a:t>OPU)</a:t>
            </a:r>
            <a:endParaRPr lang="pl-PL" b="1" dirty="0"/>
          </a:p>
          <a:p>
            <a:r>
              <a:rPr lang="pl-PL" b="1" dirty="0"/>
              <a:t>Obec </a:t>
            </a:r>
            <a:r>
              <a:rPr lang="en-US" b="1" dirty="0"/>
              <a:t>s </a:t>
            </a:r>
            <a:r>
              <a:rPr lang="en-US" b="1" dirty="0" err="1"/>
              <a:t>rozšířenou</a:t>
            </a:r>
            <a:r>
              <a:rPr lang="en-US" b="1" dirty="0"/>
              <a:t> </a:t>
            </a:r>
            <a:r>
              <a:rPr lang="en-US" b="1" dirty="0" err="1"/>
              <a:t>působností</a:t>
            </a:r>
            <a:r>
              <a:rPr lang="pl-PL" b="1" dirty="0"/>
              <a:t> (</a:t>
            </a:r>
            <a:r>
              <a:rPr lang="pl-PL" b="1" dirty="0" smtClean="0"/>
              <a:t>ORP)</a:t>
            </a:r>
            <a:endParaRPr lang="en-US" b="1" dirty="0"/>
          </a:p>
          <a:p>
            <a:endParaRPr lang="pl-PL" b="1" dirty="0"/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xmlns="" id="{B7BA5206-D166-4D7A-9A3F-87410B7B638F}"/>
              </a:ext>
            </a:extLst>
          </p:cNvPr>
          <p:cNvSpPr/>
          <p:nvPr/>
        </p:nvSpPr>
        <p:spPr>
          <a:xfrm>
            <a:off x="7590011" y="5713337"/>
            <a:ext cx="4287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S</a:t>
            </a:r>
            <a:r>
              <a:rPr lang="en-US" b="1" dirty="0" err="1"/>
              <a:t>tatutární</a:t>
            </a:r>
            <a:r>
              <a:rPr lang="en-US" b="1" dirty="0"/>
              <a:t> mesto</a:t>
            </a:r>
            <a:endParaRPr lang="pl-PL" b="1" dirty="0"/>
          </a:p>
          <a:p>
            <a:r>
              <a:rPr lang="pl-PL" b="1" dirty="0" err="1"/>
              <a:t>Městys</a:t>
            </a:r>
            <a:endParaRPr lang="pl-PL" b="1" dirty="0"/>
          </a:p>
          <a:p>
            <a:r>
              <a:rPr lang="pl-PL" b="1" dirty="0" err="1"/>
              <a:t>Mesto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114900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F0F17-AAA9-4E8C-837C-44BC6111A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319068"/>
            <a:ext cx="10782300" cy="891423"/>
          </a:xfrm>
        </p:spPr>
        <p:txBody>
          <a:bodyPr anchor="ctr">
            <a:normAutofit/>
          </a:bodyPr>
          <a:lstStyle/>
          <a:p>
            <a:pPr algn="l"/>
            <a:r>
              <a:rPr lang="pl-PL" sz="3200" b="1" dirty="0">
                <a:solidFill>
                  <a:srgbClr val="FFFF00"/>
                </a:solidFill>
                <a:latin typeface="+mn-lt"/>
              </a:rPr>
              <a:t>Powiat/Okres</a:t>
            </a: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xmlns="" id="{D6D8D1BE-C369-4C11-85DB-BBDDD4472B78}"/>
              </a:ext>
            </a:extLst>
          </p:cNvPr>
          <p:cNvSpPr/>
          <p:nvPr/>
        </p:nvSpPr>
        <p:spPr>
          <a:xfrm>
            <a:off x="4372023" y="458016"/>
            <a:ext cx="2524125" cy="7524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Powiat</a:t>
            </a:r>
            <a:endParaRPr lang="en-US" dirty="0"/>
          </a:p>
        </p:txBody>
      </p:sp>
      <p:sp>
        <p:nvSpPr>
          <p:cNvPr id="25" name="Prostokąt: zaokrąglone rogi 24">
            <a:extLst>
              <a:ext uri="{FF2B5EF4-FFF2-40B4-BE49-F238E27FC236}">
                <a16:creationId xmlns:a16="http://schemas.microsoft.com/office/drawing/2014/main" xmlns="" id="{B713542A-F527-43D2-A266-812D134280F3}"/>
              </a:ext>
            </a:extLst>
          </p:cNvPr>
          <p:cNvSpPr/>
          <p:nvPr/>
        </p:nvSpPr>
        <p:spPr>
          <a:xfrm>
            <a:off x="8305495" y="471150"/>
            <a:ext cx="2524125" cy="752475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Okres</a:t>
            </a:r>
            <a:endParaRPr lang="en-US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xmlns="" id="{066D1D73-219F-4769-83E0-6812AB35527F}"/>
              </a:ext>
            </a:extLst>
          </p:cNvPr>
          <p:cNvSpPr/>
          <p:nvPr/>
        </p:nvSpPr>
        <p:spPr>
          <a:xfrm>
            <a:off x="8150542" y="1583822"/>
            <a:ext cx="3668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Administracja państwowa/</a:t>
            </a:r>
            <a:r>
              <a:rPr lang="pl-PL" sz="1600" b="1" dirty="0" err="1"/>
              <a:t>Státní</a:t>
            </a:r>
            <a:r>
              <a:rPr lang="pl-PL" sz="1600" b="1" dirty="0"/>
              <a:t> </a:t>
            </a:r>
            <a:r>
              <a:rPr lang="pl-PL" sz="1600" b="1" dirty="0" err="1"/>
              <a:t>správa</a:t>
            </a:r>
            <a:endParaRPr lang="pl-PL" sz="1600" b="1" dirty="0"/>
          </a:p>
          <a:p>
            <a:r>
              <a:rPr lang="pl-PL" sz="1600" b="1" dirty="0"/>
              <a:t>Jednostka statystyczna</a:t>
            </a:r>
            <a:endParaRPr lang="en-US" sz="1600" b="1" dirty="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xmlns="" id="{E44D9D2C-A7EB-452D-B09D-8EBE23EAE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725" y="1981167"/>
            <a:ext cx="25558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1600" b="1" dirty="0"/>
              <a:t>314 powiatów ziemskich</a:t>
            </a:r>
            <a:br>
              <a:rPr lang="pl-PL" sz="1600" b="1" dirty="0"/>
            </a:br>
            <a:r>
              <a:rPr lang="pl-PL" sz="1600" b="1" dirty="0"/>
              <a:t>66 grodzkich</a:t>
            </a:r>
            <a:r>
              <a:rPr lang="pl-PL" b="1" dirty="0">
                <a:solidFill>
                  <a:srgbClr val="F4F84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b="1" dirty="0">
                <a:solidFill>
                  <a:srgbClr val="F4F84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b="1" dirty="0">
                <a:solidFill>
                  <a:srgbClr val="F4F84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b="1" dirty="0">
                <a:solidFill>
                  <a:srgbClr val="F4F84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b="1" dirty="0">
              <a:solidFill>
                <a:srgbClr val="F4F84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7" name="Grupa 26">
            <a:extLst>
              <a:ext uri="{FF2B5EF4-FFF2-40B4-BE49-F238E27FC236}">
                <a16:creationId xmlns:a16="http://schemas.microsoft.com/office/drawing/2014/main" xmlns="" id="{64A5AABF-AF79-41E6-9C1D-05E5EEF23BC8}"/>
              </a:ext>
            </a:extLst>
          </p:cNvPr>
          <p:cNvGrpSpPr>
            <a:grpSpLocks/>
          </p:cNvGrpSpPr>
          <p:nvPr/>
        </p:nvGrpSpPr>
        <p:grpSpPr bwMode="auto">
          <a:xfrm>
            <a:off x="3823059" y="2695964"/>
            <a:ext cx="4096092" cy="3842968"/>
            <a:chOff x="2352675" y="558800"/>
            <a:chExt cx="6791325" cy="6299200"/>
          </a:xfrm>
        </p:grpSpPr>
        <p:pic>
          <p:nvPicPr>
            <p:cNvPr id="29" name="Picture 3" descr="powiaty%20mapa%20GB">
              <a:extLst>
                <a:ext uri="{FF2B5EF4-FFF2-40B4-BE49-F238E27FC236}">
                  <a16:creationId xmlns:a16="http://schemas.microsoft.com/office/drawing/2014/main" xmlns="" id="{59866350-8F57-46E1-81C5-6F25413E9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2675" y="558800"/>
              <a:ext cx="6791325" cy="629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Dowolny kształt 1">
              <a:extLst>
                <a:ext uri="{FF2B5EF4-FFF2-40B4-BE49-F238E27FC236}">
                  <a16:creationId xmlns:a16="http://schemas.microsoft.com/office/drawing/2014/main" xmlns="" id="{123397E0-B9F6-4085-A7F3-90B148B4A71B}"/>
                </a:ext>
              </a:extLst>
            </p:cNvPr>
            <p:cNvSpPr/>
            <p:nvPr/>
          </p:nvSpPr>
          <p:spPr>
            <a:xfrm>
              <a:off x="3629025" y="4913313"/>
              <a:ext cx="93663" cy="131762"/>
            </a:xfrm>
            <a:custGeom>
              <a:avLst/>
              <a:gdLst>
                <a:gd name="connsiteX0" fmla="*/ 18723 w 93715"/>
                <a:gd name="connsiteY0" fmla="*/ 18567 h 130727"/>
                <a:gd name="connsiteX1" fmla="*/ 18723 w 93715"/>
                <a:gd name="connsiteY1" fmla="*/ 18567 h 130727"/>
                <a:gd name="connsiteX2" fmla="*/ 250 w 93715"/>
                <a:gd name="connsiteY2" fmla="*/ 101694 h 130727"/>
                <a:gd name="connsiteX3" fmla="*/ 9486 w 93715"/>
                <a:gd name="connsiteY3" fmla="*/ 129404 h 130727"/>
                <a:gd name="connsiteX4" fmla="*/ 64904 w 93715"/>
                <a:gd name="connsiteY4" fmla="*/ 120167 h 130727"/>
                <a:gd name="connsiteX5" fmla="*/ 92614 w 93715"/>
                <a:gd name="connsiteY5" fmla="*/ 55513 h 130727"/>
                <a:gd name="connsiteX6" fmla="*/ 64904 w 93715"/>
                <a:gd name="connsiteY6" fmla="*/ 37040 h 130727"/>
                <a:gd name="connsiteX7" fmla="*/ 37195 w 93715"/>
                <a:gd name="connsiteY7" fmla="*/ 27804 h 130727"/>
                <a:gd name="connsiteX8" fmla="*/ 18723 w 93715"/>
                <a:gd name="connsiteY8" fmla="*/ 18567 h 130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715" h="130727">
                  <a:moveTo>
                    <a:pt x="18723" y="18567"/>
                  </a:moveTo>
                  <a:lnTo>
                    <a:pt x="18723" y="18567"/>
                  </a:lnTo>
                  <a:cubicBezTo>
                    <a:pt x="12565" y="46276"/>
                    <a:pt x="2607" y="73407"/>
                    <a:pt x="250" y="101694"/>
                  </a:cubicBezTo>
                  <a:cubicBezTo>
                    <a:pt x="-559" y="111397"/>
                    <a:pt x="124" y="126729"/>
                    <a:pt x="9486" y="129404"/>
                  </a:cubicBezTo>
                  <a:cubicBezTo>
                    <a:pt x="27493" y="134549"/>
                    <a:pt x="46431" y="123246"/>
                    <a:pt x="64904" y="120167"/>
                  </a:cubicBezTo>
                  <a:cubicBezTo>
                    <a:pt x="74191" y="106236"/>
                    <a:pt x="99241" y="75393"/>
                    <a:pt x="92614" y="55513"/>
                  </a:cubicBezTo>
                  <a:cubicBezTo>
                    <a:pt x="89103" y="44982"/>
                    <a:pt x="74141" y="43198"/>
                    <a:pt x="64904" y="37040"/>
                  </a:cubicBezTo>
                  <a:cubicBezTo>
                    <a:pt x="52064" y="-14323"/>
                    <a:pt x="63507" y="-7279"/>
                    <a:pt x="37195" y="27804"/>
                  </a:cubicBezTo>
                  <a:cubicBezTo>
                    <a:pt x="34583" y="31287"/>
                    <a:pt x="21802" y="20107"/>
                    <a:pt x="18723" y="18567"/>
                  </a:cubicBezTo>
                  <a:close/>
                </a:path>
              </a:pathLst>
            </a:cu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31" name="Prostokąt 30">
            <a:extLst>
              <a:ext uri="{FF2B5EF4-FFF2-40B4-BE49-F238E27FC236}">
                <a16:creationId xmlns:a16="http://schemas.microsoft.com/office/drawing/2014/main" xmlns="" id="{42A55591-7D32-4377-8A55-1F8DFFE7C2F3}"/>
              </a:ext>
            </a:extLst>
          </p:cNvPr>
          <p:cNvSpPr/>
          <p:nvPr/>
        </p:nvSpPr>
        <p:spPr>
          <a:xfrm>
            <a:off x="4041459" y="1480886"/>
            <a:ext cx="3336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Administracja samorządowa/</a:t>
            </a:r>
            <a:r>
              <a:rPr lang="pl-PL" sz="1600" b="1" dirty="0" err="1"/>
              <a:t>Samosprava</a:t>
            </a:r>
            <a:endParaRPr lang="pl-PL" sz="1600" b="1" dirty="0"/>
          </a:p>
          <a:p>
            <a:r>
              <a:rPr lang="pl-PL" sz="1600" b="1" dirty="0"/>
              <a:t>Jednostka statystyczna</a:t>
            </a:r>
            <a:endParaRPr lang="en-US" sz="1600" b="1" dirty="0"/>
          </a:p>
        </p:txBody>
      </p:sp>
      <p:pic>
        <p:nvPicPr>
          <p:cNvPr id="32" name="Obraz 31">
            <a:extLst>
              <a:ext uri="{FF2B5EF4-FFF2-40B4-BE49-F238E27FC236}">
                <a16:creationId xmlns:a16="http://schemas.microsoft.com/office/drawing/2014/main" xmlns="" id="{351143B2-B26F-4260-8433-472A033C0B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2092" y="2676840"/>
            <a:ext cx="3114598" cy="1965996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xmlns="" id="{00BA6C8F-D865-41C0-AF22-9D7444183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308" y="4766161"/>
            <a:ext cx="366826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sz="1600" b="1" dirty="0"/>
              <a:t>76 okresów</a:t>
            </a:r>
            <a:br>
              <a:rPr lang="pl-PL" sz="1600" b="1" dirty="0"/>
            </a:br>
            <a:r>
              <a:rPr lang="pl-PL" sz="1600" b="1" dirty="0"/>
              <a:t>2003 r. </a:t>
            </a:r>
            <a:r>
              <a:rPr lang="pl-PL" sz="1600" dirty="0" err="1"/>
              <a:t>okresní</a:t>
            </a:r>
            <a:r>
              <a:rPr lang="pl-PL" sz="1600" dirty="0"/>
              <a:t> </a:t>
            </a:r>
            <a:r>
              <a:rPr lang="pl-PL" sz="1600" dirty="0" err="1"/>
              <a:t>úřady</a:t>
            </a:r>
            <a:r>
              <a:rPr lang="pl-PL" sz="1600" dirty="0"/>
              <a:t> </a:t>
            </a:r>
            <a:r>
              <a:rPr lang="pl-PL" sz="1600" dirty="0" err="1"/>
              <a:t>zrušene</a:t>
            </a:r>
            <a:r>
              <a:rPr lang="pl-PL" sz="1600" dirty="0"/>
              <a:t>; </a:t>
            </a:r>
            <a:endParaRPr lang="pl-PL" sz="1600" b="1" dirty="0"/>
          </a:p>
          <a:p>
            <a:pPr>
              <a:defRPr/>
            </a:pPr>
            <a:r>
              <a:rPr lang="pl-PL" sz="1600" dirty="0" err="1"/>
              <a:t>zachovány</a:t>
            </a:r>
            <a:r>
              <a:rPr lang="pl-PL" sz="1600" dirty="0"/>
              <a:t> pro </a:t>
            </a:r>
            <a:r>
              <a:rPr lang="pl-PL" sz="1600" dirty="0" err="1"/>
              <a:t>potřeby</a:t>
            </a:r>
            <a:r>
              <a:rPr lang="pl-PL" sz="1600" dirty="0"/>
              <a:t> soudů, </a:t>
            </a:r>
            <a:r>
              <a:rPr lang="pl-PL" sz="1600" dirty="0" err="1"/>
              <a:t>policie</a:t>
            </a:r>
            <a:r>
              <a:rPr lang="pl-PL" sz="1600" dirty="0"/>
              <a:t>, </a:t>
            </a:r>
            <a:r>
              <a:rPr lang="pl-PL" sz="1600" dirty="0" err="1"/>
              <a:t>archivů</a:t>
            </a:r>
            <a:r>
              <a:rPr lang="pl-PL" sz="1600" dirty="0"/>
              <a:t>, </a:t>
            </a:r>
            <a:r>
              <a:rPr lang="pl-PL" sz="1600" dirty="0" err="1"/>
              <a:t>úřadů</a:t>
            </a:r>
            <a:r>
              <a:rPr lang="pl-PL" sz="1600" dirty="0"/>
              <a:t> </a:t>
            </a:r>
            <a:r>
              <a:rPr lang="pl-PL" sz="1600" dirty="0" err="1"/>
              <a:t>práce</a:t>
            </a:r>
            <a:r>
              <a:rPr lang="pl-PL" sz="1600" dirty="0"/>
              <a:t> </a:t>
            </a:r>
            <a:r>
              <a:rPr lang="pl-PL" sz="1600" dirty="0" err="1"/>
              <a:t>atd</a:t>
            </a:r>
            <a:r>
              <a:rPr lang="pl-PL" sz="1600" dirty="0"/>
              <a:t>.</a:t>
            </a:r>
            <a:r>
              <a:rPr lang="pl-PL" sz="1600" b="1" dirty="0">
                <a:solidFill>
                  <a:srgbClr val="F4F84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1600" b="1" dirty="0">
                <a:solidFill>
                  <a:srgbClr val="F4F84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600" b="1" dirty="0">
                <a:solidFill>
                  <a:srgbClr val="F4F84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pl-PL" sz="1600" b="1" dirty="0">
                <a:solidFill>
                  <a:srgbClr val="F4F84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sz="1600" b="1" dirty="0">
              <a:solidFill>
                <a:srgbClr val="F4F84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77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1814</TotalTime>
  <Words>671</Words>
  <Application>Microsoft Office PowerPoint</Application>
  <PresentationFormat>Niestandardowy</PresentationFormat>
  <Paragraphs>214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Office Theme</vt:lpstr>
      <vt:lpstr>Kompetence  polské a české místní samosprávy</vt:lpstr>
      <vt:lpstr>Struktura samorządu w PL i ČR</vt:lpstr>
      <vt:lpstr>Wybory/Volby w ČR i PL</vt:lpstr>
      <vt:lpstr>Wybory/Volby samorządowe w ČR i PL</vt:lpstr>
      <vt:lpstr>Slajd 5</vt:lpstr>
      <vt:lpstr>Urzędy  i ich kierownictwo </vt:lpstr>
      <vt:lpstr>Średnia wielkość gmin w krajach UE</vt:lpstr>
      <vt:lpstr>Gmina/Obec</vt:lpstr>
      <vt:lpstr>Powiat/Okres</vt:lpstr>
      <vt:lpstr>Powiat/Okres</vt:lpstr>
      <vt:lpstr>Województwo/Kraj</vt:lpstr>
      <vt:lpstr>Dualizm na poziomie województwa i kontrola</vt:lpstr>
      <vt:lpstr>Slajd 13</vt:lpstr>
      <vt:lpstr>Dziękuję za uwagę  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Marian Kachniarz</dc:creator>
  <cp:lastModifiedBy>UP</cp:lastModifiedBy>
  <cp:revision>70</cp:revision>
  <dcterms:created xsi:type="dcterms:W3CDTF">2019-05-25T10:24:54Z</dcterms:created>
  <dcterms:modified xsi:type="dcterms:W3CDTF">2019-10-02T07:38:34Z</dcterms:modified>
</cp:coreProperties>
</file>