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3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689471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851783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629385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9671897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86831651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390837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734605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74498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127804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921831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pPr/>
              <a:t>9/30/2019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47552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pPr/>
              <a:t>9/30/2019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717652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pPr/>
              <a:t>9/30/2019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174072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pPr/>
              <a:t>9/30/2019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7057296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pPr/>
              <a:t>9/30/2019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705172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pPr/>
              <a:t>9/30/2019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124651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115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98E4784-A05D-42A9-9678-B2E6A60EC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814" y="640080"/>
            <a:ext cx="3659246" cy="2850319"/>
          </a:xfrm>
        </p:spPr>
        <p:txBody>
          <a:bodyPr>
            <a:normAutofit/>
          </a:bodyPr>
          <a:lstStyle/>
          <a:p>
            <a:pPr algn="l"/>
            <a:r>
              <a:rPr lang="pl-PL" sz="2000" b="1" dirty="0"/>
              <a:t>Polsko-</a:t>
            </a:r>
            <a:r>
              <a:rPr lang="pl-PL" sz="2000" b="1" dirty="0" err="1"/>
              <a:t>české</a:t>
            </a:r>
            <a:r>
              <a:rPr lang="pl-PL" sz="2000" b="1" dirty="0"/>
              <a:t> </a:t>
            </a:r>
            <a:r>
              <a:rPr lang="pl-PL" sz="2000" b="1" dirty="0" err="1"/>
              <a:t>pohraničí</a:t>
            </a:r>
            <a:r>
              <a:rPr lang="pl-PL" sz="2000" b="1" dirty="0"/>
              <a:t> v </a:t>
            </a:r>
            <a:r>
              <a:rPr lang="pl-PL" sz="2000" b="1" dirty="0" err="1"/>
              <a:t>činnosti</a:t>
            </a:r>
            <a:r>
              <a:rPr lang="pl-PL" sz="2000" b="1" dirty="0"/>
              <a:t> </a:t>
            </a:r>
            <a:r>
              <a:rPr lang="pl-PL" sz="2000" b="1" dirty="0" err="1"/>
              <a:t>polské</a:t>
            </a:r>
            <a:r>
              <a:rPr lang="pl-PL" sz="2000" b="1" dirty="0"/>
              <a:t> </a:t>
            </a:r>
            <a:r>
              <a:rPr lang="pl-PL" sz="2000" b="1" dirty="0" err="1"/>
              <a:t>konzulární</a:t>
            </a:r>
            <a:r>
              <a:rPr lang="pl-PL" sz="2000" b="1" dirty="0"/>
              <a:t> </a:t>
            </a:r>
            <a:r>
              <a:rPr lang="pl-PL" sz="2000" b="1" dirty="0" err="1"/>
              <a:t>služby</a:t>
            </a:r>
            <a:r>
              <a:rPr lang="pl-PL" sz="2000" b="1" dirty="0"/>
              <a:t> v 70. a 80. </a:t>
            </a:r>
            <a:r>
              <a:rPr lang="pl-PL" sz="2000" b="1" dirty="0" err="1"/>
              <a:t>letech</a:t>
            </a:r>
            <a:r>
              <a:rPr lang="pl-PL" sz="2000" b="1" dirty="0"/>
              <a:t> </a:t>
            </a:r>
            <a:r>
              <a:rPr lang="pl-PL" sz="2000" b="1" dirty="0" smtClean="0"/>
              <a:t>20. </a:t>
            </a:r>
            <a:r>
              <a:rPr lang="pl-PL" sz="2000" b="1" dirty="0" err="1" smtClean="0"/>
              <a:t>století</a:t>
            </a:r>
            <a:r>
              <a:rPr lang="pl-PL" sz="2000" b="1" dirty="0"/>
              <a:t>.</a:t>
            </a:r>
            <a:r>
              <a:rPr lang="pl-PL" sz="1800" dirty="0"/>
              <a:t/>
            </a:r>
            <a:br>
              <a:rPr lang="pl-PL" sz="1800" dirty="0"/>
            </a:br>
            <a:r>
              <a:rPr lang="pl-PL" sz="1800" dirty="0"/>
              <a:t/>
            </a:r>
            <a:br>
              <a:rPr lang="pl-PL" sz="1800" dirty="0"/>
            </a:br>
            <a:endParaRPr lang="pl-PL" sz="1800" dirty="0">
              <a:solidFill>
                <a:srgbClr val="FFFFFF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103D40C0-DE94-4B0D-9578-EE7BA6F76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814" y="3812134"/>
            <a:ext cx="3659246" cy="2349823"/>
          </a:xfrm>
        </p:spPr>
        <p:txBody>
          <a:bodyPr>
            <a:normAutofit/>
          </a:bodyPr>
          <a:lstStyle/>
          <a:p>
            <a:r>
              <a:rPr lang="pl-PL" sz="1800" dirty="0">
                <a:solidFill>
                  <a:srgbClr val="FFFFFF"/>
                </a:solidFill>
              </a:rPr>
              <a:t>Anna Szczepańska-Dudziak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20EE872-32C0-4EAD-A3E7-DE15D37B01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353" r="15645" b="-1"/>
          <a:stretch/>
        </p:blipFill>
        <p:spPr>
          <a:xfrm>
            <a:off x="4635095" y="10"/>
            <a:ext cx="755688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73189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45ED1A9-E16F-4118-B1D8-E0F2197E8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dirty="0" err="1"/>
              <a:t>Aktivity</a:t>
            </a:r>
            <a:r>
              <a:rPr lang="pl-PL" sz="2400" b="1" dirty="0"/>
              <a:t> </a:t>
            </a:r>
            <a:r>
              <a:rPr lang="pl-PL" sz="2400" b="1" dirty="0" err="1"/>
              <a:t>zahraniční</a:t>
            </a:r>
            <a:r>
              <a:rPr lang="pl-PL" sz="2400" b="1" dirty="0"/>
              <a:t> </a:t>
            </a:r>
            <a:r>
              <a:rPr lang="pl-PL" sz="2400" b="1" dirty="0" err="1"/>
              <a:t>služby</a:t>
            </a:r>
            <a:r>
              <a:rPr lang="pl-PL" sz="2400" b="1" dirty="0"/>
              <a:t> PLR</a:t>
            </a:r>
            <a:endParaRPr lang="pl-PL" sz="2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B513D34-FDDF-4C0B-827A-7F7FDD8C0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pokusy o </a:t>
            </a:r>
            <a:r>
              <a:rPr lang="pl-PL" dirty="0" err="1"/>
              <a:t>obnovení</a:t>
            </a:r>
            <a:r>
              <a:rPr lang="pl-PL" dirty="0"/>
              <a:t> </a:t>
            </a:r>
            <a:r>
              <a:rPr lang="pl-PL" dirty="0" err="1"/>
              <a:t>Společnosti</a:t>
            </a:r>
            <a:r>
              <a:rPr lang="pl-PL" dirty="0"/>
              <a:t> </a:t>
            </a:r>
            <a:r>
              <a:rPr lang="pl-PL" dirty="0" err="1"/>
              <a:t>československo-polského</a:t>
            </a:r>
            <a:r>
              <a:rPr lang="pl-PL" dirty="0"/>
              <a:t> a Polsko-</a:t>
            </a:r>
            <a:r>
              <a:rPr lang="pl-PL" dirty="0" err="1"/>
              <a:t>československého</a:t>
            </a:r>
            <a:r>
              <a:rPr lang="pl-PL" dirty="0"/>
              <a:t> </a:t>
            </a:r>
            <a:r>
              <a:rPr lang="pl-PL" dirty="0" err="1"/>
              <a:t>přátelství</a:t>
            </a:r>
            <a:endParaRPr lang="pl-PL" dirty="0"/>
          </a:p>
          <a:p>
            <a:r>
              <a:rPr lang="pl-PL" dirty="0" smtClean="0"/>
              <a:t> </a:t>
            </a:r>
            <a:r>
              <a:rPr lang="pl-PL" dirty="0" err="1"/>
              <a:t>využívání</a:t>
            </a:r>
            <a:r>
              <a:rPr lang="pl-PL" dirty="0"/>
              <a:t> </a:t>
            </a:r>
            <a:r>
              <a:rPr lang="pl-PL" dirty="0" err="1"/>
              <a:t>státních</a:t>
            </a:r>
            <a:r>
              <a:rPr lang="pl-PL" dirty="0"/>
              <a:t> </a:t>
            </a:r>
            <a:r>
              <a:rPr lang="pl-PL" dirty="0" err="1"/>
              <a:t>výročí</a:t>
            </a:r>
            <a:r>
              <a:rPr lang="pl-PL" dirty="0"/>
              <a:t>, </a:t>
            </a:r>
            <a:r>
              <a:rPr lang="pl-PL" dirty="0" err="1"/>
              <a:t>historických</a:t>
            </a:r>
            <a:r>
              <a:rPr lang="pl-PL" dirty="0"/>
              <a:t> </a:t>
            </a:r>
            <a:r>
              <a:rPr lang="pl-PL" dirty="0" err="1"/>
              <a:t>událostí</a:t>
            </a:r>
            <a:r>
              <a:rPr lang="pl-PL" dirty="0"/>
              <a:t> v </a:t>
            </a:r>
            <a:r>
              <a:rPr lang="pl-PL" dirty="0" err="1"/>
              <a:t>propagandistické</a:t>
            </a:r>
            <a:r>
              <a:rPr lang="pl-PL" dirty="0"/>
              <a:t>, </a:t>
            </a:r>
            <a:r>
              <a:rPr lang="pl-PL" dirty="0" err="1"/>
              <a:t>informační</a:t>
            </a:r>
            <a:r>
              <a:rPr lang="pl-PL" dirty="0"/>
              <a:t> a </a:t>
            </a:r>
            <a:r>
              <a:rPr lang="pl-PL" dirty="0" err="1"/>
              <a:t>sebeprezentační</a:t>
            </a:r>
            <a:r>
              <a:rPr lang="pl-PL" dirty="0"/>
              <a:t> </a:t>
            </a:r>
            <a:r>
              <a:rPr lang="pl-PL" dirty="0" err="1"/>
              <a:t>činnosti</a:t>
            </a:r>
            <a:endParaRPr lang="pl-PL" dirty="0"/>
          </a:p>
          <a:p>
            <a:r>
              <a:rPr lang="pl-PL" dirty="0" smtClean="0"/>
              <a:t> </a:t>
            </a:r>
            <a:r>
              <a:rPr lang="pl-PL" dirty="0" err="1"/>
              <a:t>angažovanost</a:t>
            </a:r>
            <a:r>
              <a:rPr lang="pl-PL" dirty="0"/>
              <a:t> v </a:t>
            </a:r>
            <a:r>
              <a:rPr lang="pl-PL" dirty="0" err="1"/>
              <a:t>záležitostech</a:t>
            </a:r>
            <a:r>
              <a:rPr lang="pl-PL" dirty="0"/>
              <a:t> Polonie a </a:t>
            </a:r>
            <a:r>
              <a:rPr lang="pl-PL" dirty="0" err="1"/>
              <a:t>jejího</a:t>
            </a:r>
            <a:r>
              <a:rPr lang="pl-PL" dirty="0"/>
              <a:t> </a:t>
            </a:r>
            <a:r>
              <a:rPr lang="pl-PL" dirty="0" err="1"/>
              <a:t>spojení</a:t>
            </a:r>
            <a:r>
              <a:rPr lang="pl-PL" dirty="0"/>
              <a:t> s </a:t>
            </a:r>
            <a:r>
              <a:rPr lang="pl-PL" dirty="0" err="1"/>
              <a:t>vlastí</a:t>
            </a:r>
            <a:r>
              <a:rPr lang="pl-PL" dirty="0"/>
              <a:t>, </a:t>
            </a:r>
            <a:r>
              <a:rPr lang="pl-PL" dirty="0" err="1"/>
              <a:t>zejména</a:t>
            </a:r>
            <a:r>
              <a:rPr lang="pl-PL" dirty="0"/>
              <a:t> v 80. </a:t>
            </a:r>
            <a:r>
              <a:rPr lang="pl-PL" dirty="0" err="1"/>
              <a:t>letech</a:t>
            </a:r>
            <a:endParaRPr lang="pl-PL" dirty="0"/>
          </a:p>
          <a:p>
            <a:r>
              <a:rPr lang="pl-PL" dirty="0" smtClean="0"/>
              <a:t> </a:t>
            </a:r>
            <a:r>
              <a:rPr lang="pl-PL" dirty="0" err="1"/>
              <a:t>obnovení</a:t>
            </a:r>
            <a:r>
              <a:rPr lang="pl-PL" dirty="0"/>
              <a:t> </a:t>
            </a:r>
            <a:r>
              <a:rPr lang="pl-PL" dirty="0" err="1"/>
              <a:t>kontaktů</a:t>
            </a:r>
            <a:r>
              <a:rPr lang="pl-PL" dirty="0"/>
              <a:t>, </a:t>
            </a:r>
            <a:r>
              <a:rPr lang="pl-PL" dirty="0" err="1"/>
              <a:t>kulturních</a:t>
            </a:r>
            <a:r>
              <a:rPr lang="pl-PL" dirty="0"/>
              <a:t> </a:t>
            </a:r>
            <a:r>
              <a:rPr lang="pl-PL" dirty="0" err="1"/>
              <a:t>institucí</a:t>
            </a:r>
            <a:r>
              <a:rPr lang="pl-PL" dirty="0"/>
              <a:t>, </a:t>
            </a:r>
            <a:r>
              <a:rPr lang="pl-PL" dirty="0" err="1"/>
              <a:t>výměny</a:t>
            </a:r>
            <a:r>
              <a:rPr lang="pl-PL" dirty="0"/>
              <a:t> </a:t>
            </a:r>
            <a:r>
              <a:rPr lang="pl-PL" dirty="0" err="1"/>
              <a:t>studentů</a:t>
            </a:r>
            <a:r>
              <a:rPr lang="pl-PL" dirty="0"/>
              <a:t>, </a:t>
            </a:r>
            <a:r>
              <a:rPr lang="pl-PL" dirty="0" err="1"/>
              <a:t>vědeckých</a:t>
            </a:r>
            <a:r>
              <a:rPr lang="pl-PL" dirty="0"/>
              <a:t> </a:t>
            </a:r>
            <a:r>
              <a:rPr lang="pl-PL" dirty="0" err="1"/>
              <a:t>pracovníků</a:t>
            </a:r>
            <a:r>
              <a:rPr lang="pl-PL" dirty="0"/>
              <a:t>, </a:t>
            </a:r>
            <a:r>
              <a:rPr lang="pl-PL" dirty="0" err="1"/>
              <a:t>příjímání</a:t>
            </a:r>
            <a:r>
              <a:rPr lang="pl-PL" dirty="0"/>
              <a:t> </a:t>
            </a:r>
            <a:r>
              <a:rPr lang="pl-PL" dirty="0" err="1"/>
              <a:t>ke</a:t>
            </a:r>
            <a:r>
              <a:rPr lang="pl-PL" dirty="0"/>
              <a:t> studiu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36761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E78A33B-FBD9-4FA8-B981-B3634483A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 err="1"/>
              <a:t>Závěry</a:t>
            </a:r>
            <a:endParaRPr lang="pl-PL" sz="32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F8140AF-B09F-47DE-8071-5A0977BCE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err="1"/>
              <a:t>Kroky</a:t>
            </a:r>
            <a:r>
              <a:rPr lang="pl-PL" dirty="0"/>
              <a:t> </a:t>
            </a:r>
            <a:r>
              <a:rPr lang="pl-PL" dirty="0" err="1"/>
              <a:t>směrem</a:t>
            </a:r>
            <a:r>
              <a:rPr lang="pl-PL" dirty="0"/>
              <a:t> </a:t>
            </a:r>
            <a:r>
              <a:rPr lang="pl-PL" dirty="0" err="1"/>
              <a:t>ke</a:t>
            </a:r>
            <a:r>
              <a:rPr lang="pl-PL" dirty="0"/>
              <a:t> </a:t>
            </a:r>
            <a:r>
              <a:rPr lang="pl-PL" dirty="0" err="1"/>
              <a:t>zlepšení</a:t>
            </a:r>
            <a:r>
              <a:rPr lang="pl-PL" dirty="0"/>
              <a:t> </a:t>
            </a:r>
            <a:r>
              <a:rPr lang="pl-PL" dirty="0" err="1"/>
              <a:t>oficiálních</a:t>
            </a:r>
            <a:r>
              <a:rPr lang="pl-PL" dirty="0"/>
              <a:t> </a:t>
            </a:r>
            <a:r>
              <a:rPr lang="pl-PL" dirty="0" err="1"/>
              <a:t>vztahů</a:t>
            </a:r>
            <a:r>
              <a:rPr lang="pl-PL" dirty="0"/>
              <a:t> a obrazu Polska. </a:t>
            </a:r>
            <a:r>
              <a:rPr lang="pl-PL" dirty="0" err="1"/>
              <a:t>Obnovení</a:t>
            </a:r>
            <a:r>
              <a:rPr lang="pl-PL" dirty="0"/>
              <a:t> </a:t>
            </a:r>
            <a:r>
              <a:rPr lang="pl-PL" dirty="0" err="1"/>
              <a:t>důvěry</a:t>
            </a:r>
            <a:r>
              <a:rPr lang="pl-PL" dirty="0"/>
              <a:t> a </a:t>
            </a:r>
            <a:r>
              <a:rPr lang="pl-PL" dirty="0" err="1"/>
              <a:t>kontaktů</a:t>
            </a:r>
            <a:r>
              <a:rPr lang="pl-PL" dirty="0"/>
              <a:t> s </a:t>
            </a:r>
            <a:r>
              <a:rPr lang="pl-PL" dirty="0" err="1"/>
              <a:t>krajskými</a:t>
            </a:r>
            <a:r>
              <a:rPr lang="pl-PL" dirty="0"/>
              <a:t> a </a:t>
            </a:r>
            <a:r>
              <a:rPr lang="pl-PL" dirty="0" err="1"/>
              <a:t>městskými</a:t>
            </a:r>
            <a:r>
              <a:rPr lang="pl-PL" dirty="0"/>
              <a:t> </a:t>
            </a:r>
            <a:r>
              <a:rPr lang="pl-PL" dirty="0" err="1"/>
              <a:t>orgány</a:t>
            </a:r>
            <a:r>
              <a:rPr lang="pl-PL" dirty="0"/>
              <a:t>, </a:t>
            </a:r>
            <a:r>
              <a:rPr lang="pl-PL" dirty="0" err="1"/>
              <a:t>opětovné</a:t>
            </a:r>
            <a:r>
              <a:rPr lang="pl-PL" dirty="0"/>
              <a:t> </a:t>
            </a:r>
            <a:r>
              <a:rPr lang="pl-PL" dirty="0" err="1"/>
              <a:t>navázání</a:t>
            </a:r>
            <a:r>
              <a:rPr lang="pl-PL" dirty="0"/>
              <a:t> </a:t>
            </a:r>
            <a:r>
              <a:rPr lang="pl-PL" dirty="0" err="1"/>
              <a:t>spolupráce</a:t>
            </a:r>
            <a:r>
              <a:rPr lang="pl-PL" dirty="0"/>
              <a:t> </a:t>
            </a:r>
            <a:r>
              <a:rPr lang="pl-PL" dirty="0" err="1"/>
              <a:t>mezi</a:t>
            </a:r>
            <a:r>
              <a:rPr lang="pl-PL" dirty="0"/>
              <a:t> </a:t>
            </a:r>
            <a:r>
              <a:rPr lang="pl-PL" dirty="0" err="1"/>
              <a:t>městy</a:t>
            </a:r>
            <a:r>
              <a:rPr lang="pl-PL" dirty="0"/>
              <a:t> a </a:t>
            </a:r>
            <a:r>
              <a:rPr lang="pl-PL" dirty="0" err="1"/>
              <a:t>pohraničními</a:t>
            </a:r>
            <a:r>
              <a:rPr lang="pl-PL" dirty="0"/>
              <a:t>  regiony</a:t>
            </a:r>
          </a:p>
          <a:p>
            <a:r>
              <a:rPr lang="pl-PL" dirty="0" smtClean="0"/>
              <a:t> </a:t>
            </a:r>
            <a:r>
              <a:rPr lang="pl-PL" dirty="0" err="1"/>
              <a:t>Zlepšení</a:t>
            </a:r>
            <a:r>
              <a:rPr lang="pl-PL" dirty="0"/>
              <a:t> </a:t>
            </a:r>
            <a:r>
              <a:rPr lang="pl-PL" dirty="0" err="1"/>
              <a:t>vztahů</a:t>
            </a:r>
            <a:r>
              <a:rPr lang="pl-PL" dirty="0"/>
              <a:t> s </a:t>
            </a:r>
            <a:r>
              <a:rPr lang="pl-PL" dirty="0" err="1"/>
              <a:t>Poláky</a:t>
            </a:r>
            <a:r>
              <a:rPr lang="pl-PL" dirty="0"/>
              <a:t> v </a:t>
            </a:r>
            <a:r>
              <a:rPr lang="pl-PL" dirty="0" err="1"/>
              <a:t>Československu</a:t>
            </a:r>
            <a:r>
              <a:rPr lang="pl-PL" dirty="0"/>
              <a:t> a </a:t>
            </a:r>
            <a:r>
              <a:rPr lang="pl-PL" dirty="0" err="1"/>
              <a:t>snaha</a:t>
            </a:r>
            <a:r>
              <a:rPr lang="pl-PL" dirty="0"/>
              <a:t> o </a:t>
            </a:r>
            <a:r>
              <a:rPr lang="pl-PL" dirty="0" err="1"/>
              <a:t>jejich</a:t>
            </a:r>
            <a:r>
              <a:rPr lang="pl-PL" dirty="0"/>
              <a:t> </a:t>
            </a:r>
            <a:r>
              <a:rPr lang="pl-PL" dirty="0" err="1"/>
              <a:t>těsnější</a:t>
            </a:r>
            <a:r>
              <a:rPr lang="pl-PL" dirty="0"/>
              <a:t> </a:t>
            </a:r>
            <a:r>
              <a:rPr lang="pl-PL" dirty="0" err="1"/>
              <a:t>spojení</a:t>
            </a:r>
            <a:r>
              <a:rPr lang="pl-PL" dirty="0"/>
              <a:t> s </a:t>
            </a:r>
            <a:r>
              <a:rPr lang="pl-PL" dirty="0" err="1"/>
              <a:t>vlastí</a:t>
            </a:r>
            <a:endParaRPr lang="pl-PL" dirty="0"/>
          </a:p>
          <a:p>
            <a:r>
              <a:rPr lang="pl-PL" dirty="0" smtClean="0"/>
              <a:t> </a:t>
            </a:r>
            <a:r>
              <a:rPr lang="pl-PL" dirty="0" err="1"/>
              <a:t>Dominace</a:t>
            </a:r>
            <a:r>
              <a:rPr lang="pl-PL" dirty="0"/>
              <a:t> </a:t>
            </a:r>
            <a:r>
              <a:rPr lang="pl-PL" dirty="0" err="1"/>
              <a:t>tematiky</a:t>
            </a:r>
            <a:r>
              <a:rPr lang="pl-PL" dirty="0"/>
              <a:t> </a:t>
            </a:r>
            <a:r>
              <a:rPr lang="pl-PL" dirty="0" err="1"/>
              <a:t>polské</a:t>
            </a:r>
            <a:r>
              <a:rPr lang="pl-PL" dirty="0"/>
              <a:t> </a:t>
            </a:r>
            <a:r>
              <a:rPr lang="pl-PL" dirty="0" err="1"/>
              <a:t>menšiny</a:t>
            </a:r>
            <a:r>
              <a:rPr lang="pl-PL" dirty="0"/>
              <a:t> a </a:t>
            </a:r>
            <a:r>
              <a:rPr lang="pl-PL" dirty="0" err="1"/>
              <a:t>Poláků</a:t>
            </a:r>
            <a:r>
              <a:rPr lang="pl-PL" dirty="0"/>
              <a:t> v ČSSR (Polonie, </a:t>
            </a:r>
            <a:r>
              <a:rPr lang="pl-PL" dirty="0" err="1"/>
              <a:t>polští</a:t>
            </a:r>
            <a:r>
              <a:rPr lang="pl-PL" dirty="0"/>
              <a:t> </a:t>
            </a:r>
            <a:r>
              <a:rPr lang="pl-PL" dirty="0" err="1"/>
              <a:t>občané</a:t>
            </a:r>
            <a:r>
              <a:rPr lang="pl-PL" dirty="0"/>
              <a:t>, </a:t>
            </a:r>
            <a:r>
              <a:rPr lang="pl-PL" dirty="0" err="1"/>
              <a:t>polští</a:t>
            </a:r>
            <a:r>
              <a:rPr lang="pl-PL" dirty="0"/>
              <a:t> </a:t>
            </a:r>
            <a:r>
              <a:rPr lang="pl-PL" dirty="0" err="1"/>
              <a:t>pracovníci</a:t>
            </a:r>
            <a:r>
              <a:rPr lang="pl-PL" dirty="0"/>
              <a:t> </a:t>
            </a:r>
            <a:r>
              <a:rPr lang="pl-PL" dirty="0" err="1"/>
              <a:t>zaměstnaní</a:t>
            </a:r>
            <a:r>
              <a:rPr lang="pl-PL" dirty="0"/>
              <a:t> v ČSSR)</a:t>
            </a:r>
          </a:p>
          <a:p>
            <a:r>
              <a:rPr lang="pl-PL" dirty="0" smtClean="0"/>
              <a:t> </a:t>
            </a:r>
            <a:r>
              <a:rPr lang="pl-PL" dirty="0" err="1"/>
              <a:t>Intenzivní</a:t>
            </a:r>
            <a:r>
              <a:rPr lang="pl-PL" dirty="0"/>
              <a:t> </a:t>
            </a:r>
            <a:r>
              <a:rPr lang="pl-PL" dirty="0" err="1"/>
              <a:t>informační</a:t>
            </a:r>
            <a:r>
              <a:rPr lang="pl-PL" dirty="0"/>
              <a:t> a </a:t>
            </a:r>
            <a:r>
              <a:rPr lang="pl-PL" dirty="0" err="1"/>
              <a:t>propagandistické</a:t>
            </a:r>
            <a:r>
              <a:rPr lang="pl-PL" dirty="0"/>
              <a:t> </a:t>
            </a:r>
            <a:r>
              <a:rPr lang="pl-PL" dirty="0" err="1"/>
              <a:t>aktivity</a:t>
            </a:r>
            <a:r>
              <a:rPr lang="pl-PL" dirty="0"/>
              <a:t>, </a:t>
            </a:r>
            <a:r>
              <a:rPr lang="pl-PL" dirty="0" err="1"/>
              <a:t>obnovení</a:t>
            </a:r>
            <a:r>
              <a:rPr lang="pl-PL" dirty="0"/>
              <a:t> </a:t>
            </a:r>
            <a:r>
              <a:rPr lang="pl-PL" dirty="0" err="1"/>
              <a:t>přítomnosti</a:t>
            </a:r>
            <a:r>
              <a:rPr lang="pl-PL" dirty="0"/>
              <a:t> </a:t>
            </a:r>
            <a:r>
              <a:rPr lang="pl-PL" dirty="0" err="1"/>
              <a:t>polské</a:t>
            </a:r>
            <a:r>
              <a:rPr lang="pl-PL" dirty="0"/>
              <a:t> </a:t>
            </a:r>
            <a:r>
              <a:rPr lang="pl-PL" dirty="0" err="1"/>
              <a:t>problematiky</a:t>
            </a:r>
            <a:r>
              <a:rPr lang="pl-PL" dirty="0"/>
              <a:t> v </a:t>
            </a:r>
            <a:r>
              <a:rPr lang="pl-PL" dirty="0" err="1"/>
              <a:t>masových</a:t>
            </a:r>
            <a:r>
              <a:rPr lang="pl-PL" dirty="0"/>
              <a:t> </a:t>
            </a:r>
            <a:r>
              <a:rPr lang="pl-PL" dirty="0" err="1"/>
              <a:t>sdělovacích</a:t>
            </a:r>
            <a:r>
              <a:rPr lang="pl-PL" dirty="0"/>
              <a:t> </a:t>
            </a:r>
            <a:r>
              <a:rPr lang="pl-PL" dirty="0" err="1"/>
              <a:t>prostředcích</a:t>
            </a:r>
            <a:r>
              <a:rPr lang="pl-PL" dirty="0"/>
              <a:t>, pokus o </a:t>
            </a:r>
            <a:r>
              <a:rPr lang="pl-PL" dirty="0" err="1"/>
              <a:t>změnu</a:t>
            </a:r>
            <a:r>
              <a:rPr lang="pl-PL" dirty="0"/>
              <a:t> </a:t>
            </a:r>
            <a:r>
              <a:rPr lang="pl-PL" dirty="0" err="1"/>
              <a:t>stereotypů</a:t>
            </a:r>
            <a:r>
              <a:rPr lang="pl-PL" dirty="0"/>
              <a:t> na </a:t>
            </a:r>
            <a:r>
              <a:rPr lang="pl-PL" dirty="0" err="1"/>
              <a:t>téma</a:t>
            </a:r>
            <a:r>
              <a:rPr lang="pl-PL" dirty="0"/>
              <a:t> Polska a </a:t>
            </a:r>
            <a:r>
              <a:rPr lang="pl-PL" dirty="0" err="1"/>
              <a:t>Poláků</a:t>
            </a:r>
            <a:r>
              <a:rPr lang="pl-PL" dirty="0"/>
              <a:t>, </a:t>
            </a:r>
            <a:r>
              <a:rPr lang="pl-PL" dirty="0" err="1"/>
              <a:t>protiakce</a:t>
            </a:r>
            <a:r>
              <a:rPr lang="pl-PL" dirty="0"/>
              <a:t> </a:t>
            </a:r>
            <a:r>
              <a:rPr lang="pl-PL" dirty="0" err="1"/>
              <a:t>vůči</a:t>
            </a:r>
            <a:r>
              <a:rPr lang="pl-PL" dirty="0"/>
              <a:t> </a:t>
            </a:r>
            <a:r>
              <a:rPr lang="pl-PL" dirty="0" err="1"/>
              <a:t>protipolské</a:t>
            </a:r>
            <a:r>
              <a:rPr lang="pl-PL" dirty="0"/>
              <a:t> </a:t>
            </a:r>
            <a:r>
              <a:rPr lang="pl-PL" dirty="0" err="1"/>
              <a:t>propagandě</a:t>
            </a:r>
            <a:endParaRPr lang="pl-PL" dirty="0"/>
          </a:p>
          <a:p>
            <a:r>
              <a:rPr lang="pl-PL" smtClean="0"/>
              <a:t> </a:t>
            </a:r>
            <a:r>
              <a:rPr lang="pl-PL" dirty="0" err="1"/>
              <a:t>Popularizace</a:t>
            </a:r>
            <a:r>
              <a:rPr lang="pl-PL" dirty="0"/>
              <a:t> </a:t>
            </a:r>
            <a:r>
              <a:rPr lang="pl-PL" dirty="0" err="1"/>
              <a:t>polské</a:t>
            </a:r>
            <a:r>
              <a:rPr lang="pl-PL" dirty="0"/>
              <a:t> kultury jako </a:t>
            </a:r>
            <a:r>
              <a:rPr lang="pl-PL" dirty="0" err="1"/>
              <a:t>atraktivního</a:t>
            </a:r>
            <a:r>
              <a:rPr lang="pl-PL" dirty="0"/>
              <a:t> a </a:t>
            </a:r>
            <a:r>
              <a:rPr lang="pl-PL" dirty="0" err="1"/>
              <a:t>moderního</a:t>
            </a:r>
            <a:r>
              <a:rPr lang="pl-PL" dirty="0"/>
              <a:t> </a:t>
            </a:r>
            <a:r>
              <a:rPr lang="pl-PL" dirty="0" err="1"/>
              <a:t>nástroje</a:t>
            </a:r>
            <a:r>
              <a:rPr lang="pl-PL" dirty="0"/>
              <a:t> </a:t>
            </a:r>
            <a:r>
              <a:rPr lang="pl-PL" dirty="0" err="1"/>
              <a:t>práce</a:t>
            </a:r>
            <a:r>
              <a:rPr lang="pl-PL" dirty="0"/>
              <a:t> </a:t>
            </a:r>
            <a:r>
              <a:rPr lang="pl-PL" dirty="0" err="1"/>
              <a:t>konzulární</a:t>
            </a:r>
            <a:r>
              <a:rPr lang="pl-PL" dirty="0"/>
              <a:t> </a:t>
            </a:r>
            <a:r>
              <a:rPr lang="pl-PL" dirty="0" err="1"/>
              <a:t>služby</a:t>
            </a:r>
            <a:r>
              <a:rPr lang="pl-PL" dirty="0"/>
              <a:t>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131740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3A6E940-55F1-4EEA-945B-A36B0E2BE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pl-PL" b="1" dirty="0" err="1"/>
              <a:t>Badatelské</a:t>
            </a:r>
            <a:r>
              <a:rPr lang="pl-PL" b="1" dirty="0"/>
              <a:t> </a:t>
            </a:r>
            <a:r>
              <a:rPr lang="pl-PL" b="1" dirty="0" err="1"/>
              <a:t>problémy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31F0D95-67B9-437C-8DF4-E610A598F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Nejdůležitější</a:t>
            </a:r>
            <a:r>
              <a:rPr lang="pl-PL" dirty="0"/>
              <a:t> </a:t>
            </a:r>
            <a:r>
              <a:rPr lang="pl-PL" dirty="0" err="1"/>
              <a:t>problémy</a:t>
            </a:r>
            <a:r>
              <a:rPr lang="pl-PL" dirty="0"/>
              <a:t> v </a:t>
            </a:r>
            <a:r>
              <a:rPr lang="pl-PL" dirty="0" err="1"/>
              <a:t>práci</a:t>
            </a:r>
            <a:r>
              <a:rPr lang="pl-PL" dirty="0"/>
              <a:t> </a:t>
            </a:r>
            <a:r>
              <a:rPr lang="pl-PL" dirty="0" err="1"/>
              <a:t>Generálního</a:t>
            </a:r>
            <a:r>
              <a:rPr lang="pl-PL" dirty="0"/>
              <a:t> </a:t>
            </a:r>
            <a:r>
              <a:rPr lang="pl-PL" dirty="0" err="1"/>
              <a:t>konzulátu</a:t>
            </a:r>
            <a:r>
              <a:rPr lang="pl-PL" dirty="0"/>
              <a:t> PLR v </a:t>
            </a:r>
            <a:r>
              <a:rPr lang="pl-PL" dirty="0" err="1"/>
              <a:t>Ostravě</a:t>
            </a:r>
            <a:r>
              <a:rPr lang="pl-PL" dirty="0"/>
              <a:t> </a:t>
            </a:r>
            <a:r>
              <a:rPr lang="pl-PL" dirty="0" err="1"/>
              <a:t>vyplývající</a:t>
            </a:r>
            <a:r>
              <a:rPr lang="pl-PL" dirty="0"/>
              <a:t> ze </a:t>
            </a:r>
            <a:r>
              <a:rPr lang="pl-PL" dirty="0" err="1"/>
              <a:t>stavu</a:t>
            </a:r>
            <a:r>
              <a:rPr lang="pl-PL" dirty="0"/>
              <a:t> polsko-</a:t>
            </a:r>
            <a:r>
              <a:rPr lang="pl-PL" dirty="0" err="1"/>
              <a:t>československých</a:t>
            </a:r>
            <a:r>
              <a:rPr lang="pl-PL" dirty="0"/>
              <a:t> </a:t>
            </a:r>
            <a:r>
              <a:rPr lang="pl-PL" dirty="0" err="1"/>
              <a:t>vztahů</a:t>
            </a:r>
            <a:r>
              <a:rPr lang="pl-PL" dirty="0"/>
              <a:t> a </a:t>
            </a:r>
            <a:r>
              <a:rPr lang="pl-PL" dirty="0" err="1"/>
              <a:t>také</a:t>
            </a:r>
            <a:r>
              <a:rPr lang="pl-PL" dirty="0"/>
              <a:t> </a:t>
            </a:r>
            <a:r>
              <a:rPr lang="pl-PL" dirty="0" err="1"/>
              <a:t>specifiky</a:t>
            </a:r>
            <a:r>
              <a:rPr lang="pl-PL" dirty="0"/>
              <a:t> </a:t>
            </a:r>
            <a:r>
              <a:rPr lang="pl-PL" dirty="0" err="1"/>
              <a:t>pohraničního</a:t>
            </a:r>
            <a:r>
              <a:rPr lang="pl-PL" dirty="0"/>
              <a:t> regionu</a:t>
            </a:r>
          </a:p>
          <a:p>
            <a:r>
              <a:rPr lang="pl-PL" dirty="0" smtClean="0"/>
              <a:t> </a:t>
            </a:r>
            <a:r>
              <a:rPr lang="pl-PL" dirty="0" err="1"/>
              <a:t>Způsob</a:t>
            </a:r>
            <a:r>
              <a:rPr lang="pl-PL" dirty="0"/>
              <a:t> </a:t>
            </a:r>
            <a:r>
              <a:rPr lang="pl-PL" dirty="0" err="1"/>
              <a:t>realizace</a:t>
            </a:r>
            <a:r>
              <a:rPr lang="pl-PL" dirty="0"/>
              <a:t> </a:t>
            </a:r>
            <a:r>
              <a:rPr lang="pl-PL" dirty="0" err="1"/>
              <a:t>základních</a:t>
            </a:r>
            <a:r>
              <a:rPr lang="pl-PL" dirty="0"/>
              <a:t> </a:t>
            </a:r>
            <a:r>
              <a:rPr lang="pl-PL" dirty="0" err="1"/>
              <a:t>konzulárních</a:t>
            </a:r>
            <a:r>
              <a:rPr lang="pl-PL" dirty="0"/>
              <a:t> </a:t>
            </a:r>
            <a:r>
              <a:rPr lang="pl-PL" dirty="0" err="1"/>
              <a:t>funkcí</a:t>
            </a:r>
            <a:r>
              <a:rPr lang="pl-PL" dirty="0"/>
              <a:t>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stávajících</a:t>
            </a:r>
            <a:r>
              <a:rPr lang="pl-PL" dirty="0"/>
              <a:t> </a:t>
            </a:r>
            <a:r>
              <a:rPr lang="pl-PL" dirty="0" err="1"/>
              <a:t>podmínkách</a:t>
            </a:r>
            <a:r>
              <a:rPr lang="pl-PL" dirty="0"/>
              <a:t> – </a:t>
            </a:r>
            <a:r>
              <a:rPr lang="pl-PL" dirty="0" err="1"/>
              <a:t>evoluce</a:t>
            </a:r>
            <a:r>
              <a:rPr lang="pl-PL" dirty="0"/>
              <a:t> </a:t>
            </a:r>
            <a:r>
              <a:rPr lang="pl-PL" dirty="0" err="1"/>
              <a:t>konzulárních</a:t>
            </a:r>
            <a:r>
              <a:rPr lang="pl-PL" dirty="0"/>
              <a:t> </a:t>
            </a:r>
            <a:r>
              <a:rPr lang="pl-PL" dirty="0" err="1"/>
              <a:t>funkcí</a:t>
            </a:r>
            <a:r>
              <a:rPr lang="pl-PL" dirty="0"/>
              <a:t> </a:t>
            </a:r>
            <a:r>
              <a:rPr lang="pl-PL" dirty="0" err="1"/>
              <a:t>během</a:t>
            </a:r>
            <a:r>
              <a:rPr lang="pl-PL" dirty="0"/>
              <a:t> </a:t>
            </a:r>
            <a:r>
              <a:rPr lang="pl-PL" dirty="0" err="1"/>
              <a:t>let</a:t>
            </a:r>
            <a:endParaRPr lang="pl-PL" dirty="0"/>
          </a:p>
          <a:p>
            <a:r>
              <a:rPr lang="pl-PL" dirty="0" smtClean="0"/>
              <a:t> </a:t>
            </a:r>
            <a:r>
              <a:rPr lang="pl-PL" dirty="0"/>
              <a:t>Role </a:t>
            </a:r>
            <a:r>
              <a:rPr lang="pl-PL" dirty="0" err="1"/>
              <a:t>konzulátu</a:t>
            </a:r>
            <a:r>
              <a:rPr lang="pl-PL" dirty="0"/>
              <a:t> v </a:t>
            </a:r>
            <a:r>
              <a:rPr lang="pl-PL" dirty="0" err="1"/>
              <a:t>Ostravě</a:t>
            </a:r>
            <a:r>
              <a:rPr lang="pl-PL" dirty="0"/>
              <a:t>, </a:t>
            </a:r>
            <a:r>
              <a:rPr lang="pl-PL" dirty="0" err="1"/>
              <a:t>ambasády</a:t>
            </a:r>
            <a:r>
              <a:rPr lang="pl-PL" dirty="0"/>
              <a:t> PLR a </a:t>
            </a:r>
            <a:r>
              <a:rPr lang="pl-PL" dirty="0" err="1"/>
              <a:t>Polského</a:t>
            </a:r>
            <a:r>
              <a:rPr lang="pl-PL" dirty="0"/>
              <a:t> </a:t>
            </a:r>
            <a:r>
              <a:rPr lang="pl-PL" dirty="0" err="1"/>
              <a:t>kulturního</a:t>
            </a:r>
            <a:r>
              <a:rPr lang="pl-PL" dirty="0"/>
              <a:t> centra v </a:t>
            </a:r>
            <a:r>
              <a:rPr lang="pl-PL" dirty="0" err="1"/>
              <a:t>Praze</a:t>
            </a:r>
            <a:r>
              <a:rPr lang="pl-PL" dirty="0"/>
              <a:t> (</a:t>
            </a:r>
            <a:r>
              <a:rPr lang="pl-PL" dirty="0" smtClean="0"/>
              <a:t>OIKP)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zlepšení</a:t>
            </a:r>
            <a:r>
              <a:rPr lang="pl-PL" dirty="0"/>
              <a:t> polsko-</a:t>
            </a:r>
            <a:r>
              <a:rPr lang="pl-PL" dirty="0" err="1"/>
              <a:t>československých</a:t>
            </a:r>
            <a:r>
              <a:rPr lang="pl-PL" dirty="0"/>
              <a:t> </a:t>
            </a:r>
            <a:r>
              <a:rPr lang="pl-PL" dirty="0" err="1"/>
              <a:t>vztahů</a:t>
            </a:r>
            <a:r>
              <a:rPr lang="pl-PL" dirty="0"/>
              <a:t> v </a:t>
            </a:r>
            <a:r>
              <a:rPr lang="pl-PL" dirty="0" err="1"/>
              <a:t>období</a:t>
            </a:r>
            <a:r>
              <a:rPr lang="pl-PL" dirty="0"/>
              <a:t> </a:t>
            </a:r>
            <a:r>
              <a:rPr lang="pl-PL" dirty="0" err="1"/>
              <a:t>politických</a:t>
            </a:r>
            <a:r>
              <a:rPr lang="pl-PL" dirty="0"/>
              <a:t> </a:t>
            </a:r>
            <a:r>
              <a:rPr lang="pl-PL" dirty="0" err="1"/>
              <a:t>krizí</a:t>
            </a:r>
            <a:r>
              <a:rPr lang="pl-PL" dirty="0"/>
              <a:t>: po </a:t>
            </a:r>
            <a:r>
              <a:rPr lang="pl-PL" dirty="0" err="1"/>
              <a:t>pražském</a:t>
            </a:r>
            <a:r>
              <a:rPr lang="pl-PL" dirty="0"/>
              <a:t> jaru, </a:t>
            </a:r>
            <a:r>
              <a:rPr lang="pl-PL" dirty="0" err="1"/>
              <a:t>prosincových</a:t>
            </a:r>
            <a:r>
              <a:rPr lang="pl-PL" dirty="0"/>
              <a:t> </a:t>
            </a:r>
            <a:r>
              <a:rPr lang="pl-PL" dirty="0" err="1"/>
              <a:t>událostech</a:t>
            </a:r>
            <a:r>
              <a:rPr lang="pl-PL" dirty="0"/>
              <a:t> roku 1970 a </a:t>
            </a:r>
            <a:r>
              <a:rPr lang="pl-PL" dirty="0" err="1"/>
              <a:t>vzniku</a:t>
            </a:r>
            <a:r>
              <a:rPr lang="pl-PL" dirty="0"/>
              <a:t> </a:t>
            </a:r>
            <a:r>
              <a:rPr lang="pl-PL" dirty="0" err="1"/>
              <a:t>Solidarity</a:t>
            </a:r>
            <a:r>
              <a:rPr lang="pl-PL" dirty="0"/>
              <a:t> v Polsku. </a:t>
            </a:r>
            <a:r>
              <a:rPr lang="pl-PL" dirty="0" err="1"/>
              <a:t>Specifika</a:t>
            </a:r>
            <a:r>
              <a:rPr lang="pl-PL" dirty="0"/>
              <a:t> </a:t>
            </a:r>
            <a:r>
              <a:rPr lang="pl-PL" dirty="0" err="1"/>
              <a:t>pohraničí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639188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1C055B7-AFB8-4353-BACC-E304F9734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pl-PL" b="1" dirty="0" err="1"/>
              <a:t>Badatelsko</a:t>
            </a:r>
            <a:r>
              <a:rPr lang="pl-PL" b="1" dirty="0"/>
              <a:t> - </a:t>
            </a:r>
            <a:r>
              <a:rPr lang="pl-PL" b="1" dirty="0" err="1"/>
              <a:t>teritoriální</a:t>
            </a:r>
            <a:r>
              <a:rPr lang="pl-PL" b="1" dirty="0"/>
              <a:t> </a:t>
            </a:r>
            <a:r>
              <a:rPr lang="pl-PL" b="1" dirty="0" err="1"/>
              <a:t>oblast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0903B75-27F9-49E2-9221-5771D6DC8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800" dirty="0" smtClean="0"/>
          </a:p>
          <a:p>
            <a:endParaRPr lang="pl-PL" sz="2800" dirty="0"/>
          </a:p>
          <a:p>
            <a:r>
              <a:rPr lang="pl-PL" sz="2800" dirty="0" err="1" smtClean="0"/>
              <a:t>Konzulární</a:t>
            </a:r>
            <a:r>
              <a:rPr lang="pl-PL" sz="2800" dirty="0" smtClean="0"/>
              <a:t> </a:t>
            </a:r>
            <a:r>
              <a:rPr lang="pl-PL" sz="2800" dirty="0" err="1"/>
              <a:t>okruh</a:t>
            </a:r>
            <a:r>
              <a:rPr lang="pl-PL" sz="2800" dirty="0"/>
              <a:t> </a:t>
            </a:r>
            <a:r>
              <a:rPr lang="pl-PL" sz="2800" dirty="0" err="1"/>
              <a:t>Generálního</a:t>
            </a:r>
            <a:r>
              <a:rPr lang="pl-PL" sz="2800" dirty="0"/>
              <a:t> </a:t>
            </a:r>
            <a:r>
              <a:rPr lang="pl-PL" sz="2800" dirty="0" err="1"/>
              <a:t>konzulátu</a:t>
            </a:r>
            <a:r>
              <a:rPr lang="pl-PL" sz="2800" dirty="0"/>
              <a:t> v </a:t>
            </a:r>
            <a:r>
              <a:rPr lang="pl-PL" sz="2800" dirty="0" err="1"/>
              <a:t>Ostravě</a:t>
            </a:r>
            <a:r>
              <a:rPr lang="pl-PL" sz="2800" dirty="0"/>
              <a:t> </a:t>
            </a:r>
            <a:endParaRPr lang="pl-PL" sz="2800" dirty="0" smtClean="0"/>
          </a:p>
          <a:p>
            <a:pPr marL="0" indent="0">
              <a:buNone/>
            </a:pPr>
            <a:r>
              <a:rPr lang="pl-PL" sz="2800" dirty="0" err="1" smtClean="0"/>
              <a:t>Severomoravský</a:t>
            </a:r>
            <a:r>
              <a:rPr lang="pl-PL" sz="2800" dirty="0" smtClean="0"/>
              <a:t> </a:t>
            </a:r>
            <a:r>
              <a:rPr lang="pl-PL" sz="2800" dirty="0"/>
              <a:t>kraj a </a:t>
            </a:r>
            <a:r>
              <a:rPr lang="pl-PL" sz="2800" dirty="0" err="1"/>
              <a:t>Jihomoravský</a:t>
            </a:r>
            <a:r>
              <a:rPr lang="pl-PL" sz="2800" dirty="0"/>
              <a:t> kraj</a:t>
            </a:r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xmlns="" val="1276412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8B83BBA3-4358-49D0-B6EA-F0A71746E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90675" y="704850"/>
            <a:ext cx="8953499" cy="536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52427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BEA181C5-149E-48CC-A900-2630AC1066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66937" y="633412"/>
            <a:ext cx="7858125" cy="559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95620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51AB851-FC00-43D3-A6EF-236B05878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pl-PL" b="1" dirty="0"/>
              <a:t>Zdroje – </a:t>
            </a:r>
            <a:r>
              <a:rPr lang="pl-PL" b="1" dirty="0" err="1"/>
              <a:t>polské</a:t>
            </a:r>
            <a:r>
              <a:rPr lang="pl-PL" b="1" dirty="0"/>
              <a:t> </a:t>
            </a:r>
            <a:r>
              <a:rPr lang="pl-PL" b="1" dirty="0" err="1"/>
              <a:t>hledisko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34ACA81-38EC-48C3-BE45-CBF8F1D6B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pl-PL" sz="8000" b="1" dirty="0" err="1" smtClean="0"/>
              <a:t>Archiv</a:t>
            </a:r>
            <a:r>
              <a:rPr lang="pl-PL" sz="8000" b="1" dirty="0" smtClean="0"/>
              <a:t> </a:t>
            </a:r>
            <a:r>
              <a:rPr lang="pl-PL" sz="8000" b="1" dirty="0" err="1"/>
              <a:t>Ministerstva</a:t>
            </a:r>
            <a:r>
              <a:rPr lang="pl-PL" sz="8000" b="1" dirty="0"/>
              <a:t> </a:t>
            </a:r>
            <a:r>
              <a:rPr lang="pl-PL" sz="8000" b="1" dirty="0" err="1"/>
              <a:t>zahraničních</a:t>
            </a:r>
            <a:r>
              <a:rPr lang="pl-PL" sz="8000" b="1" dirty="0"/>
              <a:t> </a:t>
            </a:r>
            <a:r>
              <a:rPr lang="pl-PL" sz="8000" b="1" dirty="0" err="1"/>
              <a:t>věcí</a:t>
            </a:r>
            <a:r>
              <a:rPr lang="pl-PL" sz="8000" dirty="0"/>
              <a:t>: </a:t>
            </a:r>
            <a:r>
              <a:rPr lang="pl-PL" sz="8000" dirty="0" err="1"/>
              <a:t>Konzulární</a:t>
            </a:r>
            <a:r>
              <a:rPr lang="pl-PL" sz="8000" dirty="0"/>
              <a:t> </a:t>
            </a:r>
            <a:r>
              <a:rPr lang="pl-PL" sz="8000" dirty="0" err="1"/>
              <a:t>odbor</a:t>
            </a:r>
            <a:r>
              <a:rPr lang="pl-PL" sz="8000" dirty="0"/>
              <a:t>, I. </a:t>
            </a:r>
            <a:r>
              <a:rPr lang="pl-PL" sz="8000" dirty="0" err="1"/>
              <a:t>odbor</a:t>
            </a:r>
            <a:r>
              <a:rPr lang="pl-PL" sz="8000" dirty="0"/>
              <a:t>, </a:t>
            </a:r>
            <a:r>
              <a:rPr lang="pl-PL" sz="8000" dirty="0" err="1"/>
              <a:t>Odbor</a:t>
            </a:r>
            <a:r>
              <a:rPr lang="pl-PL" sz="8000" dirty="0"/>
              <a:t> </a:t>
            </a:r>
            <a:r>
              <a:rPr lang="pl-PL" sz="8000" dirty="0" err="1"/>
              <a:t>tisku</a:t>
            </a:r>
            <a:r>
              <a:rPr lang="pl-PL" sz="8000" dirty="0"/>
              <a:t>, </a:t>
            </a:r>
            <a:r>
              <a:rPr lang="pl-PL" sz="8000" dirty="0" err="1"/>
              <a:t>kulturní</a:t>
            </a:r>
            <a:r>
              <a:rPr lang="pl-PL" sz="8000" dirty="0"/>
              <a:t> a </a:t>
            </a:r>
            <a:r>
              <a:rPr lang="pl-PL" sz="8000" dirty="0" err="1"/>
              <a:t>vědecké</a:t>
            </a:r>
            <a:r>
              <a:rPr lang="pl-PL" sz="8000" dirty="0"/>
              <a:t> </a:t>
            </a:r>
            <a:r>
              <a:rPr lang="pl-PL" sz="8000" dirty="0" err="1" smtClean="0"/>
              <a:t>spolupráce</a:t>
            </a:r>
            <a:endParaRPr lang="pl-PL" sz="8000" dirty="0"/>
          </a:p>
          <a:p>
            <a:r>
              <a:rPr lang="pl-PL" sz="8000" dirty="0" err="1" smtClean="0"/>
              <a:t>Archiv</a:t>
            </a:r>
            <a:r>
              <a:rPr lang="pl-PL" sz="8000" dirty="0" smtClean="0"/>
              <a:t> </a:t>
            </a:r>
            <a:r>
              <a:rPr lang="pl-PL" sz="8000" dirty="0" err="1"/>
              <a:t>Nových</a:t>
            </a:r>
            <a:r>
              <a:rPr lang="pl-PL" sz="8000" dirty="0"/>
              <a:t> </a:t>
            </a:r>
            <a:r>
              <a:rPr lang="pl-PL" sz="8000" dirty="0" err="1"/>
              <a:t>dokumentů</a:t>
            </a:r>
            <a:r>
              <a:rPr lang="pl-PL" sz="8000" dirty="0"/>
              <a:t> – KC </a:t>
            </a:r>
            <a:r>
              <a:rPr lang="pl-PL" sz="8000" dirty="0" smtClean="0"/>
              <a:t>PZPR</a:t>
            </a:r>
            <a:endParaRPr lang="pl-PL" sz="8000" dirty="0"/>
          </a:p>
          <a:p>
            <a:r>
              <a:rPr lang="pl-PL" sz="8000" b="1" dirty="0" err="1" smtClean="0"/>
              <a:t>Archiv</a:t>
            </a:r>
            <a:r>
              <a:rPr lang="pl-PL" sz="8000" b="1" dirty="0" smtClean="0"/>
              <a:t> </a:t>
            </a:r>
            <a:r>
              <a:rPr lang="pl-PL" sz="8000" b="1" dirty="0" err="1"/>
              <a:t>Ministerstva</a:t>
            </a:r>
            <a:r>
              <a:rPr lang="pl-PL" sz="8000" b="1" dirty="0"/>
              <a:t> kultury a </a:t>
            </a:r>
            <a:r>
              <a:rPr lang="pl-PL" sz="8000" b="1" dirty="0" err="1"/>
              <a:t>národního</a:t>
            </a:r>
            <a:r>
              <a:rPr lang="pl-PL" sz="8000" b="1" dirty="0"/>
              <a:t> </a:t>
            </a:r>
            <a:r>
              <a:rPr lang="pl-PL" sz="8000" b="1" dirty="0" err="1"/>
              <a:t>dědictví</a:t>
            </a:r>
            <a:r>
              <a:rPr lang="pl-PL" sz="8000" b="1" dirty="0"/>
              <a:t> </a:t>
            </a:r>
            <a:r>
              <a:rPr lang="pl-PL" sz="8000" dirty="0"/>
              <a:t>– </a:t>
            </a:r>
            <a:r>
              <a:rPr lang="pl-PL" sz="8000" dirty="0" err="1"/>
              <a:t>Odbor</a:t>
            </a:r>
            <a:r>
              <a:rPr lang="pl-PL" sz="8000" dirty="0"/>
              <a:t> </a:t>
            </a:r>
            <a:r>
              <a:rPr lang="pl-PL" sz="8000" dirty="0" err="1"/>
              <a:t>kulturní</a:t>
            </a:r>
            <a:r>
              <a:rPr lang="pl-PL" sz="8000" dirty="0"/>
              <a:t> </a:t>
            </a:r>
            <a:r>
              <a:rPr lang="pl-PL" sz="8000" dirty="0" err="1"/>
              <a:t>spolupráce</a:t>
            </a:r>
            <a:r>
              <a:rPr lang="pl-PL" sz="8000" dirty="0"/>
              <a:t> Polska </a:t>
            </a:r>
            <a:r>
              <a:rPr lang="pl-PL" sz="8000" dirty="0" err="1"/>
              <a:t>se</a:t>
            </a:r>
            <a:r>
              <a:rPr lang="pl-PL" sz="8000" dirty="0"/>
              <a:t> </a:t>
            </a:r>
            <a:r>
              <a:rPr lang="pl-PL" sz="8000" dirty="0" err="1" smtClean="0"/>
              <a:t>zahraničím</a:t>
            </a:r>
            <a:endParaRPr lang="pl-PL" sz="8000" dirty="0"/>
          </a:p>
          <a:p>
            <a:pPr marL="0" indent="0">
              <a:buNone/>
            </a:pPr>
            <a:r>
              <a:rPr lang="pl-PL" sz="8000" dirty="0"/>
              <a:t> </a:t>
            </a:r>
          </a:p>
          <a:p>
            <a:r>
              <a:rPr lang="pl-PL" sz="8000" dirty="0" err="1"/>
              <a:t>Pravidelná</a:t>
            </a:r>
            <a:r>
              <a:rPr lang="pl-PL" sz="8000" dirty="0"/>
              <a:t> </a:t>
            </a:r>
            <a:r>
              <a:rPr lang="pl-PL" sz="8000" dirty="0" err="1"/>
              <a:t>hlášení</a:t>
            </a:r>
            <a:r>
              <a:rPr lang="pl-PL" sz="8000" dirty="0"/>
              <a:t> a </a:t>
            </a:r>
            <a:r>
              <a:rPr lang="pl-PL" sz="8000" dirty="0" err="1"/>
              <a:t>zprávy</a:t>
            </a:r>
            <a:r>
              <a:rPr lang="pl-PL" sz="8000" dirty="0"/>
              <a:t> z </a:t>
            </a:r>
            <a:r>
              <a:rPr lang="pl-PL" sz="8000" dirty="0" err="1"/>
              <a:t>činnosti</a:t>
            </a:r>
            <a:r>
              <a:rPr lang="pl-PL" sz="8000" dirty="0"/>
              <a:t> </a:t>
            </a:r>
            <a:r>
              <a:rPr lang="pl-PL" sz="8000" dirty="0" err="1"/>
              <a:t>Generálního</a:t>
            </a:r>
            <a:r>
              <a:rPr lang="pl-PL" sz="8000" dirty="0"/>
              <a:t> </a:t>
            </a:r>
            <a:r>
              <a:rPr lang="pl-PL" sz="8000" dirty="0" err="1"/>
              <a:t>konzulátu</a:t>
            </a:r>
            <a:r>
              <a:rPr lang="pl-PL" sz="8000" dirty="0"/>
              <a:t> PLR v </a:t>
            </a:r>
            <a:r>
              <a:rPr lang="pl-PL" sz="8000" dirty="0" err="1"/>
              <a:t>Ostravě</a:t>
            </a:r>
            <a:r>
              <a:rPr lang="pl-PL" sz="8000" dirty="0"/>
              <a:t>, </a:t>
            </a:r>
            <a:r>
              <a:rPr lang="pl-PL" sz="8000" dirty="0" err="1"/>
              <a:t>ambasády</a:t>
            </a:r>
            <a:r>
              <a:rPr lang="pl-PL" sz="8000" dirty="0"/>
              <a:t> PLR a </a:t>
            </a:r>
            <a:r>
              <a:rPr lang="pl-PL" sz="8000" dirty="0" err="1"/>
              <a:t>Polského</a:t>
            </a:r>
            <a:r>
              <a:rPr lang="pl-PL" sz="8000" dirty="0"/>
              <a:t> </a:t>
            </a:r>
            <a:r>
              <a:rPr lang="pl-PL" sz="8000" dirty="0" err="1"/>
              <a:t>kulturního</a:t>
            </a:r>
            <a:r>
              <a:rPr lang="pl-PL" sz="8000" dirty="0"/>
              <a:t> a </a:t>
            </a:r>
            <a:r>
              <a:rPr lang="pl-PL" sz="8000" dirty="0" err="1"/>
              <a:t>informačního</a:t>
            </a:r>
            <a:r>
              <a:rPr lang="pl-PL" sz="8000" dirty="0"/>
              <a:t> centra v </a:t>
            </a:r>
            <a:r>
              <a:rPr lang="pl-PL" sz="8000" dirty="0" err="1"/>
              <a:t>Praze</a:t>
            </a:r>
            <a:r>
              <a:rPr lang="pl-PL" sz="8000" dirty="0"/>
              <a:t>.</a:t>
            </a:r>
          </a:p>
          <a:p>
            <a:pPr marL="0" indent="0">
              <a:buNone/>
            </a:pPr>
            <a:r>
              <a:rPr lang="pl-PL" sz="8000" dirty="0"/>
              <a:t> 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sz="8600" dirty="0"/>
              <a:t>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972070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CCFC4A8-E1C6-4010-B448-F58190293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72654"/>
            <a:ext cx="8596668" cy="1320800"/>
          </a:xfrm>
        </p:spPr>
        <p:txBody>
          <a:bodyPr>
            <a:normAutofit fontScale="90000"/>
          </a:bodyPr>
          <a:lstStyle/>
          <a:p>
            <a:pPr lvl="0" algn="ctr"/>
            <a:r>
              <a:rPr lang="pl-PL" dirty="0"/>
              <a:t/>
            </a:r>
            <a:br>
              <a:rPr lang="pl-PL" dirty="0"/>
            </a:br>
            <a:r>
              <a:rPr lang="pl-PL" sz="3100" b="1" dirty="0" err="1"/>
              <a:t>Stav</a:t>
            </a:r>
            <a:r>
              <a:rPr lang="pl-PL" sz="3100" b="1" dirty="0"/>
              <a:t> polsko-</a:t>
            </a:r>
            <a:r>
              <a:rPr lang="pl-PL" sz="3100" b="1" dirty="0" err="1"/>
              <a:t>československých</a:t>
            </a:r>
            <a:r>
              <a:rPr lang="pl-PL" sz="3100" b="1" dirty="0"/>
              <a:t> </a:t>
            </a:r>
            <a:r>
              <a:rPr lang="pl-PL" sz="3100" b="1" dirty="0" err="1"/>
              <a:t>vztahů</a:t>
            </a:r>
            <a:r>
              <a:rPr lang="pl-PL" sz="3100" b="1" dirty="0"/>
              <a:t> a </a:t>
            </a:r>
            <a:r>
              <a:rPr lang="pl-PL" sz="3100" b="1" dirty="0" err="1"/>
              <a:t>jejich</a:t>
            </a:r>
            <a:r>
              <a:rPr lang="pl-PL" sz="3100" b="1" dirty="0"/>
              <a:t> </a:t>
            </a:r>
            <a:r>
              <a:rPr lang="pl-PL" sz="3100" b="1" dirty="0" err="1"/>
              <a:t>vliv</a:t>
            </a:r>
            <a:r>
              <a:rPr lang="pl-PL" sz="3100" b="1" dirty="0"/>
              <a:t> na </a:t>
            </a:r>
            <a:r>
              <a:rPr lang="pl-PL" sz="3100" b="1" dirty="0" err="1"/>
              <a:t>činnost</a:t>
            </a:r>
            <a:r>
              <a:rPr lang="pl-PL" sz="3100" b="1" dirty="0"/>
              <a:t> </a:t>
            </a:r>
            <a:r>
              <a:rPr lang="pl-PL" sz="3100" b="1" dirty="0" err="1"/>
              <a:t>konzulární</a:t>
            </a:r>
            <a:r>
              <a:rPr lang="pl-PL" sz="3100" b="1" dirty="0"/>
              <a:t> </a:t>
            </a:r>
            <a:r>
              <a:rPr lang="pl-PL" sz="3100" b="1" dirty="0" err="1"/>
              <a:t>služby</a:t>
            </a:r>
            <a:r>
              <a:rPr lang="pl-PL" dirty="0"/>
              <a:t/>
            </a:r>
            <a:br>
              <a:rPr lang="pl-PL" dirty="0"/>
            </a:b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A371BAF-F7D5-4153-80CE-4BC59DCD5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</a:t>
            </a:r>
            <a:r>
              <a:rPr lang="pl-PL" dirty="0" smtClean="0"/>
              <a:t>okus </a:t>
            </a:r>
            <a:r>
              <a:rPr lang="pl-PL" dirty="0"/>
              <a:t>o </a:t>
            </a:r>
            <a:r>
              <a:rPr lang="pl-PL" dirty="0" err="1"/>
              <a:t>normalizaci</a:t>
            </a:r>
            <a:r>
              <a:rPr lang="pl-PL" dirty="0"/>
              <a:t> </a:t>
            </a:r>
            <a:r>
              <a:rPr lang="pl-PL" dirty="0" err="1"/>
              <a:t>vztahů</a:t>
            </a:r>
            <a:r>
              <a:rPr lang="pl-PL" dirty="0"/>
              <a:t> po </a:t>
            </a:r>
            <a:r>
              <a:rPr lang="pl-PL" dirty="0" err="1"/>
              <a:t>intervenci</a:t>
            </a:r>
            <a:r>
              <a:rPr lang="pl-PL" dirty="0"/>
              <a:t> </a:t>
            </a:r>
            <a:r>
              <a:rPr lang="pl-PL" dirty="0" err="1"/>
              <a:t>armád</a:t>
            </a:r>
            <a:r>
              <a:rPr lang="pl-PL" dirty="0"/>
              <a:t> </a:t>
            </a:r>
            <a:r>
              <a:rPr lang="pl-PL" dirty="0" err="1"/>
              <a:t>Varšavské</a:t>
            </a:r>
            <a:r>
              <a:rPr lang="pl-PL" dirty="0"/>
              <a:t> </a:t>
            </a:r>
            <a:r>
              <a:rPr lang="pl-PL" dirty="0" err="1"/>
              <a:t>smlouvy</a:t>
            </a:r>
            <a:endParaRPr lang="pl-PL" dirty="0"/>
          </a:p>
          <a:p>
            <a:r>
              <a:rPr lang="pl-PL" dirty="0" smtClean="0"/>
              <a:t> </a:t>
            </a:r>
            <a:r>
              <a:rPr lang="pl-PL" dirty="0" err="1"/>
              <a:t>n</a:t>
            </a:r>
            <a:r>
              <a:rPr lang="pl-PL" dirty="0" err="1" smtClean="0"/>
              <a:t>edůvěra</a:t>
            </a:r>
            <a:r>
              <a:rPr lang="pl-PL" dirty="0" smtClean="0"/>
              <a:t> </a:t>
            </a:r>
            <a:r>
              <a:rPr lang="pl-PL" dirty="0"/>
              <a:t>a </a:t>
            </a:r>
            <a:r>
              <a:rPr lang="pl-PL" dirty="0" err="1"/>
              <a:t>obavy</a:t>
            </a:r>
            <a:r>
              <a:rPr lang="pl-PL" dirty="0"/>
              <a:t> </a:t>
            </a:r>
            <a:r>
              <a:rPr lang="pl-PL" dirty="0" err="1"/>
              <a:t>orgánů</a:t>
            </a:r>
            <a:r>
              <a:rPr lang="pl-PL" dirty="0"/>
              <a:t> ČSSR z </a:t>
            </a:r>
            <a:r>
              <a:rPr lang="pl-PL" dirty="0" err="1"/>
              <a:t>prosincových</a:t>
            </a:r>
            <a:r>
              <a:rPr lang="pl-PL" dirty="0"/>
              <a:t> </a:t>
            </a:r>
            <a:r>
              <a:rPr lang="pl-PL" dirty="0" err="1"/>
              <a:t>událostí</a:t>
            </a:r>
            <a:r>
              <a:rPr lang="pl-PL" dirty="0"/>
              <a:t> roku 1970, </a:t>
            </a:r>
            <a:r>
              <a:rPr lang="pl-PL" dirty="0" err="1"/>
              <a:t>června</a:t>
            </a:r>
            <a:r>
              <a:rPr lang="pl-PL" dirty="0"/>
              <a:t> roku 1976 a ze </a:t>
            </a:r>
            <a:r>
              <a:rPr lang="pl-PL" dirty="0" err="1"/>
              <a:t>vzniku</a:t>
            </a:r>
            <a:r>
              <a:rPr lang="pl-PL" dirty="0"/>
              <a:t> </a:t>
            </a:r>
            <a:r>
              <a:rPr lang="pl-PL" dirty="0" err="1"/>
              <a:t>Solidarity</a:t>
            </a:r>
            <a:r>
              <a:rPr lang="pl-PL" dirty="0"/>
              <a:t> v </a:t>
            </a:r>
            <a:r>
              <a:rPr lang="pl-PL" dirty="0" err="1"/>
              <a:t>roce</a:t>
            </a:r>
            <a:r>
              <a:rPr lang="pl-PL" dirty="0"/>
              <a:t> 1980.</a:t>
            </a:r>
          </a:p>
          <a:p>
            <a:r>
              <a:rPr lang="pl-PL" dirty="0" smtClean="0"/>
              <a:t> </a:t>
            </a:r>
            <a:r>
              <a:rPr lang="pl-PL" dirty="0" err="1"/>
              <a:t>převádění</a:t>
            </a:r>
            <a:r>
              <a:rPr lang="pl-PL" dirty="0"/>
              <a:t> </a:t>
            </a:r>
            <a:r>
              <a:rPr lang="pl-PL" dirty="0" err="1"/>
              <a:t>vzájemných</a:t>
            </a:r>
            <a:r>
              <a:rPr lang="pl-PL" dirty="0"/>
              <a:t> </a:t>
            </a:r>
            <a:r>
              <a:rPr lang="pl-PL" dirty="0" err="1"/>
              <a:t>kontaktů</a:t>
            </a:r>
            <a:r>
              <a:rPr lang="pl-PL" dirty="0"/>
              <a:t> </a:t>
            </a:r>
            <a:r>
              <a:rPr lang="pl-PL" dirty="0" err="1"/>
              <a:t>pouze</a:t>
            </a:r>
            <a:r>
              <a:rPr lang="pl-PL" dirty="0"/>
              <a:t> na </a:t>
            </a:r>
            <a:r>
              <a:rPr lang="pl-PL" dirty="0" err="1"/>
              <a:t>úroveň</a:t>
            </a:r>
            <a:r>
              <a:rPr lang="pl-PL" dirty="0"/>
              <a:t> </a:t>
            </a:r>
            <a:r>
              <a:rPr lang="pl-PL" dirty="0" err="1"/>
              <a:t>pracovních</a:t>
            </a:r>
            <a:r>
              <a:rPr lang="pl-PL" dirty="0"/>
              <a:t> </a:t>
            </a:r>
            <a:r>
              <a:rPr lang="pl-PL" dirty="0" err="1"/>
              <a:t>setkání</a:t>
            </a:r>
            <a:endParaRPr lang="pl-PL" dirty="0"/>
          </a:p>
          <a:p>
            <a:r>
              <a:rPr lang="pl-PL" dirty="0" err="1" smtClean="0"/>
              <a:t>kritika</a:t>
            </a:r>
            <a:r>
              <a:rPr lang="pl-PL" dirty="0" smtClean="0"/>
              <a:t> </a:t>
            </a:r>
            <a:r>
              <a:rPr lang="pl-PL" dirty="0" err="1"/>
              <a:t>jednání</a:t>
            </a:r>
            <a:r>
              <a:rPr lang="pl-PL" dirty="0"/>
              <a:t> </a:t>
            </a:r>
            <a:r>
              <a:rPr lang="pl-PL" dirty="0" err="1"/>
              <a:t>polských</a:t>
            </a:r>
            <a:r>
              <a:rPr lang="pl-PL" dirty="0"/>
              <a:t> </a:t>
            </a:r>
            <a:r>
              <a:rPr lang="pl-PL" dirty="0" err="1"/>
              <a:t>orgánů</a:t>
            </a:r>
            <a:r>
              <a:rPr lang="pl-PL" dirty="0"/>
              <a:t>, </a:t>
            </a:r>
            <a:r>
              <a:rPr lang="pl-PL" dirty="0" err="1"/>
              <a:t>dočasné</a:t>
            </a:r>
            <a:r>
              <a:rPr lang="pl-PL" dirty="0"/>
              <a:t> </a:t>
            </a:r>
            <a:r>
              <a:rPr lang="pl-PL" dirty="0" err="1"/>
              <a:t>zmražení</a:t>
            </a:r>
            <a:r>
              <a:rPr lang="pl-PL" dirty="0"/>
              <a:t> </a:t>
            </a:r>
            <a:r>
              <a:rPr lang="pl-PL" dirty="0" err="1"/>
              <a:t>vztahů</a:t>
            </a:r>
            <a:r>
              <a:rPr lang="pl-PL" dirty="0"/>
              <a:t> do </a:t>
            </a:r>
            <a:r>
              <a:rPr lang="pl-PL" dirty="0" err="1"/>
              <a:t>března</a:t>
            </a:r>
            <a:r>
              <a:rPr lang="pl-PL" dirty="0"/>
              <a:t> 1971 a do 13. </a:t>
            </a:r>
            <a:r>
              <a:rPr lang="pl-PL" dirty="0" err="1"/>
              <a:t>prosince</a:t>
            </a:r>
            <a:r>
              <a:rPr lang="pl-PL" dirty="0"/>
              <a:t> 1980</a:t>
            </a:r>
          </a:p>
          <a:p>
            <a:r>
              <a:rPr lang="pl-PL" dirty="0" smtClean="0"/>
              <a:t> </a:t>
            </a:r>
            <a:r>
              <a:rPr lang="pl-PL" dirty="0" err="1"/>
              <a:t>polské</a:t>
            </a:r>
            <a:r>
              <a:rPr lang="pl-PL" dirty="0"/>
              <a:t> </a:t>
            </a:r>
            <a:r>
              <a:rPr lang="pl-PL" dirty="0" err="1"/>
              <a:t>záležitosti</a:t>
            </a:r>
            <a:r>
              <a:rPr lang="pl-PL" dirty="0"/>
              <a:t> </a:t>
            </a:r>
            <a:r>
              <a:rPr lang="pl-PL" dirty="0" err="1"/>
              <a:t>marginalizované</a:t>
            </a:r>
            <a:r>
              <a:rPr lang="pl-PL" dirty="0"/>
              <a:t> ze </a:t>
            </a:r>
            <a:r>
              <a:rPr lang="pl-PL" dirty="0" err="1"/>
              <a:t>strany</a:t>
            </a:r>
            <a:r>
              <a:rPr lang="pl-PL" dirty="0"/>
              <a:t> KSČ, </a:t>
            </a:r>
            <a:r>
              <a:rPr lang="pl-PL" dirty="0" err="1"/>
              <a:t>kromě</a:t>
            </a:r>
            <a:r>
              <a:rPr lang="pl-PL" dirty="0"/>
              <a:t> </a:t>
            </a:r>
            <a:r>
              <a:rPr lang="pl-PL" dirty="0" err="1"/>
              <a:t>hospodářské</a:t>
            </a:r>
            <a:r>
              <a:rPr lang="pl-PL" dirty="0"/>
              <a:t> </a:t>
            </a:r>
            <a:r>
              <a:rPr lang="pl-PL" dirty="0" err="1"/>
              <a:t>spolupráce</a:t>
            </a:r>
            <a:endParaRPr lang="pl-PL" dirty="0"/>
          </a:p>
          <a:p>
            <a:r>
              <a:rPr lang="pl-PL" dirty="0" smtClean="0"/>
              <a:t> </a:t>
            </a:r>
            <a:r>
              <a:rPr lang="pl-PL" dirty="0" err="1"/>
              <a:t>omezení</a:t>
            </a:r>
            <a:r>
              <a:rPr lang="pl-PL" dirty="0"/>
              <a:t> v </a:t>
            </a:r>
            <a:r>
              <a:rPr lang="pl-PL" dirty="0" err="1"/>
              <a:t>pohybu</a:t>
            </a:r>
            <a:r>
              <a:rPr lang="pl-PL" dirty="0"/>
              <a:t> </a:t>
            </a:r>
            <a:r>
              <a:rPr lang="pl-PL" dirty="0" err="1"/>
              <a:t>osob</a:t>
            </a:r>
            <a:r>
              <a:rPr lang="pl-PL" dirty="0"/>
              <a:t> a </a:t>
            </a:r>
            <a:r>
              <a:rPr lang="pl-PL" dirty="0" err="1"/>
              <a:t>uzavření</a:t>
            </a:r>
            <a:r>
              <a:rPr lang="pl-PL" dirty="0"/>
              <a:t> </a:t>
            </a:r>
            <a:r>
              <a:rPr lang="pl-PL" dirty="0" err="1"/>
              <a:t>hranic</a:t>
            </a:r>
            <a:r>
              <a:rPr lang="pl-PL" dirty="0"/>
              <a:t> v 80. </a:t>
            </a:r>
            <a:r>
              <a:rPr lang="pl-PL" dirty="0" err="1"/>
              <a:t>letech</a:t>
            </a:r>
            <a:endParaRPr lang="pl-PL" dirty="0"/>
          </a:p>
          <a:p>
            <a:r>
              <a:rPr lang="pl-PL" dirty="0" smtClean="0"/>
              <a:t> </a:t>
            </a:r>
            <a:r>
              <a:rPr lang="pl-PL" dirty="0" err="1"/>
              <a:t>příprava</a:t>
            </a:r>
            <a:r>
              <a:rPr lang="pl-PL" dirty="0"/>
              <a:t> </a:t>
            </a:r>
            <a:r>
              <a:rPr lang="pl-PL" dirty="0" err="1"/>
              <a:t>akcí</a:t>
            </a:r>
            <a:r>
              <a:rPr lang="pl-PL" dirty="0"/>
              <a:t> </a:t>
            </a:r>
            <a:r>
              <a:rPr lang="pl-PL" dirty="0" err="1"/>
              <a:t>Krkonoše</a:t>
            </a:r>
            <a:r>
              <a:rPr lang="pl-PL" dirty="0"/>
              <a:t>, </a:t>
            </a:r>
            <a:r>
              <a:rPr lang="pl-PL" dirty="0" err="1"/>
              <a:t>Sever</a:t>
            </a:r>
            <a:r>
              <a:rPr lang="pl-PL" dirty="0"/>
              <a:t>, </a:t>
            </a:r>
            <a:r>
              <a:rPr lang="pl-PL" dirty="0" err="1" smtClean="0"/>
              <a:t>Krůh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145944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66052B1-8227-4EE1-A1A6-30363BABD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pl-PL" b="1" dirty="0" err="1"/>
              <a:t>Stav</a:t>
            </a:r>
            <a:r>
              <a:rPr lang="pl-PL" b="1" dirty="0"/>
              <a:t> polsko-</a:t>
            </a:r>
            <a:r>
              <a:rPr lang="pl-PL" b="1" dirty="0" err="1"/>
              <a:t>československých</a:t>
            </a:r>
            <a:r>
              <a:rPr lang="pl-PL" b="1" dirty="0"/>
              <a:t> </a:t>
            </a:r>
            <a:r>
              <a:rPr lang="pl-PL" b="1" dirty="0" err="1"/>
              <a:t>vztahů</a:t>
            </a:r>
            <a:r>
              <a:rPr lang="pl-PL" b="1" dirty="0"/>
              <a:t> a </a:t>
            </a:r>
            <a:r>
              <a:rPr lang="pl-PL" b="1" dirty="0" err="1"/>
              <a:t>jejich</a:t>
            </a:r>
            <a:r>
              <a:rPr lang="pl-PL" b="1" dirty="0"/>
              <a:t> </a:t>
            </a:r>
            <a:r>
              <a:rPr lang="pl-PL" b="1" dirty="0" err="1"/>
              <a:t>vliv</a:t>
            </a:r>
            <a:r>
              <a:rPr lang="pl-PL" b="1" dirty="0"/>
              <a:t> na </a:t>
            </a:r>
            <a:r>
              <a:rPr lang="pl-PL" b="1" dirty="0" err="1"/>
              <a:t>činnost</a:t>
            </a:r>
            <a:r>
              <a:rPr lang="pl-PL" b="1" dirty="0"/>
              <a:t> </a:t>
            </a:r>
            <a:r>
              <a:rPr lang="pl-PL" b="1" dirty="0" err="1"/>
              <a:t>konzulární</a:t>
            </a:r>
            <a:r>
              <a:rPr lang="pl-PL" b="1" dirty="0"/>
              <a:t> </a:t>
            </a:r>
            <a:r>
              <a:rPr lang="pl-PL" b="1" dirty="0" err="1"/>
              <a:t>služby</a:t>
            </a:r>
            <a:r>
              <a:rPr lang="pl-PL" dirty="0"/>
              <a:t/>
            </a:r>
            <a:br>
              <a:rPr lang="pl-PL" dirty="0"/>
            </a:br>
            <a:endParaRPr lang="pl-PL" sz="24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2365A72-0DAC-4EEC-A304-FA1CA8132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izolace</a:t>
            </a:r>
            <a:r>
              <a:rPr lang="pl-PL" dirty="0"/>
              <a:t> </a:t>
            </a:r>
            <a:r>
              <a:rPr lang="pl-PL" dirty="0" err="1"/>
              <a:t>konzulárních</a:t>
            </a:r>
            <a:r>
              <a:rPr lang="pl-PL" dirty="0"/>
              <a:t> a </a:t>
            </a:r>
            <a:r>
              <a:rPr lang="pl-PL" dirty="0" err="1"/>
              <a:t>diplomatických</a:t>
            </a:r>
            <a:r>
              <a:rPr lang="pl-PL" dirty="0"/>
              <a:t> </a:t>
            </a:r>
            <a:r>
              <a:rPr lang="pl-PL" dirty="0" err="1"/>
              <a:t>zařízení</a:t>
            </a:r>
            <a:r>
              <a:rPr lang="pl-PL" dirty="0"/>
              <a:t> PLR v </a:t>
            </a:r>
            <a:r>
              <a:rPr lang="pl-PL" dirty="0" err="1"/>
              <a:t>krizových</a:t>
            </a:r>
            <a:r>
              <a:rPr lang="pl-PL" dirty="0"/>
              <a:t> </a:t>
            </a:r>
            <a:r>
              <a:rPr lang="pl-PL" dirty="0" err="1"/>
              <a:t>obdobích</a:t>
            </a:r>
            <a:endParaRPr lang="pl-PL" dirty="0"/>
          </a:p>
          <a:p>
            <a:r>
              <a:rPr lang="pl-PL" dirty="0" smtClean="0"/>
              <a:t> </a:t>
            </a:r>
            <a:r>
              <a:rPr lang="pl-PL" dirty="0" err="1"/>
              <a:t>protipolská</a:t>
            </a:r>
            <a:r>
              <a:rPr lang="pl-PL" dirty="0"/>
              <a:t> propaganda</a:t>
            </a:r>
          </a:p>
          <a:p>
            <a:r>
              <a:rPr lang="pl-PL" dirty="0" smtClean="0"/>
              <a:t> </a:t>
            </a:r>
            <a:r>
              <a:rPr lang="pl-PL" dirty="0" err="1"/>
              <a:t>obtížná</a:t>
            </a:r>
            <a:r>
              <a:rPr lang="pl-PL" dirty="0"/>
              <a:t> </a:t>
            </a:r>
            <a:r>
              <a:rPr lang="pl-PL" dirty="0" err="1"/>
              <a:t>situace</a:t>
            </a:r>
            <a:r>
              <a:rPr lang="pl-PL" dirty="0"/>
              <a:t> </a:t>
            </a:r>
            <a:r>
              <a:rPr lang="pl-PL" dirty="0" err="1"/>
              <a:t>polské</a:t>
            </a:r>
            <a:r>
              <a:rPr lang="pl-PL" dirty="0"/>
              <a:t> </a:t>
            </a:r>
            <a:r>
              <a:rPr lang="pl-PL" dirty="0" err="1"/>
              <a:t>národnostní</a:t>
            </a:r>
            <a:r>
              <a:rPr lang="pl-PL" dirty="0"/>
              <a:t> </a:t>
            </a:r>
            <a:r>
              <a:rPr lang="pl-PL" dirty="0" err="1"/>
              <a:t>menšiny</a:t>
            </a:r>
            <a:r>
              <a:rPr lang="pl-PL" dirty="0"/>
              <a:t> – pokusy o </a:t>
            </a:r>
            <a:r>
              <a:rPr lang="pl-PL" dirty="0" err="1"/>
              <a:t>izolaci</a:t>
            </a:r>
            <a:r>
              <a:rPr lang="pl-PL" dirty="0"/>
              <a:t> od </a:t>
            </a:r>
            <a:r>
              <a:rPr lang="pl-PL" dirty="0" err="1"/>
              <a:t>československé</a:t>
            </a:r>
            <a:r>
              <a:rPr lang="pl-PL" dirty="0"/>
              <a:t> </a:t>
            </a:r>
            <a:r>
              <a:rPr lang="pl-PL" dirty="0" err="1"/>
              <a:t>společnosti</a:t>
            </a:r>
            <a:r>
              <a:rPr lang="pl-PL" dirty="0"/>
              <a:t>, </a:t>
            </a:r>
            <a:r>
              <a:rPr lang="pl-PL" dirty="0" err="1"/>
              <a:t>obavy</a:t>
            </a:r>
            <a:r>
              <a:rPr lang="pl-PL" dirty="0"/>
              <a:t> z </a:t>
            </a:r>
            <a:r>
              <a:rPr lang="pl-PL" dirty="0" err="1"/>
              <a:t>infiltrace</a:t>
            </a:r>
            <a:r>
              <a:rPr lang="pl-PL" dirty="0"/>
              <a:t> </a:t>
            </a:r>
            <a:r>
              <a:rPr lang="pl-PL" dirty="0" err="1"/>
              <a:t>myšlenek</a:t>
            </a:r>
            <a:r>
              <a:rPr lang="pl-PL" dirty="0"/>
              <a:t> </a:t>
            </a:r>
            <a:r>
              <a:rPr lang="pl-PL" dirty="0" err="1"/>
              <a:t>Solidarity</a:t>
            </a:r>
            <a:endParaRPr lang="pl-PL" dirty="0"/>
          </a:p>
          <a:p>
            <a:r>
              <a:rPr lang="pl-PL" dirty="0" smtClean="0"/>
              <a:t> </a:t>
            </a:r>
            <a:r>
              <a:rPr lang="pl-PL" dirty="0" err="1"/>
              <a:t>přerušení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omezení</a:t>
            </a:r>
            <a:r>
              <a:rPr lang="pl-PL" dirty="0"/>
              <a:t> </a:t>
            </a:r>
            <a:r>
              <a:rPr lang="pl-PL" dirty="0" err="1"/>
              <a:t>kulturní</a:t>
            </a:r>
            <a:r>
              <a:rPr lang="pl-PL" dirty="0"/>
              <a:t> </a:t>
            </a:r>
            <a:r>
              <a:rPr lang="pl-PL" dirty="0" err="1"/>
              <a:t>spolupráce</a:t>
            </a:r>
            <a:r>
              <a:rPr lang="pl-PL" dirty="0"/>
              <a:t>, </a:t>
            </a:r>
            <a:r>
              <a:rPr lang="pl-PL" dirty="0" err="1"/>
              <a:t>výměny</a:t>
            </a:r>
            <a:r>
              <a:rPr lang="pl-PL" dirty="0"/>
              <a:t> </a:t>
            </a:r>
            <a:r>
              <a:rPr lang="pl-PL" dirty="0" err="1"/>
              <a:t>osob</a:t>
            </a:r>
            <a:r>
              <a:rPr lang="pl-PL" dirty="0"/>
              <a:t>, </a:t>
            </a:r>
            <a:r>
              <a:rPr lang="pl-PL" dirty="0" err="1"/>
              <a:t>kontaktů</a:t>
            </a:r>
            <a:r>
              <a:rPr lang="pl-PL" dirty="0"/>
              <a:t> </a:t>
            </a:r>
            <a:r>
              <a:rPr lang="pl-PL" dirty="0" err="1"/>
              <a:t>institucí</a:t>
            </a:r>
            <a:r>
              <a:rPr lang="pl-PL" dirty="0"/>
              <a:t>, </a:t>
            </a:r>
            <a:r>
              <a:rPr lang="pl-PL" dirty="0" err="1"/>
              <a:t>organizací</a:t>
            </a:r>
            <a:r>
              <a:rPr lang="pl-PL" dirty="0"/>
              <a:t>, </a:t>
            </a:r>
            <a:r>
              <a:rPr lang="pl-PL" dirty="0" err="1"/>
              <a:t>měst</a:t>
            </a:r>
            <a:r>
              <a:rPr lang="pl-PL" dirty="0"/>
              <a:t>, </a:t>
            </a:r>
            <a:r>
              <a:rPr lang="pl-PL" dirty="0" err="1"/>
              <a:t>regionů</a:t>
            </a:r>
            <a:endParaRPr lang="pl-PL" dirty="0"/>
          </a:p>
          <a:p>
            <a:r>
              <a:rPr lang="pl-PL" dirty="0" smtClean="0"/>
              <a:t> </a:t>
            </a:r>
            <a:r>
              <a:rPr lang="pl-PL" dirty="0" err="1"/>
              <a:t>absence</a:t>
            </a:r>
            <a:r>
              <a:rPr lang="pl-PL" dirty="0"/>
              <a:t> </a:t>
            </a:r>
            <a:r>
              <a:rPr lang="pl-PL" dirty="0" err="1"/>
              <a:t>smluv</a:t>
            </a:r>
            <a:r>
              <a:rPr lang="pl-PL" dirty="0"/>
              <a:t> o </a:t>
            </a:r>
            <a:r>
              <a:rPr lang="pl-PL" dirty="0" err="1"/>
              <a:t>usnadnění</a:t>
            </a:r>
            <a:r>
              <a:rPr lang="pl-PL" dirty="0"/>
              <a:t> </a:t>
            </a:r>
            <a:r>
              <a:rPr lang="pl-PL" dirty="0" err="1"/>
              <a:t>pohraničního</a:t>
            </a:r>
            <a:r>
              <a:rPr lang="pl-PL" dirty="0"/>
              <a:t> </a:t>
            </a:r>
            <a:r>
              <a:rPr lang="pl-PL" dirty="0" err="1"/>
              <a:t>pohybu</a:t>
            </a:r>
            <a:endParaRPr lang="pl-PL" dirty="0"/>
          </a:p>
          <a:p>
            <a:r>
              <a:rPr lang="pl-PL" dirty="0" smtClean="0"/>
              <a:t>-</a:t>
            </a:r>
            <a:r>
              <a:rPr lang="pl-PL" dirty="0" err="1" smtClean="0"/>
              <a:t>nevyřešená</a:t>
            </a:r>
            <a:r>
              <a:rPr lang="pl-PL" dirty="0" smtClean="0"/>
              <a:t> </a:t>
            </a:r>
            <a:r>
              <a:rPr lang="pl-PL" dirty="0" err="1"/>
              <a:t>záležitost</a:t>
            </a:r>
            <a:r>
              <a:rPr lang="pl-PL" dirty="0"/>
              <a:t> </a:t>
            </a:r>
            <a:r>
              <a:rPr lang="pl-PL" dirty="0" err="1"/>
              <a:t>výměny</a:t>
            </a:r>
            <a:r>
              <a:rPr lang="pl-PL" dirty="0"/>
              <a:t> </a:t>
            </a:r>
            <a:r>
              <a:rPr lang="pl-PL" dirty="0" err="1"/>
              <a:t>pozemků</a:t>
            </a:r>
            <a:r>
              <a:rPr lang="pl-PL" dirty="0"/>
              <a:t> a </a:t>
            </a:r>
            <a:r>
              <a:rPr lang="pl-PL" dirty="0" err="1"/>
              <a:t>vlastnických</a:t>
            </a:r>
            <a:r>
              <a:rPr lang="pl-PL" dirty="0"/>
              <a:t> </a:t>
            </a:r>
            <a:r>
              <a:rPr lang="pl-PL" dirty="0" err="1"/>
              <a:t>práv</a:t>
            </a:r>
            <a:r>
              <a:rPr lang="pl-PL" dirty="0"/>
              <a:t> na </a:t>
            </a:r>
            <a:r>
              <a:rPr lang="pl-PL" dirty="0" err="1"/>
              <a:t>pozemky</a:t>
            </a:r>
            <a:r>
              <a:rPr lang="pl-PL" dirty="0"/>
              <a:t> po </a:t>
            </a:r>
            <a:r>
              <a:rPr lang="pl-PL" dirty="0" err="1"/>
              <a:t>podepsání</a:t>
            </a:r>
            <a:r>
              <a:rPr lang="pl-PL" dirty="0"/>
              <a:t> </a:t>
            </a:r>
            <a:r>
              <a:rPr lang="pl-PL" dirty="0" err="1"/>
              <a:t>smlouvy</a:t>
            </a:r>
            <a:r>
              <a:rPr lang="pl-PL" dirty="0"/>
              <a:t> o </a:t>
            </a:r>
            <a:r>
              <a:rPr lang="pl-PL" dirty="0" err="1"/>
              <a:t>státní</a:t>
            </a:r>
            <a:r>
              <a:rPr lang="pl-PL" dirty="0"/>
              <a:t> </a:t>
            </a:r>
            <a:r>
              <a:rPr lang="pl-PL" dirty="0" err="1"/>
              <a:t>hranici</a:t>
            </a:r>
            <a:r>
              <a:rPr lang="pl-PL" dirty="0"/>
              <a:t> z roku 1958.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240124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392E336-765D-42C5-99AD-5AC8D9DC0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pl-PL" b="1" dirty="0" err="1"/>
              <a:t>Aktivity</a:t>
            </a:r>
            <a:r>
              <a:rPr lang="pl-PL" b="1" dirty="0"/>
              <a:t> </a:t>
            </a:r>
            <a:r>
              <a:rPr lang="pl-PL" b="1" dirty="0" err="1"/>
              <a:t>zahraniční</a:t>
            </a:r>
            <a:r>
              <a:rPr lang="pl-PL" b="1" dirty="0"/>
              <a:t> </a:t>
            </a:r>
            <a:r>
              <a:rPr lang="pl-PL" b="1" dirty="0" err="1"/>
              <a:t>služby</a:t>
            </a:r>
            <a:r>
              <a:rPr lang="pl-PL" b="1" dirty="0"/>
              <a:t> PLR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F9B524C-3362-4818-8B8F-AE3305A36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nedostatečnost</a:t>
            </a:r>
            <a:r>
              <a:rPr lang="pl-PL" dirty="0"/>
              <a:t> </a:t>
            </a:r>
            <a:r>
              <a:rPr lang="pl-PL" dirty="0" err="1"/>
              <a:t>kádrová</a:t>
            </a:r>
            <a:r>
              <a:rPr lang="pl-PL" dirty="0"/>
              <a:t>, </a:t>
            </a:r>
            <a:r>
              <a:rPr lang="pl-PL" dirty="0" err="1"/>
              <a:t>prostorová</a:t>
            </a:r>
            <a:r>
              <a:rPr lang="pl-PL" dirty="0"/>
              <a:t> a </a:t>
            </a:r>
            <a:r>
              <a:rPr lang="pl-PL" dirty="0" err="1"/>
              <a:t>finanční</a:t>
            </a:r>
            <a:r>
              <a:rPr lang="pl-PL" dirty="0"/>
              <a:t> pro </a:t>
            </a:r>
            <a:r>
              <a:rPr lang="pl-PL" dirty="0" err="1"/>
              <a:t>provozované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– 6 </a:t>
            </a:r>
            <a:r>
              <a:rPr lang="pl-PL" dirty="0" err="1"/>
              <a:t>zaměstnanců</a:t>
            </a:r>
            <a:r>
              <a:rPr lang="pl-PL" dirty="0"/>
              <a:t> </a:t>
            </a:r>
            <a:r>
              <a:rPr lang="pl-PL" dirty="0" err="1"/>
              <a:t>konzulátu</a:t>
            </a:r>
            <a:r>
              <a:rPr lang="pl-PL" dirty="0"/>
              <a:t> v </a:t>
            </a:r>
            <a:r>
              <a:rPr lang="pl-PL" dirty="0" err="1"/>
              <a:t>Ostravě</a:t>
            </a:r>
            <a:r>
              <a:rPr lang="pl-PL" dirty="0"/>
              <a:t> na </a:t>
            </a:r>
            <a:r>
              <a:rPr lang="pl-PL" dirty="0" err="1"/>
              <a:t>plný</a:t>
            </a:r>
            <a:r>
              <a:rPr lang="pl-PL" dirty="0"/>
              <a:t> </a:t>
            </a:r>
            <a:r>
              <a:rPr lang="pl-PL" dirty="0" err="1"/>
              <a:t>úvazek</a:t>
            </a:r>
            <a:endParaRPr lang="pl-PL" dirty="0"/>
          </a:p>
          <a:p>
            <a:r>
              <a:rPr lang="pl-PL" dirty="0" smtClean="0"/>
              <a:t>pokusy </a:t>
            </a:r>
            <a:r>
              <a:rPr lang="pl-PL" dirty="0"/>
              <a:t>o </a:t>
            </a:r>
            <a:r>
              <a:rPr lang="pl-PL" dirty="0" err="1"/>
              <a:t>navázání</a:t>
            </a:r>
            <a:r>
              <a:rPr lang="pl-PL" dirty="0"/>
              <a:t> </a:t>
            </a:r>
            <a:r>
              <a:rPr lang="pl-PL" dirty="0" err="1"/>
              <a:t>osobních</a:t>
            </a:r>
            <a:r>
              <a:rPr lang="pl-PL" dirty="0"/>
              <a:t> </a:t>
            </a:r>
            <a:r>
              <a:rPr lang="pl-PL" dirty="0" err="1"/>
              <a:t>kontaktů</a:t>
            </a:r>
            <a:r>
              <a:rPr lang="pl-PL" dirty="0"/>
              <a:t> s </a:t>
            </a:r>
            <a:r>
              <a:rPr lang="pl-PL" dirty="0" err="1"/>
              <a:t>představiteli</a:t>
            </a:r>
            <a:r>
              <a:rPr lang="pl-PL" dirty="0"/>
              <a:t> </a:t>
            </a:r>
            <a:r>
              <a:rPr lang="pl-PL" dirty="0" err="1"/>
              <a:t>krajského</a:t>
            </a:r>
            <a:r>
              <a:rPr lang="pl-PL" dirty="0"/>
              <a:t> </a:t>
            </a:r>
            <a:r>
              <a:rPr lang="pl-PL" dirty="0" err="1"/>
              <a:t>stranického</a:t>
            </a:r>
            <a:r>
              <a:rPr lang="pl-PL" dirty="0"/>
              <a:t> </a:t>
            </a:r>
            <a:r>
              <a:rPr lang="pl-PL" dirty="0" err="1"/>
              <a:t>vedení</a:t>
            </a:r>
            <a:r>
              <a:rPr lang="pl-PL" dirty="0"/>
              <a:t>, s </a:t>
            </a:r>
            <a:r>
              <a:rPr lang="pl-PL" dirty="0" err="1"/>
              <a:t>vedením</a:t>
            </a:r>
            <a:r>
              <a:rPr lang="pl-PL" dirty="0"/>
              <a:t> </a:t>
            </a:r>
            <a:r>
              <a:rPr lang="pl-PL" dirty="0" err="1"/>
              <a:t>městských</a:t>
            </a:r>
            <a:r>
              <a:rPr lang="pl-PL" dirty="0"/>
              <a:t> </a:t>
            </a:r>
            <a:r>
              <a:rPr lang="pl-PL" dirty="0" err="1"/>
              <a:t>orgánů</a:t>
            </a:r>
            <a:r>
              <a:rPr lang="pl-PL" dirty="0"/>
              <a:t> a s </a:t>
            </a:r>
            <a:r>
              <a:rPr lang="pl-PL" dirty="0" err="1"/>
              <a:t>vedením</a:t>
            </a:r>
            <a:r>
              <a:rPr lang="pl-PL" dirty="0"/>
              <a:t> </a:t>
            </a:r>
            <a:r>
              <a:rPr lang="pl-PL" dirty="0" err="1"/>
              <a:t>podniků</a:t>
            </a:r>
            <a:r>
              <a:rPr lang="pl-PL" dirty="0"/>
              <a:t> s </a:t>
            </a:r>
            <a:r>
              <a:rPr lang="pl-PL" dirty="0" err="1"/>
              <a:t>cílem</a:t>
            </a:r>
            <a:r>
              <a:rPr lang="pl-PL" dirty="0"/>
              <a:t> </a:t>
            </a:r>
            <a:r>
              <a:rPr lang="pl-PL" dirty="0" err="1"/>
              <a:t>vystoupit</a:t>
            </a:r>
            <a:r>
              <a:rPr lang="pl-PL" dirty="0"/>
              <a:t> z </a:t>
            </a:r>
            <a:r>
              <a:rPr lang="pl-PL" dirty="0" err="1"/>
              <a:t>izolace</a:t>
            </a:r>
            <a:endParaRPr lang="pl-PL" dirty="0"/>
          </a:p>
          <a:p>
            <a:r>
              <a:rPr lang="pl-PL" dirty="0" smtClean="0"/>
              <a:t> </a:t>
            </a:r>
            <a:r>
              <a:rPr lang="pl-PL" dirty="0" err="1"/>
              <a:t>propagandistická</a:t>
            </a:r>
            <a:r>
              <a:rPr lang="pl-PL" dirty="0"/>
              <a:t> a </a:t>
            </a:r>
            <a:r>
              <a:rPr lang="pl-PL" dirty="0" err="1"/>
              <a:t>informační</a:t>
            </a:r>
            <a:r>
              <a:rPr lang="pl-PL" dirty="0"/>
              <a:t> </a:t>
            </a:r>
            <a:r>
              <a:rPr lang="pl-PL" dirty="0" err="1"/>
              <a:t>činnost</a:t>
            </a:r>
            <a:r>
              <a:rPr lang="pl-PL" dirty="0"/>
              <a:t>, </a:t>
            </a:r>
            <a:r>
              <a:rPr lang="pl-PL" dirty="0" err="1"/>
              <a:t>zvýšení</a:t>
            </a:r>
            <a:r>
              <a:rPr lang="pl-PL" dirty="0"/>
              <a:t> </a:t>
            </a:r>
            <a:r>
              <a:rPr lang="pl-PL" dirty="0" err="1"/>
              <a:t>přítomnosti</a:t>
            </a:r>
            <a:r>
              <a:rPr lang="pl-PL" dirty="0"/>
              <a:t> v </a:t>
            </a:r>
            <a:r>
              <a:rPr lang="pl-PL" dirty="0" err="1"/>
              <a:t>médiích</a:t>
            </a:r>
            <a:endParaRPr lang="pl-PL" dirty="0"/>
          </a:p>
          <a:p>
            <a:r>
              <a:rPr lang="pl-PL" dirty="0" err="1" smtClean="0"/>
              <a:t>spolu</a:t>
            </a:r>
            <a:r>
              <a:rPr lang="pl-PL" dirty="0" smtClean="0"/>
              <a:t> </a:t>
            </a:r>
            <a:r>
              <a:rPr lang="pl-PL" dirty="0"/>
              <a:t>s OIKP </a:t>
            </a:r>
            <a:r>
              <a:rPr lang="pl-PL" dirty="0" err="1" smtClean="0"/>
              <a:t>Praha</a:t>
            </a:r>
            <a:r>
              <a:rPr lang="pl-PL" dirty="0" smtClean="0"/>
              <a:t> </a:t>
            </a:r>
            <a:r>
              <a:rPr lang="pl-PL" dirty="0" err="1" smtClean="0"/>
              <a:t>pořádání</a:t>
            </a:r>
            <a:r>
              <a:rPr lang="pl-PL" dirty="0" smtClean="0"/>
              <a:t> </a:t>
            </a:r>
            <a:r>
              <a:rPr lang="pl-PL" dirty="0" err="1"/>
              <a:t>výstav</a:t>
            </a:r>
            <a:r>
              <a:rPr lang="pl-PL" dirty="0"/>
              <a:t>, </a:t>
            </a:r>
            <a:r>
              <a:rPr lang="pl-PL" dirty="0" err="1"/>
              <a:t>filmových</a:t>
            </a:r>
            <a:r>
              <a:rPr lang="pl-PL" dirty="0"/>
              <a:t> </a:t>
            </a:r>
            <a:r>
              <a:rPr lang="pl-PL" dirty="0" err="1"/>
              <a:t>projekcí</a:t>
            </a:r>
            <a:r>
              <a:rPr lang="pl-PL" dirty="0"/>
              <a:t>, </a:t>
            </a:r>
            <a:r>
              <a:rPr lang="pl-PL" dirty="0" err="1"/>
              <a:t>koncertů</a:t>
            </a:r>
            <a:r>
              <a:rPr lang="pl-PL" dirty="0"/>
              <a:t>, </a:t>
            </a:r>
            <a:r>
              <a:rPr lang="pl-PL" dirty="0" err="1"/>
              <a:t>veletrhů</a:t>
            </a:r>
            <a:r>
              <a:rPr lang="pl-PL" dirty="0"/>
              <a:t> </a:t>
            </a:r>
            <a:r>
              <a:rPr lang="pl-PL" dirty="0" err="1"/>
              <a:t>polských</a:t>
            </a:r>
            <a:r>
              <a:rPr lang="pl-PL" dirty="0"/>
              <a:t> </a:t>
            </a:r>
            <a:r>
              <a:rPr lang="pl-PL" dirty="0" err="1"/>
              <a:t>knih</a:t>
            </a:r>
            <a:r>
              <a:rPr lang="pl-PL" dirty="0"/>
              <a:t>, </a:t>
            </a:r>
            <a:r>
              <a:rPr lang="pl-PL" dirty="0" err="1"/>
              <a:t>Polských</a:t>
            </a:r>
            <a:r>
              <a:rPr lang="pl-PL" dirty="0"/>
              <a:t> </a:t>
            </a:r>
            <a:r>
              <a:rPr lang="pl-PL" dirty="0" err="1"/>
              <a:t>dnů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17094941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</TotalTime>
  <Words>571</Words>
  <Application>Microsoft Office PowerPoint</Application>
  <PresentationFormat>Niestandardowy</PresentationFormat>
  <Paragraphs>52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Faseta</vt:lpstr>
      <vt:lpstr>Polsko-české pohraničí v činnosti polské konzulární služby v 70. a 80. letech 20. století.  </vt:lpstr>
      <vt:lpstr>Badatelské problémy  </vt:lpstr>
      <vt:lpstr>Badatelsko - teritoriální oblast  </vt:lpstr>
      <vt:lpstr>Slajd 4</vt:lpstr>
      <vt:lpstr>Slajd 5</vt:lpstr>
      <vt:lpstr>Zdroje – polské hledisko  </vt:lpstr>
      <vt:lpstr> Stav polsko-československých vztahů a jejich vliv na činnost konzulární služby </vt:lpstr>
      <vt:lpstr>Stav polsko-československých vztahů a jejich vliv na činnost konzulární služby </vt:lpstr>
      <vt:lpstr>Aktivity zahraniční služby PLR  </vt:lpstr>
      <vt:lpstr>Aktivity zahraniční služby PLR</vt:lpstr>
      <vt:lpstr>Závěry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Polsko-czeskie pogranicze w działaniach polskiej służby konsularnej w latach 70. i 80. XX wieku.</dc:title>
  <dc:creator>Anna</dc:creator>
  <cp:lastModifiedBy>Szymon Dudziak</cp:lastModifiedBy>
  <cp:revision>22</cp:revision>
  <dcterms:created xsi:type="dcterms:W3CDTF">2019-09-29T14:13:10Z</dcterms:created>
  <dcterms:modified xsi:type="dcterms:W3CDTF">2019-09-30T14:05:33Z</dcterms:modified>
</cp:coreProperties>
</file>