
<file path=[Content_Types].xml><?xml version="1.0" encoding="utf-8"?>
<Types xmlns="http://schemas.openxmlformats.org/package/2006/content-types">
  <Default Extension="png" ContentType="image/png"/>
  <Default Extension="MTS" ContentType="video/mp2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67" r:id="rId9"/>
    <p:sldId id="268" r:id="rId10"/>
    <p:sldId id="271" r:id="rId11"/>
    <p:sldId id="270" r:id="rId12"/>
    <p:sldId id="269" r:id="rId13"/>
    <p:sldId id="272" r:id="rId14"/>
    <p:sldId id="273" r:id="rId15"/>
    <p:sldId id="275" r:id="rId16"/>
    <p:sldId id="274" r:id="rId17"/>
    <p:sldId id="276" r:id="rId18"/>
    <p:sldId id="284" r:id="rId19"/>
    <p:sldId id="29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501" autoAdjust="0"/>
  </p:normalViewPr>
  <p:slideViewPr>
    <p:cSldViewPr snapToGrid="0">
      <p:cViewPr varScale="1">
        <p:scale>
          <a:sx n="83" d="100"/>
          <a:sy n="83" d="100"/>
        </p:scale>
        <p:origin x="686" y="4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E59FEC6-699F-43FB-AC0B-FBD740757435}" type="datetime1">
              <a:rPr lang="cs-CZ" smtClean="0"/>
              <a:t>01.10.2019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0BD58-3BFF-4EAF-BB8B-AC67FE801E4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FFA7E-BD3D-4CB2-85F7-93564F7536C4}" type="datetime1">
              <a:rPr lang="cs-CZ" noProof="0" smtClean="0"/>
              <a:pPr/>
              <a:t>01.10.2019</a:t>
            </a:fld>
            <a:endParaRPr lang="cs-CZ" noProof="0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 smtClean="0"/>
              <a:t>Kliknutím můžete upravit styl předlohy textů.</a:t>
            </a:r>
          </a:p>
          <a:p>
            <a:pPr lvl="1" rtl="0"/>
            <a:r>
              <a:rPr lang="cs-CZ" noProof="0" dirty="0" smtClean="0"/>
              <a:t>Druhá úroveň</a:t>
            </a:r>
          </a:p>
          <a:p>
            <a:pPr lvl="2" rtl="0"/>
            <a:r>
              <a:rPr lang="cs-CZ" noProof="0" dirty="0" smtClean="0"/>
              <a:t>Třetí úroveň</a:t>
            </a:r>
          </a:p>
          <a:p>
            <a:pPr lvl="3" rtl="0"/>
            <a:r>
              <a:rPr lang="cs-CZ" noProof="0" dirty="0" smtClean="0"/>
              <a:t>Čtvrtá úroveň</a:t>
            </a:r>
          </a:p>
          <a:p>
            <a:pPr lvl="4" rtl="0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322CDD-9D6C-4F63-9EC2-648226624108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8193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cs-CZ" smtClean="0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4878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cs-CZ" smtClean="0"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5299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5699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922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2183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359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cs-CZ" smtClean="0"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651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8864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1652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cs-CZ" smtClean="0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2488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66800" y="2606040"/>
            <a:ext cx="10058400" cy="27432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66800" y="5360437"/>
            <a:ext cx="10058400" cy="36576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b="1" cap="all" baseline="0">
                <a:solidFill>
                  <a:schemeClr val="accent1">
                    <a:lumMod val="75000"/>
                  </a:schemeClr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 smtClean="0"/>
              <a:t>Kliknutím můžete upravit styl předlohy.</a:t>
            </a:r>
            <a:endParaRPr lang="cs-CZ" noProof="0" dirty="0"/>
          </a:p>
        </p:txBody>
      </p:sp>
      <p:sp>
        <p:nvSpPr>
          <p:cNvPr id="8" name="Obdélník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F340B8D-2A55-4153-982E-90DEC7819305}" type="datetime1">
              <a:rPr lang="cs-CZ" noProof="0" smtClean="0"/>
              <a:pPr/>
              <a:t>01.10.2019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525000" y="382230"/>
            <a:ext cx="1371600" cy="5561369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95400" y="382230"/>
            <a:ext cx="7863840" cy="5561370"/>
          </a:xfrm>
        </p:spPr>
        <p:txBody>
          <a:bodyPr vert="eaVert" rtlCol="0"/>
          <a:lstStyle/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D830BE3-12C0-477D-88F6-5288AF11E38D}" type="datetime1">
              <a:rPr lang="cs-CZ" noProof="0" smtClean="0"/>
              <a:pPr/>
              <a:t>01.10.2019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11B3495-0C9B-4213-A687-0E950DAED245}" type="datetime1">
              <a:rPr lang="cs-CZ" noProof="0" smtClean="0"/>
              <a:pPr/>
              <a:t>01.10.2019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1565829"/>
            <a:ext cx="5943600" cy="4114800"/>
          </a:xfrm>
        </p:spPr>
        <p:txBody>
          <a:bodyPr rtlCol="0" anchor="b">
            <a:normAutofit/>
          </a:bodyPr>
          <a:lstStyle>
            <a:lvl1pPr rtl="0">
              <a:lnSpc>
                <a:spcPct val="8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6801" y="5682343"/>
            <a:ext cx="5943600" cy="410547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9" name="Obdélník 8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1948" y="283"/>
            <a:ext cx="4427508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24400" cy="411797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CF958-54DC-4198-A202-72AE47AB551B}" type="datetime1">
              <a:rPr lang="cs-CZ" noProof="0" smtClean="0"/>
              <a:pPr/>
              <a:t>01.10.2019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727448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95400" y="2470151"/>
            <a:ext cx="4727448" cy="34734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67628" y="1828800"/>
            <a:ext cx="4727448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69152" y="2470151"/>
            <a:ext cx="4727448" cy="34734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2BED36F-9AF4-4A4F-9729-9AAF3EB8D2F3}" type="datetime1">
              <a:rPr lang="cs-CZ" noProof="0" smtClean="0"/>
              <a:pPr/>
              <a:t>01.10.2019</a:t>
            </a:fld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A03D5B8-32FC-44D0-AA9F-63A3BECB18C6}" type="datetime1">
              <a:rPr lang="cs-CZ" noProof="0" smtClean="0"/>
              <a:pPr/>
              <a:t>01.10.2019</a:t>
            </a:fld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EFD5346-CA8B-4B47-BDEE-8FEEF6FF3E24}" type="datetime1">
              <a:rPr lang="cs-CZ" noProof="0" smtClean="0"/>
              <a:pPr/>
              <a:t>01.10.2019</a:t>
            </a:fld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6439" y="283"/>
            <a:ext cx="4435717" cy="685628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1" y="2514600"/>
            <a:ext cx="3474720" cy="1600200"/>
          </a:xfrm>
        </p:spPr>
        <p:txBody>
          <a:bodyPr rtlCol="0" anchor="b"/>
          <a:lstStyle>
            <a:lvl1pPr rtl="0"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0302" y="685800"/>
            <a:ext cx="612648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10" name="Obdélník 9"/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5A0165B-305B-478E-A959-BCD682D16490}" type="datetime1">
              <a:rPr lang="cs-CZ" noProof="0" smtClean="0"/>
              <a:pPr/>
              <a:t>01.10.2019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6439" y="283"/>
            <a:ext cx="4435717" cy="685628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0" y="2514600"/>
            <a:ext cx="3474720" cy="1600200"/>
          </a:xfrm>
        </p:spPr>
        <p:txBody>
          <a:bodyPr rtlCol="0" anchor="b"/>
          <a:lstStyle>
            <a:lvl1pPr rtl="0"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FAFBE7C-A7CD-4899-B67E-5A049DAFC3C3}" type="datetime1">
              <a:rPr lang="cs-CZ" noProof="0" smtClean="0"/>
              <a:pPr/>
              <a:t>01.10.2019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11" name="Obdélník 10"/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 smtClean="0"/>
              <a:t>Kliknutím můžete upravit styl předlohy textů.</a:t>
            </a:r>
          </a:p>
          <a:p>
            <a:pPr lvl="1" rtl="0"/>
            <a:r>
              <a:rPr lang="cs-CZ" noProof="0" dirty="0" smtClean="0"/>
              <a:t>Druhá úroveň</a:t>
            </a:r>
          </a:p>
          <a:p>
            <a:pPr lvl="2" rtl="0"/>
            <a:r>
              <a:rPr lang="cs-CZ" noProof="0" dirty="0" smtClean="0"/>
              <a:t>Třetí úroveň</a:t>
            </a:r>
          </a:p>
          <a:p>
            <a:pPr lvl="3" rtl="0"/>
            <a:r>
              <a:rPr lang="cs-CZ" noProof="0" dirty="0" smtClean="0"/>
              <a:t>Čtvrtá úroveň</a:t>
            </a:r>
          </a:p>
          <a:p>
            <a:pPr lvl="4" rtl="0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95400" y="6419462"/>
            <a:ext cx="51816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556170" y="6419462"/>
            <a:ext cx="1351383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155B28F-DCFD-4DF6-9003-13D0E09B5948}" type="datetime1">
              <a:rPr lang="cs-CZ" noProof="0" smtClean="0"/>
              <a:pPr/>
              <a:t>01.10.2019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198358" y="6419462"/>
            <a:ext cx="69824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8" name="Obdélník 7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TS"/><Relationship Id="rId1" Type="http://schemas.microsoft.com/office/2007/relationships/media" Target="../media/media1.MTS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TAJEMSTVÍ VOJENSKÉHO PODZEMÍ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839" y="328790"/>
            <a:ext cx="4578395" cy="29759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8790"/>
            <a:ext cx="3967941" cy="297595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581996"/>
            <a:ext cx="10061171" cy="96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1200" cy="6829425"/>
          </a:xfrm>
          <a:prstGeom prst="rect">
            <a:avLst/>
          </a:prstGeom>
        </p:spPr>
      </p:pic>
      <p:pic>
        <p:nvPicPr>
          <p:cNvPr id="7" name="Zástupný symbol pro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5281618"/>
            <a:ext cx="1421476" cy="14214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6317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31264" cy="5698836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53" y="5356976"/>
            <a:ext cx="1421476" cy="14214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8143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0975" y="1479681"/>
            <a:ext cx="6884249" cy="3872389"/>
          </a:xfrm>
        </p:spPr>
      </p:pic>
      <p:pic>
        <p:nvPicPr>
          <p:cNvPr id="7" name="Obrázek 4" descr="IMG_1513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71" y="757382"/>
            <a:ext cx="6871855" cy="5153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Zástupný symbol pro obsah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24" y="5436524"/>
            <a:ext cx="1421476" cy="14214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5730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pic>
        <p:nvPicPr>
          <p:cNvPr id="7" name="Obrázek 4" descr="IMG_153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Zástupný symbol pro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24" y="5436524"/>
            <a:ext cx="1421476" cy="14214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467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9" y="2096194"/>
            <a:ext cx="7086599" cy="4724399"/>
          </a:xfrm>
          <a:prstGeom prst="rect">
            <a:avLst/>
          </a:prstGeom>
        </p:spPr>
      </p:pic>
      <p:pic>
        <p:nvPicPr>
          <p:cNvPr id="4" name="Zástupný symbol pro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651" y="5205615"/>
            <a:ext cx="1421476" cy="14214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55" y="0"/>
            <a:ext cx="6844146" cy="456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4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11855" y="3429000"/>
            <a:ext cx="3474720" cy="1600200"/>
          </a:xfrm>
        </p:spPr>
        <p:txBody>
          <a:bodyPr rtlCol="0"/>
          <a:lstStyle/>
          <a:p>
            <a:pPr rtl="0"/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2" cy="685800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pic>
        <p:nvPicPr>
          <p:cNvPr id="6" name="Zástupný symbol pro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61" y="5436524"/>
            <a:ext cx="1421476" cy="14214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9345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24" y="5436524"/>
            <a:ext cx="1421476" cy="14214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24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1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79346" y="4137660"/>
            <a:ext cx="3474720" cy="1600200"/>
          </a:xfrm>
        </p:spPr>
        <p:txBody>
          <a:bodyPr rtlCol="0"/>
          <a:lstStyle/>
          <a:p>
            <a:pPr rtl="0"/>
            <a:endParaRPr lang="cs-CZ" dirty="0"/>
          </a:p>
        </p:txBody>
      </p:sp>
      <p:pic>
        <p:nvPicPr>
          <p:cNvPr id="6" name="Zástupný symbol pro obrázek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" b="3993"/>
          <a:stretch>
            <a:fillRect/>
          </a:stretch>
        </p:blipFill>
        <p:spPr>
          <a:xfrm>
            <a:off x="-1043709" y="-69215"/>
            <a:ext cx="11292667" cy="6927215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229600" y="5357090"/>
            <a:ext cx="120073" cy="175029"/>
          </a:xfrm>
        </p:spPr>
        <p:txBody>
          <a:bodyPr rtlCol="0">
            <a:normAutofit fontScale="40000" lnSpcReduction="20000"/>
          </a:bodyPr>
          <a:lstStyle/>
          <a:p>
            <a:pPr rtl="0"/>
            <a:endParaRPr lang="cs-CZ" dirty="0"/>
          </a:p>
        </p:txBody>
      </p:sp>
      <p:pic>
        <p:nvPicPr>
          <p:cNvPr id="5" name="Zástupný symbol pro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24" y="5436524"/>
            <a:ext cx="1421476" cy="14214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9264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7" r="26997"/>
          <a:stretch>
            <a:fillRect/>
          </a:stretch>
        </p:blipFill>
        <p:spPr>
          <a:xfrm rot="5400000">
            <a:off x="2221747" y="-1999783"/>
            <a:ext cx="6640661" cy="1082553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24" y="5436524"/>
            <a:ext cx="1421476" cy="14214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3104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000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9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Cíle projektu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Využití kulturního </a:t>
            </a:r>
            <a:r>
              <a:rPr lang="cs-CZ" dirty="0" smtClean="0"/>
              <a:t>dědictví</a:t>
            </a:r>
            <a:endParaRPr lang="cs-CZ" dirty="0"/>
          </a:p>
          <a:p>
            <a:r>
              <a:rPr lang="cs-CZ" dirty="0"/>
              <a:t>Nový česko-polský produkt „Cestování po vojenských památkách“</a:t>
            </a:r>
          </a:p>
          <a:p>
            <a:r>
              <a:rPr lang="cs-CZ" dirty="0"/>
              <a:t>Rekonstrukce objektů do původního stavu, obnova a budování přístupových cest a odstavných ploch</a:t>
            </a:r>
          </a:p>
          <a:p>
            <a:r>
              <a:rPr lang="cs-CZ" dirty="0"/>
              <a:t>Nové prohlídkové expozice</a:t>
            </a:r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8555" y="3122920"/>
            <a:ext cx="4937125" cy="231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6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7" r="29607"/>
          <a:stretch>
            <a:fillRect/>
          </a:stretch>
        </p:blipFill>
        <p:spPr>
          <a:xfrm rot="5400000">
            <a:off x="1585345" y="802255"/>
            <a:ext cx="4064002" cy="662509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symbol pro obsah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6" y="317269"/>
            <a:ext cx="1421476" cy="14214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0142" y="1149080"/>
            <a:ext cx="6858000" cy="45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8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rázek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" b="3870"/>
          <a:stretch>
            <a:fillRect/>
          </a:stretch>
        </p:blipFill>
        <p:spPr>
          <a:xfrm>
            <a:off x="65579" y="31850"/>
            <a:ext cx="10704945" cy="656570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24" y="5436524"/>
            <a:ext cx="1421476" cy="14214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9697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rázek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7" r="29607"/>
          <a:stretch>
            <a:fillRect/>
          </a:stretch>
        </p:blipFill>
        <p:spPr>
          <a:xfrm rot="5400000">
            <a:off x="2059784" y="-1937401"/>
            <a:ext cx="6537038" cy="10656605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24" y="5436524"/>
            <a:ext cx="1421476" cy="14214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038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7" r="29607"/>
          <a:stretch>
            <a:fillRect/>
          </a:stretch>
        </p:blipFill>
        <p:spPr>
          <a:xfrm rot="5400000">
            <a:off x="1799893" y="-9059"/>
            <a:ext cx="5221723" cy="8512394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8639" y="888313"/>
            <a:ext cx="5301673" cy="3525048"/>
          </a:xfrm>
          <a:prstGeom prst="rect">
            <a:avLst/>
          </a:prstGeom>
        </p:spPr>
      </p:pic>
      <p:pic>
        <p:nvPicPr>
          <p:cNvPr id="7" name="Zástupný symbol pro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634" y="5371869"/>
            <a:ext cx="1421476" cy="14214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749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rázek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r="4192"/>
          <a:stretch>
            <a:fillRect/>
          </a:stretch>
        </p:blipFill>
        <p:spPr>
          <a:xfrm>
            <a:off x="0" y="1211580"/>
            <a:ext cx="7564582" cy="463961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21476" cy="14214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82" y="-221672"/>
            <a:ext cx="4139738" cy="740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5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r="4192"/>
          <a:stretch>
            <a:fillRect/>
          </a:stretch>
        </p:blipFill>
        <p:spPr>
          <a:xfrm>
            <a:off x="1" y="84051"/>
            <a:ext cx="6458928" cy="3961476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26" y="2697019"/>
            <a:ext cx="7403883" cy="4160982"/>
          </a:xfrm>
          <a:prstGeom prst="rect">
            <a:avLst/>
          </a:prstGeom>
        </p:spPr>
      </p:pic>
      <p:pic>
        <p:nvPicPr>
          <p:cNvPr id="7" name="Zástupný symbol pro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4" y="5024582"/>
            <a:ext cx="1421476" cy="14214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1005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r="4192"/>
          <a:stretch>
            <a:fillRect/>
          </a:stretch>
        </p:blipFill>
        <p:spPr>
          <a:xfrm>
            <a:off x="0" y="286327"/>
            <a:ext cx="10089724" cy="6188364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673" y="5024351"/>
            <a:ext cx="1670858" cy="167085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8450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r="4192"/>
          <a:stretch>
            <a:fillRect/>
          </a:stretch>
        </p:blipFill>
        <p:spPr>
          <a:xfrm>
            <a:off x="166253" y="304800"/>
            <a:ext cx="10317019" cy="6327772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109" y="5187142"/>
            <a:ext cx="1670858" cy="167085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846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" r="4151"/>
          <a:stretch>
            <a:fillRect/>
          </a:stretch>
        </p:blipFill>
        <p:spPr>
          <a:xfrm>
            <a:off x="103445" y="0"/>
            <a:ext cx="11240656" cy="6894269"/>
          </a:xfrm>
        </p:spPr>
      </p:pic>
      <p:pic>
        <p:nvPicPr>
          <p:cNvPr id="8" name="Zástupný symbol pro obsah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273" y="5187142"/>
            <a:ext cx="1670858" cy="167085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459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Partneři projektu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10058401" cy="4023360"/>
          </a:xfrm>
        </p:spPr>
        <p:txBody>
          <a:bodyPr numCol="2"/>
          <a:lstStyle/>
          <a:p>
            <a:r>
              <a:rPr lang="cs-CZ" dirty="0"/>
              <a:t>Město Rokytnice v Orlických horách  </a:t>
            </a:r>
            <a:r>
              <a:rPr lang="cs-CZ" dirty="0" smtClean="0"/>
              <a:t>                  – </a:t>
            </a:r>
            <a:r>
              <a:rPr lang="cs-CZ" dirty="0"/>
              <a:t>Vedoucí partner</a:t>
            </a:r>
          </a:p>
          <a:p>
            <a:r>
              <a:rPr lang="cs-CZ" dirty="0"/>
              <a:t>Euroregion Pomezí Čech, Moravy a Kladska </a:t>
            </a:r>
            <a:r>
              <a:rPr lang="cs-CZ" dirty="0" smtClean="0"/>
              <a:t>      – </a:t>
            </a:r>
            <a:r>
              <a:rPr lang="cs-CZ" dirty="0"/>
              <a:t>Euroregion </a:t>
            </a:r>
            <a:r>
              <a:rPr lang="cs-CZ" dirty="0" err="1"/>
              <a:t>Glacensis</a:t>
            </a:r>
            <a:endParaRPr lang="cs-CZ" dirty="0"/>
          </a:p>
          <a:p>
            <a:r>
              <a:rPr lang="cs-CZ" dirty="0" err="1"/>
              <a:t>Stachelberg</a:t>
            </a:r>
            <a:r>
              <a:rPr lang="cs-CZ" dirty="0"/>
              <a:t>, </a:t>
            </a:r>
            <a:r>
              <a:rPr lang="cs-CZ" dirty="0" err="1"/>
              <a:t>z.s</a:t>
            </a:r>
            <a:r>
              <a:rPr lang="cs-CZ" dirty="0"/>
              <a:t>.</a:t>
            </a:r>
          </a:p>
          <a:p>
            <a:r>
              <a:rPr lang="cs-CZ" dirty="0"/>
              <a:t>Město Trutnov</a:t>
            </a:r>
          </a:p>
          <a:p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Gmina </a:t>
            </a:r>
            <a:r>
              <a:rPr lang="cs-CZ" dirty="0" err="1"/>
              <a:t>Głuszyca</a:t>
            </a:r>
            <a:endParaRPr lang="cs-CZ" dirty="0"/>
          </a:p>
          <a:p>
            <a:r>
              <a:rPr lang="cs-CZ" dirty="0"/>
              <a:t>Gmina </a:t>
            </a:r>
            <a:r>
              <a:rPr lang="cs-CZ" dirty="0" err="1"/>
              <a:t>Miejska</a:t>
            </a:r>
            <a:r>
              <a:rPr lang="cs-CZ" dirty="0"/>
              <a:t> </a:t>
            </a:r>
            <a:r>
              <a:rPr lang="cs-CZ" dirty="0" err="1"/>
              <a:t>Kamienna</a:t>
            </a:r>
            <a:r>
              <a:rPr lang="cs-CZ" dirty="0"/>
              <a:t> </a:t>
            </a:r>
            <a:r>
              <a:rPr lang="cs-CZ" dirty="0" err="1"/>
              <a:t>Góra</a:t>
            </a:r>
            <a:endParaRPr lang="cs-CZ" dirty="0"/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22" y="5245331"/>
            <a:ext cx="10018915" cy="732137"/>
          </a:xfrm>
        </p:spPr>
      </p:pic>
      <p:sp>
        <p:nvSpPr>
          <p:cNvPr id="7" name="TextovéPole 6"/>
          <p:cNvSpPr txBox="1"/>
          <p:nvPr/>
        </p:nvSpPr>
        <p:spPr>
          <a:xfrm>
            <a:off x="6550429" y="1986742"/>
            <a:ext cx="184731" cy="369332"/>
          </a:xfrm>
          <a:prstGeom prst="rect">
            <a:avLst/>
          </a:prstGeom>
          <a:noFill/>
        </p:spPr>
        <p:txBody>
          <a:bodyPr wrap="none" numCol="2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893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Pohraniční </a:t>
            </a:r>
            <a:r>
              <a:rPr lang="cs-CZ" dirty="0" smtClean="0"/>
              <a:t>opevnění Československa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b="1" dirty="0"/>
              <a:t>Československo jedním z nejohroženějším států</a:t>
            </a:r>
          </a:p>
          <a:p>
            <a:r>
              <a:rPr lang="cs-CZ" b="1" dirty="0"/>
              <a:t>Železobetonové opevnění po vzoru </a:t>
            </a:r>
            <a:r>
              <a:rPr lang="cs-CZ" b="1" dirty="0" smtClean="0"/>
              <a:t>francouzské Maginotovy </a:t>
            </a:r>
            <a:r>
              <a:rPr lang="cs-CZ" b="1" dirty="0"/>
              <a:t>linie</a:t>
            </a:r>
          </a:p>
          <a:p>
            <a:r>
              <a:rPr lang="cs-CZ" b="1" dirty="0"/>
              <a:t>15 tvrzí – dokončeno 5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85" y="3822851"/>
            <a:ext cx="3163635" cy="204624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712" y="3885702"/>
            <a:ext cx="3883565" cy="1983392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32" y="1845733"/>
            <a:ext cx="3314465" cy="184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Podzemní město </a:t>
            </a:r>
            <a:r>
              <a:rPr lang="cs-CZ" dirty="0" err="1"/>
              <a:t>Osówka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1943 – začátek staveb v Sovích horách</a:t>
            </a:r>
          </a:p>
          <a:p>
            <a:r>
              <a:rPr lang="cs-CZ" dirty="0"/>
              <a:t>Tajné Hitlerovo sídlo?</a:t>
            </a:r>
          </a:p>
          <a:p>
            <a:r>
              <a:rPr lang="cs-CZ" dirty="0"/>
              <a:t>Výroba jaderné bomby?</a:t>
            </a:r>
          </a:p>
          <a:p>
            <a:r>
              <a:rPr lang="cs-CZ" dirty="0"/>
              <a:t>Zlatý vlak?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173" y="3991426"/>
            <a:ext cx="3606583" cy="2704938"/>
          </a:xfrm>
          <a:prstGeom prst="rect">
            <a:avLst/>
          </a:prstGeom>
        </p:spPr>
      </p:pic>
      <p:pic>
        <p:nvPicPr>
          <p:cNvPr id="6" name="Picture 2" descr="VÃ½sledek obrÃ¡zku pro osow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730" y="3991426"/>
            <a:ext cx="4037542" cy="268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41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ARADO – Ztracená Hitlerova laboratoř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1944 – přesun zbrojní výroby z Německa</a:t>
            </a:r>
          </a:p>
          <a:p>
            <a:r>
              <a:rPr lang="cs-CZ" dirty="0"/>
              <a:t>Konstrukce letounů ARADO</a:t>
            </a:r>
          </a:p>
          <a:p>
            <a:r>
              <a:rPr lang="cs-CZ" dirty="0"/>
              <a:t>Podzemní komplexy a tunely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958" y="3449607"/>
            <a:ext cx="4040402" cy="26851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041" y="3449607"/>
            <a:ext cx="4153517" cy="26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1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Celkové rozpočty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097281" y="1962146"/>
          <a:ext cx="10058400" cy="4022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6735119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030547334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563871624"/>
                    </a:ext>
                  </a:extLst>
                </a:gridCol>
              </a:tblGrid>
              <a:tr h="502854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Partner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EUR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CZK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045453"/>
                  </a:ext>
                </a:extLst>
              </a:tr>
              <a:tr h="502854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Rokytnice</a:t>
                      </a:r>
                      <a:r>
                        <a:rPr lang="cs-CZ" sz="2000" baseline="0" dirty="0" smtClean="0"/>
                        <a:t> v Orlických horách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000" dirty="0" smtClean="0"/>
                        <a:t>488 763,14</a:t>
                      </a:r>
                      <a:r>
                        <a:rPr lang="cs-CZ" sz="2000" baseline="0" dirty="0" smtClean="0"/>
                        <a:t> €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000" dirty="0" smtClean="0"/>
                        <a:t>12 219 078 Kč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447534"/>
                  </a:ext>
                </a:extLst>
              </a:tr>
              <a:tr h="502854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Euroregion </a:t>
                      </a:r>
                      <a:r>
                        <a:rPr lang="cs-CZ" sz="2000" dirty="0" err="1" smtClean="0"/>
                        <a:t>Glacensis</a:t>
                      </a:r>
                      <a:endParaRPr lang="cs-CZ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000" dirty="0" smtClean="0"/>
                        <a:t>96 665,75 €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000" dirty="0" smtClean="0"/>
                        <a:t>2 416 643,70 Kč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083597"/>
                  </a:ext>
                </a:extLst>
              </a:tr>
              <a:tr h="502854">
                <a:tc>
                  <a:txBody>
                    <a:bodyPr/>
                    <a:lstStyle/>
                    <a:p>
                      <a:r>
                        <a:rPr lang="cs-CZ" sz="2000" dirty="0" err="1" smtClean="0"/>
                        <a:t>Stachelberg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000" dirty="0" smtClean="0"/>
                        <a:t>195 169 €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000" dirty="0" smtClean="0"/>
                        <a:t>4 879 225 Kč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326936"/>
                  </a:ext>
                </a:extLst>
              </a:tr>
              <a:tr h="502854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Trutnov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000" dirty="0" smtClean="0"/>
                        <a:t>176 249,40 €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000" dirty="0" smtClean="0"/>
                        <a:t>4 406 235 Kč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929146"/>
                  </a:ext>
                </a:extLst>
              </a:tr>
              <a:tr h="502854">
                <a:tc>
                  <a:txBody>
                    <a:bodyPr/>
                    <a:lstStyle/>
                    <a:p>
                      <a:r>
                        <a:rPr lang="cs-CZ" sz="2000" dirty="0" err="1" smtClean="0"/>
                        <a:t>Głuszyca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000" dirty="0" smtClean="0"/>
                        <a:t>413 210 €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000" dirty="0" smtClean="0"/>
                        <a:t>10 330 250 Kč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887084"/>
                  </a:ext>
                </a:extLst>
              </a:tr>
              <a:tr h="502854">
                <a:tc>
                  <a:txBody>
                    <a:bodyPr/>
                    <a:lstStyle/>
                    <a:p>
                      <a:r>
                        <a:rPr lang="cs-CZ" sz="2000" dirty="0" err="1" smtClean="0"/>
                        <a:t>Kamienna</a:t>
                      </a:r>
                      <a:r>
                        <a:rPr lang="cs-CZ" sz="2000" dirty="0" smtClean="0"/>
                        <a:t> </a:t>
                      </a:r>
                      <a:r>
                        <a:rPr lang="cs-CZ" sz="2000" dirty="0" err="1" smtClean="0"/>
                        <a:t>Góra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000" dirty="0" smtClean="0"/>
                        <a:t>407 215,40 €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000" dirty="0" smtClean="0"/>
                        <a:t>10 180 385 Kč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518939"/>
                  </a:ext>
                </a:extLst>
              </a:tr>
              <a:tr h="502854">
                <a:tc>
                  <a:txBody>
                    <a:bodyPr/>
                    <a:lstStyle/>
                    <a:p>
                      <a:r>
                        <a:rPr lang="cs-CZ" sz="2000" b="1" dirty="0" smtClean="0"/>
                        <a:t>Celkem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000" dirty="0" smtClean="0"/>
                        <a:t>1</a:t>
                      </a:r>
                      <a:r>
                        <a:rPr lang="cs-CZ" sz="2000" baseline="0" dirty="0" smtClean="0"/>
                        <a:t> 777 272,69 €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000" dirty="0" smtClean="0"/>
                        <a:t>44 431 315,70 Kč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227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375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Obnova interiéru objektu R-s 79 Tvrze Hanička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45720" indent="0" rtl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32" y="1130145"/>
            <a:ext cx="7838903" cy="587917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1" y="3974795"/>
            <a:ext cx="2056706" cy="205670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24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2" y="0"/>
            <a:ext cx="6271491" cy="470361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362199"/>
            <a:ext cx="5994400" cy="44958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982" y="381000"/>
            <a:ext cx="1653770" cy="165377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799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iremní prezentace s červenou čárou 16x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459192_TF03031023.potx" id="{39AA09A2-0CD7-4619-AC0D-629ED5500FFF}" vid="{4CE331E1-69E6-4F00-8170-AA70E5454A6F}"/>
    </a:ext>
  </a:extLst>
</a:theme>
</file>

<file path=ppt/theme/theme2.xml><?xml version="1.0" encoding="utf-8"?>
<a:theme xmlns:a="http://schemas.openxmlformats.org/drawingml/2006/main" name="Motiv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Firemní prezentace s červenou čárou (širokoúhlý formát)</Template>
  <TotalTime>138</TotalTime>
  <Words>211</Words>
  <Application>Microsoft Office PowerPoint</Application>
  <PresentationFormat>Širokoúhlá obrazovka</PresentationFormat>
  <Paragraphs>66</Paragraphs>
  <Slides>28</Slides>
  <Notes>11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1" baseType="lpstr">
      <vt:lpstr>Arial</vt:lpstr>
      <vt:lpstr>Cambria</vt:lpstr>
      <vt:lpstr>Firemní prezentace s červenou čárou 16x9</vt:lpstr>
      <vt:lpstr>TAJEMSTVÍ VOJENSKÉHO PODZEMÍ</vt:lpstr>
      <vt:lpstr>Cíle projektu</vt:lpstr>
      <vt:lpstr>Partneři projektu</vt:lpstr>
      <vt:lpstr>Pohraniční opevnění Československa</vt:lpstr>
      <vt:lpstr>Podzemní město Osówka</vt:lpstr>
      <vt:lpstr>ARADO – Ztracená Hitlerova laboratoř</vt:lpstr>
      <vt:lpstr>Celkové rozpočty</vt:lpstr>
      <vt:lpstr>Obnova interiéru objektu R-s 79 Tvrze Hanička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TAJEMSTVÍ VOJENSKÉHO PODZEMÍ</dc:title>
  <dc:creator>Petr Hudousek</dc:creator>
  <cp:lastModifiedBy>Petr Hudousek</cp:lastModifiedBy>
  <cp:revision>10</cp:revision>
  <dcterms:created xsi:type="dcterms:W3CDTF">2019-09-30T16:27:29Z</dcterms:created>
  <dcterms:modified xsi:type="dcterms:W3CDTF">2019-10-01T18:34:45Z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