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5"/>
  </p:notesMasterIdLst>
  <p:sldIdLst>
    <p:sldId id="462" r:id="rId2"/>
    <p:sldId id="515" r:id="rId3"/>
    <p:sldId id="516" r:id="rId4"/>
    <p:sldId id="417" r:id="rId5"/>
    <p:sldId id="517" r:id="rId6"/>
    <p:sldId id="518" r:id="rId7"/>
    <p:sldId id="460" r:id="rId8"/>
    <p:sldId id="519" r:id="rId9"/>
    <p:sldId id="468" r:id="rId10"/>
    <p:sldId id="469" r:id="rId11"/>
    <p:sldId id="470" r:id="rId12"/>
    <p:sldId id="471" r:id="rId13"/>
    <p:sldId id="472" r:id="rId14"/>
    <p:sldId id="497" r:id="rId15"/>
    <p:sldId id="464" r:id="rId16"/>
    <p:sldId id="465" r:id="rId17"/>
    <p:sldId id="466" r:id="rId18"/>
    <p:sldId id="467" r:id="rId19"/>
    <p:sldId id="500" r:id="rId20"/>
    <p:sldId id="501" r:id="rId21"/>
    <p:sldId id="473" r:id="rId22"/>
    <p:sldId id="474" r:id="rId23"/>
    <p:sldId id="477" r:id="rId24"/>
    <p:sldId id="479" r:id="rId25"/>
    <p:sldId id="480" r:id="rId26"/>
    <p:sldId id="478" r:id="rId27"/>
    <p:sldId id="484" r:id="rId28"/>
    <p:sldId id="485" r:id="rId29"/>
    <p:sldId id="487" r:id="rId30"/>
    <p:sldId id="475" r:id="rId31"/>
    <p:sldId id="476" r:id="rId32"/>
    <p:sldId id="514" r:id="rId33"/>
    <p:sldId id="486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Nowacka" initials="AN" lastIdx="1" clrIdx="0">
    <p:extLst>
      <p:ext uri="{19B8F6BF-5375-455C-9EA6-DF929625EA0E}">
        <p15:presenceInfo xmlns:p15="http://schemas.microsoft.com/office/powerpoint/2012/main" userId="Anna Nowac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F6B"/>
    <a:srgbClr val="0087C9"/>
    <a:srgbClr val="20A06D"/>
    <a:srgbClr val="007FC5"/>
    <a:srgbClr val="AEB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5D22F1-9D06-4B06-9760-E4D55C41DC0D}">
  <a:tblStyle styleId="{805D22F1-9D06-4B06-9760-E4D55C41DC0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72" autoAdjust="0"/>
  </p:normalViewPr>
  <p:slideViewPr>
    <p:cSldViewPr snapToGrid="0">
      <p:cViewPr varScale="1">
        <p:scale>
          <a:sx n="70" d="100"/>
          <a:sy n="70" d="100"/>
        </p:scale>
        <p:origin x="89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oslav Vlasák" userId="1966fabd-789c-4df2-b309-04a092d4baea" providerId="ADAL" clId="{359725A0-495C-45D6-ABAB-7ECF63965648}"/>
    <pc:docChg chg="custSel modSld">
      <pc:chgData name="Miroslav Vlasák" userId="1966fabd-789c-4df2-b309-04a092d4baea" providerId="ADAL" clId="{359725A0-495C-45D6-ABAB-7ECF63965648}" dt="2019-09-05T12:50:54.368" v="127" actId="20577"/>
      <pc:docMkLst>
        <pc:docMk/>
      </pc:docMkLst>
      <pc:sldChg chg="modSp">
        <pc:chgData name="Miroslav Vlasák" userId="1966fabd-789c-4df2-b309-04a092d4baea" providerId="ADAL" clId="{359725A0-495C-45D6-ABAB-7ECF63965648}" dt="2019-09-05T12:50:54.368" v="127" actId="20577"/>
        <pc:sldMkLst>
          <pc:docMk/>
          <pc:sldMk cId="4083377909" sldId="514"/>
        </pc:sldMkLst>
        <pc:spChg chg="mod">
          <ac:chgData name="Miroslav Vlasák" userId="1966fabd-789c-4df2-b309-04a092d4baea" providerId="ADAL" clId="{359725A0-495C-45D6-ABAB-7ECF63965648}" dt="2019-09-05T12:50:54.368" v="127" actId="20577"/>
          <ac:spMkLst>
            <pc:docMk/>
            <pc:sldMk cId="4083377909" sldId="514"/>
            <ac:spMk id="4" creationId="{095FC3DB-2D09-4C71-8248-CB406C3EFF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32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880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45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68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98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946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4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3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27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53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D550E46-7A2F-4BE8-BB69-6B08FD0C3BB8}"/>
              </a:ext>
            </a:extLst>
          </p:cNvPr>
          <p:cNvSpPr/>
          <p:nvPr userDrawn="1"/>
        </p:nvSpPr>
        <p:spPr>
          <a:xfrm>
            <a:off x="-8021" y="4150895"/>
            <a:ext cx="12192000" cy="27071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871D41C9-9716-47FF-8446-3A243A8220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2491" y="4467258"/>
            <a:ext cx="6086305" cy="1837634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1BC82CEE-1172-4746-82AC-3A45AFF749CA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B4865ECC-9804-482E-8303-5E70DDCB3CA3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C0BA021-B39F-4418-8219-C7B07CDAF574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FF0D8D6A-B9B3-4073-AF8E-D072ADED0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3FB7ACF-E2D7-46B3-BD96-442F1F783816}"/>
              </a:ext>
            </a:extLst>
          </p:cNvPr>
          <p:cNvSpPr txBox="1"/>
          <p:nvPr userDrawn="1"/>
        </p:nvSpPr>
        <p:spPr>
          <a:xfrm>
            <a:off x="185919" y="6176536"/>
            <a:ext cx="3702392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5364797-EA27-466C-B1D0-327E838754EF}"/>
              </a:ext>
            </a:extLst>
          </p:cNvPr>
          <p:cNvSpPr txBox="1"/>
          <p:nvPr userDrawn="1"/>
        </p:nvSpPr>
        <p:spPr>
          <a:xfrm>
            <a:off x="185919" y="4269385"/>
            <a:ext cx="2974375" cy="187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ul. 1 Maja 27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58-500 Jelenia Góra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biuro@euwt-novum.eu 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950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33C2DB2-74CD-4885-8EAD-475B97F80C70}"/>
              </a:ext>
            </a:extLst>
          </p:cNvPr>
          <p:cNvSpPr/>
          <p:nvPr userDrawn="1"/>
        </p:nvSpPr>
        <p:spPr>
          <a:xfrm>
            <a:off x="-8021" y="4150895"/>
            <a:ext cx="12192000" cy="27071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DC159E4E-573A-4D15-9B49-4C65310DC23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2491" y="4467258"/>
            <a:ext cx="6086305" cy="1837634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9890A9FA-956B-407E-A641-CC31AE620838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C0601277-FA67-4C6C-A182-6B541603A7C4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85A86D0C-B981-44D5-8E75-BF59C266E1A2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EAB4BFCC-D07D-4585-9D89-81B66AB32C45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E6909AB-5B0C-4F4A-8561-40A5F396FD89}"/>
              </a:ext>
            </a:extLst>
          </p:cNvPr>
          <p:cNvSpPr txBox="1"/>
          <p:nvPr userDrawn="1"/>
        </p:nvSpPr>
        <p:spPr>
          <a:xfrm>
            <a:off x="185919" y="6176536"/>
            <a:ext cx="3702392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7A9D57F-09D2-43C4-ABDE-55626F8C1A86}"/>
              </a:ext>
            </a:extLst>
          </p:cNvPr>
          <p:cNvSpPr txBox="1"/>
          <p:nvPr userDrawn="1"/>
        </p:nvSpPr>
        <p:spPr>
          <a:xfrm>
            <a:off x="185919" y="4269385"/>
            <a:ext cx="2974375" cy="187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ul. 1 Maja 27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58-500 Jelenia Góra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biuro@euwt-novum.eu 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1020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30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92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8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89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2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1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DED4C-64DF-40C9-A43A-970508F86C24}" type="datetimeFigureOut">
              <a:rPr lang="pl-PL" smtClean="0"/>
              <a:t>22.11.2019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FFA23-9B6C-4634-8F4A-01483A93A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650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image" Target="../media/image1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14.jpe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12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37.png"/><Relationship Id="rId5" Type="http://schemas.openxmlformats.org/officeDocument/2006/relationships/image" Target="../media/image14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3.jpeg"/><Relationship Id="rId9" Type="http://schemas.openxmlformats.org/officeDocument/2006/relationships/image" Target="../media/image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12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43.png"/><Relationship Id="rId5" Type="http://schemas.openxmlformats.org/officeDocument/2006/relationships/image" Target="../media/image14.jpe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13.jpeg"/><Relationship Id="rId9" Type="http://schemas.openxmlformats.org/officeDocument/2006/relationships/image" Target="../media/image5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12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49.png"/><Relationship Id="rId5" Type="http://schemas.openxmlformats.org/officeDocument/2006/relationships/image" Target="../media/image14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13.jpeg"/><Relationship Id="rId9" Type="http://schemas.openxmlformats.org/officeDocument/2006/relationships/image" Target="../media/image5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59.jpe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12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57.jpeg"/><Relationship Id="rId5" Type="http://schemas.openxmlformats.org/officeDocument/2006/relationships/image" Target="../media/image13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12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64.pn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12" Type="http://schemas.openxmlformats.org/officeDocument/2006/relationships/image" Target="../media/image63.png"/><Relationship Id="rId2" Type="http://schemas.openxmlformats.org/officeDocument/2006/relationships/image" Target="../media/image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microsoft.com/office/2007/relationships/hdphoto" Target="../media/hdphoto1.wdp"/><Relationship Id="rId5" Type="http://schemas.openxmlformats.org/officeDocument/2006/relationships/image" Target="../media/image13.jpe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12.png"/><Relationship Id="rId9" Type="http://schemas.openxmlformats.org/officeDocument/2006/relationships/image" Target="../media/image55.png"/><Relationship Id="rId1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68.png"/><Relationship Id="rId5" Type="http://schemas.openxmlformats.org/officeDocument/2006/relationships/image" Target="../media/image12.png"/><Relationship Id="rId15" Type="http://schemas.openxmlformats.org/officeDocument/2006/relationships/image" Target="../media/image72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26.jpe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8.jpe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12" Type="http://schemas.openxmlformats.org/officeDocument/2006/relationships/image" Target="../media/image77.png"/><Relationship Id="rId2" Type="http://schemas.openxmlformats.org/officeDocument/2006/relationships/image" Target="../media/image11.pn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76.png"/><Relationship Id="rId5" Type="http://schemas.openxmlformats.org/officeDocument/2006/relationships/image" Target="../media/image14.jpeg"/><Relationship Id="rId15" Type="http://schemas.openxmlformats.org/officeDocument/2006/relationships/image" Target="../media/image80.jpeg"/><Relationship Id="rId10" Type="http://schemas.openxmlformats.org/officeDocument/2006/relationships/image" Target="../media/image75.png"/><Relationship Id="rId4" Type="http://schemas.openxmlformats.org/officeDocument/2006/relationships/image" Target="../media/image13.jpe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87.pn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12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85.png"/><Relationship Id="rId5" Type="http://schemas.openxmlformats.org/officeDocument/2006/relationships/image" Target="../media/image13.jpe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12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3" Type="http://schemas.openxmlformats.org/officeDocument/2006/relationships/image" Target="../media/image90.png"/><Relationship Id="rId21" Type="http://schemas.openxmlformats.org/officeDocument/2006/relationships/image" Target="../media/image104.jpeg"/><Relationship Id="rId7" Type="http://schemas.openxmlformats.org/officeDocument/2006/relationships/image" Target="../media/image14.jpeg"/><Relationship Id="rId12" Type="http://schemas.openxmlformats.org/officeDocument/2006/relationships/image" Target="../media/image95.png"/><Relationship Id="rId17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9.pn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94.jpeg"/><Relationship Id="rId5" Type="http://schemas.openxmlformats.org/officeDocument/2006/relationships/image" Target="../media/image12.png"/><Relationship Id="rId15" Type="http://schemas.openxmlformats.org/officeDocument/2006/relationships/image" Target="../media/image98.jpeg"/><Relationship Id="rId23" Type="http://schemas.openxmlformats.org/officeDocument/2006/relationships/image" Target="../media/image15.jpeg"/><Relationship Id="rId10" Type="http://schemas.openxmlformats.org/officeDocument/2006/relationships/image" Target="../media/image93.jpeg"/><Relationship Id="rId19" Type="http://schemas.openxmlformats.org/officeDocument/2006/relationships/image" Target="../media/image102.jpeg"/><Relationship Id="rId4" Type="http://schemas.openxmlformats.org/officeDocument/2006/relationships/image" Target="../media/image11.png"/><Relationship Id="rId9" Type="http://schemas.openxmlformats.org/officeDocument/2006/relationships/image" Target="../media/image92.png"/><Relationship Id="rId14" Type="http://schemas.openxmlformats.org/officeDocument/2006/relationships/image" Target="../media/image97.jpeg"/><Relationship Id="rId22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0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08.png"/><Relationship Id="rId5" Type="http://schemas.openxmlformats.org/officeDocument/2006/relationships/image" Target="../media/image13.jpeg"/><Relationship Id="rId10" Type="http://schemas.openxmlformats.org/officeDocument/2006/relationships/image" Target="../media/image107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2.emf"/><Relationship Id="rId3" Type="http://schemas.openxmlformats.org/officeDocument/2006/relationships/image" Target="../media/image109.png"/><Relationship Id="rId7" Type="http://schemas.openxmlformats.org/officeDocument/2006/relationships/image" Target="../media/image14.jpeg"/><Relationship Id="rId12" Type="http://schemas.openxmlformats.org/officeDocument/2006/relationships/image" Target="../media/image1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10.jp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6.png"/><Relationship Id="rId7" Type="http://schemas.openxmlformats.org/officeDocument/2006/relationships/image" Target="../media/image14.jpeg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22.pn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12" Type="http://schemas.openxmlformats.org/officeDocument/2006/relationships/image" Target="../media/image121.png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20.png"/><Relationship Id="rId5" Type="http://schemas.openxmlformats.org/officeDocument/2006/relationships/image" Target="../media/image13.jpeg"/><Relationship Id="rId10" Type="http://schemas.openxmlformats.org/officeDocument/2006/relationships/image" Target="../media/image119.png"/><Relationship Id="rId4" Type="http://schemas.openxmlformats.org/officeDocument/2006/relationships/image" Target="../media/image12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1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28.png"/><Relationship Id="rId5" Type="http://schemas.openxmlformats.org/officeDocument/2006/relationships/image" Target="../media/image13.jpeg"/><Relationship Id="rId10" Type="http://schemas.openxmlformats.org/officeDocument/2006/relationships/image" Target="../media/image127.png"/><Relationship Id="rId4" Type="http://schemas.openxmlformats.org/officeDocument/2006/relationships/image" Target="../media/image12.png"/><Relationship Id="rId9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32.png"/><Relationship Id="rId5" Type="http://schemas.openxmlformats.org/officeDocument/2006/relationships/image" Target="../media/image12.pn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1.png"/><Relationship Id="rId9" Type="http://schemas.openxmlformats.org/officeDocument/2006/relationships/image" Target="../media/image124.png"/><Relationship Id="rId1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8.jpeg"/><Relationship Id="rId5" Type="http://schemas.openxmlformats.org/officeDocument/2006/relationships/image" Target="../media/image2.png"/><Relationship Id="rId10" Type="http://schemas.openxmlformats.org/officeDocument/2006/relationships/hyperlink" Target="https://www.facebook.com/BOOSTEECE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3.jpe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BFC78117-7F6A-448B-A041-5DFA8BC88909}"/>
              </a:ext>
            </a:extLst>
          </p:cNvPr>
          <p:cNvSpPr/>
          <p:nvPr/>
        </p:nvSpPr>
        <p:spPr>
          <a:xfrm flipH="1">
            <a:off x="9412705" y="782053"/>
            <a:ext cx="1744579" cy="529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2" name="Grupa 51">
            <a:extLst>
              <a:ext uri="{FF2B5EF4-FFF2-40B4-BE49-F238E27FC236}">
                <a16:creationId xmlns:a16="http://schemas.microsoft.com/office/drawing/2014/main" id="{0657684E-C5CC-4BD0-A501-56D2CCAF9A16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9" name="Google Shape;345;p33">
              <a:extLst>
                <a:ext uri="{FF2B5EF4-FFF2-40B4-BE49-F238E27FC236}">
                  <a16:creationId xmlns:a16="http://schemas.microsoft.com/office/drawing/2014/main" id="{A52D5C88-76D2-4A23-B168-14FAAFEC9C5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3AB5F8-2F05-4376-B2EA-8AFC9C40D6DE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BC70D63-5024-4D2B-ADA3-E08292773075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1BBEB915-217D-472A-8A0D-30947313B640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15B79A15-49D7-428D-BDA7-272E35497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31" y="110757"/>
            <a:ext cx="3862137" cy="884321"/>
          </a:xfrm>
          <a:prstGeom prst="rect">
            <a:avLst/>
          </a:prstGeom>
        </p:spPr>
      </p:pic>
      <p:sp>
        <p:nvSpPr>
          <p:cNvPr id="33" name="Nadpis 10">
            <a:extLst>
              <a:ext uri="{FF2B5EF4-FFF2-40B4-BE49-F238E27FC236}">
                <a16:creationId xmlns:a16="http://schemas.microsoft.com/office/drawing/2014/main" id="{8683B05F-EDE9-40C6-9EFB-D38DFF93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6" y="1126689"/>
            <a:ext cx="6095999" cy="212725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Europejskie Ugrupowanie Współpracy Terytorialnej NOVUM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A039C2C0-D550-4886-86B0-CADB848D86F0}"/>
              </a:ext>
            </a:extLst>
          </p:cNvPr>
          <p:cNvSpPr/>
          <p:nvPr/>
        </p:nvSpPr>
        <p:spPr>
          <a:xfrm>
            <a:off x="-8022" y="4150895"/>
            <a:ext cx="12200021" cy="27071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61BC631F-ADCD-4D51-8806-12F084BE0C1F}"/>
              </a:ext>
            </a:extLst>
          </p:cNvPr>
          <p:cNvSpPr txBox="1"/>
          <p:nvPr/>
        </p:nvSpPr>
        <p:spPr>
          <a:xfrm>
            <a:off x="185919" y="5732756"/>
            <a:ext cx="3702392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http://www.euwt-novu.eu</a:t>
            </a:r>
            <a:endParaRPr lang="pl-PL" sz="2400" b="1" spc="160" dirty="0">
              <a:solidFill>
                <a:schemeClr val="bg1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b="1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5413FDDC-28D9-4756-9189-07C5D5212D22}"/>
              </a:ext>
            </a:extLst>
          </p:cNvPr>
          <p:cNvSpPr txBox="1"/>
          <p:nvPr/>
        </p:nvSpPr>
        <p:spPr>
          <a:xfrm>
            <a:off x="185919" y="4269385"/>
            <a:ext cx="2974375" cy="187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ul. 1 Maja 27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58-500 Jelenia Góra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biuro@euwt-novum.eu 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	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A6EDDAF-38B9-4533-82BB-F9891431B337}"/>
              </a:ext>
            </a:extLst>
          </p:cNvPr>
          <p:cNvGrpSpPr>
            <a:grpSpLocks noChangeAspect="1"/>
          </p:cNvGrpSpPr>
          <p:nvPr/>
        </p:nvGrpSpPr>
        <p:grpSpPr>
          <a:xfrm>
            <a:off x="5501834" y="4582640"/>
            <a:ext cx="6261542" cy="1593896"/>
            <a:chOff x="4360441" y="4467257"/>
            <a:chExt cx="7219057" cy="1837635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5" name="Owal 44">
              <a:extLst>
                <a:ext uri="{FF2B5EF4-FFF2-40B4-BE49-F238E27FC236}">
                  <a16:creationId xmlns:a16="http://schemas.microsoft.com/office/drawing/2014/main" id="{E2D5991F-2336-4CF4-BFA3-684C1FBDEED4}"/>
                </a:ext>
              </a:extLst>
            </p:cNvPr>
            <p:cNvSpPr/>
            <p:nvPr/>
          </p:nvSpPr>
          <p:spPr>
            <a:xfrm>
              <a:off x="4360441" y="4470973"/>
              <a:ext cx="1833919" cy="1833919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F0CE0F0F-83F6-4E20-A000-DD529F4FEE45}"/>
                </a:ext>
              </a:extLst>
            </p:cNvPr>
            <p:cNvSpPr/>
            <p:nvPr/>
          </p:nvSpPr>
          <p:spPr>
            <a:xfrm>
              <a:off x="5831437" y="4467258"/>
              <a:ext cx="1833919" cy="1833919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E8BAB476-DD0D-4BC9-80A6-4AB0CE142F25}"/>
                </a:ext>
              </a:extLst>
            </p:cNvPr>
            <p:cNvSpPr/>
            <p:nvPr/>
          </p:nvSpPr>
          <p:spPr>
            <a:xfrm>
              <a:off x="7222132" y="4467258"/>
              <a:ext cx="1833919" cy="1833919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C6341003-2C4F-4644-A83D-FD1BF4F6DB55}"/>
                </a:ext>
              </a:extLst>
            </p:cNvPr>
            <p:cNvSpPr/>
            <p:nvPr/>
          </p:nvSpPr>
          <p:spPr>
            <a:xfrm>
              <a:off x="8612827" y="4467258"/>
              <a:ext cx="1833919" cy="1833919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id="{E60DC3A7-A673-421B-B766-1DEFA9D32C3C}"/>
                </a:ext>
              </a:extLst>
            </p:cNvPr>
            <p:cNvSpPr/>
            <p:nvPr/>
          </p:nvSpPr>
          <p:spPr>
            <a:xfrm>
              <a:off x="9745579" y="4467257"/>
              <a:ext cx="1833919" cy="1833919"/>
            </a:xfrm>
            <a:prstGeom prst="ellipse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9" name="Nadpis 10">
            <a:extLst>
              <a:ext uri="{FF2B5EF4-FFF2-40B4-BE49-F238E27FC236}">
                <a16:creationId xmlns:a16="http://schemas.microsoft.com/office/drawing/2014/main" id="{93FD00AD-380D-4570-AF6B-4212B79A80CA}"/>
              </a:ext>
            </a:extLst>
          </p:cNvPr>
          <p:cNvSpPr txBox="1">
            <a:spLocks/>
          </p:cNvSpPr>
          <p:nvPr/>
        </p:nvSpPr>
        <p:spPr>
          <a:xfrm>
            <a:off x="5731295" y="1179626"/>
            <a:ext cx="6095999" cy="212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ClrTx/>
              <a:buFontTx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Evropské Seskupení</a:t>
            </a:r>
          </a:p>
          <a:p>
            <a:pPr algn="ctr">
              <a:lnSpc>
                <a:spcPct val="150000"/>
              </a:lnSpc>
              <a:buClrTx/>
              <a:buFontTx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pro Územní Spolupráci NOVUM</a:t>
            </a:r>
          </a:p>
        </p:txBody>
      </p:sp>
    </p:spTree>
    <p:extLst>
      <p:ext uri="{BB962C8B-B14F-4D97-AF65-F5344CB8AC3E}">
        <p14:creationId xmlns:p14="http://schemas.microsoft.com/office/powerpoint/2010/main" val="28618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4;p19">
            <a:extLst>
              <a:ext uri="{FF2B5EF4-FFF2-40B4-BE49-F238E27FC236}">
                <a16:creationId xmlns:a16="http://schemas.microsoft.com/office/drawing/2014/main" id="{8163BA08-DA0B-4A83-8401-8FC735C65B01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2" y="657989"/>
            <a:ext cx="3657769" cy="102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F7B658D-B8CD-4230-ACA5-E85CD7634F40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DB7A508A-4E31-4D9B-B2B0-D0EF01AF26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0184FF2-D195-4B8F-8F4A-A487CC28700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819CCCA-888D-4309-BEE3-063449FD1987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41EF6A15-DC11-4FE6-98A2-F3A5637CEEF8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7" name="Google Shape;175;p20">
            <a:extLst>
              <a:ext uri="{FF2B5EF4-FFF2-40B4-BE49-F238E27FC236}">
                <a16:creationId xmlns:a16="http://schemas.microsoft.com/office/drawing/2014/main" id="{2CD51603-CAF1-498E-8FE8-D46B7E4F6917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699" y="3960815"/>
            <a:ext cx="2715242" cy="152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Google Shape;176;p20">
            <a:extLst>
              <a:ext uri="{FF2B5EF4-FFF2-40B4-BE49-F238E27FC236}">
                <a16:creationId xmlns:a16="http://schemas.microsoft.com/office/drawing/2014/main" id="{D369A545-CD16-4385-965F-397E7015B50D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36" y="3960816"/>
            <a:ext cx="2715241" cy="152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oogle Shape;177;p20">
            <a:extLst>
              <a:ext uri="{FF2B5EF4-FFF2-40B4-BE49-F238E27FC236}">
                <a16:creationId xmlns:a16="http://schemas.microsoft.com/office/drawing/2014/main" id="{632960A9-0304-48E5-B667-28C1D0B2462A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600" y="3942883"/>
            <a:ext cx="2715242" cy="152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oogle Shape;179;p20">
            <a:extLst>
              <a:ext uri="{FF2B5EF4-FFF2-40B4-BE49-F238E27FC236}">
                <a16:creationId xmlns:a16="http://schemas.microsoft.com/office/drawing/2014/main" id="{B1B00AF9-55F0-4FD4-9858-653A8051F8D6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46" y="1898020"/>
            <a:ext cx="2843660" cy="159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Google Shape;180;p20">
            <a:extLst>
              <a:ext uri="{FF2B5EF4-FFF2-40B4-BE49-F238E27FC236}">
                <a16:creationId xmlns:a16="http://schemas.microsoft.com/office/drawing/2014/main" id="{6C7AC494-55C1-44FE-8343-D73AF859E5A3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45" y="1919454"/>
            <a:ext cx="2837032" cy="159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Google Shape;181;p20">
            <a:extLst>
              <a:ext uri="{FF2B5EF4-FFF2-40B4-BE49-F238E27FC236}">
                <a16:creationId xmlns:a16="http://schemas.microsoft.com/office/drawing/2014/main" id="{6968312A-C3ED-46BF-9C4D-6DFEF53B5826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09811"/>
            <a:ext cx="2822310" cy="158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oogle Shape;182;p20">
            <a:extLst>
              <a:ext uri="{FF2B5EF4-FFF2-40B4-BE49-F238E27FC236}">
                <a16:creationId xmlns:a16="http://schemas.microsoft.com/office/drawing/2014/main" id="{076A5702-5A6C-49AA-8092-3938B1146D9D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5313" y="1884182"/>
            <a:ext cx="2843660" cy="159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3C82EA7A-AEEE-434F-9431-0D510DF46EF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363" y="3964494"/>
            <a:ext cx="2714105" cy="154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F3A5EB0-4576-4AFF-A49A-8A6ED707687B}"/>
              </a:ext>
            </a:extLst>
          </p:cNvPr>
          <p:cNvSpPr txBox="1"/>
          <p:nvPr/>
        </p:nvSpPr>
        <p:spPr>
          <a:xfrm>
            <a:off x="3237361" y="751034"/>
            <a:ext cx="741190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Grupy robocze </a:t>
            </a:r>
            <a:r>
              <a:rPr lang="cs-CZ" sz="3200" b="1" dirty="0"/>
              <a:t>Pracovní</a:t>
            </a:r>
            <a:r>
              <a:rPr lang="pl-PL" sz="3200" b="1" dirty="0"/>
              <a:t> skupiny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9B0E3295-432C-46AA-8C02-05546D46FB46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E496C5F-4FBA-4C41-A1DA-F00960C9845B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23000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4;p19">
            <a:extLst>
              <a:ext uri="{FF2B5EF4-FFF2-40B4-BE49-F238E27FC236}">
                <a16:creationId xmlns:a16="http://schemas.microsoft.com/office/drawing/2014/main" id="{8163BA08-DA0B-4A83-8401-8FC735C65B01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2" y="657989"/>
            <a:ext cx="3657769" cy="102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F7B658D-B8CD-4230-ACA5-E85CD7634F40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DB7A508A-4E31-4D9B-B2B0-D0EF01AF26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0184FF2-D195-4B8F-8F4A-A487CC28700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819CCCA-888D-4309-BEE3-063449FD1987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41EF6A15-DC11-4FE6-98A2-F3A5637CEEF8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F3A5EB0-4576-4AFF-A49A-8A6ED707687B}"/>
              </a:ext>
            </a:extLst>
          </p:cNvPr>
          <p:cNvSpPr txBox="1"/>
          <p:nvPr/>
        </p:nvSpPr>
        <p:spPr>
          <a:xfrm>
            <a:off x="5994660" y="588716"/>
            <a:ext cx="620670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800" b="1" dirty="0"/>
              <a:t>Konferencje / Szkolenia          </a:t>
            </a:r>
            <a:r>
              <a:rPr lang="cs-CZ" sz="1800" b="1" dirty="0"/>
              <a:t>Konference / školení</a:t>
            </a:r>
          </a:p>
          <a:p>
            <a:pPr algn="ctr">
              <a:lnSpc>
                <a:spcPct val="150000"/>
              </a:lnSpc>
            </a:pPr>
            <a:r>
              <a:rPr lang="pl-PL" sz="1800" b="1" dirty="0">
                <a:solidFill>
                  <a:schemeClr val="tx1"/>
                </a:solidFill>
              </a:rPr>
              <a:t>Organizacja 25 </a:t>
            </a:r>
            <a:r>
              <a:rPr lang="pl-PL" sz="1800" b="1" dirty="0"/>
              <a:t>konferencji / szkoleń </a:t>
            </a:r>
            <a:br>
              <a:rPr lang="pl-PL" sz="1800" b="1" dirty="0"/>
            </a:br>
            <a:r>
              <a:rPr lang="cs-CZ" sz="1800" b="1" dirty="0"/>
              <a:t>Organizace 25 konferencí / školení</a:t>
            </a:r>
          </a:p>
        </p:txBody>
      </p:sp>
      <p:graphicFrame>
        <p:nvGraphicFramePr>
          <p:cNvPr id="36" name="Google Shape;187;p21">
            <a:extLst>
              <a:ext uri="{FF2B5EF4-FFF2-40B4-BE49-F238E27FC236}">
                <a16:creationId xmlns:a16="http://schemas.microsoft.com/office/drawing/2014/main" id="{A6F247E6-C859-4D09-8D66-602225E8F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032378"/>
              </p:ext>
            </p:extLst>
          </p:nvPr>
        </p:nvGraphicFramePr>
        <p:xfrm>
          <a:off x="41885" y="1641054"/>
          <a:ext cx="5952775" cy="4276789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595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Transport/</a:t>
                      </a:r>
                      <a:r>
                        <a:rPr lang="cs-CZ" sz="1400" u="none" strike="noStrike" cap="none" noProof="0" dirty="0">
                          <a:sym typeface="Calibri"/>
                        </a:rPr>
                        <a:t>Doprava</a:t>
                      </a:r>
                      <a:endParaRPr lang="cs-CZ" sz="1400" u="none" strike="noStrike" cap="none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1. Republika Czeska, II półrocze 2018, Okres Trutnov (KHK) - 100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2. Polska, II półrocze 2019, Powiat Kamiennogórski - 100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3. Republice Czeskiej, II półrocze 2020,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Ústí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nad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Orlicí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(PK)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Problemy administracyjne/</a:t>
                      </a:r>
                      <a:r>
                        <a:rPr lang="cs-CZ" sz="1400" u="none" strike="noStrike" cap="none" noProof="0" dirty="0">
                          <a:sym typeface="Calibri"/>
                        </a:rPr>
                        <a:t>Administrativní problémy</a:t>
                      </a:r>
                      <a:endParaRPr lang="cs-CZ" sz="1400" u="none" strike="noStrike" cap="none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1. Republika Czeska, I półrocze 2020,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Rychnov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nad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Kněžnou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(KHK)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2. Republika Czeska, I półrocze 2020,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Jablonec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nad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Nisou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(LK)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3. Polska, I półrocze 2020, Powiat Kłodzki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4. Polska, I półrocze 2020, Powiat Lubański - 50 osób 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Planowanie i zagospodarowanie przestrzenne/</a:t>
                      </a:r>
                      <a:r>
                        <a:rPr lang="cs-CZ" sz="1400" u="none" strike="noStrike" cap="none" noProof="0" dirty="0">
                          <a:sym typeface="Calibri"/>
                        </a:rPr>
                        <a:t>Územní plánování</a:t>
                      </a:r>
                      <a:endParaRPr lang="cs-CZ" sz="1400" u="none" strike="noStrike" cap="none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1. Republika Czeska, I półrocze 2019, Okres Trutnov (KHK)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2. Polska, I półrocze 2019, Powiat Jeleniogórski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3. Polska, I półrocze 2020, Powiat Kłodzki - 40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4. Polska, I półrocze 2020, Powiat Jeleniogórski - 40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5. Polska, I półrocze 2020, Powiat Zgorzelecki - 40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6. Republika Czeska, I półrocze 2020,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Ústí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nad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Orlicí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(PK) - 40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7. Republika Czeska, I półrocze 2020, Okres 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Šumperk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(OK) - 40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8. Republika Czeska, I półrocze 2020,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Jablonec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nad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Nisou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(LK) - 40 osób </a:t>
                      </a:r>
                    </a:p>
                  </a:txBody>
                  <a:tcPr marL="54600" marR="546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30DC1A5-07CF-4595-9A29-29A17F049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936283"/>
              </p:ext>
            </p:extLst>
          </p:nvPr>
        </p:nvGraphicFramePr>
        <p:xfrm>
          <a:off x="5994660" y="3010748"/>
          <a:ext cx="6155455" cy="290709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6155455">
                  <a:extLst>
                    <a:ext uri="{9D8B030D-6E8A-4147-A177-3AD203B41FA5}">
                      <a16:colId xmlns:a16="http://schemas.microsoft.com/office/drawing/2014/main" val="1886204163"/>
                    </a:ext>
                  </a:extLst>
                </a:gridCol>
              </a:tblGrid>
              <a:tr h="13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Ochrona środowiska/</a:t>
                      </a:r>
                      <a:r>
                        <a:rPr lang="cs-CZ" sz="1400" u="none" strike="noStrike" cap="none" noProof="0" dirty="0">
                          <a:sym typeface="Calibri"/>
                        </a:rPr>
                        <a:t>Ochrana životního prostředí</a:t>
                      </a:r>
                      <a:endParaRPr lang="cs-CZ" sz="1400" u="none" strike="noStrike" cap="none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/>
                </a:tc>
                <a:extLst>
                  <a:ext uri="{0D108BD9-81ED-4DB2-BD59-A6C34878D82A}">
                    <a16:rowId xmlns:a16="http://schemas.microsoft.com/office/drawing/2014/main" val="397015327"/>
                  </a:ext>
                </a:extLst>
              </a:tr>
              <a:tr h="850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1. Republika Czeska, II półrocze 2019,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Rychnov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nad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Kněžnou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(KHK)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2. Polska, II półrocze 2019, Powiat Jelenia Góra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3. Republika Czeska, I półrocze 2019, 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Jeseník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(OK)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4. Polska, II półrocze 2020, Powiat Wałbrzyski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5. Republika Czeska, II półrocze 2020, Okres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Jablonec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nad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Nisou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(LK)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6. Polska, II półrocze 2020, Powiat Lwówecki - 50 osób </a:t>
                      </a:r>
                    </a:p>
                  </a:txBody>
                  <a:tcPr marL="54600" marR="546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393542"/>
                  </a:ext>
                </a:extLst>
              </a:tr>
              <a:tr h="1964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Ochrona zdrowia i bezpieczeństwo/</a:t>
                      </a:r>
                      <a:r>
                        <a:rPr lang="cs-CZ" sz="1400" u="none" strike="noStrike" cap="none" noProof="0" dirty="0">
                          <a:sym typeface="Calibri"/>
                        </a:rPr>
                        <a:t>Ochrana zdraví a bezpečnost</a:t>
                      </a:r>
                      <a:endParaRPr lang="cs-CZ" sz="1400" u="none" strike="noStrike" cap="none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/>
                </a:tc>
                <a:extLst>
                  <a:ext uri="{0D108BD9-81ED-4DB2-BD59-A6C34878D82A}">
                    <a16:rowId xmlns:a16="http://schemas.microsoft.com/office/drawing/2014/main" val="3340837962"/>
                  </a:ext>
                </a:extLst>
              </a:tr>
              <a:tr h="27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1. Republika Czeska, II półrocze 2019, Okres Hradec </a:t>
                      </a:r>
                      <a:r>
                        <a:rPr lang="pl-PL" sz="1400" u="none" strike="noStrike" cap="none" dirty="0" err="1">
                          <a:sym typeface="Calibri"/>
                        </a:rPr>
                        <a:t>Králové</a:t>
                      </a:r>
                      <a:r>
                        <a:rPr lang="pl-PL" sz="1400" u="none" strike="noStrike" cap="none" dirty="0">
                          <a:sym typeface="Calibri"/>
                        </a:rPr>
                        <a:t> (KHK) - 50 osób 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2. Polska, II półrocze 2020, Powiat Świdnicki - 50 osób </a:t>
                      </a:r>
                    </a:p>
                  </a:txBody>
                  <a:tcPr marL="54600" marR="546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473995"/>
                  </a:ext>
                </a:extLst>
              </a:tr>
              <a:tr h="13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Współpraca gospodarcza/</a:t>
                      </a:r>
                      <a:r>
                        <a:rPr lang="cs-CZ" sz="1400" u="none" strike="noStrike" cap="none" noProof="0" dirty="0">
                          <a:sym typeface="Calibri"/>
                        </a:rPr>
                        <a:t>Hospodářská spolupráce</a:t>
                      </a:r>
                      <a:endParaRPr lang="cs-CZ" sz="1400" u="none" strike="noStrike" cap="none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600" marR="54600" marT="0" marB="0"/>
                </a:tc>
                <a:extLst>
                  <a:ext uri="{0D108BD9-81ED-4DB2-BD59-A6C34878D82A}">
                    <a16:rowId xmlns:a16="http://schemas.microsoft.com/office/drawing/2014/main" val="2821914359"/>
                  </a:ext>
                </a:extLst>
              </a:tr>
              <a:tr h="2546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1. Polska, I półrocze 2019, Powiat Wałbrzych - 50 osób </a:t>
                      </a:r>
                      <a:endParaRPr lang="pl-PL" sz="2000"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u="none" strike="noStrike" cap="none" dirty="0">
                          <a:sym typeface="Calibri"/>
                        </a:rPr>
                        <a:t>2. Republika Czeska, I półrocze 2020, Okres Liberec (LK) - 50 osób </a:t>
                      </a:r>
                    </a:p>
                  </a:txBody>
                  <a:tcPr marL="54600" marR="546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973707"/>
                  </a:ext>
                </a:extLst>
              </a:tr>
            </a:tbl>
          </a:graphicData>
        </a:graphic>
      </p:graphicFrame>
      <p:sp>
        <p:nvSpPr>
          <p:cNvPr id="37" name="pole tekstowe 36">
            <a:extLst>
              <a:ext uri="{FF2B5EF4-FFF2-40B4-BE49-F238E27FC236}">
                <a16:creationId xmlns:a16="http://schemas.microsoft.com/office/drawing/2014/main" id="{89CF3416-AFF9-4AC8-BE57-9DC0A32E9A51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7F8F07-D9A7-4192-96F0-635428C45672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9709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4;p19">
            <a:extLst>
              <a:ext uri="{FF2B5EF4-FFF2-40B4-BE49-F238E27FC236}">
                <a16:creationId xmlns:a16="http://schemas.microsoft.com/office/drawing/2014/main" id="{8163BA08-DA0B-4A83-8401-8FC735C65B01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2" y="657989"/>
            <a:ext cx="3657769" cy="102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F7B658D-B8CD-4230-ACA5-E85CD7634F40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DB7A508A-4E31-4D9B-B2B0-D0EF01AF26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0184FF2-D195-4B8F-8F4A-A487CC28700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819CCCA-888D-4309-BEE3-063449FD1987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41EF6A15-DC11-4FE6-98A2-F3A5637CEEF8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F3A5EB0-4576-4AFF-A49A-8A6ED707687B}"/>
              </a:ext>
            </a:extLst>
          </p:cNvPr>
          <p:cNvSpPr txBox="1"/>
          <p:nvPr/>
        </p:nvSpPr>
        <p:spPr>
          <a:xfrm>
            <a:off x="2458719" y="670936"/>
            <a:ext cx="973327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/>
              <a:t>Transport na czesko-polskim pograniczu</a:t>
            </a:r>
          </a:p>
          <a:p>
            <a:pPr algn="ctr">
              <a:lnSpc>
                <a:spcPct val="150000"/>
              </a:lnSpc>
            </a:pPr>
            <a:r>
              <a:rPr lang="cs-CZ" sz="2800" b="1" dirty="0">
                <a:solidFill>
                  <a:schemeClr val="tx1"/>
                </a:solidFill>
              </a:rPr>
              <a:t>Doprava na česko-polském pohraničí </a:t>
            </a:r>
            <a:endParaRPr lang="cs-CZ" sz="2800" b="1" dirty="0"/>
          </a:p>
        </p:txBody>
      </p:sp>
      <p:pic>
        <p:nvPicPr>
          <p:cNvPr id="27" name="Google Shape;198;p22">
            <a:extLst>
              <a:ext uri="{FF2B5EF4-FFF2-40B4-BE49-F238E27FC236}">
                <a16:creationId xmlns:a16="http://schemas.microsoft.com/office/drawing/2014/main" id="{BC530319-C1CA-4517-91CF-13F0EAF4EEDD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27" y="2289741"/>
            <a:ext cx="3681985" cy="178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00;p22">
            <a:extLst>
              <a:ext uri="{FF2B5EF4-FFF2-40B4-BE49-F238E27FC236}">
                <a16:creationId xmlns:a16="http://schemas.microsoft.com/office/drawing/2014/main" id="{E99CF818-7F9A-44BB-8F09-6EA4862603D4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87" y="2264943"/>
            <a:ext cx="3784012" cy="18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01;p22">
            <a:extLst>
              <a:ext uri="{FF2B5EF4-FFF2-40B4-BE49-F238E27FC236}">
                <a16:creationId xmlns:a16="http://schemas.microsoft.com/office/drawing/2014/main" id="{4C96C1A3-A166-4726-BF0D-132E09998197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4774" y="2261268"/>
            <a:ext cx="3784013" cy="18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02;p22">
            <a:extLst>
              <a:ext uri="{FF2B5EF4-FFF2-40B4-BE49-F238E27FC236}">
                <a16:creationId xmlns:a16="http://schemas.microsoft.com/office/drawing/2014/main" id="{8D393C99-0217-4B32-A05B-A24FA448898E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43" y="4230912"/>
            <a:ext cx="3493878" cy="169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03;p22">
            <a:extLst>
              <a:ext uri="{FF2B5EF4-FFF2-40B4-BE49-F238E27FC236}">
                <a16:creationId xmlns:a16="http://schemas.microsoft.com/office/drawing/2014/main" id="{9D81BC57-D8D6-4FDF-B445-35C5442BB0C0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52462" y="4219887"/>
            <a:ext cx="3662032" cy="17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04;p22">
            <a:extLst>
              <a:ext uri="{FF2B5EF4-FFF2-40B4-BE49-F238E27FC236}">
                <a16:creationId xmlns:a16="http://schemas.microsoft.com/office/drawing/2014/main" id="{8B5E4FF3-47FA-4A5C-A63F-F0D381515C9B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903" y="4227024"/>
            <a:ext cx="3657759" cy="172748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0F7156B5-5F75-4687-9E5C-A0D3E303FF79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779B94C1-97A4-4030-AEB4-90FB2356811D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5105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4;p19">
            <a:extLst>
              <a:ext uri="{FF2B5EF4-FFF2-40B4-BE49-F238E27FC236}">
                <a16:creationId xmlns:a16="http://schemas.microsoft.com/office/drawing/2014/main" id="{8163BA08-DA0B-4A83-8401-8FC735C65B01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2" y="657989"/>
            <a:ext cx="3657769" cy="102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F7B658D-B8CD-4230-ACA5-E85CD7634F40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DB7A508A-4E31-4D9B-B2B0-D0EF01AF26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0184FF2-D195-4B8F-8F4A-A487CC28700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819CCCA-888D-4309-BEE3-063449FD1987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41EF6A15-DC11-4FE6-98A2-F3A5637CEEF8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8" name="Obraz 37">
            <a:extLst>
              <a:ext uri="{FF2B5EF4-FFF2-40B4-BE49-F238E27FC236}">
                <a16:creationId xmlns:a16="http://schemas.microsoft.com/office/drawing/2014/main" id="{93E4651D-5FB9-486D-B104-2A5EAE40ED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731" y="4096279"/>
            <a:ext cx="3336357" cy="178315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B8050E62-9762-4D98-AC21-B479152023C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731" y="4122351"/>
            <a:ext cx="3176341" cy="1785394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547E21E-1287-4C0D-95C4-965F5F82BDEC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4E7D912-943A-4E4D-B7BB-53FE3442D357}"/>
              </a:ext>
            </a:extLst>
          </p:cNvPr>
          <p:cNvSpPr/>
          <p:nvPr/>
        </p:nvSpPr>
        <p:spPr>
          <a:xfrm>
            <a:off x="2977094" y="535452"/>
            <a:ext cx="76407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Konferencja szkoleniowa z planowania i zagospodarowania przestrzennego, Mlade </a:t>
            </a:r>
            <a:r>
              <a:rPr lang="pl-PL" sz="2400" dirty="0" err="1"/>
              <a:t>Buky</a:t>
            </a:r>
            <a:endParaRPr lang="pl-PL" sz="2400" dirty="0"/>
          </a:p>
          <a:p>
            <a:pPr algn="ctr"/>
            <a:r>
              <a:rPr lang="cs-CZ" sz="2400" dirty="0"/>
              <a:t>Školící konference Územní a strategické plánování, Mladé Buky</a:t>
            </a:r>
          </a:p>
          <a:p>
            <a:pPr algn="ctr"/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6F2B0BE-5762-4A67-BBA0-BC7FC5C67A7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0361" y="4096279"/>
            <a:ext cx="2463254" cy="184744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1E7C3A8-30ED-47B8-A3DA-A985252CD23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" y="2081379"/>
            <a:ext cx="3336357" cy="18753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A7DEBB8-90B0-4345-BD3B-91E341B4E75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6386" y="2103041"/>
            <a:ext cx="3336356" cy="187533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8770417-68EE-486C-AE95-7CDC9244DC2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914" y="2120135"/>
            <a:ext cx="3336356" cy="1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4;p19">
            <a:extLst>
              <a:ext uri="{FF2B5EF4-FFF2-40B4-BE49-F238E27FC236}">
                <a16:creationId xmlns:a16="http://schemas.microsoft.com/office/drawing/2014/main" id="{8163BA08-DA0B-4A83-8401-8FC735C65B01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2" y="657989"/>
            <a:ext cx="3657769" cy="102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F7B658D-B8CD-4230-ACA5-E85CD7634F40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DB7A508A-4E31-4D9B-B2B0-D0EF01AF26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0184FF2-D195-4B8F-8F4A-A487CC28700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819CCCA-888D-4309-BEE3-063449FD1987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41EF6A15-DC11-4FE6-98A2-F3A5637CEEF8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3" name="Obraz 32">
            <a:extLst>
              <a:ext uri="{FF2B5EF4-FFF2-40B4-BE49-F238E27FC236}">
                <a16:creationId xmlns:a16="http://schemas.microsoft.com/office/drawing/2014/main" id="{DA5657DC-FF22-4329-B242-1E7241507F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842" y="2211383"/>
            <a:ext cx="3310687" cy="1860909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92CD733A-F1CF-477A-9EA4-71F41CB98B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05" y="2200852"/>
            <a:ext cx="3310687" cy="1860909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A9D5A17D-E2D1-478E-AFAA-4D754B122A8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75" y="4173721"/>
            <a:ext cx="3172348" cy="1783150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547E21E-1287-4C0D-95C4-965F5F82BDEC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E2EBF364-4C41-4DC7-B7A1-E8BDBB921962}"/>
              </a:ext>
            </a:extLst>
          </p:cNvPr>
          <p:cNvSpPr/>
          <p:nvPr/>
        </p:nvSpPr>
        <p:spPr>
          <a:xfrm>
            <a:off x="2977094" y="643096"/>
            <a:ext cx="76407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Konferencja szkoleniowa z planowania i zagospodarowania przestrzennego, Szklarska Poręba</a:t>
            </a:r>
          </a:p>
          <a:p>
            <a:pPr algn="ctr"/>
            <a:r>
              <a:rPr lang="cs-CZ" sz="2400" dirty="0"/>
              <a:t>Školící konference Územní a strategické plánování, </a:t>
            </a:r>
            <a:r>
              <a:rPr lang="cs-CZ" sz="2400" dirty="0" err="1"/>
              <a:t>Szklarska</a:t>
            </a:r>
            <a:r>
              <a:rPr lang="cs-CZ" sz="2400" dirty="0"/>
              <a:t> </a:t>
            </a:r>
            <a:r>
              <a:rPr lang="cs-CZ" sz="2400" dirty="0" err="1"/>
              <a:t>Poręba</a:t>
            </a:r>
            <a:endParaRPr lang="cs-CZ" sz="2400" dirty="0"/>
          </a:p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74770E5-6E02-4B43-97E8-8A8554905AC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775" y="4212803"/>
            <a:ext cx="3032906" cy="17049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8E6F282-977E-4212-987D-17767FE4E7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2889" y="2200852"/>
            <a:ext cx="3176291" cy="178628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014AF7B-D374-4F1F-A5D4-35F499B5B0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3202" y="4212803"/>
            <a:ext cx="317629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2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2;p14">
            <a:extLst>
              <a:ext uri="{FF2B5EF4-FFF2-40B4-BE49-F238E27FC236}">
                <a16:creationId xmlns:a16="http://schemas.microsoft.com/office/drawing/2014/main" id="{AE9B42BE-9CEC-4874-8D8D-D9782BDD6B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15276" y="-1"/>
            <a:ext cx="4276724" cy="597842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D9AE87CA-CEF4-4392-B6B8-819B5FE6D90B}"/>
              </a:ext>
            </a:extLst>
          </p:cNvPr>
          <p:cNvSpPr/>
          <p:nvPr/>
        </p:nvSpPr>
        <p:spPr>
          <a:xfrm>
            <a:off x="290456" y="2977092"/>
            <a:ext cx="3535270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Działania kluczowe: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konferencje, staże wymienne pracowników medycznych, wspólne ćwiczenia służb ratownictwa medycznego, szkolenia ratowników medycznych, spotkania robocze partnerów projektu.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0;p14">
            <a:extLst>
              <a:ext uri="{FF2B5EF4-FFF2-40B4-BE49-F238E27FC236}">
                <a16:creationId xmlns:a16="http://schemas.microsoft.com/office/drawing/2014/main" id="{DF12FC1F-F5CC-442A-80B9-5D845C3A62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252" y="733464"/>
            <a:ext cx="2467973" cy="9177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51828D3-B287-4A27-995A-77DB8E6EFAF4}"/>
              </a:ext>
            </a:extLst>
          </p:cNvPr>
          <p:cNvSpPr/>
          <p:nvPr/>
        </p:nvSpPr>
        <p:spPr>
          <a:xfrm>
            <a:off x="660400" y="1687458"/>
            <a:ext cx="6545697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Okres realizacji projektu/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Období realizace projektu: </a:t>
            </a:r>
          </a:p>
          <a:p>
            <a:pPr algn="just">
              <a:lnSpc>
                <a:spcPct val="150000"/>
              </a:lnSpc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01.01.2018-31.12.2020 (36 miesięcy/36 měsíců)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Budżet/Rozpočet 389 125,01 €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AFD00FB-8AC8-4B90-8AA6-59B59FFC5161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5A8B71E-35AC-4011-BA8D-D8633ED8C2B3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42D50550-6EDF-4AC4-805C-B62AFEC7FC36}"/>
              </a:ext>
            </a:extLst>
          </p:cNvPr>
          <p:cNvSpPr/>
          <p:nvPr/>
        </p:nvSpPr>
        <p:spPr>
          <a:xfrm>
            <a:off x="3933248" y="2986165"/>
            <a:ext cx="3535270" cy="2262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Klíčové aktivity: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konference, výměnné stáže zdravotnického personálu, společná cvičení zdravotnických záchranných služeb, školení pro zdravotnické záchranáře, pracovní jednání .</a:t>
            </a:r>
          </a:p>
        </p:txBody>
      </p:sp>
    </p:spTree>
    <p:extLst>
      <p:ext uri="{BB962C8B-B14F-4D97-AF65-F5344CB8AC3E}">
        <p14:creationId xmlns:p14="http://schemas.microsoft.com/office/powerpoint/2010/main" val="11696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a 29">
            <a:extLst>
              <a:ext uri="{FF2B5EF4-FFF2-40B4-BE49-F238E27FC236}">
                <a16:creationId xmlns:a16="http://schemas.microsoft.com/office/drawing/2014/main" id="{BD563403-5ED5-46F3-8FCA-17EE88613085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31" name="Google Shape;345;p33">
              <a:extLst>
                <a:ext uri="{FF2B5EF4-FFF2-40B4-BE49-F238E27FC236}">
                  <a16:creationId xmlns:a16="http://schemas.microsoft.com/office/drawing/2014/main" id="{C6C75017-A687-411B-95EB-57AE31C241C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A9CC5674-E1E3-4F58-9010-66552FFCFEF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B1944014-7C50-4644-9F39-A615CF64051A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134C61D9-4E7E-44A5-9CC6-BAE06F227F9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0;p14">
            <a:extLst>
              <a:ext uri="{FF2B5EF4-FFF2-40B4-BE49-F238E27FC236}">
                <a16:creationId xmlns:a16="http://schemas.microsoft.com/office/drawing/2014/main" id="{DF12FC1F-F5CC-442A-80B9-5D845C3A62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252" y="733464"/>
            <a:ext cx="2467973" cy="9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9;p15">
            <a:extLst>
              <a:ext uri="{FF2B5EF4-FFF2-40B4-BE49-F238E27FC236}">
                <a16:creationId xmlns:a16="http://schemas.microsoft.com/office/drawing/2014/main" id="{E811A9DD-5F69-4E34-9E6B-730B73A65E92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971" y="3575982"/>
            <a:ext cx="3120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Google Shape;110;p15">
            <a:extLst>
              <a:ext uri="{FF2B5EF4-FFF2-40B4-BE49-F238E27FC236}">
                <a16:creationId xmlns:a16="http://schemas.microsoft.com/office/drawing/2014/main" id="{47DE6633-DF48-45BB-956B-3A4DCA63A4E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501" y="733492"/>
            <a:ext cx="3464324" cy="259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oogle Shape;111;p15">
            <a:extLst>
              <a:ext uri="{FF2B5EF4-FFF2-40B4-BE49-F238E27FC236}">
                <a16:creationId xmlns:a16="http://schemas.microsoft.com/office/drawing/2014/main" id="{112085F4-5A26-4B0E-BAFB-115D22767CF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186" y="1031840"/>
            <a:ext cx="4904777" cy="2299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112;p15">
            <a:extLst>
              <a:ext uri="{FF2B5EF4-FFF2-40B4-BE49-F238E27FC236}">
                <a16:creationId xmlns:a16="http://schemas.microsoft.com/office/drawing/2014/main" id="{5F2059FB-7A28-4880-8CD0-BEACAA8300AD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963" y="3575982"/>
            <a:ext cx="3120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oogle Shape;113;p15">
            <a:extLst>
              <a:ext uri="{FF2B5EF4-FFF2-40B4-BE49-F238E27FC236}">
                <a16:creationId xmlns:a16="http://schemas.microsoft.com/office/drawing/2014/main" id="{9BB87B47-4174-4393-B5B3-02437A2A878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08590" y="2396088"/>
            <a:ext cx="4022736" cy="301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oogle Shape;114;p15">
            <a:extLst>
              <a:ext uri="{FF2B5EF4-FFF2-40B4-BE49-F238E27FC236}">
                <a16:creationId xmlns:a16="http://schemas.microsoft.com/office/drawing/2014/main" id="{6937497D-AC6C-410A-A4E0-F5FA123E978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2303" y="3763118"/>
            <a:ext cx="1965728" cy="196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38222527-AADD-420F-8309-2D2FCCC03477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2D5B0CC-56CF-483B-8C01-7D8FEFB117FF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39960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a 35">
            <a:extLst>
              <a:ext uri="{FF2B5EF4-FFF2-40B4-BE49-F238E27FC236}">
                <a16:creationId xmlns:a16="http://schemas.microsoft.com/office/drawing/2014/main" id="{D3FFDC8A-66BF-468F-BF0B-F1417C649659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37" name="Google Shape;345;p33">
              <a:extLst>
                <a:ext uri="{FF2B5EF4-FFF2-40B4-BE49-F238E27FC236}">
                  <a16:creationId xmlns:a16="http://schemas.microsoft.com/office/drawing/2014/main" id="{187DF915-E6ED-4262-8D3C-ACF76E24390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16AC555E-54E7-4616-B360-EBA5CB4B9979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0ABB5966-C367-4832-9056-B39A03B7C020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49392DD6-116B-469D-9001-ADDD86D2BE5A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0;p14">
            <a:extLst>
              <a:ext uri="{FF2B5EF4-FFF2-40B4-BE49-F238E27FC236}">
                <a16:creationId xmlns:a16="http://schemas.microsoft.com/office/drawing/2014/main" id="{DF12FC1F-F5CC-442A-80B9-5D845C3A62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252" y="733464"/>
            <a:ext cx="2467973" cy="9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2;p16">
            <a:extLst>
              <a:ext uri="{FF2B5EF4-FFF2-40B4-BE49-F238E27FC236}">
                <a16:creationId xmlns:a16="http://schemas.microsoft.com/office/drawing/2014/main" id="{D3FE4EEA-BC7B-4967-8300-C61D23FFB7C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232" y="691436"/>
            <a:ext cx="3028043" cy="170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oogle Shape;126;p16">
            <a:extLst>
              <a:ext uri="{FF2B5EF4-FFF2-40B4-BE49-F238E27FC236}">
                <a16:creationId xmlns:a16="http://schemas.microsoft.com/office/drawing/2014/main" id="{5A0EBFC8-C0BF-4101-888C-F2C76572DA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7965" y="3123038"/>
            <a:ext cx="3733271" cy="279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Google Shape;127;p16">
            <a:extLst>
              <a:ext uri="{FF2B5EF4-FFF2-40B4-BE49-F238E27FC236}">
                <a16:creationId xmlns:a16="http://schemas.microsoft.com/office/drawing/2014/main" id="{164F33A2-FCFD-4077-8287-A6FA6E44C6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74" y="1977512"/>
            <a:ext cx="4775194" cy="343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Google Shape;129;p16">
            <a:extLst>
              <a:ext uri="{FF2B5EF4-FFF2-40B4-BE49-F238E27FC236}">
                <a16:creationId xmlns:a16="http://schemas.microsoft.com/office/drawing/2014/main" id="{51B5C2A8-E62E-42A8-BE2F-1E52075B2B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349" y="2448428"/>
            <a:ext cx="3005084" cy="169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oogle Shape;130;p16">
            <a:extLst>
              <a:ext uri="{FF2B5EF4-FFF2-40B4-BE49-F238E27FC236}">
                <a16:creationId xmlns:a16="http://schemas.microsoft.com/office/drawing/2014/main" id="{D7AF0854-8B55-4982-9AB5-33897998519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9984" y="4223221"/>
            <a:ext cx="3021814" cy="169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Google Shape;132;p16">
            <a:extLst>
              <a:ext uri="{FF2B5EF4-FFF2-40B4-BE49-F238E27FC236}">
                <a16:creationId xmlns:a16="http://schemas.microsoft.com/office/drawing/2014/main" id="{9C07DEE7-BCA3-4381-A8BA-6E7D588D06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3740" y="165576"/>
            <a:ext cx="3822986" cy="286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7AD9C895-6598-4AAC-A177-E2E665E2F8F6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7AE3D2-8242-4909-BB08-20F8EDC9AC66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11713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a 35">
            <a:extLst>
              <a:ext uri="{FF2B5EF4-FFF2-40B4-BE49-F238E27FC236}">
                <a16:creationId xmlns:a16="http://schemas.microsoft.com/office/drawing/2014/main" id="{D3FFDC8A-66BF-468F-BF0B-F1417C649659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37" name="Google Shape;345;p33">
              <a:extLst>
                <a:ext uri="{FF2B5EF4-FFF2-40B4-BE49-F238E27FC236}">
                  <a16:creationId xmlns:a16="http://schemas.microsoft.com/office/drawing/2014/main" id="{187DF915-E6ED-4262-8D3C-ACF76E24390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16AC555E-54E7-4616-B360-EBA5CB4B9979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0ABB5966-C367-4832-9056-B39A03B7C020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49392DD6-116B-469D-9001-ADDD86D2BE5A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0;p14">
            <a:extLst>
              <a:ext uri="{FF2B5EF4-FFF2-40B4-BE49-F238E27FC236}">
                <a16:creationId xmlns:a16="http://schemas.microsoft.com/office/drawing/2014/main" id="{DF12FC1F-F5CC-442A-80B9-5D845C3A62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252" y="733464"/>
            <a:ext cx="2467973" cy="9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4;p17">
            <a:extLst>
              <a:ext uri="{FF2B5EF4-FFF2-40B4-BE49-F238E27FC236}">
                <a16:creationId xmlns:a16="http://schemas.microsoft.com/office/drawing/2014/main" id="{7D8B8A2C-08CA-431E-85A8-76F0B126DB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498" y="467807"/>
            <a:ext cx="4629835" cy="260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oogle Shape;145;p17">
            <a:extLst>
              <a:ext uri="{FF2B5EF4-FFF2-40B4-BE49-F238E27FC236}">
                <a16:creationId xmlns:a16="http://schemas.microsoft.com/office/drawing/2014/main" id="{C3615890-418F-46C1-84CE-D17AE296608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845" y="3211777"/>
            <a:ext cx="4629835" cy="260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oogle Shape;143;p17">
            <a:extLst>
              <a:ext uri="{FF2B5EF4-FFF2-40B4-BE49-F238E27FC236}">
                <a16:creationId xmlns:a16="http://schemas.microsoft.com/office/drawing/2014/main" id="{D3A1FFC9-8ECE-4899-B47E-7B63F4B2867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607" y="2450008"/>
            <a:ext cx="2031385" cy="152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Google Shape;146;p17">
            <a:extLst>
              <a:ext uri="{FF2B5EF4-FFF2-40B4-BE49-F238E27FC236}">
                <a16:creationId xmlns:a16="http://schemas.microsoft.com/office/drawing/2014/main" id="{19BFA7BF-44A4-4FB9-B1C9-5D4D9A678D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608" y="4258272"/>
            <a:ext cx="2031384" cy="152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Google Shape;147;p17">
            <a:extLst>
              <a:ext uri="{FF2B5EF4-FFF2-40B4-BE49-F238E27FC236}">
                <a16:creationId xmlns:a16="http://schemas.microsoft.com/office/drawing/2014/main" id="{7A80BAFD-CD29-401A-B7AF-FCC2B8DBCF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2" y="2420285"/>
            <a:ext cx="4535586" cy="340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oogle Shape;142;p17">
            <a:extLst>
              <a:ext uri="{FF2B5EF4-FFF2-40B4-BE49-F238E27FC236}">
                <a16:creationId xmlns:a16="http://schemas.microsoft.com/office/drawing/2014/main" id="{044CB7D6-4E66-4C25-83F4-FCA454DE84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485" y="637153"/>
            <a:ext cx="3276035" cy="166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A7335B09-718F-4AEA-A345-B5273712C105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5760B095-A3DF-44E4-8EF4-4C7A667614D4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27098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F7B658D-B8CD-4230-ACA5-E85CD7634F40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DB7A508A-4E31-4D9B-B2B0-D0EF01AF26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0184FF2-D195-4B8F-8F4A-A487CC28700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819CCCA-888D-4309-BEE3-063449FD1987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41EF6A15-DC11-4FE6-98A2-F3A5637CEEF8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547E21E-1287-4C0D-95C4-965F5F82BDEC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C2C7C0-312D-4BED-94A9-6F085D8EE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820" y="782052"/>
            <a:ext cx="2469094" cy="9205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CACA1C9-6F75-4B61-BBF0-4A55B7AC21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79" y="1918635"/>
            <a:ext cx="3305387" cy="18592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7D8A92E-DA7F-4AE3-9FA7-F229CA6265A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771" y="1957108"/>
            <a:ext cx="3305387" cy="18592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B04D0C9-636B-458C-BA29-3F46002AD62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878" y="1918635"/>
            <a:ext cx="2528915" cy="18966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6E73617-739C-4389-A2D2-419B7F850DF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35" y="4149682"/>
            <a:ext cx="2295679" cy="172175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D27A6D8-9B42-467A-A2A1-3739083A04D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816" y="4168963"/>
            <a:ext cx="2328784" cy="174658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6CC49D3-13AA-483B-BF76-350B020DED5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336" y="4168963"/>
            <a:ext cx="2328784" cy="1746588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9E3C81E3-9AC1-4F6D-A862-64D08D02E79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466" y="4106278"/>
            <a:ext cx="2422814" cy="18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E221C722-3C75-4F04-9A9D-302119B4E381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3AF00D6C-59E9-4A91-B197-26630DE4C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A72C926F-B279-4F1E-B020-805CDF0167DF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7" name="Google Shape;345;p33">
              <a:extLst>
                <a:ext uri="{FF2B5EF4-FFF2-40B4-BE49-F238E27FC236}">
                  <a16:creationId xmlns:a16="http://schemas.microsoft.com/office/drawing/2014/main" id="{0761E628-312B-403A-8898-7389E0E78E6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056A1E9-5D4D-45D7-A14F-171352F8CDD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95E20560-4467-41DA-AE36-5FCFA6C5784B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A674C0C-03A7-43D1-8AE6-014DFE18AB0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917EA9E-B1B0-47C5-9DBC-8150AF99ADD2}"/>
              </a:ext>
            </a:extLst>
          </p:cNvPr>
          <p:cNvSpPr txBox="1"/>
          <p:nvPr/>
        </p:nvSpPr>
        <p:spPr>
          <a:xfrm>
            <a:off x="2470065" y="554252"/>
            <a:ext cx="3499382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/>
              <a:t>Europejskie ugrupowanie współpracy terytorialnej (EUWT)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C61FD92-4FAB-43F2-BE3F-91F11CEDC10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5D9F0F0-616A-4E10-802A-DDE87FE75D18}"/>
              </a:ext>
            </a:extLst>
          </p:cNvPr>
          <p:cNvSpPr txBox="1"/>
          <p:nvPr/>
        </p:nvSpPr>
        <p:spPr>
          <a:xfrm>
            <a:off x="6107822" y="628180"/>
            <a:ext cx="349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Evropské seskupení pro územní spolupráci (ESÚS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7F39692-0F0A-4082-BB2C-8EC2A14C925C}"/>
              </a:ext>
            </a:extLst>
          </p:cNvPr>
          <p:cNvSpPr txBox="1"/>
          <p:nvPr/>
        </p:nvSpPr>
        <p:spPr>
          <a:xfrm>
            <a:off x="581999" y="1179093"/>
            <a:ext cx="3499382" cy="4344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Ø"/>
            </a:pPr>
            <a:r>
              <a:rPr lang="pl-PL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Europejski instrument współpracy transgranicznej pomiędzy krajami, władzami regionalnymi i lokalnymi, posiadający osobowość prawną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Ø"/>
            </a:pPr>
            <a:r>
              <a:rPr lang="pl-PL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Musi mieć członków z co najmniej dwóch krajów UE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Ø"/>
            </a:pPr>
            <a:r>
              <a:rPr lang="pl-PL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cel: ułatwienie współpracy terytorialnej służące wzmacnianiu spójności gospodarczej, społecznej i terytorialnej UE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Ø"/>
            </a:pPr>
            <a:r>
              <a:rPr lang="pl-PL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Pierwsze EUWT powstały w 2006 r.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Ø"/>
            </a:pPr>
            <a:r>
              <a:rPr lang="pl-PL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Obecnie 73 EUWT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7FB8482-3DF1-41E0-8E33-5839F2BA4169}"/>
              </a:ext>
            </a:extLst>
          </p:cNvPr>
          <p:cNvSpPr txBox="1"/>
          <p:nvPr/>
        </p:nvSpPr>
        <p:spPr>
          <a:xfrm>
            <a:off x="6635219" y="1311440"/>
            <a:ext cx="34993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1800" dirty="0"/>
              <a:t>Evropský instrument přeshraniční spolupráce mezi státy, regionálními a místními samosprávami, mající právní subjektivitu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1800" dirty="0"/>
              <a:t>Členové musí být nejméně ze dvou států EU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1800" dirty="0"/>
              <a:t>cíl: ulehčení územní spolupráce sloužící k podpoře hospodářského, společenského a územního rozvoje EU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1800" dirty="0"/>
              <a:t>První ESÚS byla založena v roce 2006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1800" dirty="0"/>
              <a:t>V současnosti je 73 ESÚS</a:t>
            </a:r>
          </a:p>
        </p:txBody>
      </p:sp>
    </p:spTree>
    <p:extLst>
      <p:ext uri="{BB962C8B-B14F-4D97-AF65-F5344CB8AC3E}">
        <p14:creationId xmlns:p14="http://schemas.microsoft.com/office/powerpoint/2010/main" val="31127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F7B658D-B8CD-4230-ACA5-E85CD7634F40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DB7A508A-4E31-4D9B-B2B0-D0EF01AF26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C0184FF2-D195-4B8F-8F4A-A487CC28700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819CCCA-888D-4309-BEE3-063449FD1987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41EF6A15-DC11-4FE6-98A2-F3A5637CEEF8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547E21E-1287-4C0D-95C4-965F5F82BDEC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C2C7C0-312D-4BED-94A9-6F085D8EE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820" y="782052"/>
            <a:ext cx="2469094" cy="9205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2A8E802-53B3-4575-A68F-C27A34C73C7D}"/>
              </a:ext>
            </a:extLst>
          </p:cNvPr>
          <p:cNvSpPr/>
          <p:nvPr/>
        </p:nvSpPr>
        <p:spPr>
          <a:xfrm>
            <a:off x="8104775" y="157613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Společná</a:t>
            </a:r>
            <a:r>
              <a:rPr lang="cs-CZ" sz="1800" b="1" dirty="0"/>
              <a:t> cvičení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A6606B6-C4CD-4EAB-A9E6-464E46753F36}"/>
              </a:ext>
            </a:extLst>
          </p:cNvPr>
          <p:cNvSpPr/>
          <p:nvPr/>
        </p:nvSpPr>
        <p:spPr>
          <a:xfrm>
            <a:off x="843563" y="1636385"/>
            <a:ext cx="1938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Wspólne </a:t>
            </a:r>
            <a:r>
              <a:rPr lang="pl-PL" sz="1600" b="1" dirty="0"/>
              <a:t>ćwiczenia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131B23C-5582-4E1A-AAB5-543D256623CB}"/>
              </a:ext>
            </a:extLst>
          </p:cNvPr>
          <p:cNvSpPr/>
          <p:nvPr/>
        </p:nvSpPr>
        <p:spPr>
          <a:xfrm>
            <a:off x="-8022" y="197159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600" b="1" dirty="0"/>
              <a:t>Ćwiczenia z zakresu ratownictwa medycznego</a:t>
            </a:r>
            <a:r>
              <a:rPr lang="pl-PL" sz="1600" dirty="0"/>
              <a:t> będą realizowane w harmonogramie </a:t>
            </a:r>
            <a:r>
              <a:rPr lang="pl-PL" sz="1600" b="1" dirty="0"/>
              <a:t>dwudniowych działań</a:t>
            </a:r>
            <a:r>
              <a:rPr lang="pl-PL" sz="1600" dirty="0"/>
              <a:t> zespołów ratownictwa w warunkach pozorowanych - </a:t>
            </a:r>
            <a:r>
              <a:rPr lang="pl-PL" sz="1600" b="1" dirty="0"/>
              <a:t>nocnych i dziennych</a:t>
            </a:r>
            <a:r>
              <a:rPr lang="pl-PL" sz="1600" dirty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600" dirty="0"/>
              <a:t>Przewidziano przeprowadzenie </a:t>
            </a:r>
            <a:r>
              <a:rPr lang="pl-PL" sz="1600" b="1" dirty="0"/>
              <a:t>stacji zadaniowych </a:t>
            </a:r>
            <a:r>
              <a:rPr lang="pl-PL" sz="1600" dirty="0"/>
              <a:t>w których ratownicy medyczni będą mogli wykazać się nabytymi umiejętnościami i wiedzą z  zakresu ratownictwa medycznego jednocześnie podnosząc swoje kwalifikacje.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sz="1600" dirty="0"/>
              <a:t>Zadania na poszczególnych stacjach zadaniowych będą dotyczyły szerokiego zakresu ratownictwa medycznego z uwzględnieniem sytuacji szczególnych, współpracy z innymi służbami ratowniczymi a w szczególności </a:t>
            </a:r>
            <a:r>
              <a:rPr lang="pl-PL" sz="1600" b="1" dirty="0"/>
              <a:t>praktyczne postępowanie w sytuacji wystąpienia zdarzeń mnogich i masowych, postępowania z pacjentem urazowym, dorosłym i dzieckiem w stanie bezpośredniego zagrożenia życia i zdrowia.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AF54CAB-E1B8-433A-B798-977C49B0B35B}"/>
              </a:ext>
            </a:extLst>
          </p:cNvPr>
          <p:cNvSpPr/>
          <p:nvPr/>
        </p:nvSpPr>
        <p:spPr>
          <a:xfrm>
            <a:off x="6156584" y="202783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Cvičení v rámci zdravotnického záchranářství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budou realizované v rámci dvoudenního harmonogramu týmových aktivit zdravotnických záchranářů v simulovaných nočních a denních podmínkách.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Počítá se s prováděním 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úkolových stanovišť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na kterých zdravotnických záchranářů budou mohli prokázat nabyté dovednosti a znalosti z oblasti zdravotnického záchranářství a současně se zvýšit své kvalifikace.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Úkoly na jednotlivých tematických stanovištích se budou týkat širokého rozsahu témat z oblasti zdravotnického záchranářství s přihlédnutím ke zvláštním situacích, spolupráci s ostatními složkami záchranného systému a zejména 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praktických postupů v situacích hromadných a masových událostí, postupů s úrazovými pacienty, dospělým a dítětem v situaci přímého ohrožení života a zdraví. 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15A759-5C68-46AC-95BC-8AB0E4EB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04" y="0"/>
            <a:ext cx="4746195" cy="6542689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D9AE87CA-CEF4-4392-B6B8-819B5FE6D90B}"/>
              </a:ext>
            </a:extLst>
          </p:cNvPr>
          <p:cNvSpPr/>
          <p:nvPr/>
        </p:nvSpPr>
        <p:spPr>
          <a:xfrm>
            <a:off x="94252" y="2989847"/>
            <a:ext cx="3106148" cy="2262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Działania kluczowe: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spotkania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networkingowe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dla nauczycieli, indywidualne konsultacje, staże, Publikacja Mozaika kultur.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51828D3-B287-4A27-995A-77DB8E6EFAF4}"/>
              </a:ext>
            </a:extLst>
          </p:cNvPr>
          <p:cNvSpPr/>
          <p:nvPr/>
        </p:nvSpPr>
        <p:spPr>
          <a:xfrm>
            <a:off x="334184" y="1569522"/>
            <a:ext cx="676941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Okres realizacji projektu/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Období realizace projektu: 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	01.01.2018 - 31.12.2020 (36 miesięcy/36měsíců)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Budżet/Rozpočet: 53 883,45 €</a:t>
            </a:r>
          </a:p>
        </p:txBody>
      </p:sp>
      <p:pic>
        <p:nvPicPr>
          <p:cNvPr id="19" name="Google Shape;218;p24">
            <a:extLst>
              <a:ext uri="{FF2B5EF4-FFF2-40B4-BE49-F238E27FC236}">
                <a16:creationId xmlns:a16="http://schemas.microsoft.com/office/drawing/2014/main" id="{C110232D-8954-4D48-9565-D6C406E60A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02" y="724903"/>
            <a:ext cx="4525418" cy="6142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798B720-87A2-4951-985B-D09C71537D6C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108E0A5-06A9-4401-822F-9D516961F4D1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3E6E3DB-82A3-4FD5-89F0-6AAEB024DE0E}"/>
              </a:ext>
            </a:extLst>
          </p:cNvPr>
          <p:cNvSpPr/>
          <p:nvPr/>
        </p:nvSpPr>
        <p:spPr>
          <a:xfrm>
            <a:off x="3501643" y="3025807"/>
            <a:ext cx="3106148" cy="2262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Klíčové aktivity: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networkingové setkání pro učitele, individuální konzultace, stáže, Publikace Mozaika kultur.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a 16">
            <a:extLst>
              <a:ext uri="{FF2B5EF4-FFF2-40B4-BE49-F238E27FC236}">
                <a16:creationId xmlns:a16="http://schemas.microsoft.com/office/drawing/2014/main" id="{54ED0254-DCF4-497E-9384-08D8BA4416C1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632FA8C9-97E9-4AA1-8F70-DC03FF7B943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084ACCE7-EBB7-4254-9448-A752E8DFEE3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BA083F85-4EB8-40C3-9E93-93E2FDBA78E8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3664B7ED-A25B-4383-9EF7-E40DBC5FDA64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8;p24">
            <a:extLst>
              <a:ext uri="{FF2B5EF4-FFF2-40B4-BE49-F238E27FC236}">
                <a16:creationId xmlns:a16="http://schemas.microsoft.com/office/drawing/2014/main" id="{C110232D-8954-4D48-9565-D6C406E60A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02" y="724903"/>
            <a:ext cx="4525418" cy="61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28;p25">
            <a:extLst>
              <a:ext uri="{FF2B5EF4-FFF2-40B4-BE49-F238E27FC236}">
                <a16:creationId xmlns:a16="http://schemas.microsoft.com/office/drawing/2014/main" id="{BFEEB722-7AE2-4F5D-ADCD-FF2D7EBA4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699" y="4300384"/>
            <a:ext cx="3972551" cy="163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Google Shape;229;p25">
            <a:extLst>
              <a:ext uri="{FF2B5EF4-FFF2-40B4-BE49-F238E27FC236}">
                <a16:creationId xmlns:a16="http://schemas.microsoft.com/office/drawing/2014/main" id="{D605B68A-4344-428F-BC9A-9365BCB8768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17" y="1511582"/>
            <a:ext cx="3737702" cy="261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Google Shape;230;p25">
            <a:extLst>
              <a:ext uri="{FF2B5EF4-FFF2-40B4-BE49-F238E27FC236}">
                <a16:creationId xmlns:a16="http://schemas.microsoft.com/office/drawing/2014/main" id="{261B9BA1-2E1A-4410-A9F7-378709AF49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725" y="1511574"/>
            <a:ext cx="3585842" cy="261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oogle Shape;231;p25">
            <a:extLst>
              <a:ext uri="{FF2B5EF4-FFF2-40B4-BE49-F238E27FC236}">
                <a16:creationId xmlns:a16="http://schemas.microsoft.com/office/drawing/2014/main" id="{BF112146-2CF0-4DBC-BA70-663F960E4C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285" y="154443"/>
            <a:ext cx="4115738" cy="308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oogle Shape;232;p25">
            <a:extLst>
              <a:ext uri="{FF2B5EF4-FFF2-40B4-BE49-F238E27FC236}">
                <a16:creationId xmlns:a16="http://schemas.microsoft.com/office/drawing/2014/main" id="{FEBC8807-33F0-4924-B8F7-8A0E68EFCF9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27"/>
          <a:stretch/>
        </p:blipFill>
        <p:spPr>
          <a:xfrm>
            <a:off x="129217" y="4300384"/>
            <a:ext cx="3737702" cy="163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Google Shape;233;p25">
            <a:extLst>
              <a:ext uri="{FF2B5EF4-FFF2-40B4-BE49-F238E27FC236}">
                <a16:creationId xmlns:a16="http://schemas.microsoft.com/office/drawing/2014/main" id="{CBE3FDB6-71AE-4164-9858-2BAFC1ADAD1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0071" y="3395690"/>
            <a:ext cx="2700087" cy="244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1A3788A2-D29C-43F1-BCDE-DC5C7C5EF971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ADE32212-A96B-4C4B-92C2-2AFA44FBAC5A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26764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2BC62066-1280-4EA8-A263-37677FBA17B9}"/>
              </a:ext>
            </a:extLst>
          </p:cNvPr>
          <p:cNvSpPr/>
          <p:nvPr/>
        </p:nvSpPr>
        <p:spPr>
          <a:xfrm>
            <a:off x="7515885" y="304799"/>
            <a:ext cx="4676115" cy="1407314"/>
          </a:xfrm>
          <a:prstGeom prst="rect">
            <a:avLst/>
          </a:prstGeom>
          <a:solidFill>
            <a:srgbClr val="1B9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4F2544F-4505-4150-A656-9DC35467C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" t="9374" b="6400"/>
          <a:stretch/>
        </p:blipFill>
        <p:spPr>
          <a:xfrm>
            <a:off x="7515885" y="1314451"/>
            <a:ext cx="4676115" cy="523875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30" name="Google Shape;262;p28">
            <a:extLst>
              <a:ext uri="{FF2B5EF4-FFF2-40B4-BE49-F238E27FC236}">
                <a16:creationId xmlns:a16="http://schemas.microsoft.com/office/drawing/2014/main" id="{8E6E2451-C119-4350-A625-AD67E83EFDE2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175" y="1"/>
            <a:ext cx="2790825" cy="1443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266;p28">
            <a:extLst>
              <a:ext uri="{FF2B5EF4-FFF2-40B4-BE49-F238E27FC236}">
                <a16:creationId xmlns:a16="http://schemas.microsoft.com/office/drawing/2014/main" id="{0914B56A-0FC6-4B5B-BF21-F957C11AC1F2}"/>
              </a:ext>
            </a:extLst>
          </p:cNvPr>
          <p:cNvGrpSpPr>
            <a:grpSpLocks noChangeAspect="1"/>
          </p:cNvGrpSpPr>
          <p:nvPr/>
        </p:nvGrpSpPr>
        <p:grpSpPr>
          <a:xfrm>
            <a:off x="371475" y="4570334"/>
            <a:ext cx="6574503" cy="1212451"/>
            <a:chOff x="82444" y="18302919"/>
            <a:chExt cx="9172040" cy="1691481"/>
          </a:xfrm>
        </p:grpSpPr>
        <p:pic>
          <p:nvPicPr>
            <p:cNvPr id="32" name="Google Shape;267;p28">
              <a:extLst>
                <a:ext uri="{FF2B5EF4-FFF2-40B4-BE49-F238E27FC236}">
                  <a16:creationId xmlns:a16="http://schemas.microsoft.com/office/drawing/2014/main" id="{67D7452A-F185-4E39-A5BE-8E1ADCBF81D3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6510" y="18340136"/>
              <a:ext cx="1493177" cy="731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68;p28">
              <a:extLst>
                <a:ext uri="{FF2B5EF4-FFF2-40B4-BE49-F238E27FC236}">
                  <a16:creationId xmlns:a16="http://schemas.microsoft.com/office/drawing/2014/main" id="{91141D7B-B2CA-430E-8A30-46906B5E2C64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7663" y="19300245"/>
              <a:ext cx="1759621" cy="59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69;p28">
              <a:extLst>
                <a:ext uri="{FF2B5EF4-FFF2-40B4-BE49-F238E27FC236}">
                  <a16:creationId xmlns:a16="http://schemas.microsoft.com/office/drawing/2014/main" id="{E72FC444-A8FB-48D2-AC3C-0F520A4A2559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6125" y="18335398"/>
              <a:ext cx="1036227" cy="993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270;p28">
              <a:extLst>
                <a:ext uri="{FF2B5EF4-FFF2-40B4-BE49-F238E27FC236}">
                  <a16:creationId xmlns:a16="http://schemas.microsoft.com/office/drawing/2014/main" id="{62101245-DDEB-4BE1-98BF-1FDAA5599485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4800" y="19308600"/>
              <a:ext cx="3389684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271;p28">
              <a:extLst>
                <a:ext uri="{FF2B5EF4-FFF2-40B4-BE49-F238E27FC236}">
                  <a16:creationId xmlns:a16="http://schemas.microsoft.com/office/drawing/2014/main" id="{E33B3915-459C-4DB3-BA23-9ECB91053C6E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605" y="18434050"/>
              <a:ext cx="1021520" cy="863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272;p28">
              <a:extLst>
                <a:ext uri="{FF2B5EF4-FFF2-40B4-BE49-F238E27FC236}">
                  <a16:creationId xmlns:a16="http://schemas.microsoft.com/office/drawing/2014/main" id="{1B658AAA-E688-42C8-B311-DDDA7427534C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973" y="18302919"/>
              <a:ext cx="592220" cy="905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73;p28">
              <a:extLst>
                <a:ext uri="{FF2B5EF4-FFF2-40B4-BE49-F238E27FC236}">
                  <a16:creationId xmlns:a16="http://schemas.microsoft.com/office/drawing/2014/main" id="{C985B0B0-F96A-4A76-B669-AB6556BB6F60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2293" y="18314745"/>
              <a:ext cx="573078" cy="949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74;p28">
              <a:extLst>
                <a:ext uri="{FF2B5EF4-FFF2-40B4-BE49-F238E27FC236}">
                  <a16:creationId xmlns:a16="http://schemas.microsoft.com/office/drawing/2014/main" id="{98FB24CD-E35A-4156-A2D0-8191D9D84B34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8614" y="18316863"/>
              <a:ext cx="647986" cy="711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75;p28">
              <a:extLst>
                <a:ext uri="{FF2B5EF4-FFF2-40B4-BE49-F238E27FC236}">
                  <a16:creationId xmlns:a16="http://schemas.microsoft.com/office/drawing/2014/main" id="{3F0ED765-9D03-45FE-BD78-571947A7A45D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9476" y="18316331"/>
              <a:ext cx="549124" cy="709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76;p28">
              <a:extLst>
                <a:ext uri="{FF2B5EF4-FFF2-40B4-BE49-F238E27FC236}">
                  <a16:creationId xmlns:a16="http://schemas.microsoft.com/office/drawing/2014/main" id="{F944FD00-3919-4316-B36F-972EA8585A6C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444" y="19500648"/>
              <a:ext cx="2101956" cy="463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277;p28">
              <a:extLst>
                <a:ext uri="{FF2B5EF4-FFF2-40B4-BE49-F238E27FC236}">
                  <a16:creationId xmlns:a16="http://schemas.microsoft.com/office/drawing/2014/main" id="{D54F31D0-8BD3-4063-8C2D-A39327CF348A}"/>
                </a:ext>
              </a:extLst>
            </p:cNvPr>
            <p:cNvPicPr preferRelativeResize="0"/>
            <p:nvPr/>
          </p:nvPicPr>
          <p:blipFill rotWithShape="1"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3675" y="19509234"/>
              <a:ext cx="1954551" cy="403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278;p28">
              <a:extLst>
                <a:ext uri="{FF2B5EF4-FFF2-40B4-BE49-F238E27FC236}">
                  <a16:creationId xmlns:a16="http://schemas.microsoft.com/office/drawing/2014/main" id="{9E7F42EB-AD25-4847-9177-2C5A7D0C10A4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0800" y="19227794"/>
              <a:ext cx="1551174" cy="349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79;p28">
              <a:extLst>
                <a:ext uri="{FF2B5EF4-FFF2-40B4-BE49-F238E27FC236}">
                  <a16:creationId xmlns:a16="http://schemas.microsoft.com/office/drawing/2014/main" id="{70FFD949-E875-4187-A6FD-3E5784DED18D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4826" y="19100288"/>
              <a:ext cx="1514864" cy="3992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Prostokąt 50">
            <a:extLst>
              <a:ext uri="{FF2B5EF4-FFF2-40B4-BE49-F238E27FC236}">
                <a16:creationId xmlns:a16="http://schemas.microsoft.com/office/drawing/2014/main" id="{279C11F8-ACE1-4E5B-9FA5-DFA9DDFDDFCD}"/>
              </a:ext>
            </a:extLst>
          </p:cNvPr>
          <p:cNvSpPr/>
          <p:nvPr/>
        </p:nvSpPr>
        <p:spPr>
          <a:xfrm>
            <a:off x="449866" y="2209848"/>
            <a:ext cx="676941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Okres realizacji projektu/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Období realizace projektu: 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	01.06.2017 - 31.05.2020 (36 miesięcy/36měsíců)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Budżet/Rozpočet: 2 222 122,10 € 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0725CC67-341E-4340-BDE8-1C130D0E46AC}"/>
              </a:ext>
            </a:extLst>
          </p:cNvPr>
          <p:cNvSpPr txBox="1"/>
          <p:nvPr/>
        </p:nvSpPr>
        <p:spPr>
          <a:xfrm>
            <a:off x="110252" y="606739"/>
            <a:ext cx="6462988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20A06D"/>
                </a:solidFill>
              </a:rPr>
              <a:t>BOOSTING ENERGY EFFICIENCY IN CENTRAL EUROPEAN CITIES THROUGH SMART ENERGY MANAGEMENT</a:t>
            </a:r>
            <a:endParaRPr lang="pl-PL" sz="2000" b="1" dirty="0">
              <a:solidFill>
                <a:srgbClr val="20A06D"/>
              </a:solidFill>
            </a:endParaRPr>
          </a:p>
        </p:txBody>
      </p:sp>
      <p:pic>
        <p:nvPicPr>
          <p:cNvPr id="53" name="Google Shape;262;p28">
            <a:extLst>
              <a:ext uri="{FF2B5EF4-FFF2-40B4-BE49-F238E27FC236}">
                <a16:creationId xmlns:a16="http://schemas.microsoft.com/office/drawing/2014/main" id="{C29C422F-523C-43A8-97FC-943619B8613A}"/>
              </a:ext>
            </a:extLst>
          </p:cNvPr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514" y="1"/>
            <a:ext cx="3375662" cy="52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Obraz 53">
            <a:extLst>
              <a:ext uri="{FF2B5EF4-FFF2-40B4-BE49-F238E27FC236}">
                <a16:creationId xmlns:a16="http://schemas.microsoft.com/office/drawing/2014/main" id="{4B89FB34-30CB-466A-A3F9-686CAAFE91C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sp>
        <p:nvSpPr>
          <p:cNvPr id="55" name="pole tekstowe 54">
            <a:extLst>
              <a:ext uri="{FF2B5EF4-FFF2-40B4-BE49-F238E27FC236}">
                <a16:creationId xmlns:a16="http://schemas.microsoft.com/office/drawing/2014/main" id="{7392442B-1974-4B49-BB34-2CC3F3E47FF4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A52DB70-887D-4EC3-BD74-4EE563716624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33223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30" name="Google Shape;262;p28">
            <a:extLst>
              <a:ext uri="{FF2B5EF4-FFF2-40B4-BE49-F238E27FC236}">
                <a16:creationId xmlns:a16="http://schemas.microsoft.com/office/drawing/2014/main" id="{8E6E2451-C119-4350-A625-AD67E83EFDE2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175" y="1"/>
            <a:ext cx="2790825" cy="144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62;p28">
            <a:extLst>
              <a:ext uri="{FF2B5EF4-FFF2-40B4-BE49-F238E27FC236}">
                <a16:creationId xmlns:a16="http://schemas.microsoft.com/office/drawing/2014/main" id="{C29C422F-523C-43A8-97FC-943619B8613A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514" y="1"/>
            <a:ext cx="3375662" cy="52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56F584B7-1089-4F80-9A35-5EABAC289E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pic>
        <p:nvPicPr>
          <p:cNvPr id="41" name="Picture 2" descr="https://lh6.googleusercontent.com/5iUECdfenpla89EQ1eUe1jHx312SA39ytWm9YGKUJb7lKtUvS5QFJOQNNUMaNaDZH9lePa0VEMHkc2Leqpw_Pzlkq7vF5zMjZhdyAtfdaxYxW5Xr-Re-7ceN9U5gc5ZGZ6RiwUoXpdk">
            <a:extLst>
              <a:ext uri="{FF2B5EF4-FFF2-40B4-BE49-F238E27FC236}">
                <a16:creationId xmlns:a16="http://schemas.microsoft.com/office/drawing/2014/main" id="{AA47181E-4963-494D-A8C8-A1CE75EE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982" y="1567558"/>
            <a:ext cx="4433800" cy="437820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59926CEA-F68E-40C7-9D68-8E642A63937E}"/>
              </a:ext>
            </a:extLst>
          </p:cNvPr>
          <p:cNvSpPr/>
          <p:nvPr/>
        </p:nvSpPr>
        <p:spPr>
          <a:xfrm>
            <a:off x="326767" y="1314256"/>
            <a:ext cx="3666114" cy="177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/>
            <a:r>
              <a:rPr lang="en-US" b="1" dirty="0">
                <a:latin typeface="Arial" panose="020B0604020202020204" pitchFamily="34" charset="0"/>
              </a:rPr>
              <a:t>Lo</a:t>
            </a:r>
            <a:r>
              <a:rPr lang="pl-PL" b="1" dirty="0" err="1">
                <a:latin typeface="Arial" panose="020B0604020202020204" pitchFamily="34" charset="0"/>
              </a:rPr>
              <a:t>kalizacja</a:t>
            </a:r>
            <a:r>
              <a:rPr lang="pl-PL" b="1" dirty="0">
                <a:latin typeface="Arial" panose="020B0604020202020204" pitchFamily="34" charset="0"/>
              </a:rPr>
              <a:t> i cel akcji pilotażowej</a:t>
            </a:r>
          </a:p>
          <a:p>
            <a:pPr marL="101600"/>
            <a:r>
              <a:rPr lang="pl-PL" b="1" dirty="0">
                <a:latin typeface="Arial" panose="020B0604020202020204" pitchFamily="34" charset="0"/>
              </a:rPr>
              <a:t>	</a:t>
            </a:r>
          </a:p>
          <a:p>
            <a:pPr marL="4445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b="1" dirty="0">
                <a:latin typeface="Arial" panose="020B0604020202020204" pitchFamily="34" charset="0"/>
              </a:rPr>
              <a:t>	</a:t>
            </a:r>
            <a:r>
              <a:rPr lang="pl-PL" dirty="0">
                <a:latin typeface="Arial" panose="020B0604020202020204" pitchFamily="34" charset="0"/>
              </a:rPr>
              <a:t>Działania są realizowane w polsko-czeskich </a:t>
            </a:r>
            <a:br>
              <a:rPr lang="pl-PL" dirty="0">
                <a:latin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</a:rPr>
              <a:t>	regionach przygranicznych.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8ACFFBB1-0320-4F59-BC74-C18BD41E39B9}"/>
              </a:ext>
            </a:extLst>
          </p:cNvPr>
          <p:cNvSpPr/>
          <p:nvPr/>
        </p:nvSpPr>
        <p:spPr>
          <a:xfrm>
            <a:off x="0" y="2911098"/>
            <a:ext cx="3561193" cy="30685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pl-PL" b="1" dirty="0">
                <a:latin typeface="Arial" panose="020B0604020202020204" pitchFamily="34" charset="0"/>
              </a:rPr>
              <a:t>Cele akcji pilotażowej</a:t>
            </a:r>
            <a:r>
              <a:rPr lang="en-US" b="1" dirty="0">
                <a:latin typeface="Arial" panose="020B0604020202020204" pitchFamily="34" charset="0"/>
              </a:rPr>
              <a:t>:</a:t>
            </a:r>
            <a:endParaRPr lang="pl-PL" b="1" dirty="0">
              <a:latin typeface="Arial" panose="020B0604020202020204" pitchFamily="34" charset="0"/>
            </a:endParaRPr>
          </a:p>
          <a:p>
            <a:pPr fontAlgn="base"/>
            <a:endParaRPr lang="en-US" b="1" dirty="0">
              <a:latin typeface="Arial" panose="020B0604020202020204" pitchFamily="34" charset="0"/>
            </a:endParaRPr>
          </a:p>
          <a:p>
            <a:pPr marL="355600" indent="-173038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Arial" panose="020B0604020202020204" pitchFamily="34" charset="0"/>
              </a:rPr>
              <a:t>Prezentacja platformy </a:t>
            </a:r>
            <a:r>
              <a:rPr lang="pl-PL" dirty="0" err="1">
                <a:latin typeface="Arial" panose="020B0604020202020204" pitchFamily="34" charset="0"/>
              </a:rPr>
              <a:t>OnePlace</a:t>
            </a:r>
            <a:r>
              <a:rPr lang="pl-PL" dirty="0">
                <a:latin typeface="Arial" panose="020B0604020202020204" pitchFamily="34" charset="0"/>
              </a:rPr>
              <a:t>  władzom samorządowym (Lubawka, PL / </a:t>
            </a:r>
            <a:r>
              <a:rPr lang="pl-PL" dirty="0" err="1">
                <a:latin typeface="Arial" panose="020B0604020202020204" pitchFamily="34" charset="0"/>
              </a:rPr>
              <a:t>Žacléř</a:t>
            </a:r>
            <a:r>
              <a:rPr lang="pl-PL" dirty="0">
                <a:latin typeface="Arial" panose="020B0604020202020204" pitchFamily="34" charset="0"/>
              </a:rPr>
              <a:t>, CZ), planistom oraz wszystkim osobom, które zaangażowane są w proces planowania </a:t>
            </a:r>
            <a:br>
              <a:rPr lang="pl-PL" dirty="0">
                <a:latin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</a:rPr>
              <a:t>i zagospodarowania przestrzennego i energetycznego.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988E2792-8B7E-477D-944A-39F6BB8B257C}"/>
              </a:ext>
            </a:extLst>
          </p:cNvPr>
          <p:cNvSpPr txBox="1"/>
          <p:nvPr/>
        </p:nvSpPr>
        <p:spPr>
          <a:xfrm>
            <a:off x="0" y="648754"/>
            <a:ext cx="910994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20A06D"/>
                </a:solidFill>
              </a:rPr>
              <a:t>Działania pilotażowe na terenie Gminy Lubawka oraz </a:t>
            </a:r>
            <a:r>
              <a:rPr lang="pl-PL" sz="2400" b="1" dirty="0" err="1">
                <a:solidFill>
                  <a:srgbClr val="20A06D"/>
                </a:solidFill>
              </a:rPr>
              <a:t>Žacléř</a:t>
            </a:r>
            <a:endParaRPr lang="pl-PL" sz="2400" b="1" dirty="0">
              <a:solidFill>
                <a:srgbClr val="20A06D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9D6901C-60CE-4547-8C3A-FDC711204306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F2DE346-7718-47FD-99F2-5BDE9E9A16EE}"/>
              </a:ext>
            </a:extLst>
          </p:cNvPr>
          <p:cNvSpPr/>
          <p:nvPr/>
        </p:nvSpPr>
        <p:spPr>
          <a:xfrm>
            <a:off x="3852420" y="1431151"/>
            <a:ext cx="3666114" cy="2099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</a:rPr>
              <a:t>Lokalizace a cíl pilotního projektu</a:t>
            </a:r>
          </a:p>
          <a:p>
            <a:pPr marL="101600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</a:p>
          <a:p>
            <a:pPr marL="4445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Aktivity jsou realizované v polsko-českých příhraničních regionech. </a:t>
            </a:r>
            <a:b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regionach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przygranicznych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D45DBAE8-4D06-4188-9E6A-E7BC7DE0ACA1}"/>
              </a:ext>
            </a:extLst>
          </p:cNvPr>
          <p:cNvSpPr/>
          <p:nvPr/>
        </p:nvSpPr>
        <p:spPr>
          <a:xfrm>
            <a:off x="3756013" y="2848588"/>
            <a:ext cx="3561193" cy="20991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</a:rPr>
              <a:t>Cíle pilotního projektu:</a:t>
            </a:r>
          </a:p>
          <a:p>
            <a:pPr fontAlgn="base"/>
            <a:endParaRPr lang="cs-CZ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55600" indent="-173038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Prezentace platformy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OnePlace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  vedením samospráv (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Lubawka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, PL / Žacléř, CZ), plánovačům a všem osobám, které se zabývají procesem územního a energetického plánování.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DBC000C-09DD-4189-81B6-7F8B48835CEC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12835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30" name="Google Shape;262;p28">
            <a:extLst>
              <a:ext uri="{FF2B5EF4-FFF2-40B4-BE49-F238E27FC236}">
                <a16:creationId xmlns:a16="http://schemas.microsoft.com/office/drawing/2014/main" id="{8E6E2451-C119-4350-A625-AD67E83EFDE2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175" y="1"/>
            <a:ext cx="2790825" cy="144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62;p28">
            <a:extLst>
              <a:ext uri="{FF2B5EF4-FFF2-40B4-BE49-F238E27FC236}">
                <a16:creationId xmlns:a16="http://schemas.microsoft.com/office/drawing/2014/main" id="{C29C422F-523C-43A8-97FC-943619B8613A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514" y="1"/>
            <a:ext cx="3375662" cy="52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56F584B7-1089-4F80-9A35-5EABAC289E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988E2792-8B7E-477D-944A-39F6BB8B257C}"/>
              </a:ext>
            </a:extLst>
          </p:cNvPr>
          <p:cNvSpPr txBox="1"/>
          <p:nvPr/>
        </p:nvSpPr>
        <p:spPr>
          <a:xfrm>
            <a:off x="0" y="524985"/>
            <a:ext cx="9109948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>
                <a:solidFill>
                  <a:srgbClr val="20A06D"/>
                </a:solidFill>
              </a:rPr>
              <a:t>Działania pilotażowe na terenie Gminy Lubawka oraz </a:t>
            </a:r>
            <a:r>
              <a:rPr lang="pl-PL" sz="1600" b="1" dirty="0" err="1">
                <a:solidFill>
                  <a:srgbClr val="20A06D"/>
                </a:solidFill>
              </a:rPr>
              <a:t>Žacléř</a:t>
            </a:r>
            <a:r>
              <a:rPr lang="pl-PL" sz="1600" b="1" dirty="0">
                <a:solidFill>
                  <a:srgbClr val="20A06D"/>
                </a:solidFill>
              </a:rPr>
              <a:t/>
            </a:r>
            <a:br>
              <a:rPr lang="pl-PL" sz="1600" b="1" dirty="0">
                <a:solidFill>
                  <a:srgbClr val="20A06D"/>
                </a:solidFill>
              </a:rPr>
            </a:br>
            <a:r>
              <a:rPr lang="pl-PL" sz="1600" b="1" dirty="0">
                <a:solidFill>
                  <a:srgbClr val="20A06D"/>
                </a:solidFill>
              </a:rPr>
              <a:t>- system zarządzania energią 3D</a:t>
            </a:r>
          </a:p>
          <a:p>
            <a:pPr algn="just">
              <a:lnSpc>
                <a:spcPct val="150000"/>
              </a:lnSpc>
            </a:pPr>
            <a:r>
              <a:rPr lang="cs-CZ" sz="1600" b="1" dirty="0">
                <a:solidFill>
                  <a:srgbClr val="1B9F6B"/>
                </a:solidFill>
              </a:rPr>
              <a:t>Pilotní projekty na území Gminy </a:t>
            </a:r>
            <a:r>
              <a:rPr lang="cs-CZ" sz="1600" b="1" dirty="0" err="1">
                <a:solidFill>
                  <a:srgbClr val="1B9F6B"/>
                </a:solidFill>
              </a:rPr>
              <a:t>Lubawka</a:t>
            </a:r>
            <a:r>
              <a:rPr lang="cs-CZ" sz="1600" b="1" dirty="0">
                <a:solidFill>
                  <a:srgbClr val="1B9F6B"/>
                </a:solidFill>
              </a:rPr>
              <a:t> a města Žacléř</a:t>
            </a:r>
            <a:br>
              <a:rPr lang="cs-CZ" sz="1600" b="1" dirty="0">
                <a:solidFill>
                  <a:srgbClr val="1B9F6B"/>
                </a:solidFill>
              </a:rPr>
            </a:br>
            <a:r>
              <a:rPr lang="cs-CZ" sz="1600" b="1" dirty="0">
                <a:solidFill>
                  <a:srgbClr val="1B9F6B"/>
                </a:solidFill>
              </a:rPr>
              <a:t>- systém řízení energiemi </a:t>
            </a:r>
            <a:r>
              <a:rPr lang="cs-CZ" sz="1600" b="1" dirty="0" err="1">
                <a:solidFill>
                  <a:srgbClr val="1B9F6B"/>
                </a:solidFill>
              </a:rPr>
              <a:t>zarządzania</a:t>
            </a:r>
            <a:r>
              <a:rPr lang="cs-CZ" sz="1600" b="1" dirty="0">
                <a:solidFill>
                  <a:srgbClr val="1B9F6B"/>
                </a:solidFill>
              </a:rPr>
              <a:t> </a:t>
            </a:r>
            <a:r>
              <a:rPr lang="cs-CZ" sz="1600" b="1" dirty="0" err="1">
                <a:solidFill>
                  <a:srgbClr val="1B9F6B"/>
                </a:solidFill>
              </a:rPr>
              <a:t>energią</a:t>
            </a:r>
            <a:r>
              <a:rPr lang="cs-CZ" sz="1600" b="1" dirty="0">
                <a:solidFill>
                  <a:srgbClr val="1B9F6B"/>
                </a:solidFill>
              </a:rPr>
              <a:t> 3D</a:t>
            </a:r>
          </a:p>
          <a:p>
            <a:pPr algn="just">
              <a:lnSpc>
                <a:spcPct val="150000"/>
              </a:lnSpc>
            </a:pPr>
            <a:endParaRPr lang="pl-PL" sz="1600" b="1" dirty="0">
              <a:solidFill>
                <a:srgbClr val="20A06D"/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BCEB631-8473-4D31-8DF5-B6F6B52972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22" y="2261875"/>
            <a:ext cx="6396779" cy="3693483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925FAA79-D94E-4E0A-9E1C-AD53152910B1}"/>
              </a:ext>
            </a:extLst>
          </p:cNvPr>
          <p:cNvSpPr/>
          <p:nvPr/>
        </p:nvSpPr>
        <p:spPr>
          <a:xfrm>
            <a:off x="986093" y="2061820"/>
            <a:ext cx="142378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Žacléř</a:t>
            </a:r>
            <a:r>
              <a:rPr lang="pl-PL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, CZ</a:t>
            </a:r>
            <a:endParaRPr lang="en-GB" sz="2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67083DBD-DA27-45C7-B193-FFF3E3E694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514" y="1694372"/>
            <a:ext cx="6166486" cy="3541109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7E3706ED-6576-42DA-BD78-9BD07C723DBB}"/>
              </a:ext>
            </a:extLst>
          </p:cNvPr>
          <p:cNvSpPr>
            <a:spLocks noChangeAspect="1"/>
          </p:cNvSpPr>
          <p:nvPr/>
        </p:nvSpPr>
        <p:spPr>
          <a:xfrm>
            <a:off x="9362367" y="5032969"/>
            <a:ext cx="2259487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Lubawka, PL</a:t>
            </a:r>
            <a:endParaRPr lang="en-GB" sz="2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1DD5499-3B1F-44E4-9BFD-F51879B83807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http://www.esus-novum.eu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C5EC718-ECE2-466A-9D82-487EEC709E82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http://www.euwt-novum.eu</a:t>
            </a:r>
          </a:p>
        </p:txBody>
      </p:sp>
    </p:spTree>
    <p:extLst>
      <p:ext uri="{BB962C8B-B14F-4D97-AF65-F5344CB8AC3E}">
        <p14:creationId xmlns:p14="http://schemas.microsoft.com/office/powerpoint/2010/main" val="28082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Obraz 79">
            <a:extLst>
              <a:ext uri="{FF2B5EF4-FFF2-40B4-BE49-F238E27FC236}">
                <a16:creationId xmlns:a16="http://schemas.microsoft.com/office/drawing/2014/main" id="{C342D58C-4997-4141-8B65-16A6418D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30" y="2072335"/>
            <a:ext cx="5159096" cy="3869322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30" name="Google Shape;262;p28">
            <a:extLst>
              <a:ext uri="{FF2B5EF4-FFF2-40B4-BE49-F238E27FC236}">
                <a16:creationId xmlns:a16="http://schemas.microsoft.com/office/drawing/2014/main" id="{8E6E2451-C119-4350-A625-AD67E83EFDE2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175" y="1"/>
            <a:ext cx="2790825" cy="144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62;p28">
            <a:extLst>
              <a:ext uri="{FF2B5EF4-FFF2-40B4-BE49-F238E27FC236}">
                <a16:creationId xmlns:a16="http://schemas.microsoft.com/office/drawing/2014/main" id="{C29C422F-523C-43A8-97FC-943619B8613A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514" y="1"/>
            <a:ext cx="3375662" cy="52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56F584B7-1089-4F80-9A35-5EABAC289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19324C56-CB89-41B4-9E01-4E597CDDB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010" y="2708555"/>
            <a:ext cx="4225254" cy="316894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5" name="pole tekstowe 74">
            <a:extLst>
              <a:ext uri="{FF2B5EF4-FFF2-40B4-BE49-F238E27FC236}">
                <a16:creationId xmlns:a16="http://schemas.microsoft.com/office/drawing/2014/main" id="{8AC9ACD7-882A-422C-AEF9-F81F2DE0D542}"/>
              </a:ext>
            </a:extLst>
          </p:cNvPr>
          <p:cNvSpPr txBox="1"/>
          <p:nvPr/>
        </p:nvSpPr>
        <p:spPr>
          <a:xfrm>
            <a:off x="57144" y="566933"/>
            <a:ext cx="9109074" cy="1316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20A06D"/>
                </a:solidFill>
              </a:rPr>
              <a:t>Badania Termowizyjne na terenie Gminy Lubawka oraz </a:t>
            </a:r>
            <a:r>
              <a:rPr lang="pl-PL" sz="1600" b="1" dirty="0" err="1">
                <a:solidFill>
                  <a:srgbClr val="20A06D"/>
                </a:solidFill>
              </a:rPr>
              <a:t>Žacléř</a:t>
            </a:r>
            <a:endParaRPr lang="pl-PL" sz="1600" b="1" dirty="0">
              <a:solidFill>
                <a:srgbClr val="20A06D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1B9F6B"/>
                </a:solidFill>
              </a:rPr>
              <a:t>Termovizní průzkum na území Gminy </a:t>
            </a:r>
            <a:r>
              <a:rPr lang="cs-CZ" sz="1600" b="1" dirty="0" err="1">
                <a:solidFill>
                  <a:srgbClr val="1B9F6B"/>
                </a:solidFill>
              </a:rPr>
              <a:t>Lubawka</a:t>
            </a:r>
            <a:r>
              <a:rPr lang="cs-CZ" sz="1600" b="1" dirty="0">
                <a:solidFill>
                  <a:srgbClr val="1B9F6B"/>
                </a:solidFill>
              </a:rPr>
              <a:t> a města Žacléř</a:t>
            </a:r>
          </a:p>
          <a:p>
            <a:pPr>
              <a:lnSpc>
                <a:spcPct val="150000"/>
              </a:lnSpc>
            </a:pPr>
            <a:endParaRPr lang="pl-PL" sz="2400" b="1" dirty="0">
              <a:solidFill>
                <a:srgbClr val="20A06D"/>
              </a:solidFill>
            </a:endParaRPr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9B394EA7-CA27-4FAC-AF45-3662D3CB693E}"/>
              </a:ext>
            </a:extLst>
          </p:cNvPr>
          <p:cNvSpPr/>
          <p:nvPr/>
        </p:nvSpPr>
        <p:spPr>
          <a:xfrm>
            <a:off x="23447" y="1556914"/>
            <a:ext cx="4015206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1600" b="1" dirty="0">
                <a:solidFill>
                  <a:schemeClr val="tx1"/>
                </a:solidFill>
                <a:latin typeface="Arial" panose="020B0604020202020204" pitchFamily="34" charset="0"/>
              </a:rPr>
              <a:t>Typ budynku: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sz="1600" b="1" dirty="0">
                <a:solidFill>
                  <a:schemeClr val="tx1"/>
                </a:solidFill>
                <a:latin typeface="Arial" panose="020B0604020202020204" pitchFamily="34" charset="0"/>
              </a:rPr>
              <a:t>Samodzielny Publiczny </a:t>
            </a:r>
            <a:br>
              <a:rPr lang="pl-PL" sz="16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1600" b="1" dirty="0">
                <a:solidFill>
                  <a:schemeClr val="tx1"/>
                </a:solidFill>
                <a:latin typeface="Arial" panose="020B0604020202020204" pitchFamily="34" charset="0"/>
              </a:rPr>
              <a:t>Zakład Opieki Zdrowotnej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pl-PL" sz="1600" b="1" dirty="0">
                <a:solidFill>
                  <a:schemeClr val="tx1"/>
                </a:solidFill>
                <a:latin typeface="Arial" panose="020B0604020202020204" pitchFamily="34" charset="0"/>
              </a:rPr>
              <a:t>Lubawka</a:t>
            </a: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78" name="Obraz 77">
            <a:extLst>
              <a:ext uri="{FF2B5EF4-FFF2-40B4-BE49-F238E27FC236}">
                <a16:creationId xmlns:a16="http://schemas.microsoft.com/office/drawing/2014/main" id="{6D3ADCE4-B464-42BE-948D-6606936867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85" r="20877"/>
          <a:stretch/>
        </p:blipFill>
        <p:spPr>
          <a:xfrm>
            <a:off x="6033841" y="1392552"/>
            <a:ext cx="1967108" cy="2448496"/>
          </a:xfrm>
          <a:prstGeom prst="rect">
            <a:avLst/>
          </a:prstGeom>
        </p:spPr>
      </p:pic>
      <p:sp>
        <p:nvSpPr>
          <p:cNvPr id="79" name="Prostokąt 78">
            <a:extLst>
              <a:ext uri="{FF2B5EF4-FFF2-40B4-BE49-F238E27FC236}">
                <a16:creationId xmlns:a16="http://schemas.microsoft.com/office/drawing/2014/main" id="{8AF00414-EA6E-4886-930F-F026FADCA0C1}"/>
              </a:ext>
            </a:extLst>
          </p:cNvPr>
          <p:cNvSpPr/>
          <p:nvPr/>
        </p:nvSpPr>
        <p:spPr>
          <a:xfrm>
            <a:off x="6357807" y="2204234"/>
            <a:ext cx="977446" cy="10086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Łącznik łamany 10">
            <a:extLst>
              <a:ext uri="{FF2B5EF4-FFF2-40B4-BE49-F238E27FC236}">
                <a16:creationId xmlns:a16="http://schemas.microsoft.com/office/drawing/2014/main" id="{5FA78C48-3D97-4187-B9AE-4DED7F60D856}"/>
              </a:ext>
            </a:extLst>
          </p:cNvPr>
          <p:cNvCxnSpPr>
            <a:cxnSpLocks/>
          </p:cNvCxnSpPr>
          <p:nvPr/>
        </p:nvCxnSpPr>
        <p:spPr>
          <a:xfrm>
            <a:off x="7342619" y="2669556"/>
            <a:ext cx="2083459" cy="204624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Obraz 70">
            <a:extLst>
              <a:ext uri="{FF2B5EF4-FFF2-40B4-BE49-F238E27FC236}">
                <a16:creationId xmlns:a16="http://schemas.microsoft.com/office/drawing/2014/main" id="{8C100405-6A2B-41C3-872C-A8D75C3C20E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7" r="9320"/>
          <a:stretch/>
        </p:blipFill>
        <p:spPr>
          <a:xfrm>
            <a:off x="57144" y="2561970"/>
            <a:ext cx="2309238" cy="1980605"/>
          </a:xfrm>
          <a:prstGeom prst="rect">
            <a:avLst/>
          </a:prstGeom>
        </p:spPr>
      </p:pic>
      <p:cxnSp>
        <p:nvCxnSpPr>
          <p:cNvPr id="73" name="Łącznik łamany 10">
            <a:extLst>
              <a:ext uri="{FF2B5EF4-FFF2-40B4-BE49-F238E27FC236}">
                <a16:creationId xmlns:a16="http://schemas.microsoft.com/office/drawing/2014/main" id="{F72A090A-5FBB-4FFB-9A69-5C2DA6B13684}"/>
              </a:ext>
            </a:extLst>
          </p:cNvPr>
          <p:cNvCxnSpPr>
            <a:cxnSpLocks/>
            <a:stCxn id="76" idx="2"/>
          </p:cNvCxnSpPr>
          <p:nvPr/>
        </p:nvCxnSpPr>
        <p:spPr>
          <a:xfrm rot="16200000" flipH="1">
            <a:off x="2203118" y="4072129"/>
            <a:ext cx="757508" cy="1298053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ostokąt 75">
            <a:extLst>
              <a:ext uri="{FF2B5EF4-FFF2-40B4-BE49-F238E27FC236}">
                <a16:creationId xmlns:a16="http://schemas.microsoft.com/office/drawing/2014/main" id="{639FFB4F-CAFB-4ABD-90C8-47190F4B646D}"/>
              </a:ext>
            </a:extLst>
          </p:cNvPr>
          <p:cNvSpPr/>
          <p:nvPr/>
        </p:nvSpPr>
        <p:spPr>
          <a:xfrm>
            <a:off x="1551060" y="3927623"/>
            <a:ext cx="763571" cy="414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95E2D251-D247-4275-8A39-FF6D49CCB849}"/>
              </a:ext>
            </a:extLst>
          </p:cNvPr>
          <p:cNvSpPr/>
          <p:nvPr/>
        </p:nvSpPr>
        <p:spPr>
          <a:xfrm>
            <a:off x="7986023" y="1419023"/>
            <a:ext cx="4015206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</a:rPr>
              <a:t>Typ budovy:  Základní škola</a:t>
            </a:r>
          </a:p>
          <a:p>
            <a:pPr algn="ctr">
              <a:spcAft>
                <a:spcPts val="8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</a:rPr>
              <a:t>Žacléř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90" name="pole tekstowe 89">
            <a:extLst>
              <a:ext uri="{FF2B5EF4-FFF2-40B4-BE49-F238E27FC236}">
                <a16:creationId xmlns:a16="http://schemas.microsoft.com/office/drawing/2014/main" id="{168F5D52-D2DF-4F9E-8421-68A3A28361C6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</p:spTree>
    <p:extLst>
      <p:ext uri="{BB962C8B-B14F-4D97-AF65-F5344CB8AC3E}">
        <p14:creationId xmlns:p14="http://schemas.microsoft.com/office/powerpoint/2010/main" val="1460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4DC13F93-E86E-473A-BDAA-5170714B3A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980" y="5214"/>
            <a:ext cx="2675020" cy="6373398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D9AE87CA-CEF4-4392-B6B8-819B5FE6D90B}"/>
              </a:ext>
            </a:extLst>
          </p:cNvPr>
          <p:cNvSpPr/>
          <p:nvPr/>
        </p:nvSpPr>
        <p:spPr>
          <a:xfrm>
            <a:off x="490411" y="2335215"/>
            <a:ext cx="2792028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Działania kluczowe: </a:t>
            </a:r>
          </a:p>
          <a:p>
            <a:pPr marL="538163" indent="-274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Tworzenie sieci kooperacji i podnoszenie kwalifikacji</a:t>
            </a:r>
          </a:p>
          <a:p>
            <a:pPr marL="538163" indent="-274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</a:p>
          <a:p>
            <a:pPr marL="538163" indent="-274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Zajęcia praktyczne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51828D3-B287-4A27-995A-77DB8E6EFAF4}"/>
              </a:ext>
            </a:extLst>
          </p:cNvPr>
          <p:cNvSpPr/>
          <p:nvPr/>
        </p:nvSpPr>
        <p:spPr>
          <a:xfrm>
            <a:off x="3749041" y="815529"/>
            <a:ext cx="5647624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Okres realizacji projektu/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Období realizace projektu: </a:t>
            </a:r>
          </a:p>
          <a:p>
            <a:pPr algn="just">
              <a:lnSpc>
                <a:spcPct val="150000"/>
              </a:lnSpc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01.01.2019-30.06.2022 (42 miesiące/42měsíců)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Budżet/Rozpočet 370 155,99 €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B15FE8D-E134-4FCE-AEA9-418EDE20C6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031" y="917926"/>
            <a:ext cx="4042913" cy="1159314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B984FB2-B4DF-4678-8EA4-8F79419AA59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C3E503A-36F8-4C54-99CE-A5C256E792D3}"/>
              </a:ext>
            </a:extLst>
          </p:cNvPr>
          <p:cNvSpPr/>
          <p:nvPr/>
        </p:nvSpPr>
        <p:spPr>
          <a:xfrm>
            <a:off x="4957870" y="2335214"/>
            <a:ext cx="2792028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Klíčové aktivity: </a:t>
            </a:r>
          </a:p>
          <a:p>
            <a:pPr marL="538163" indent="-274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Tvorba kooperační sítě a zvyšování kvalifikace</a:t>
            </a:r>
          </a:p>
          <a:p>
            <a:pPr marL="538163" indent="-274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</a:p>
          <a:p>
            <a:pPr marL="538163" indent="-274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Praktická výuka</a:t>
            </a:r>
          </a:p>
          <a:p>
            <a:pPr marL="538163" indent="-2746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Workshopy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3EB0DD7-62BF-4FC0-9158-E1BFB9F300FB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29366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98589CA-96D7-484C-850E-3CB8A6A782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39" y="830641"/>
            <a:ext cx="2634668" cy="138001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A363926-39F5-4BCA-BB9E-A7827019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095" y="0"/>
            <a:ext cx="3020739" cy="6041477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51828D3-B287-4A27-995A-77DB8E6EFAF4}"/>
              </a:ext>
            </a:extLst>
          </p:cNvPr>
          <p:cNvSpPr/>
          <p:nvPr/>
        </p:nvSpPr>
        <p:spPr>
          <a:xfrm>
            <a:off x="3210249" y="773819"/>
            <a:ext cx="5536361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Okres realizacji projektu/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Období realizace projektu: 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	01.01.2019-31.03.2021 (27 měsíců)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Budżet/Rozpočet 226 674,52 €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FFF65E18-1C8B-4A0F-9B4E-7181C67347E3}"/>
              </a:ext>
            </a:extLst>
          </p:cNvPr>
          <p:cNvSpPr/>
          <p:nvPr/>
        </p:nvSpPr>
        <p:spPr>
          <a:xfrm>
            <a:off x="150394" y="3020738"/>
            <a:ext cx="3634468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Działania kluczowe: </a:t>
            </a:r>
          </a:p>
          <a:p>
            <a:pPr algn="just">
              <a:lnSpc>
                <a:spcPct val="150000"/>
              </a:lnSpc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Okrągłe stoły, wspólne platformy</a:t>
            </a:r>
          </a:p>
          <a:p>
            <a:pPr algn="just">
              <a:lnSpc>
                <a:spcPct val="150000"/>
              </a:lnSpc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Atlas uzdrowisk na pograniczu polsko-czeskim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E934E01-6BEF-483A-B2AB-4EF2D47709E4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8FD0A3E-ECE3-4FBA-83E8-4703CC39C1B4}"/>
              </a:ext>
            </a:extLst>
          </p:cNvPr>
          <p:cNvSpPr/>
          <p:nvPr/>
        </p:nvSpPr>
        <p:spPr>
          <a:xfrm>
            <a:off x="4044731" y="3030364"/>
            <a:ext cx="3634468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Klíčové aktivity: </a:t>
            </a:r>
          </a:p>
          <a:p>
            <a:pPr algn="just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Kulaté stoly, společné platformy</a:t>
            </a:r>
          </a:p>
          <a:p>
            <a:pPr algn="just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Atlas lázeňství na česko-polském pohraničí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E8EC7B7-93D8-4FBC-A24E-4D79F7D1A770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31898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98589CA-96D7-484C-850E-3CB8A6A782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204" y="47413"/>
            <a:ext cx="1831795" cy="959476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E934E01-6BEF-483A-B2AB-4EF2D47709E4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D96D77F-B056-4F20-9298-B59BFC6839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3" y="1025183"/>
            <a:ext cx="2892068" cy="216905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7437BEF-DBF4-4F8D-897F-5C1C32F8C0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110" y="1025183"/>
            <a:ext cx="3810084" cy="21690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F8D5D6-FD6E-494C-8114-9F94E03A9EA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485" y="982123"/>
            <a:ext cx="2775795" cy="208184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8FED9A-89A1-4739-BD93-862FBF9D65A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110" y="3582063"/>
            <a:ext cx="3917494" cy="19043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BF41DB7-10E5-4678-B6FB-E68180AC41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2" y="3582063"/>
            <a:ext cx="2859789" cy="21448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D38E6C7-11E2-4EB1-A11A-ADBF606349B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375" y="3369809"/>
            <a:ext cx="2766905" cy="207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E221C722-3C75-4F04-9A9D-302119B4E381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3AF00D6C-59E9-4A91-B197-26630DE4C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A72C926F-B279-4F1E-B020-805CDF0167DF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7" name="Google Shape;345;p33">
              <a:extLst>
                <a:ext uri="{FF2B5EF4-FFF2-40B4-BE49-F238E27FC236}">
                  <a16:creationId xmlns:a16="http://schemas.microsoft.com/office/drawing/2014/main" id="{0761E628-312B-403A-8898-7389E0E78E6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056A1E9-5D4D-45D7-A14F-171352F8CDD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95E20560-4467-41DA-AE36-5FCFA6C5784B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A674C0C-03A7-43D1-8AE6-014DFE18AB0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917EA9E-B1B0-47C5-9DBC-8150AF99ADD2}"/>
              </a:ext>
            </a:extLst>
          </p:cNvPr>
          <p:cNvSpPr txBox="1"/>
          <p:nvPr/>
        </p:nvSpPr>
        <p:spPr>
          <a:xfrm>
            <a:off x="2470065" y="554252"/>
            <a:ext cx="3499382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/>
              <a:t>Historia EUWT NOVUM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C61FD92-4FAB-43F2-BE3F-91F11CEDC10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5D9F0F0-616A-4E10-802A-DDE87FE75D18}"/>
              </a:ext>
            </a:extLst>
          </p:cNvPr>
          <p:cNvSpPr txBox="1"/>
          <p:nvPr/>
        </p:nvSpPr>
        <p:spPr>
          <a:xfrm>
            <a:off x="6107822" y="628180"/>
            <a:ext cx="3499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Historie ESÚS NOVUM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961A2D2F-3B3D-441B-8B42-BF4978358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935" y="935957"/>
            <a:ext cx="4342893" cy="33540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5 października 2011 r. podpisanie listu intencyjnego przez partnerów projektu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Projekt „Strategia zintegrowanej współpracy czesko-polskiego pogranicza”, realizowany w okresie 01.01.2012r. – 31.12.2013r.</a:t>
            </a:r>
            <a:r>
              <a:rPr lang="pl-PL" i="1" dirty="0"/>
              <a:t> </a:t>
            </a:r>
            <a:r>
              <a:rPr lang="pl-PL" dirty="0"/>
              <a:t> </a:t>
            </a:r>
          </a:p>
        </p:txBody>
      </p:sp>
      <p:sp>
        <p:nvSpPr>
          <p:cNvPr id="24" name="Symbol zastępczy zawartości 6">
            <a:extLst>
              <a:ext uri="{FF2B5EF4-FFF2-40B4-BE49-F238E27FC236}">
                <a16:creationId xmlns:a16="http://schemas.microsoft.com/office/drawing/2014/main" id="{9F2F84F5-2871-4099-8B58-90423A54D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8915" y="994152"/>
            <a:ext cx="4338674" cy="33540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5. října 2011. Podpis dohody o spolupráci projektovými partnery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Projekt „Strategie integrované spolupráce česko-polského příhraničí 2014-2020”, zrealizovaný v období 01.01.2012 – 31.12.2013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F8EFDA-0E85-4331-87A9-3953E21AB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9881" y="4066649"/>
            <a:ext cx="8315665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a 16">
            <a:extLst>
              <a:ext uri="{FF2B5EF4-FFF2-40B4-BE49-F238E27FC236}">
                <a16:creationId xmlns:a16="http://schemas.microsoft.com/office/drawing/2014/main" id="{54ED0254-DCF4-497E-9384-08D8BA4416C1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632FA8C9-97E9-4AA1-8F70-DC03FF7B943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084ACCE7-EBB7-4254-9448-A752E8DFEE3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BA083F85-4EB8-40C3-9E93-93E2FDBA78E8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3664B7ED-A25B-4383-9EF7-E40DBC5FDA64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2" name="Prostokąt 31">
            <a:extLst>
              <a:ext uri="{FF2B5EF4-FFF2-40B4-BE49-F238E27FC236}">
                <a16:creationId xmlns:a16="http://schemas.microsoft.com/office/drawing/2014/main" id="{4FBF5927-2B92-4B67-A373-82D53D4AE78D}"/>
              </a:ext>
            </a:extLst>
          </p:cNvPr>
          <p:cNvSpPr/>
          <p:nvPr/>
        </p:nvSpPr>
        <p:spPr>
          <a:xfrm>
            <a:off x="606565" y="2457824"/>
            <a:ext cx="676941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Okres realizacji projektu/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Období realizace projektu: 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	01.06.2018 - 30.11.2018 (6 miesięcy/6měsíců)</a:t>
            </a:r>
          </a:p>
        </p:txBody>
      </p:sp>
      <p:pic>
        <p:nvPicPr>
          <p:cNvPr id="33" name="Google Shape;241;p26">
            <a:extLst>
              <a:ext uri="{FF2B5EF4-FFF2-40B4-BE49-F238E27FC236}">
                <a16:creationId xmlns:a16="http://schemas.microsoft.com/office/drawing/2014/main" id="{A4053060-F513-4DA7-BDCD-664B6507FB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58480" y="4725435"/>
            <a:ext cx="854982" cy="104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42;p26">
            <a:extLst>
              <a:ext uri="{FF2B5EF4-FFF2-40B4-BE49-F238E27FC236}">
                <a16:creationId xmlns:a16="http://schemas.microsoft.com/office/drawing/2014/main" id="{82DFD13A-4627-41DD-BAD6-74E3AD90E6A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12192" y="4717549"/>
            <a:ext cx="790321" cy="100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43;p26">
            <a:extLst>
              <a:ext uri="{FF2B5EF4-FFF2-40B4-BE49-F238E27FC236}">
                <a16:creationId xmlns:a16="http://schemas.microsoft.com/office/drawing/2014/main" id="{28F27106-0D33-4508-9445-BDCB7A6F5B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01243" y="4692216"/>
            <a:ext cx="2551605" cy="100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44;p26">
            <a:extLst>
              <a:ext uri="{FF2B5EF4-FFF2-40B4-BE49-F238E27FC236}">
                <a16:creationId xmlns:a16="http://schemas.microsoft.com/office/drawing/2014/main" id="{88379648-8A99-4F39-BE2A-2A73F1564CE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59803" y="4613083"/>
            <a:ext cx="967620" cy="119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5;p26">
            <a:extLst>
              <a:ext uri="{FF2B5EF4-FFF2-40B4-BE49-F238E27FC236}">
                <a16:creationId xmlns:a16="http://schemas.microsoft.com/office/drawing/2014/main" id="{C4821E8E-CFD3-4ED4-AD7F-5FC68D2A421C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19" y="4804909"/>
            <a:ext cx="1960986" cy="9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3419DF6C-76B5-4314-BA5D-08E3284F5218}"/>
              </a:ext>
            </a:extLst>
          </p:cNvPr>
          <p:cNvSpPr txBox="1"/>
          <p:nvPr/>
        </p:nvSpPr>
        <p:spPr>
          <a:xfrm>
            <a:off x="-133596" y="941563"/>
            <a:ext cx="376863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15 LAT RAZEM</a:t>
            </a:r>
          </a:p>
          <a:p>
            <a:pPr algn="ctr">
              <a:lnSpc>
                <a:spcPct val="150000"/>
              </a:lnSpc>
            </a:pPr>
            <a:r>
              <a:rPr lang="pl-PL" sz="3200" b="1" dirty="0"/>
              <a:t>15. LET SPOLU</a:t>
            </a:r>
          </a:p>
        </p:txBody>
      </p:sp>
      <p:pic>
        <p:nvPicPr>
          <p:cNvPr id="39" name="Google Shape;256;p27">
            <a:extLst>
              <a:ext uri="{FF2B5EF4-FFF2-40B4-BE49-F238E27FC236}">
                <a16:creationId xmlns:a16="http://schemas.microsoft.com/office/drawing/2014/main" id="{F876F4BD-531A-4C3A-BBEF-F36F97DAAD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741" y="1437599"/>
            <a:ext cx="3791852" cy="284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ttp://www.euwt-novum.eu/thumbs/15-lat-razem-776.png">
            <a:extLst>
              <a:ext uri="{FF2B5EF4-FFF2-40B4-BE49-F238E27FC236}">
                <a16:creationId xmlns:a16="http://schemas.microsoft.com/office/drawing/2014/main" id="{F359879F-FE60-4279-B0CE-EA593A01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5497" cy="6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2D0610BD-1E67-405D-B126-1890A1488624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EE53A3B-32D0-4056-AB74-583742348415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27088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a 16">
            <a:extLst>
              <a:ext uri="{FF2B5EF4-FFF2-40B4-BE49-F238E27FC236}">
                <a16:creationId xmlns:a16="http://schemas.microsoft.com/office/drawing/2014/main" id="{54ED0254-DCF4-497E-9384-08D8BA4416C1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2" name="Google Shape;345;p33">
              <a:extLst>
                <a:ext uri="{FF2B5EF4-FFF2-40B4-BE49-F238E27FC236}">
                  <a16:creationId xmlns:a16="http://schemas.microsoft.com/office/drawing/2014/main" id="{632FA8C9-97E9-4AA1-8F70-DC03FF7B943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084ACCE7-EBB7-4254-9448-A752E8DFEE3D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BA083F85-4EB8-40C3-9E93-93E2FDBA78E8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3664B7ED-A25B-4383-9EF7-E40DBC5FDA64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266" name="Picture 2" descr="http://www.euwt-novum.eu/thumbs/15-lat-razem-776.png">
            <a:extLst>
              <a:ext uri="{FF2B5EF4-FFF2-40B4-BE49-F238E27FC236}">
                <a16:creationId xmlns:a16="http://schemas.microsoft.com/office/drawing/2014/main" id="{F5D63083-7DA7-4184-8A34-17D3F3E7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5497" cy="6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C8DB49D5-1709-483E-82E2-0C2BD0F35F57}"/>
              </a:ext>
            </a:extLst>
          </p:cNvPr>
          <p:cNvGrpSpPr>
            <a:grpSpLocks noChangeAspect="1"/>
          </p:cNvGrpSpPr>
          <p:nvPr/>
        </p:nvGrpSpPr>
        <p:grpSpPr>
          <a:xfrm>
            <a:off x="3918619" y="689285"/>
            <a:ext cx="4196681" cy="625978"/>
            <a:chOff x="108619" y="4613083"/>
            <a:chExt cx="8018804" cy="1196086"/>
          </a:xfrm>
        </p:grpSpPr>
        <p:pic>
          <p:nvPicPr>
            <p:cNvPr id="33" name="Google Shape;241;p26">
              <a:extLst>
                <a:ext uri="{FF2B5EF4-FFF2-40B4-BE49-F238E27FC236}">
                  <a16:creationId xmlns:a16="http://schemas.microsoft.com/office/drawing/2014/main" id="{A4053060-F513-4DA7-BDCD-664B6507FB7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58480" y="4725435"/>
              <a:ext cx="854982" cy="1042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42;p26">
              <a:extLst>
                <a:ext uri="{FF2B5EF4-FFF2-40B4-BE49-F238E27FC236}">
                  <a16:creationId xmlns:a16="http://schemas.microsoft.com/office/drawing/2014/main" id="{82DFD13A-4627-41DD-BAD6-74E3AD90E6A8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2192" y="4717549"/>
              <a:ext cx="790321" cy="100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43;p26">
              <a:extLst>
                <a:ext uri="{FF2B5EF4-FFF2-40B4-BE49-F238E27FC236}">
                  <a16:creationId xmlns:a16="http://schemas.microsoft.com/office/drawing/2014/main" id="{28F27106-0D33-4508-9445-BDCB7A6F5B8B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1243" y="4692216"/>
              <a:ext cx="2551605" cy="100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44;p26">
              <a:extLst>
                <a:ext uri="{FF2B5EF4-FFF2-40B4-BE49-F238E27FC236}">
                  <a16:creationId xmlns:a16="http://schemas.microsoft.com/office/drawing/2014/main" id="{88379648-8A99-4F39-BE2A-2A73F1564CE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159803" y="4613083"/>
              <a:ext cx="967620" cy="1196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45;p26">
              <a:extLst>
                <a:ext uri="{FF2B5EF4-FFF2-40B4-BE49-F238E27FC236}">
                  <a16:creationId xmlns:a16="http://schemas.microsoft.com/office/drawing/2014/main" id="{C4821E8E-CFD3-4ED4-AD7F-5FC68D2A421C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619" y="4804909"/>
              <a:ext cx="1960986" cy="917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3419DF6C-76B5-4314-BA5D-08E3284F5218}"/>
              </a:ext>
            </a:extLst>
          </p:cNvPr>
          <p:cNvSpPr txBox="1"/>
          <p:nvPr/>
        </p:nvSpPr>
        <p:spPr>
          <a:xfrm>
            <a:off x="-333621" y="571686"/>
            <a:ext cx="37686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15 LAT RAZEM</a:t>
            </a:r>
          </a:p>
          <a:p>
            <a:pPr algn="ctr">
              <a:lnSpc>
                <a:spcPct val="150000"/>
              </a:lnSpc>
            </a:pPr>
            <a:r>
              <a:rPr lang="pl-PL" sz="2400" b="1" dirty="0"/>
              <a:t>15. LET SPOLU</a:t>
            </a:r>
          </a:p>
        </p:txBody>
      </p:sp>
      <p:pic>
        <p:nvPicPr>
          <p:cNvPr id="26" name="Google Shape;255;p27">
            <a:extLst>
              <a:ext uri="{FF2B5EF4-FFF2-40B4-BE49-F238E27FC236}">
                <a16:creationId xmlns:a16="http://schemas.microsoft.com/office/drawing/2014/main" id="{452FDD7E-6A2E-4F8C-80CC-1F66ECD7F40D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705" y="251165"/>
            <a:ext cx="3592100" cy="17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56;p27">
            <a:extLst>
              <a:ext uri="{FF2B5EF4-FFF2-40B4-BE49-F238E27FC236}">
                <a16:creationId xmlns:a16="http://schemas.microsoft.com/office/drawing/2014/main" id="{2B2B86B7-E563-42B7-A260-BD3525B4FEAD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8725" y="2138646"/>
            <a:ext cx="2545080" cy="190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57;p27">
            <a:extLst>
              <a:ext uri="{FF2B5EF4-FFF2-40B4-BE49-F238E27FC236}">
                <a16:creationId xmlns:a16="http://schemas.microsoft.com/office/drawing/2014/main" id="{AB1CAA56-3282-4264-8F4F-1C50A37026A4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705" y="4168849"/>
            <a:ext cx="3592100" cy="174616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52;p27">
            <a:extLst>
              <a:ext uri="{FF2B5EF4-FFF2-40B4-BE49-F238E27FC236}">
                <a16:creationId xmlns:a16="http://schemas.microsoft.com/office/drawing/2014/main" id="{CF3C9FF3-778C-43F1-AA71-B405D4EC6A95}"/>
              </a:ext>
            </a:extLst>
          </p:cNvPr>
          <p:cNvSpPr txBox="1">
            <a:spLocks/>
          </p:cNvSpPr>
          <p:nvPr/>
        </p:nvSpPr>
        <p:spPr>
          <a:xfrm>
            <a:off x="174547" y="1666421"/>
            <a:ext cx="8344242" cy="47620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400" dirty="0"/>
              <a:t>Panel I – </a:t>
            </a:r>
            <a:r>
              <a:rPr lang="pl-PL" sz="1400" b="0" dirty="0"/>
              <a:t>Podsumowanie 15 lat współpracy – co nam się udało, co możemy zrobić, aby wzmocnić współpracę międzyregionalną?</a:t>
            </a:r>
            <a:br>
              <a:rPr lang="pl-PL" sz="1400" b="0" dirty="0"/>
            </a:br>
            <a:r>
              <a:rPr lang="cs-CZ" sz="1400" b="0" dirty="0"/>
              <a:t>Shrnutí 15 let spolupráce – co se nám podařilo, co můžeme udělat pro posílení meziregionální spolupráce.</a:t>
            </a:r>
          </a:p>
          <a:p>
            <a:pPr marL="228600" indent="-22860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400" dirty="0"/>
              <a:t>Panel II – </a:t>
            </a:r>
            <a:r>
              <a:rPr lang="pl-PL" sz="1400" b="0" dirty="0"/>
              <a:t>Rynek pracy i demografia na polsko-czeskim pograniczu – teraźniejszość i perspektywy</a:t>
            </a:r>
            <a:br>
              <a:rPr lang="pl-PL" sz="1400" b="0" dirty="0"/>
            </a:br>
            <a:r>
              <a:rPr lang="cs-CZ" sz="1400" b="0" dirty="0"/>
              <a:t>Pracovní trh a demografie na polsko-českém pohraničí – současnost a perspektivy</a:t>
            </a:r>
          </a:p>
          <a:p>
            <a:pPr marL="228600" indent="-22860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400" dirty="0"/>
              <a:t>Panel III – </a:t>
            </a:r>
            <a:r>
              <a:rPr lang="pl-PL" sz="1400" b="0" dirty="0"/>
              <a:t>Transport na polsko-czeskim pograniczu</a:t>
            </a:r>
            <a:br>
              <a:rPr lang="pl-PL" sz="1400" b="0" dirty="0"/>
            </a:br>
            <a:r>
              <a:rPr lang="cs-CZ" sz="1400" b="0" dirty="0"/>
              <a:t>Doprava na polsko-českém pohraničí</a:t>
            </a:r>
          </a:p>
          <a:p>
            <a:pPr marL="228600" indent="-22860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400" dirty="0"/>
              <a:t>Panel IV – </a:t>
            </a:r>
            <a:r>
              <a:rPr lang="pl-PL" sz="1400" b="0" dirty="0"/>
              <a:t>Wspólne projekty realizowane przez Województwo Dolnośląskie oraz kraj </a:t>
            </a:r>
            <a:r>
              <a:rPr lang="pl-PL" sz="1400" b="0" dirty="0" err="1"/>
              <a:t>kralovohradecki</a:t>
            </a:r>
            <a:r>
              <a:rPr lang="pl-PL" sz="1400" b="0" dirty="0"/>
              <a:t>, </a:t>
            </a:r>
            <a:r>
              <a:rPr lang="pl-PL" sz="1400" b="0" dirty="0" err="1"/>
              <a:t>liberecki</a:t>
            </a:r>
            <a:r>
              <a:rPr lang="pl-PL" sz="1400" b="0" dirty="0"/>
              <a:t> oraz pardubicki</a:t>
            </a:r>
            <a:br>
              <a:rPr lang="pl-PL" sz="1400" b="0" dirty="0"/>
            </a:br>
            <a:r>
              <a:rPr lang="cs-CZ" sz="1400" b="0" dirty="0"/>
              <a:t>Společné projekty realizované Dolnoslezským vojvodstvím a Královéhradeckým, Libereckým a Pardubickým krajem</a:t>
            </a:r>
          </a:p>
          <a:p>
            <a:pPr marL="228600" indent="-22860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400" dirty="0"/>
              <a:t>Panel V – </a:t>
            </a:r>
            <a:r>
              <a:rPr lang="pl-PL" sz="1400" b="0" dirty="0"/>
              <a:t>Efekty projektów realizowanych przez euroregiony oraz EUWT NOVUM</a:t>
            </a:r>
            <a:br>
              <a:rPr lang="pl-PL" sz="1400" b="0" dirty="0"/>
            </a:br>
            <a:r>
              <a:rPr lang="cs-CZ" sz="1400" b="0" dirty="0"/>
              <a:t>Efekty projektů realizovaných Euroregiony a ESÚS NOVUM</a:t>
            </a:r>
          </a:p>
          <a:p>
            <a:pPr marL="228600" indent="-22860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400" dirty="0"/>
              <a:t>Panel VI – </a:t>
            </a:r>
            <a:r>
              <a:rPr lang="pl-PL" sz="1400" b="0" dirty="0"/>
              <a:t>Kraje czeskie i Województwo Dolnośląskie – ich rozwój i potencjał. Największe szanse i wyzwania we współpracy międzyregionalnej oraz transgranicznej</a:t>
            </a:r>
            <a:br>
              <a:rPr lang="pl-PL" sz="1400" b="0" dirty="0"/>
            </a:br>
            <a:r>
              <a:rPr lang="cs-CZ" sz="1400" b="0" dirty="0"/>
              <a:t>České kraje a Dolnoslezské vojvodství – jejich rozvoj a potenciál. Největší šance a výzvy v přeshraniční meziregionální spolupráci</a:t>
            </a:r>
          </a:p>
          <a:p>
            <a:pPr marL="228600" indent="-22860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400" dirty="0"/>
              <a:t>Panel VII – </a:t>
            </a:r>
            <a:r>
              <a:rPr lang="pl-PL" sz="1400" b="0" dirty="0"/>
              <a:t>Czeskie samorządy, które odniosły sukcesy we współpracy z polskimi samorządami</a:t>
            </a:r>
            <a:br>
              <a:rPr lang="pl-PL" sz="1400" b="0" dirty="0"/>
            </a:br>
            <a:r>
              <a:rPr lang="cs-CZ" sz="1400" b="0" dirty="0"/>
              <a:t>České samosprávy, které měli největší úspěchy při spolupráci s polskými samosprávami </a:t>
            </a:r>
          </a:p>
          <a:p>
            <a:pPr marL="298450" indent="-17145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endParaRPr lang="pl-PL" sz="1100" b="0" dirty="0"/>
          </a:p>
          <a:p>
            <a:pPr marL="298450" indent="-171450">
              <a:lnSpc>
                <a:spcPct val="8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endParaRPr lang="pl-PL" sz="1100" b="0" dirty="0"/>
          </a:p>
          <a:p>
            <a:pPr marL="349250" indent="-171450">
              <a:lnSpc>
                <a:spcPct val="80000"/>
              </a:lnSpc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pl-PL" sz="1100" b="0" dirty="0"/>
          </a:p>
          <a:p>
            <a:pPr marL="349250" indent="-171450">
              <a:lnSpc>
                <a:spcPct val="80000"/>
              </a:lnSpc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pl-PL" sz="1100" b="0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5E4E0D8-B388-4C0D-ADFD-4C21F6CD40C0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268B59D-B36B-4DE1-AAD6-089FD9291EF2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 Condensed" panose="020B0502040204020203" pitchFamily="34" charset="0"/>
                <a:cs typeface="Arial"/>
                <a:sym typeface="Arial"/>
              </a:rPr>
              <a:t>http://www.esus-novum.eu</a:t>
            </a:r>
          </a:p>
        </p:txBody>
      </p:sp>
    </p:spTree>
    <p:extLst>
      <p:ext uri="{BB962C8B-B14F-4D97-AF65-F5344CB8AC3E}">
        <p14:creationId xmlns:p14="http://schemas.microsoft.com/office/powerpoint/2010/main" val="5901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76" y="201941"/>
            <a:ext cx="1892816" cy="433402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E934E01-6BEF-483A-B2AB-4EF2D47709E4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9E2FC21-8E45-44BE-9605-38C41C935424}"/>
              </a:ext>
            </a:extLst>
          </p:cNvPr>
          <p:cNvSpPr/>
          <p:nvPr/>
        </p:nvSpPr>
        <p:spPr>
          <a:xfrm>
            <a:off x="96407" y="596431"/>
            <a:ext cx="5615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b="1" dirty="0"/>
              <a:t>Projekt Wspólnie wchodzimy na transgraniczny rynek pracy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A7311BA-B48E-4508-AC13-749F1751F3B1}"/>
              </a:ext>
            </a:extLst>
          </p:cNvPr>
          <p:cNvSpPr/>
          <p:nvPr/>
        </p:nvSpPr>
        <p:spPr>
          <a:xfrm>
            <a:off x="5999593" y="344028"/>
            <a:ext cx="5148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800" dirty="0"/>
          </a:p>
          <a:p>
            <a:pPr algn="ctr"/>
            <a:r>
              <a:rPr lang="pt-BR" sz="1800" b="1" dirty="0"/>
              <a:t>Projekt Společně vstupujeme na přeshraniční trh práce</a:t>
            </a:r>
            <a:endParaRPr lang="pt-BR" sz="18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95FC3DB-2D09-4C71-8248-CB406C3EFFF1}"/>
              </a:ext>
            </a:extLst>
          </p:cNvPr>
          <p:cNvSpPr/>
          <p:nvPr/>
        </p:nvSpPr>
        <p:spPr>
          <a:xfrm>
            <a:off x="150394" y="1425706"/>
            <a:ext cx="4937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800" dirty="0"/>
              <a:t>Partnerzy projektu/</a:t>
            </a:r>
            <a:r>
              <a:rPr lang="pl-PL" sz="1800" dirty="0" err="1"/>
              <a:t>Partneři</a:t>
            </a:r>
            <a:r>
              <a:rPr lang="pl-PL" sz="1800" dirty="0"/>
              <a:t> projektu: Karkonoska Agencja Rozwoju Regionalnego, Zespół Szkół Ekonomiczno-technicznych Rakowice Wielkie, Zespół Szkół Ogólnokształcących i Zawodowych im. mjra H. Sucharskiego w Bolesławcu, Zespół Szkół Zawodowych im. Stanisława Staszica Ząbkowice Śląskie, Zespół Szkół Technicznych „Mechanik” w Jeleniej Górze, </a:t>
            </a:r>
            <a:r>
              <a:rPr lang="pl-PL" sz="1800" dirty="0" err="1"/>
              <a:t>Střední</a:t>
            </a:r>
            <a:r>
              <a:rPr lang="pl-PL" sz="1800" dirty="0"/>
              <a:t> </a:t>
            </a:r>
            <a:r>
              <a:rPr lang="pl-PL" sz="1800" dirty="0" err="1"/>
              <a:t>průmyslová</a:t>
            </a:r>
            <a:r>
              <a:rPr lang="pl-PL" sz="1800" dirty="0"/>
              <a:t> </a:t>
            </a:r>
            <a:r>
              <a:rPr lang="pl-PL" sz="1800" dirty="0" err="1"/>
              <a:t>škola</a:t>
            </a:r>
            <a:r>
              <a:rPr lang="pl-PL" sz="1800" dirty="0"/>
              <a:t> </a:t>
            </a:r>
            <a:r>
              <a:rPr lang="pl-PL" sz="1800" dirty="0" err="1"/>
              <a:t>strojní</a:t>
            </a:r>
            <a:r>
              <a:rPr lang="pl-PL" sz="1800" dirty="0"/>
              <a:t> a </a:t>
            </a:r>
            <a:r>
              <a:rPr lang="pl-PL" sz="1800" dirty="0" err="1"/>
              <a:t>elektrotechnická</a:t>
            </a:r>
            <a:r>
              <a:rPr lang="pl-PL" sz="1800" dirty="0"/>
              <a:t> a </a:t>
            </a:r>
            <a:r>
              <a:rPr lang="pl-PL" sz="1800" dirty="0" err="1"/>
              <a:t>Vyšší</a:t>
            </a:r>
            <a:r>
              <a:rPr lang="pl-PL" sz="1800" dirty="0"/>
              <a:t> </a:t>
            </a:r>
            <a:r>
              <a:rPr lang="pl-PL" sz="1800" dirty="0" err="1"/>
              <a:t>odborná</a:t>
            </a:r>
            <a:r>
              <a:rPr lang="pl-PL" sz="1800" dirty="0"/>
              <a:t> </a:t>
            </a:r>
            <a:r>
              <a:rPr lang="pl-PL" sz="1800" dirty="0" err="1"/>
              <a:t>škola</a:t>
            </a:r>
            <a:r>
              <a:rPr lang="pl-PL" sz="1800" dirty="0"/>
              <a:t> Liberec, </a:t>
            </a:r>
            <a:r>
              <a:rPr lang="pl-PL" sz="1800" dirty="0" err="1"/>
              <a:t>Střední</a:t>
            </a:r>
            <a:r>
              <a:rPr lang="pl-PL" sz="1800" dirty="0"/>
              <a:t> </a:t>
            </a:r>
            <a:r>
              <a:rPr lang="pl-PL" sz="1800" dirty="0" err="1"/>
              <a:t>škola</a:t>
            </a:r>
            <a:r>
              <a:rPr lang="pl-PL" sz="1800" dirty="0"/>
              <a:t> – </a:t>
            </a:r>
            <a:r>
              <a:rPr lang="pl-PL" sz="1800" dirty="0" err="1"/>
              <a:t>Podorlické</a:t>
            </a:r>
            <a:r>
              <a:rPr lang="pl-PL" sz="1800" dirty="0"/>
              <a:t> </a:t>
            </a:r>
            <a:r>
              <a:rPr lang="pl-PL" sz="1800" dirty="0" err="1"/>
              <a:t>vzdělávací</a:t>
            </a:r>
            <a:r>
              <a:rPr lang="pl-PL" sz="1800" dirty="0"/>
              <a:t> centrum </a:t>
            </a:r>
            <a:r>
              <a:rPr lang="pl-PL" sz="1800" dirty="0" err="1"/>
              <a:t>Dobruška</a:t>
            </a:r>
            <a:r>
              <a:rPr lang="pl-PL" sz="1800" dirty="0"/>
              <a:t>, </a:t>
            </a:r>
            <a:r>
              <a:rPr lang="pl-PL" sz="1800" dirty="0" err="1"/>
              <a:t>Střední</a:t>
            </a:r>
            <a:r>
              <a:rPr lang="pl-PL" sz="1800" dirty="0"/>
              <a:t> </a:t>
            </a:r>
            <a:r>
              <a:rPr lang="pl-PL" sz="1800" dirty="0" err="1"/>
              <a:t>odborná</a:t>
            </a:r>
            <a:r>
              <a:rPr lang="pl-PL" sz="1800" dirty="0"/>
              <a:t> </a:t>
            </a:r>
            <a:r>
              <a:rPr lang="pl-PL" sz="1800" dirty="0" err="1"/>
              <a:t>škola</a:t>
            </a:r>
            <a:r>
              <a:rPr lang="pl-PL" sz="1800" dirty="0"/>
              <a:t> a </a:t>
            </a:r>
            <a:r>
              <a:rPr lang="pl-PL" sz="1800" dirty="0" err="1"/>
              <a:t>Střední</a:t>
            </a:r>
            <a:r>
              <a:rPr lang="pl-PL" sz="1800" dirty="0"/>
              <a:t> </a:t>
            </a:r>
            <a:r>
              <a:rPr lang="pl-PL" sz="1800" dirty="0" err="1"/>
              <a:t>odborné</a:t>
            </a:r>
            <a:r>
              <a:rPr lang="pl-PL" sz="1800" dirty="0"/>
              <a:t> </a:t>
            </a:r>
            <a:r>
              <a:rPr lang="pl-PL" sz="1800" dirty="0" err="1"/>
              <a:t>učiliště</a:t>
            </a:r>
            <a:r>
              <a:rPr lang="pl-PL" sz="1800" dirty="0"/>
              <a:t> </a:t>
            </a:r>
            <a:r>
              <a:rPr lang="pl-PL" sz="1800" dirty="0" err="1"/>
              <a:t>strojírenské</a:t>
            </a:r>
            <a:r>
              <a:rPr lang="pl-PL" sz="1800" dirty="0"/>
              <a:t> a stavební, </a:t>
            </a:r>
            <a:r>
              <a:rPr lang="pl-PL" sz="1800" dirty="0" err="1"/>
              <a:t>Jeseník</a:t>
            </a:r>
            <a:r>
              <a:rPr lang="pl-PL" sz="1800" dirty="0"/>
              <a:t>, </a:t>
            </a:r>
            <a:r>
              <a:rPr lang="pl-PL" sz="1800" dirty="0" err="1"/>
              <a:t>Střední</a:t>
            </a:r>
            <a:r>
              <a:rPr lang="pl-PL" sz="1800" dirty="0"/>
              <a:t> </a:t>
            </a:r>
            <a:r>
              <a:rPr lang="pl-PL" sz="1800" dirty="0" err="1"/>
              <a:t>odborná</a:t>
            </a:r>
            <a:r>
              <a:rPr lang="pl-PL" sz="1800" dirty="0"/>
              <a:t> </a:t>
            </a:r>
            <a:r>
              <a:rPr lang="pl-PL" sz="1800" dirty="0" err="1"/>
              <a:t>škola</a:t>
            </a:r>
            <a:r>
              <a:rPr lang="pl-PL" sz="1800" dirty="0"/>
              <a:t> a </a:t>
            </a:r>
            <a:r>
              <a:rPr lang="pl-PL" sz="1800" dirty="0" err="1"/>
              <a:t>Střední</a:t>
            </a:r>
            <a:r>
              <a:rPr lang="pl-PL" sz="1800" dirty="0"/>
              <a:t> </a:t>
            </a:r>
            <a:r>
              <a:rPr lang="pl-PL" sz="1800" dirty="0" err="1"/>
              <a:t>odborné</a:t>
            </a:r>
            <a:r>
              <a:rPr lang="pl-PL" sz="1800" dirty="0"/>
              <a:t> </a:t>
            </a:r>
            <a:r>
              <a:rPr lang="pl-PL" sz="1800" dirty="0" err="1"/>
              <a:t>učiliště</a:t>
            </a:r>
            <a:r>
              <a:rPr lang="pl-PL" sz="1800" dirty="0"/>
              <a:t> Lanškroun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1F4BDD-FBCD-4249-8970-CF1180F023B4}"/>
              </a:ext>
            </a:extLst>
          </p:cNvPr>
          <p:cNvSpPr/>
          <p:nvPr/>
        </p:nvSpPr>
        <p:spPr>
          <a:xfrm>
            <a:off x="5537200" y="1268624"/>
            <a:ext cx="5991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800" b="1" dirty="0"/>
              <a:t>Celem</a:t>
            </a:r>
            <a:r>
              <a:rPr lang="pl-PL" sz="1800" dirty="0"/>
              <a:t> projektu jest </a:t>
            </a:r>
            <a:r>
              <a:rPr lang="pl-PL" sz="1800" b="1" dirty="0"/>
              <a:t>podniesienie kompetencji absolwentów średnich szkół technicznych </a:t>
            </a:r>
            <a:r>
              <a:rPr lang="pl-PL" sz="1800" dirty="0"/>
              <a:t>co ułatwi im znalezienie pracy na transgranicznym rynku pracy. W ramach projektu planowane jest zorganizowanie wspólnych szkoleń oraz warsztatów, staży dla uczniów oraz nauczycieli. Propozycja projektowa złożona zostanie do 15 kwietnia 2019, a wniosek projektowy do 30 września 2019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3AEE3E7-675F-47C3-8258-F489BF8D3D91}"/>
              </a:ext>
            </a:extLst>
          </p:cNvPr>
          <p:cNvSpPr/>
          <p:nvPr/>
        </p:nvSpPr>
        <p:spPr>
          <a:xfrm>
            <a:off x="5485171" y="35452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sz="1800" b="1" dirty="0"/>
              <a:t>Cílem</a:t>
            </a:r>
            <a:r>
              <a:rPr lang="cs-CZ" sz="1800" dirty="0"/>
              <a:t> projektu je </a:t>
            </a:r>
            <a:r>
              <a:rPr lang="cs-CZ" sz="1800" b="1" dirty="0"/>
              <a:t>zvýšení kompetencí absolventů středních technických škol</a:t>
            </a:r>
            <a:r>
              <a:rPr lang="cs-CZ" sz="1800" dirty="0"/>
              <a:t>, což jim usnadní najít zaměstnání na přeshraničním trhu práce. V rámci projektu proběhnou společná školení a workshopy, stáže pro žáky a učitele. Projektový záměr bude předložen do 15. dubna 2019 a projektová žádost do 30. září 2019.</a:t>
            </a:r>
          </a:p>
        </p:txBody>
      </p:sp>
    </p:spTree>
    <p:extLst>
      <p:ext uri="{BB962C8B-B14F-4D97-AF65-F5344CB8AC3E}">
        <p14:creationId xmlns:p14="http://schemas.microsoft.com/office/powerpoint/2010/main" val="40833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>
            <a:extLst>
              <a:ext uri="{FF2B5EF4-FFF2-40B4-BE49-F238E27FC236}">
                <a16:creationId xmlns:a16="http://schemas.microsoft.com/office/drawing/2014/main" id="{1A415E4B-F50A-4496-8FDC-30D6C2B0605B}"/>
              </a:ext>
            </a:extLst>
          </p:cNvPr>
          <p:cNvGrpSpPr/>
          <p:nvPr/>
        </p:nvGrpSpPr>
        <p:grpSpPr>
          <a:xfrm rot="10800000">
            <a:off x="8420906" y="2902875"/>
            <a:ext cx="2446420" cy="1576135"/>
            <a:chOff x="9745579" y="0"/>
            <a:chExt cx="2446420" cy="1576135"/>
          </a:xfrm>
        </p:grpSpPr>
        <p:pic>
          <p:nvPicPr>
            <p:cNvPr id="21" name="Google Shape;345;p33">
              <a:extLst>
                <a:ext uri="{FF2B5EF4-FFF2-40B4-BE49-F238E27FC236}">
                  <a16:creationId xmlns:a16="http://schemas.microsoft.com/office/drawing/2014/main" id="{306CF467-1AB0-47D0-90C4-5954E11FE62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B57D7CBD-DD3F-4CF9-B415-A630A2333F6A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98197156-DC3A-4C38-B4DF-3BC7B3895E1A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8F3598C3-57A4-430D-B2CF-BC974308B7B5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BFC78117-7F6A-448B-A041-5DFA8BC88909}"/>
              </a:ext>
            </a:extLst>
          </p:cNvPr>
          <p:cNvSpPr/>
          <p:nvPr/>
        </p:nvSpPr>
        <p:spPr>
          <a:xfrm flipH="1">
            <a:off x="9412705" y="782053"/>
            <a:ext cx="1744579" cy="529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2" name="Grupa 51">
            <a:extLst>
              <a:ext uri="{FF2B5EF4-FFF2-40B4-BE49-F238E27FC236}">
                <a16:creationId xmlns:a16="http://schemas.microsoft.com/office/drawing/2014/main" id="{0657684E-C5CC-4BD0-A501-56D2CCAF9A16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9" name="Google Shape;345;p33">
              <a:extLst>
                <a:ext uri="{FF2B5EF4-FFF2-40B4-BE49-F238E27FC236}">
                  <a16:creationId xmlns:a16="http://schemas.microsoft.com/office/drawing/2014/main" id="{A52D5C88-76D2-4A23-B168-14FAAFEC9C5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3AB5F8-2F05-4376-B2EA-8AFC9C40D6DE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BC70D63-5024-4D2B-ADA3-E08292773075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1BBEB915-217D-472A-8A0D-30947313B640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15B79A15-49D7-428D-BDA7-272E35497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386" y="1311440"/>
            <a:ext cx="5943803" cy="1360964"/>
          </a:xfrm>
          <a:prstGeom prst="rect">
            <a:avLst/>
          </a:prstGeom>
        </p:spPr>
      </p:pic>
      <p:sp>
        <p:nvSpPr>
          <p:cNvPr id="40" name="Prostokąt 39">
            <a:extLst>
              <a:ext uri="{FF2B5EF4-FFF2-40B4-BE49-F238E27FC236}">
                <a16:creationId xmlns:a16="http://schemas.microsoft.com/office/drawing/2014/main" id="{A039C2C0-D550-4886-86B0-CADB848D86F0}"/>
              </a:ext>
            </a:extLst>
          </p:cNvPr>
          <p:cNvSpPr/>
          <p:nvPr/>
        </p:nvSpPr>
        <p:spPr>
          <a:xfrm>
            <a:off x="-8022" y="4150895"/>
            <a:ext cx="12200021" cy="27071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61BC631F-ADCD-4D51-8806-12F084BE0C1F}"/>
              </a:ext>
            </a:extLst>
          </p:cNvPr>
          <p:cNvSpPr txBox="1"/>
          <p:nvPr/>
        </p:nvSpPr>
        <p:spPr>
          <a:xfrm>
            <a:off x="185919" y="6176536"/>
            <a:ext cx="3702392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5413FDDC-28D9-4756-9189-07C5D5212D22}"/>
              </a:ext>
            </a:extLst>
          </p:cNvPr>
          <p:cNvSpPr txBox="1"/>
          <p:nvPr/>
        </p:nvSpPr>
        <p:spPr>
          <a:xfrm>
            <a:off x="185919" y="4269385"/>
            <a:ext cx="2974375" cy="187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ul. 1 Maja 27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58-500 Jelenia Góra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biuro@euwt-novum.eu </a:t>
            </a:r>
          </a:p>
          <a:p>
            <a:pPr>
              <a:lnSpc>
                <a:spcPct val="150000"/>
              </a:lnSpc>
            </a:pPr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	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A6EDDAF-38B9-4533-82BB-F9891431B337}"/>
              </a:ext>
            </a:extLst>
          </p:cNvPr>
          <p:cNvGrpSpPr>
            <a:grpSpLocks noChangeAspect="1"/>
          </p:cNvGrpSpPr>
          <p:nvPr/>
        </p:nvGrpSpPr>
        <p:grpSpPr>
          <a:xfrm>
            <a:off x="5501834" y="4582640"/>
            <a:ext cx="6261542" cy="1593896"/>
            <a:chOff x="4360441" y="4467257"/>
            <a:chExt cx="7219057" cy="1837635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5" name="Owal 44">
              <a:extLst>
                <a:ext uri="{FF2B5EF4-FFF2-40B4-BE49-F238E27FC236}">
                  <a16:creationId xmlns:a16="http://schemas.microsoft.com/office/drawing/2014/main" id="{E2D5991F-2336-4CF4-BFA3-684C1FBDEED4}"/>
                </a:ext>
              </a:extLst>
            </p:cNvPr>
            <p:cNvSpPr/>
            <p:nvPr/>
          </p:nvSpPr>
          <p:spPr>
            <a:xfrm>
              <a:off x="4360441" y="4470973"/>
              <a:ext cx="1833919" cy="1833919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F0CE0F0F-83F6-4E20-A000-DD529F4FEE45}"/>
                </a:ext>
              </a:extLst>
            </p:cNvPr>
            <p:cNvSpPr/>
            <p:nvPr/>
          </p:nvSpPr>
          <p:spPr>
            <a:xfrm>
              <a:off x="5831437" y="4467258"/>
              <a:ext cx="1833919" cy="1833919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E8BAB476-DD0D-4BC9-80A6-4AB0CE142F25}"/>
                </a:ext>
              </a:extLst>
            </p:cNvPr>
            <p:cNvSpPr/>
            <p:nvPr/>
          </p:nvSpPr>
          <p:spPr>
            <a:xfrm>
              <a:off x="7222132" y="4467258"/>
              <a:ext cx="1833919" cy="1833919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C6341003-2C4F-4644-A83D-FD1BF4F6DB55}"/>
                </a:ext>
              </a:extLst>
            </p:cNvPr>
            <p:cNvSpPr/>
            <p:nvPr/>
          </p:nvSpPr>
          <p:spPr>
            <a:xfrm>
              <a:off x="8612827" y="4467258"/>
              <a:ext cx="1833919" cy="1833919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id="{E60DC3A7-A673-421B-B766-1DEFA9D32C3C}"/>
                </a:ext>
              </a:extLst>
            </p:cNvPr>
            <p:cNvSpPr/>
            <p:nvPr/>
          </p:nvSpPr>
          <p:spPr>
            <a:xfrm>
              <a:off x="9745579" y="4467257"/>
              <a:ext cx="1833919" cy="1833919"/>
            </a:xfrm>
            <a:prstGeom prst="ellipse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9" name="Obraz 18">
            <a:extLst>
              <a:ext uri="{FF2B5EF4-FFF2-40B4-BE49-F238E27FC236}">
                <a16:creationId xmlns:a16="http://schemas.microsoft.com/office/drawing/2014/main" id="{DF8D6F31-1738-4A84-BFA2-BBA18C369F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0906" y="334886"/>
            <a:ext cx="3427389" cy="356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euwt-novum.eu/thumbs/official-facebook-clipart-png-8-755.jpg&amp;w=220&amp;h=220&amp;far=1&amp;q=100">
            <a:hlinkClick r:id="rId10"/>
            <a:extLst>
              <a:ext uri="{FF2B5EF4-FFF2-40B4-BE49-F238E27FC236}">
                <a16:creationId xmlns:a16="http://schemas.microsoft.com/office/drawing/2014/main" id="{084C37DD-D7EA-4752-B08F-AE61C1280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676" y="5758567"/>
            <a:ext cx="505719" cy="5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AE1482C-2F9C-4269-B0FF-504A07FBB91B}"/>
              </a:ext>
            </a:extLst>
          </p:cNvPr>
          <p:cNvSpPr/>
          <p:nvPr/>
        </p:nvSpPr>
        <p:spPr>
          <a:xfrm>
            <a:off x="832919" y="5811371"/>
            <a:ext cx="1766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spc="16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#EUWTNOVUMJG</a:t>
            </a:r>
          </a:p>
        </p:txBody>
      </p:sp>
    </p:spTree>
    <p:extLst>
      <p:ext uri="{BB962C8B-B14F-4D97-AF65-F5344CB8AC3E}">
        <p14:creationId xmlns:p14="http://schemas.microsoft.com/office/powerpoint/2010/main" val="27447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E221C722-3C75-4F04-9A9D-302119B4E381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3AF00D6C-59E9-4A91-B197-26630DE4C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A72C926F-B279-4F1E-B020-805CDF0167DF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7" name="Google Shape;345;p33">
              <a:extLst>
                <a:ext uri="{FF2B5EF4-FFF2-40B4-BE49-F238E27FC236}">
                  <a16:creationId xmlns:a16="http://schemas.microsoft.com/office/drawing/2014/main" id="{0761E628-312B-403A-8898-7389E0E78E6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056A1E9-5D4D-45D7-A14F-171352F8CDD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95E20560-4467-41DA-AE36-5FCFA6C5784B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A674C0C-03A7-43D1-8AE6-014DFE18AB0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917EA9E-B1B0-47C5-9DBC-8150AF99ADD2}"/>
              </a:ext>
            </a:extLst>
          </p:cNvPr>
          <p:cNvSpPr txBox="1"/>
          <p:nvPr/>
        </p:nvSpPr>
        <p:spPr>
          <a:xfrm>
            <a:off x="2470065" y="554252"/>
            <a:ext cx="3499382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/>
              <a:t>Podpisanie Konwencji oraz Statutu Ugrupowania 15 września 2015 r. </a:t>
            </a:r>
            <a:br>
              <a:rPr lang="pl-PL" b="1" dirty="0"/>
            </a:br>
            <a:r>
              <a:rPr lang="pl-PL" b="1" dirty="0"/>
              <a:t>na Śnieżce</a:t>
            </a:r>
          </a:p>
        </p:txBody>
      </p:sp>
      <p:pic>
        <p:nvPicPr>
          <p:cNvPr id="39" name="Picture 4" descr="SniezkaEUWT">
            <a:extLst>
              <a:ext uri="{FF2B5EF4-FFF2-40B4-BE49-F238E27FC236}">
                <a16:creationId xmlns:a16="http://schemas.microsoft.com/office/drawing/2014/main" id="{4E2A125E-227E-43C8-A480-B1C9E289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25" y="1896216"/>
            <a:ext cx="3557423" cy="266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8" descr="SniezkaEUWT (15)">
            <a:extLst>
              <a:ext uri="{FF2B5EF4-FFF2-40B4-BE49-F238E27FC236}">
                <a16:creationId xmlns:a16="http://schemas.microsoft.com/office/drawing/2014/main" id="{11BCAA0A-7DC4-4DD1-91B9-C39FE7B9A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125" y="3339435"/>
            <a:ext cx="3967396" cy="220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6" descr="SniezkaEUWT (14)">
            <a:extLst>
              <a:ext uri="{FF2B5EF4-FFF2-40B4-BE49-F238E27FC236}">
                <a16:creationId xmlns:a16="http://schemas.microsoft.com/office/drawing/2014/main" id="{FE3E2E4A-438E-4503-965E-84895148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1898" y="1896216"/>
            <a:ext cx="3499382" cy="2340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C61FD92-4FAB-43F2-BE3F-91F11CEDC10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5D9F0F0-616A-4E10-802A-DDE87FE75D18}"/>
              </a:ext>
            </a:extLst>
          </p:cNvPr>
          <p:cNvSpPr txBox="1"/>
          <p:nvPr/>
        </p:nvSpPr>
        <p:spPr>
          <a:xfrm>
            <a:off x="6107822" y="628180"/>
            <a:ext cx="3499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Úmluva o založení Seskupení a Stanovy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Seskupení</a:t>
            </a:r>
            <a:r>
              <a:rPr lang="cs-CZ" b="1" dirty="0">
                <a:solidFill>
                  <a:schemeClr val="tx1"/>
                </a:solidFill>
              </a:rPr>
              <a:t> byly podepsány dne 15. září 2015 na Sněžce</a:t>
            </a:r>
          </a:p>
        </p:txBody>
      </p:sp>
    </p:spTree>
    <p:extLst>
      <p:ext uri="{BB962C8B-B14F-4D97-AF65-F5344CB8AC3E}">
        <p14:creationId xmlns:p14="http://schemas.microsoft.com/office/powerpoint/2010/main" val="22408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E221C722-3C75-4F04-9A9D-302119B4E381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3AF00D6C-59E9-4A91-B197-26630DE4C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A72C926F-B279-4F1E-B020-805CDF0167DF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7" name="Google Shape;345;p33">
              <a:extLst>
                <a:ext uri="{FF2B5EF4-FFF2-40B4-BE49-F238E27FC236}">
                  <a16:creationId xmlns:a16="http://schemas.microsoft.com/office/drawing/2014/main" id="{0761E628-312B-403A-8898-7389E0E78E6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056A1E9-5D4D-45D7-A14F-171352F8CDD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95E20560-4467-41DA-AE36-5FCFA6C5784B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A674C0C-03A7-43D1-8AE6-014DFE18AB0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917EA9E-B1B0-47C5-9DBC-8150AF99ADD2}"/>
              </a:ext>
            </a:extLst>
          </p:cNvPr>
          <p:cNvSpPr txBox="1"/>
          <p:nvPr/>
        </p:nvSpPr>
        <p:spPr>
          <a:xfrm>
            <a:off x="2470065" y="554252"/>
            <a:ext cx="3499382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/>
              <a:t>Zgromadzenie Ogólne </a:t>
            </a:r>
          </a:p>
          <a:p>
            <a:pPr algn="ctr">
              <a:lnSpc>
                <a:spcPct val="150000"/>
              </a:lnSpc>
            </a:pPr>
            <a:r>
              <a:rPr lang="pl-PL" b="1" dirty="0"/>
              <a:t>22 października 2015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C61FD92-4FAB-43F2-BE3F-91F11CEDC10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5D9F0F0-616A-4E10-802A-DDE87FE75D18}"/>
              </a:ext>
            </a:extLst>
          </p:cNvPr>
          <p:cNvSpPr txBox="1"/>
          <p:nvPr/>
        </p:nvSpPr>
        <p:spPr>
          <a:xfrm>
            <a:off x="6107822" y="628180"/>
            <a:ext cx="349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Valné shromáždění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22. října 2015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432AE12-3CE8-4B70-AD73-5394097B9F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20" y="1568756"/>
            <a:ext cx="9390343" cy="424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E221C722-3C75-4F04-9A9D-302119B4E381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3AF00D6C-59E9-4A91-B197-26630DE4C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A72C926F-B279-4F1E-B020-805CDF0167DF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7" name="Google Shape;345;p33">
              <a:extLst>
                <a:ext uri="{FF2B5EF4-FFF2-40B4-BE49-F238E27FC236}">
                  <a16:creationId xmlns:a16="http://schemas.microsoft.com/office/drawing/2014/main" id="{0761E628-312B-403A-8898-7389E0E78E6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056A1E9-5D4D-45D7-A14F-171352F8CDD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95E20560-4467-41DA-AE36-5FCFA6C5784B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A674C0C-03A7-43D1-8AE6-014DFE18AB0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917EA9E-B1B0-47C5-9DBC-8150AF99ADD2}"/>
              </a:ext>
            </a:extLst>
          </p:cNvPr>
          <p:cNvSpPr txBox="1"/>
          <p:nvPr/>
        </p:nvSpPr>
        <p:spPr>
          <a:xfrm>
            <a:off x="2470065" y="554252"/>
            <a:ext cx="3499382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b="1" dirty="0"/>
              <a:t>Rejestracja</a:t>
            </a:r>
          </a:p>
          <a:p>
            <a:pPr algn="ctr">
              <a:lnSpc>
                <a:spcPct val="150000"/>
              </a:lnSpc>
            </a:pPr>
            <a:r>
              <a:rPr lang="pl-PL" sz="1600" b="1" dirty="0"/>
              <a:t>16 grudnia 2015 r.: decyzja o wpisie do rejestru EUWT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C61FD92-4FAB-43F2-BE3F-91F11CEDC10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5D9F0F0-616A-4E10-802A-DDE87FE75D18}"/>
              </a:ext>
            </a:extLst>
          </p:cNvPr>
          <p:cNvSpPr txBox="1"/>
          <p:nvPr/>
        </p:nvSpPr>
        <p:spPr>
          <a:xfrm>
            <a:off x="6418649" y="716090"/>
            <a:ext cx="3499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tx1"/>
                </a:solidFill>
              </a:rPr>
              <a:t>Registrace</a:t>
            </a:r>
          </a:p>
          <a:p>
            <a:pPr algn="ctr"/>
            <a:r>
              <a:rPr lang="cs-CZ" sz="1600" b="1" dirty="0">
                <a:solidFill>
                  <a:schemeClr val="tx1"/>
                </a:solidFill>
              </a:rPr>
              <a:t>16. prosinec 2015: rozhodnutí o zápisu do registru ESÚS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DE1A4B-C379-49CC-BF77-A3DBCB7D0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324" y="1813561"/>
            <a:ext cx="2475191" cy="36640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4BBA16B-3EF1-4F09-A0A1-11165C428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056" y="1665615"/>
            <a:ext cx="410296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>
            <a:extLst>
              <a:ext uri="{FF2B5EF4-FFF2-40B4-BE49-F238E27FC236}">
                <a16:creationId xmlns:a16="http://schemas.microsoft.com/office/drawing/2014/main" id="{A72C926F-B279-4F1E-B020-805CDF0167DF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7" name="Google Shape;345;p33">
              <a:extLst>
                <a:ext uri="{FF2B5EF4-FFF2-40B4-BE49-F238E27FC236}">
                  <a16:creationId xmlns:a16="http://schemas.microsoft.com/office/drawing/2014/main" id="{0761E628-312B-403A-8898-7389E0E78E6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056A1E9-5D4D-45D7-A14F-171352F8CDD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95E20560-4467-41DA-AE36-5FCFA6C5784B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A674C0C-03A7-43D1-8AE6-014DFE18AB0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050" name="Picture 2" descr="cross-border_bez siatki_05.jpg">
            <a:extLst>
              <a:ext uri="{FF2B5EF4-FFF2-40B4-BE49-F238E27FC236}">
                <a16:creationId xmlns:a16="http://schemas.microsoft.com/office/drawing/2014/main" id="{A5C150BF-6E5E-42AF-8611-6B151C856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2379" y="1046746"/>
            <a:ext cx="5189470" cy="500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3AF00D6C-59E9-4A91-B197-26630DE4C9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917EA9E-B1B0-47C5-9DBC-8150AF99ADD2}"/>
              </a:ext>
            </a:extLst>
          </p:cNvPr>
          <p:cNvSpPr txBox="1"/>
          <p:nvPr/>
        </p:nvSpPr>
        <p:spPr>
          <a:xfrm>
            <a:off x="-1278199" y="524969"/>
            <a:ext cx="5392999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b="1" dirty="0"/>
              <a:t>Członkowie Ugrupowania</a:t>
            </a:r>
          </a:p>
        </p:txBody>
      </p:sp>
      <p:sp>
        <p:nvSpPr>
          <p:cNvPr id="22" name="Symbol zastępczy zawartości 7">
            <a:extLst>
              <a:ext uri="{FF2B5EF4-FFF2-40B4-BE49-F238E27FC236}">
                <a16:creationId xmlns:a16="http://schemas.microsoft.com/office/drawing/2014/main" id="{BA378749-03C7-4F1E-A928-64F0C284E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146" y="1054265"/>
            <a:ext cx="5989385" cy="495617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Województwo Dolnośląskie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Kraj </a:t>
            </a:r>
            <a:r>
              <a:rPr lang="pl-PL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Liberecki</a:t>
            </a:r>
            <a:endParaRPr lang="pl-PL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Kraj </a:t>
            </a:r>
            <a:r>
              <a:rPr lang="pl-PL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Kralowohradecki</a:t>
            </a:r>
            <a:endParaRPr lang="pl-PL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Kraj Pardubicki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Kraj Ołomuniecki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Euroregion Nysa – Stowarzyszenie Regionalne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Euroregion Pogranicza Czech Moraw i Ziemi Kłodzkiej – Euroregion </a:t>
            </a:r>
            <a:r>
              <a:rPr lang="pl-PL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Glacensis</a:t>
            </a:r>
            <a:endParaRPr lang="pl-PL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Stowarzyszenie Gmin Polskich Euroregionu Nysa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Stowarzyszenie Gmin Polskich Euroregionu </a:t>
            </a:r>
            <a:r>
              <a:rPr lang="pl-PL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Glacensis</a:t>
            </a:r>
            <a:endParaRPr lang="pl-PL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628927F-E573-4781-B784-D476D2C7815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44A3410-E493-40CE-9019-EA54D127B8B4}"/>
              </a:ext>
            </a:extLst>
          </p:cNvPr>
          <p:cNvSpPr/>
          <p:nvPr/>
        </p:nvSpPr>
        <p:spPr>
          <a:xfrm>
            <a:off x="3353275" y="659069"/>
            <a:ext cx="2121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Členové Seskupení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311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>
            <a:extLst>
              <a:ext uri="{FF2B5EF4-FFF2-40B4-BE49-F238E27FC236}">
                <a16:creationId xmlns:a16="http://schemas.microsoft.com/office/drawing/2014/main" id="{A72C926F-B279-4F1E-B020-805CDF0167DF}"/>
              </a:ext>
            </a:extLst>
          </p:cNvPr>
          <p:cNvGrpSpPr/>
          <p:nvPr/>
        </p:nvGrpSpPr>
        <p:grpSpPr>
          <a:xfrm>
            <a:off x="9745579" y="0"/>
            <a:ext cx="2446420" cy="1576135"/>
            <a:chOff x="9745579" y="0"/>
            <a:chExt cx="2446420" cy="1576135"/>
          </a:xfrm>
        </p:grpSpPr>
        <p:pic>
          <p:nvPicPr>
            <p:cNvPr id="27" name="Google Shape;345;p33">
              <a:extLst>
                <a:ext uri="{FF2B5EF4-FFF2-40B4-BE49-F238E27FC236}">
                  <a16:creationId xmlns:a16="http://schemas.microsoft.com/office/drawing/2014/main" id="{0761E628-312B-403A-8898-7389E0E78E6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9962146" y="0"/>
              <a:ext cx="2229853" cy="1105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056A1E9-5D4D-45D7-A14F-171352F8CDD1}"/>
                </a:ext>
              </a:extLst>
            </p:cNvPr>
            <p:cNvSpPr/>
            <p:nvPr/>
          </p:nvSpPr>
          <p:spPr>
            <a:xfrm flipH="1">
              <a:off x="9745579" y="782052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95E20560-4467-41DA-AE36-5FCFA6C5784B}"/>
                </a:ext>
              </a:extLst>
            </p:cNvPr>
            <p:cNvSpPr/>
            <p:nvPr/>
          </p:nvSpPr>
          <p:spPr>
            <a:xfrm flipH="1">
              <a:off x="10134601" y="1046746"/>
              <a:ext cx="1744579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A674C0C-03A7-43D1-8AE6-014DFE18AB02}"/>
                </a:ext>
              </a:extLst>
            </p:cNvPr>
            <p:cNvSpPr/>
            <p:nvPr/>
          </p:nvSpPr>
          <p:spPr>
            <a:xfrm flipH="1">
              <a:off x="11494169" y="914399"/>
              <a:ext cx="340896" cy="529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3AF00D6C-59E9-4A91-B197-26630DE4C9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4" y="60156"/>
            <a:ext cx="2259487" cy="517359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917EA9E-B1B0-47C5-9DBC-8150AF99ADD2}"/>
              </a:ext>
            </a:extLst>
          </p:cNvPr>
          <p:cNvSpPr txBox="1"/>
          <p:nvPr/>
        </p:nvSpPr>
        <p:spPr>
          <a:xfrm>
            <a:off x="4271030" y="519883"/>
            <a:ext cx="741190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err="1"/>
              <a:t>Cíl</a:t>
            </a:r>
            <a:r>
              <a:rPr lang="pl-PL" sz="3200" b="1" dirty="0"/>
              <a:t> </a:t>
            </a:r>
            <a:r>
              <a:rPr lang="pl-PL" sz="3200" b="1" dirty="0" err="1"/>
              <a:t>činnosti</a:t>
            </a:r>
            <a:endParaRPr lang="pl-PL" sz="3200" b="1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628927F-E573-4781-B784-D476D2C78153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EE80D42A-A488-43A2-B1AD-3FD37765BC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pl-PL" dirty="0"/>
              <a:t>intensyfikacja, ułatwianie i upowszechnianie polsko-czeskiej współpracy transgranicznej na rzecz wzmocnienia spójności ekonomicznej i społecznej obszaru działania Ugrupowania</a:t>
            </a:r>
          </a:p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6E1E35D-83E2-40A5-8646-3CBD09714353}"/>
              </a:ext>
            </a:extLst>
          </p:cNvPr>
          <p:cNvSpPr txBox="1"/>
          <p:nvPr/>
        </p:nvSpPr>
        <p:spPr>
          <a:xfrm>
            <a:off x="1" y="519883"/>
            <a:ext cx="547624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Cel działania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94AC9F3-264F-4BC0-8BE0-3724131849D0}"/>
              </a:ext>
            </a:extLst>
          </p:cNvPr>
          <p:cNvSpPr/>
          <p:nvPr/>
        </p:nvSpPr>
        <p:spPr>
          <a:xfrm>
            <a:off x="6458285" y="2622881"/>
            <a:ext cx="53767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sz="2800" dirty="0"/>
              <a:t>intenzifikace, usnadnění a rozšíření polsko-české přeshraniční spolupráce pro posílení hospodářské a sociální soudržnosti území, na kterém Seskupení působí</a:t>
            </a:r>
          </a:p>
        </p:txBody>
      </p:sp>
    </p:spTree>
    <p:extLst>
      <p:ext uri="{BB962C8B-B14F-4D97-AF65-F5344CB8AC3E}">
        <p14:creationId xmlns:p14="http://schemas.microsoft.com/office/powerpoint/2010/main" val="26888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65;p19">
            <a:extLst>
              <a:ext uri="{FF2B5EF4-FFF2-40B4-BE49-F238E27FC236}">
                <a16:creationId xmlns:a16="http://schemas.microsoft.com/office/drawing/2014/main" id="{4D9488CF-ADEC-4ACB-9E06-741ED079D7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04561" y="0"/>
            <a:ext cx="4481779" cy="606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09C88E6F-95D6-4DD2-BD83-394B4F1A9906}"/>
              </a:ext>
            </a:extLst>
          </p:cNvPr>
          <p:cNvSpPr/>
          <p:nvPr/>
        </p:nvSpPr>
        <p:spPr>
          <a:xfrm>
            <a:off x="-8022" y="5979695"/>
            <a:ext cx="12200021" cy="878305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5E840645-4C23-492E-99E6-3719DF14E7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22303" y="6105853"/>
            <a:ext cx="2073290" cy="625987"/>
            <a:chOff x="4813294" y="4427621"/>
            <a:chExt cx="7168485" cy="2164376"/>
          </a:xfrm>
          <a:effectLst>
            <a:glow rad="63500">
              <a:schemeClr val="bg1">
                <a:alpha val="17000"/>
              </a:schemeClr>
            </a:glow>
            <a:reflection blurRad="6350" stA="20000" endPos="35000" dir="5400000" sy="-100000" algn="bl" rotWithShape="0"/>
          </a:effectLst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AA7FB06-3318-4858-9229-63D9259DB8CB}"/>
                </a:ext>
              </a:extLst>
            </p:cNvPr>
            <p:cNvSpPr/>
            <p:nvPr/>
          </p:nvSpPr>
          <p:spPr>
            <a:xfrm>
              <a:off x="4813294" y="4431997"/>
              <a:ext cx="2160000" cy="216000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596B244-0D48-4152-988A-11CBD9B0BA69}"/>
                </a:ext>
              </a:extLst>
            </p:cNvPr>
            <p:cNvSpPr/>
            <p:nvPr/>
          </p:nvSpPr>
          <p:spPr>
            <a:xfrm>
              <a:off x="6545841" y="4427621"/>
              <a:ext cx="2160000" cy="21600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A60A2496-D437-4115-8B33-3BF28A9FD97C}"/>
                </a:ext>
              </a:extLst>
            </p:cNvPr>
            <p:cNvSpPr/>
            <p:nvPr/>
          </p:nvSpPr>
          <p:spPr>
            <a:xfrm>
              <a:off x="8183810" y="4427621"/>
              <a:ext cx="2160000" cy="2160000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52BE677A-1D97-4DAB-BF2B-0972DFD1CF2C}"/>
                </a:ext>
              </a:extLst>
            </p:cNvPr>
            <p:cNvSpPr/>
            <p:nvPr/>
          </p:nvSpPr>
          <p:spPr>
            <a:xfrm>
              <a:off x="9821779" y="4427621"/>
              <a:ext cx="2160000" cy="21600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2000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D9AE87CA-CEF4-4392-B6B8-819B5FE6D90B}"/>
              </a:ext>
            </a:extLst>
          </p:cNvPr>
          <p:cNvSpPr/>
          <p:nvPr/>
        </p:nvSpPr>
        <p:spPr>
          <a:xfrm>
            <a:off x="0" y="2695654"/>
            <a:ext cx="3574349" cy="328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Działania kluczowe: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stworzenie sieci kooperacyjnej, kanałów komunikacyjnych oraz platformy spotkań specjalistów w określonych dziedzinach: transport, problemy administracyjne, ochrona zdrowia i bezpieczeństwo, planowanie i zagospodarowanie przestrzenne, ochrona środowiska, współpraca gospodarcza.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E19F725-4DD3-4070-AEC3-CA26E92D1C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6" y="90181"/>
            <a:ext cx="1892816" cy="433402"/>
          </a:xfrm>
          <a:prstGeom prst="rect">
            <a:avLst/>
          </a:prstGeom>
        </p:spPr>
      </p:pic>
      <p:pic>
        <p:nvPicPr>
          <p:cNvPr id="21" name="Google Shape;103;p14">
            <a:extLst>
              <a:ext uri="{FF2B5EF4-FFF2-40B4-BE49-F238E27FC236}">
                <a16:creationId xmlns:a16="http://schemas.microsoft.com/office/drawing/2014/main" id="{97B9E01B-573F-4654-8F19-5A497DB3D5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2" y="116955"/>
            <a:ext cx="5115924" cy="490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51828D3-B287-4A27-995A-77DB8E6EFAF4}"/>
              </a:ext>
            </a:extLst>
          </p:cNvPr>
          <p:cNvSpPr/>
          <p:nvPr/>
        </p:nvSpPr>
        <p:spPr>
          <a:xfrm>
            <a:off x="1719259" y="1536732"/>
            <a:ext cx="5536361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Okres realizacji projektu/Období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projektu: </a:t>
            </a:r>
          </a:p>
          <a:p>
            <a:pPr algn="just">
              <a:lnSpc>
                <a:spcPct val="150000"/>
              </a:lnSpc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01.01.2018-31.12.2020 (36 miesięcy/36 měsíců)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Budżet/Rozpočet: 330 235,93 €</a:t>
            </a:r>
          </a:p>
        </p:txBody>
      </p:sp>
      <p:pic>
        <p:nvPicPr>
          <p:cNvPr id="23" name="Google Shape;164;p19">
            <a:extLst>
              <a:ext uri="{FF2B5EF4-FFF2-40B4-BE49-F238E27FC236}">
                <a16:creationId xmlns:a16="http://schemas.microsoft.com/office/drawing/2014/main" id="{8163BA08-DA0B-4A83-8401-8FC735C65B01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2" y="657989"/>
            <a:ext cx="3657769" cy="10294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5352554-40BF-45FC-8504-DED957FCCE9B}"/>
              </a:ext>
            </a:extLst>
          </p:cNvPr>
          <p:cNvSpPr txBox="1"/>
          <p:nvPr/>
        </p:nvSpPr>
        <p:spPr>
          <a:xfrm>
            <a:off x="150394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http://www.euwt-novum.eu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A6F38AD-2A06-4C5E-A6BD-D30B554C13D2}"/>
              </a:ext>
            </a:extLst>
          </p:cNvPr>
          <p:cNvSpPr txBox="1"/>
          <p:nvPr/>
        </p:nvSpPr>
        <p:spPr>
          <a:xfrm>
            <a:off x="2905399" y="6123727"/>
            <a:ext cx="370239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spc="160" dirty="0">
                <a:solidFill>
                  <a:schemeClr val="bg1"/>
                </a:solidFill>
                <a:effectLst/>
                <a:latin typeface="Bahnschrift Light Condensed" panose="020B0502040204020203" pitchFamily="34" charset="0"/>
              </a:rPr>
              <a:t>http://www.esus-novum.eu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6424F88-C60C-4275-98D0-720E306D7C9E}"/>
              </a:ext>
            </a:extLst>
          </p:cNvPr>
          <p:cNvSpPr/>
          <p:nvPr/>
        </p:nvSpPr>
        <p:spPr>
          <a:xfrm>
            <a:off x="3752021" y="2733771"/>
            <a:ext cx="3574349" cy="2314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Klíčové aktivity: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vytvoření kooperační sítě, komunikačních kanálů a platformy setkávání odborníků z určitých oborů: doprava, administrativní problémy, ochrana zdraví a bezpečnost, územní plánování, ochrana životního prostředí, hospodářská spolupráce.</a:t>
            </a:r>
          </a:p>
        </p:txBody>
      </p:sp>
    </p:spTree>
    <p:extLst>
      <p:ext uri="{BB962C8B-B14F-4D97-AF65-F5344CB8AC3E}">
        <p14:creationId xmlns:p14="http://schemas.microsoft.com/office/powerpoint/2010/main" val="3765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</TotalTime>
  <Words>1837</Words>
  <Application>Microsoft Office PowerPoint</Application>
  <PresentationFormat>Širokoúhlá obrazovka</PresentationFormat>
  <Paragraphs>245</Paragraphs>
  <Slides>33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Bahnschrift Light Condensed</vt:lpstr>
      <vt:lpstr>Calibri</vt:lpstr>
      <vt:lpstr>Calibri Light</vt:lpstr>
      <vt:lpstr>Wingdings</vt:lpstr>
      <vt:lpstr>Office Theme</vt:lpstr>
      <vt:lpstr>Europejskie Ugrupowanie Współpracy Terytorialnej NOVUM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Klaudia Buss</dc:creator>
  <cp:lastModifiedBy>Vodička Tomáš</cp:lastModifiedBy>
  <cp:revision>158</cp:revision>
  <dcterms:modified xsi:type="dcterms:W3CDTF">2019-11-22T12:25:31Z</dcterms:modified>
</cp:coreProperties>
</file>