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94" r:id="rId6"/>
    <p:sldId id="266" r:id="rId7"/>
    <p:sldId id="297" r:id="rId8"/>
    <p:sldId id="296" r:id="rId9"/>
    <p:sldId id="289" r:id="rId10"/>
    <p:sldId id="267" r:id="rId11"/>
    <p:sldId id="286" r:id="rId12"/>
    <p:sldId id="268" r:id="rId13"/>
    <p:sldId id="293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8" r:id="rId22"/>
    <p:sldId id="280" r:id="rId23"/>
    <p:sldId id="281" r:id="rId24"/>
    <p:sldId id="290" r:id="rId25"/>
    <p:sldId id="288" r:id="rId26"/>
    <p:sldId id="284" r:id="rId27"/>
    <p:sldId id="291" r:id="rId2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kolu1\Desktop\Ta&#269;r\Mesto%20RK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49392760661351E-2"/>
          <c:y val="5.8187867361650214E-2"/>
          <c:w val="0.91410912131558775"/>
          <c:h val="0.77278584895197955"/>
        </c:manualLayout>
      </c:layout>
      <c:areaChart>
        <c:grouping val="standard"/>
        <c:varyColors val="0"/>
        <c:ser>
          <c:idx val="0"/>
          <c:order val="0"/>
          <c:tx>
            <c:v>počet obyvatel středního stavu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'Tab. 166'!$A$7:$A$64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'Tab. 166'!$B$7:$B$64</c:f>
              <c:numCache>
                <c:formatCode>#,##0_ ;\-#,##0\ </c:formatCode>
                <c:ptCount val="58"/>
                <c:pt idx="0">
                  <c:v>6453</c:v>
                </c:pt>
                <c:pt idx="1">
                  <c:v>6170</c:v>
                </c:pt>
                <c:pt idx="2">
                  <c:v>6215</c:v>
                </c:pt>
                <c:pt idx="3">
                  <c:v>6318</c:v>
                </c:pt>
                <c:pt idx="4">
                  <c:v>6341</c:v>
                </c:pt>
                <c:pt idx="5">
                  <c:v>6546</c:v>
                </c:pt>
                <c:pt idx="6">
                  <c:v>6501</c:v>
                </c:pt>
                <c:pt idx="7">
                  <c:v>6582</c:v>
                </c:pt>
                <c:pt idx="8">
                  <c:v>6688</c:v>
                </c:pt>
                <c:pt idx="9">
                  <c:v>6935</c:v>
                </c:pt>
                <c:pt idx="10">
                  <c:v>7430</c:v>
                </c:pt>
                <c:pt idx="11">
                  <c:v>6963</c:v>
                </c:pt>
                <c:pt idx="12">
                  <c:v>7007</c:v>
                </c:pt>
                <c:pt idx="13">
                  <c:v>7156</c:v>
                </c:pt>
                <c:pt idx="14">
                  <c:v>7433</c:v>
                </c:pt>
                <c:pt idx="15">
                  <c:v>7646</c:v>
                </c:pt>
                <c:pt idx="16">
                  <c:v>7792</c:v>
                </c:pt>
                <c:pt idx="17">
                  <c:v>7859</c:v>
                </c:pt>
                <c:pt idx="18">
                  <c:v>8608</c:v>
                </c:pt>
                <c:pt idx="19">
                  <c:v>8918</c:v>
                </c:pt>
                <c:pt idx="20">
                  <c:v>8990</c:v>
                </c:pt>
                <c:pt idx="21">
                  <c:v>10969</c:v>
                </c:pt>
                <c:pt idx="22">
                  <c:v>10943</c:v>
                </c:pt>
                <c:pt idx="23">
                  <c:v>11112</c:v>
                </c:pt>
                <c:pt idx="24">
                  <c:v>11630</c:v>
                </c:pt>
                <c:pt idx="25">
                  <c:v>11770</c:v>
                </c:pt>
                <c:pt idx="26">
                  <c:v>11723</c:v>
                </c:pt>
                <c:pt idx="27">
                  <c:v>11705</c:v>
                </c:pt>
                <c:pt idx="28">
                  <c:v>11751</c:v>
                </c:pt>
                <c:pt idx="29">
                  <c:v>11798</c:v>
                </c:pt>
                <c:pt idx="30">
                  <c:v>12380</c:v>
                </c:pt>
                <c:pt idx="31">
                  <c:v>11568</c:v>
                </c:pt>
                <c:pt idx="32">
                  <c:v>11520</c:v>
                </c:pt>
                <c:pt idx="33">
                  <c:v>11709</c:v>
                </c:pt>
                <c:pt idx="34">
                  <c:v>11773</c:v>
                </c:pt>
                <c:pt idx="35">
                  <c:v>11663</c:v>
                </c:pt>
                <c:pt idx="36">
                  <c:v>11687</c:v>
                </c:pt>
                <c:pt idx="37">
                  <c:v>11702</c:v>
                </c:pt>
                <c:pt idx="38">
                  <c:v>11682</c:v>
                </c:pt>
                <c:pt idx="39">
                  <c:v>11670</c:v>
                </c:pt>
                <c:pt idx="40">
                  <c:v>11701</c:v>
                </c:pt>
                <c:pt idx="41">
                  <c:v>11728</c:v>
                </c:pt>
                <c:pt idx="42">
                  <c:v>11789</c:v>
                </c:pt>
                <c:pt idx="43">
                  <c:v>11732</c:v>
                </c:pt>
                <c:pt idx="44">
                  <c:v>11643</c:v>
                </c:pt>
                <c:pt idx="45">
                  <c:v>11657</c:v>
                </c:pt>
                <c:pt idx="46">
                  <c:v>11674</c:v>
                </c:pt>
                <c:pt idx="47">
                  <c:v>11661</c:v>
                </c:pt>
                <c:pt idx="48">
                  <c:v>11563</c:v>
                </c:pt>
                <c:pt idx="49">
                  <c:v>11494</c:v>
                </c:pt>
                <c:pt idx="50">
                  <c:v>11376</c:v>
                </c:pt>
                <c:pt idx="51">
                  <c:v>11362</c:v>
                </c:pt>
                <c:pt idx="52">
                  <c:v>11263</c:v>
                </c:pt>
                <c:pt idx="53">
                  <c:v>11210</c:v>
                </c:pt>
                <c:pt idx="54">
                  <c:v>11202</c:v>
                </c:pt>
                <c:pt idx="55">
                  <c:v>11125</c:v>
                </c:pt>
                <c:pt idx="56">
                  <c:v>11055</c:v>
                </c:pt>
                <c:pt idx="57">
                  <c:v>11045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3-4029-B979-2F2906ED1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343880"/>
        <c:axId val="295344664"/>
      </c:areaChart>
      <c:catAx>
        <c:axId val="29534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44664"/>
        <c:crosses val="autoZero"/>
        <c:auto val="1"/>
        <c:lblAlgn val="ctr"/>
        <c:lblOffset val="100"/>
        <c:noMultiLvlLbl val="0"/>
      </c:catAx>
      <c:valAx>
        <c:axId val="295344664"/>
        <c:scaling>
          <c:orientation val="minMax"/>
          <c:max val="1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4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11308667061779"/>
          <c:y val="6.5289442986293383E-2"/>
          <c:w val="0.874695340501792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'stavebni pozemky'!$C$23</c:f>
              <c:strCache>
                <c:ptCount val="1"/>
                <c:pt idx="0">
                  <c:v>do 1 999 obyv.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'stavebni pozemky'!$D$22:$J$22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'stavebni pozemky'!$D$23:$J$23</c:f>
              <c:numCache>
                <c:formatCode>#,##0</c:formatCode>
                <c:ptCount val="7"/>
                <c:pt idx="0">
                  <c:v>271</c:v>
                </c:pt>
                <c:pt idx="1">
                  <c:v>168</c:v>
                </c:pt>
                <c:pt idx="2">
                  <c:v>119</c:v>
                </c:pt>
                <c:pt idx="3">
                  <c:v>140</c:v>
                </c:pt>
                <c:pt idx="4">
                  <c:v>138</c:v>
                </c:pt>
                <c:pt idx="5">
                  <c:v>193</c:v>
                </c:pt>
                <c:pt idx="6">
                  <c:v>261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AA-4459-B7AC-04197976A4A8}"/>
            </c:ext>
          </c:extLst>
        </c:ser>
        <c:ser>
          <c:idx val="1"/>
          <c:order val="1"/>
          <c:tx>
            <c:strRef>
              <c:f>'stavebni pozemky'!$C$24</c:f>
              <c:strCache>
                <c:ptCount val="1"/>
                <c:pt idx="0">
                  <c:v>2 000 - 9 999 obyv.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'stavebni pozemky'!$D$22:$J$22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'stavebni pozemky'!$D$24:$J$24</c:f>
              <c:numCache>
                <c:formatCode>#,##0</c:formatCode>
                <c:ptCount val="7"/>
                <c:pt idx="0">
                  <c:v>295</c:v>
                </c:pt>
                <c:pt idx="1">
                  <c:v>238</c:v>
                </c:pt>
                <c:pt idx="2">
                  <c:v>325</c:v>
                </c:pt>
                <c:pt idx="3">
                  <c:v>310</c:v>
                </c:pt>
                <c:pt idx="4">
                  <c:v>380</c:v>
                </c:pt>
                <c:pt idx="5">
                  <c:v>552</c:v>
                </c:pt>
                <c:pt idx="6">
                  <c:v>543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AA-4459-B7AC-04197976A4A8}"/>
            </c:ext>
          </c:extLst>
        </c:ser>
        <c:ser>
          <c:idx val="2"/>
          <c:order val="2"/>
          <c:tx>
            <c:strRef>
              <c:f>'stavebni pozemky'!$C$25</c:f>
              <c:strCache>
                <c:ptCount val="1"/>
                <c:pt idx="0">
                  <c:v>město Rychnov n/K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'stavebni pozemky'!$D$22:$J$22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'stavebni pozemky'!$D$25:$J$25</c:f>
              <c:numCache>
                <c:formatCode>#,##0</c:formatCode>
                <c:ptCount val="7"/>
                <c:pt idx="0">
                  <c:v>1008</c:v>
                </c:pt>
                <c:pt idx="1">
                  <c:v>969</c:v>
                </c:pt>
                <c:pt idx="2">
                  <c:v>1288</c:v>
                </c:pt>
                <c:pt idx="3">
                  <c:v>600</c:v>
                </c:pt>
                <c:pt idx="4">
                  <c:v>568</c:v>
                </c:pt>
                <c:pt idx="5">
                  <c:v>487</c:v>
                </c:pt>
                <c:pt idx="6">
                  <c:v>760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AA-4459-B7AC-04197976A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239128"/>
        <c:axId val="345238736"/>
      </c:lineChart>
      <c:catAx>
        <c:axId val="3452391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45238736"/>
        <c:crosses val="autoZero"/>
        <c:auto val="1"/>
        <c:lblAlgn val="ctr"/>
        <c:lblOffset val="100"/>
        <c:noMultiLvlLbl val="0"/>
      </c:catAx>
      <c:valAx>
        <c:axId val="3452387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5239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62401574803154"/>
          <c:y val="0.11053514144065325"/>
          <c:w val="0.30226487314085737"/>
          <c:h val="0.2511515748031495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21062992125984"/>
          <c:y val="6.5289442986293383E-2"/>
          <c:w val="0.85796894138232715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domy_prumery!$T$5</c:f>
              <c:strCache>
                <c:ptCount val="1"/>
                <c:pt idx="0">
                  <c:v>do 1 999 obyv.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domy_prumery!$U$4:$Y$4</c:f>
              <c:strCache>
                <c:ptCount val="5"/>
                <c:pt idx="0">
                  <c:v>2011 - 2013</c:v>
                </c:pt>
                <c:pt idx="1">
                  <c:v>2012 - 2014</c:v>
                </c:pt>
                <c:pt idx="2">
                  <c:v>2013 - 2015</c:v>
                </c:pt>
                <c:pt idx="3">
                  <c:v>2014 - 2016</c:v>
                </c:pt>
                <c:pt idx="4">
                  <c:v>2015 - 2017</c:v>
                </c:pt>
              </c:strCache>
            </c:strRef>
          </c:cat>
          <c:val>
            <c:numRef>
              <c:f>domy_prumery!$U$5:$Y$5</c:f>
              <c:numCache>
                <c:formatCode>#,##0</c:formatCode>
                <c:ptCount val="5"/>
                <c:pt idx="0">
                  <c:v>2035</c:v>
                </c:pt>
                <c:pt idx="1">
                  <c:v>2007</c:v>
                </c:pt>
                <c:pt idx="2">
                  <c:v>2043</c:v>
                </c:pt>
                <c:pt idx="3">
                  <c:v>1841</c:v>
                </c:pt>
                <c:pt idx="4">
                  <c:v>1796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93-48D2-8EC5-9458926006AF}"/>
            </c:ext>
          </c:extLst>
        </c:ser>
        <c:ser>
          <c:idx val="1"/>
          <c:order val="1"/>
          <c:tx>
            <c:strRef>
              <c:f>domy_prumery!$T$6</c:f>
              <c:strCache>
                <c:ptCount val="1"/>
                <c:pt idx="0">
                  <c:v>2 000 - 9 999 obyv.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domy_prumery!$U$4:$Y$4</c:f>
              <c:strCache>
                <c:ptCount val="5"/>
                <c:pt idx="0">
                  <c:v>2011 - 2013</c:v>
                </c:pt>
                <c:pt idx="1">
                  <c:v>2012 - 2014</c:v>
                </c:pt>
                <c:pt idx="2">
                  <c:v>2013 - 2015</c:v>
                </c:pt>
                <c:pt idx="3">
                  <c:v>2014 - 2016</c:v>
                </c:pt>
                <c:pt idx="4">
                  <c:v>2015 - 2017</c:v>
                </c:pt>
              </c:strCache>
            </c:strRef>
          </c:cat>
          <c:val>
            <c:numRef>
              <c:f>domy_prumery!$U$6:$Y$6</c:f>
              <c:numCache>
                <c:formatCode>#,##0</c:formatCode>
                <c:ptCount val="5"/>
                <c:pt idx="0">
                  <c:v>2019</c:v>
                </c:pt>
                <c:pt idx="1">
                  <c:v>2034</c:v>
                </c:pt>
                <c:pt idx="2">
                  <c:v>1953</c:v>
                </c:pt>
                <c:pt idx="3">
                  <c:v>1839</c:v>
                </c:pt>
                <c:pt idx="4">
                  <c:v>1959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93-48D2-8EC5-9458926006AF}"/>
            </c:ext>
          </c:extLst>
        </c:ser>
        <c:ser>
          <c:idx val="2"/>
          <c:order val="2"/>
          <c:tx>
            <c:strRef>
              <c:f>domy_prumery!$T$7</c:f>
              <c:strCache>
                <c:ptCount val="1"/>
                <c:pt idx="0">
                  <c:v>město Rychnov n/K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domy_prumery!$U$4:$Y$4</c:f>
              <c:strCache>
                <c:ptCount val="5"/>
                <c:pt idx="0">
                  <c:v>2011 - 2013</c:v>
                </c:pt>
                <c:pt idx="1">
                  <c:v>2012 - 2014</c:v>
                </c:pt>
                <c:pt idx="2">
                  <c:v>2013 - 2015</c:v>
                </c:pt>
                <c:pt idx="3">
                  <c:v>2014 - 2016</c:v>
                </c:pt>
                <c:pt idx="4">
                  <c:v>2015 - 2017</c:v>
                </c:pt>
              </c:strCache>
            </c:strRef>
          </c:cat>
          <c:val>
            <c:numRef>
              <c:f>domy_prumery!$U$7:$Y$7</c:f>
              <c:numCache>
                <c:formatCode>#,##0</c:formatCode>
                <c:ptCount val="5"/>
                <c:pt idx="0">
                  <c:v>3449</c:v>
                </c:pt>
                <c:pt idx="1">
                  <c:v>2914</c:v>
                </c:pt>
                <c:pt idx="2">
                  <c:v>2635</c:v>
                </c:pt>
                <c:pt idx="3">
                  <c:v>2185</c:v>
                </c:pt>
                <c:pt idx="4">
                  <c:v>2279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93-48D2-8EC5-945892600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77256"/>
        <c:axId val="346870592"/>
      </c:lineChart>
      <c:catAx>
        <c:axId val="346877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870592"/>
        <c:crosses val="autoZero"/>
        <c:auto val="1"/>
        <c:lblAlgn val="ctr"/>
        <c:lblOffset val="100"/>
        <c:noMultiLvlLbl val="0"/>
      </c:catAx>
      <c:valAx>
        <c:axId val="346870592"/>
        <c:scaling>
          <c:orientation val="minMax"/>
          <c:max val="3500"/>
          <c:min val="1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6877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99192122261313"/>
          <c:y val="8.2757363662875477E-2"/>
          <c:w val="0.33378579450618318"/>
          <c:h val="0.3952959258471068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21062992125984"/>
          <c:y val="6.5289442986293383E-2"/>
          <c:w val="0.85796894138232715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byty_prumery!$T$6</c:f>
              <c:strCache>
                <c:ptCount val="1"/>
                <c:pt idx="0">
                  <c:v>do 1 999 obyv.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byty_prumery!$U$5:$Y$5</c:f>
              <c:strCache>
                <c:ptCount val="5"/>
                <c:pt idx="0">
                  <c:v>2011 - 2013</c:v>
                </c:pt>
                <c:pt idx="1">
                  <c:v>2012 - 2014</c:v>
                </c:pt>
                <c:pt idx="2">
                  <c:v>2013 - 2015</c:v>
                </c:pt>
                <c:pt idx="3">
                  <c:v>2014 - 2016</c:v>
                </c:pt>
                <c:pt idx="4">
                  <c:v>2015 - 2017</c:v>
                </c:pt>
              </c:strCache>
            </c:strRef>
          </c:cat>
          <c:val>
            <c:numRef>
              <c:f>byty_prumery!$U$6:$Y$6</c:f>
              <c:numCache>
                <c:formatCode>#,##0</c:formatCode>
                <c:ptCount val="5"/>
                <c:pt idx="0">
                  <c:v>12262</c:v>
                </c:pt>
                <c:pt idx="1">
                  <c:v>11069</c:v>
                </c:pt>
                <c:pt idx="2">
                  <c:v>13020</c:v>
                </c:pt>
                <c:pt idx="3">
                  <c:v>12755</c:v>
                </c:pt>
                <c:pt idx="4">
                  <c:v>14748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02-4C2A-82CF-1AA8EDAA6A8F}"/>
            </c:ext>
          </c:extLst>
        </c:ser>
        <c:ser>
          <c:idx val="1"/>
          <c:order val="1"/>
          <c:tx>
            <c:strRef>
              <c:f>byty_prumery!$T$7</c:f>
              <c:strCache>
                <c:ptCount val="1"/>
                <c:pt idx="0">
                  <c:v>2 000 - 9 999 obyv.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byty_prumery!$U$5:$Y$5</c:f>
              <c:strCache>
                <c:ptCount val="5"/>
                <c:pt idx="0">
                  <c:v>2011 - 2013</c:v>
                </c:pt>
                <c:pt idx="1">
                  <c:v>2012 - 2014</c:v>
                </c:pt>
                <c:pt idx="2">
                  <c:v>2013 - 2015</c:v>
                </c:pt>
                <c:pt idx="3">
                  <c:v>2014 - 2016</c:v>
                </c:pt>
                <c:pt idx="4">
                  <c:v>2015 - 2017</c:v>
                </c:pt>
              </c:strCache>
            </c:strRef>
          </c:cat>
          <c:val>
            <c:numRef>
              <c:f>byty_prumery!$U$7:$Y$7</c:f>
              <c:numCache>
                <c:formatCode>#,##0</c:formatCode>
                <c:ptCount val="5"/>
                <c:pt idx="0">
                  <c:v>13390</c:v>
                </c:pt>
                <c:pt idx="1">
                  <c:v>12746</c:v>
                </c:pt>
                <c:pt idx="2">
                  <c:v>12504</c:v>
                </c:pt>
                <c:pt idx="3">
                  <c:v>12474</c:v>
                </c:pt>
                <c:pt idx="4">
                  <c:v>13710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02-4C2A-82CF-1AA8EDAA6A8F}"/>
            </c:ext>
          </c:extLst>
        </c:ser>
        <c:ser>
          <c:idx val="2"/>
          <c:order val="2"/>
          <c:tx>
            <c:strRef>
              <c:f>byty_prumery!$T$8</c:f>
              <c:strCache>
                <c:ptCount val="1"/>
                <c:pt idx="0">
                  <c:v>město Rychnov n/K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byty_prumery!$U$5:$Y$5</c:f>
              <c:strCache>
                <c:ptCount val="5"/>
                <c:pt idx="0">
                  <c:v>2011 - 2013</c:v>
                </c:pt>
                <c:pt idx="1">
                  <c:v>2012 - 2014</c:v>
                </c:pt>
                <c:pt idx="2">
                  <c:v>2013 - 2015</c:v>
                </c:pt>
                <c:pt idx="3">
                  <c:v>2014 - 2016</c:v>
                </c:pt>
                <c:pt idx="4">
                  <c:v>2015 - 2017</c:v>
                </c:pt>
              </c:strCache>
            </c:strRef>
          </c:cat>
          <c:val>
            <c:numRef>
              <c:f>byty_prumery!$U$8:$Y$8</c:f>
              <c:numCache>
                <c:formatCode>#,##0</c:formatCode>
                <c:ptCount val="5"/>
                <c:pt idx="0">
                  <c:v>19062</c:v>
                </c:pt>
                <c:pt idx="1">
                  <c:v>18676</c:v>
                </c:pt>
                <c:pt idx="2">
                  <c:v>19144</c:v>
                </c:pt>
                <c:pt idx="3">
                  <c:v>19563</c:v>
                </c:pt>
                <c:pt idx="4">
                  <c:v>22362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02-4C2A-82CF-1AA8EDAA6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74120"/>
        <c:axId val="346876864"/>
      </c:lineChart>
      <c:catAx>
        <c:axId val="34687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6876864"/>
        <c:crosses val="autoZero"/>
        <c:auto val="1"/>
        <c:lblAlgn val="ctr"/>
        <c:lblOffset val="100"/>
        <c:noMultiLvlLbl val="0"/>
      </c:catAx>
      <c:valAx>
        <c:axId val="346876864"/>
        <c:scaling>
          <c:orientation val="minMax"/>
          <c:min val="1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6874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51290463692039"/>
          <c:y val="6.8868474773986596E-2"/>
          <c:w val="0.30226487314085737"/>
          <c:h val="0.2511515748031495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046034612170112E-2"/>
          <c:y val="0.12929104856368093"/>
          <c:w val="0.92006806215759229"/>
          <c:h val="0.76611389045982514"/>
        </c:manualLayout>
      </c:layout>
      <c:lineChart>
        <c:grouping val="standard"/>
        <c:varyColors val="0"/>
        <c:ser>
          <c:idx val="5"/>
          <c:order val="0"/>
          <c:tx>
            <c:strRef>
              <c:f>Celkem_Total!$A$63</c:f>
              <c:strCache>
                <c:ptCount val="1"/>
                <c:pt idx="0">
                  <c:v>Královéhradecký kraj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Celkem_Total!$B$9:$FM$9</c:f>
              <c:numCache>
                <c:formatCode>General</c:formatCode>
                <c:ptCount val="168"/>
                <c:pt idx="0">
                  <c:v>2005</c:v>
                </c:pt>
                <c:pt idx="12">
                  <c:v>2006</c:v>
                </c:pt>
                <c:pt idx="24">
                  <c:v>2007</c:v>
                </c:pt>
                <c:pt idx="36">
                  <c:v>2008</c:v>
                </c:pt>
                <c:pt idx="48">
                  <c:v>2009</c:v>
                </c:pt>
                <c:pt idx="60">
                  <c:v>2010</c:v>
                </c:pt>
                <c:pt idx="72">
                  <c:v>2011</c:v>
                </c:pt>
                <c:pt idx="84">
                  <c:v>2012</c:v>
                </c:pt>
                <c:pt idx="96">
                  <c:v>2013</c:v>
                </c:pt>
                <c:pt idx="108">
                  <c:v>2014</c:v>
                </c:pt>
                <c:pt idx="120">
                  <c:v>2015</c:v>
                </c:pt>
                <c:pt idx="132">
                  <c:v>2016</c:v>
                </c:pt>
                <c:pt idx="144">
                  <c:v>2017</c:v>
                </c:pt>
                <c:pt idx="156">
                  <c:v>2018</c:v>
                </c:pt>
              </c:numCache>
            </c:numRef>
          </c:cat>
          <c:val>
            <c:numRef>
              <c:f>Celkem_Total!$B$63:$FM$63</c:f>
              <c:numCache>
                <c:formatCode>0.0</c:formatCode>
                <c:ptCount val="168"/>
                <c:pt idx="0">
                  <c:v>5.7370753508159993</c:v>
                </c:pt>
                <c:pt idx="1">
                  <c:v>5.634788123197124</c:v>
                </c:pt>
                <c:pt idx="2">
                  <c:v>5.5191271060649463</c:v>
                </c:pt>
                <c:pt idx="3">
                  <c:v>5.2757255773676128</c:v>
                </c:pt>
                <c:pt idx="4">
                  <c:v>5.0818037692681788</c:v>
                </c:pt>
                <c:pt idx="5">
                  <c:v>5.0865136507408018</c:v>
                </c:pt>
                <c:pt idx="6">
                  <c:v>5.3682104189625903</c:v>
                </c:pt>
                <c:pt idx="7">
                  <c:v>5.4496435008749922</c:v>
                </c:pt>
                <c:pt idx="8">
                  <c:v>5.3441106144089829</c:v>
                </c:pt>
                <c:pt idx="9">
                  <c:v>5.1311903962246168</c:v>
                </c:pt>
                <c:pt idx="10">
                  <c:v>5.1472333080281096</c:v>
                </c:pt>
                <c:pt idx="11">
                  <c:v>5.4079585592272421</c:v>
                </c:pt>
                <c:pt idx="12">
                  <c:v>5.5570586994056734</c:v>
                </c:pt>
                <c:pt idx="13">
                  <c:v>5.4482986934818145</c:v>
                </c:pt>
                <c:pt idx="14">
                  <c:v>5.2816134286396039</c:v>
                </c:pt>
                <c:pt idx="15">
                  <c:v>5.0182779808664542</c:v>
                </c:pt>
                <c:pt idx="16">
                  <c:v>4.7334041836232146</c:v>
                </c:pt>
                <c:pt idx="17">
                  <c:v>4.6567230678368263</c:v>
                </c:pt>
                <c:pt idx="18">
                  <c:v>4.8756629357617332</c:v>
                </c:pt>
                <c:pt idx="19">
                  <c:v>4.9187855184975469</c:v>
                </c:pt>
                <c:pt idx="20">
                  <c:v>4.7747087945218949</c:v>
                </c:pt>
                <c:pt idx="21">
                  <c:v>4.5024008103765674</c:v>
                </c:pt>
                <c:pt idx="22">
                  <c:v>4.4486788017035099</c:v>
                </c:pt>
                <c:pt idx="23">
                  <c:v>4.729776870502203</c:v>
                </c:pt>
                <c:pt idx="24">
                  <c:v>4.8480026634022471</c:v>
                </c:pt>
                <c:pt idx="25">
                  <c:v>4.6098618463250851</c:v>
                </c:pt>
                <c:pt idx="26">
                  <c:v>4.2649132503112055</c:v>
                </c:pt>
                <c:pt idx="27">
                  <c:v>3.9341287269047327</c:v>
                </c:pt>
                <c:pt idx="28">
                  <c:v>3.6900441433716269</c:v>
                </c:pt>
                <c:pt idx="29">
                  <c:v>3.5604473838978938</c:v>
                </c:pt>
                <c:pt idx="30">
                  <c:v>3.7282837894663841</c:v>
                </c:pt>
                <c:pt idx="31">
                  <c:v>3.6910205859649512</c:v>
                </c:pt>
                <c:pt idx="32">
                  <c:v>3.5340506410669414</c:v>
                </c:pt>
                <c:pt idx="33">
                  <c:v>3.3609299823093242</c:v>
                </c:pt>
                <c:pt idx="34">
                  <c:v>3.2985877497044283</c:v>
                </c:pt>
                <c:pt idx="35">
                  <c:v>3.5202569169960474</c:v>
                </c:pt>
                <c:pt idx="36">
                  <c:v>3.575403035992855</c:v>
                </c:pt>
                <c:pt idx="37">
                  <c:v>3.393607173809507</c:v>
                </c:pt>
                <c:pt idx="38">
                  <c:v>3.2015696291184739</c:v>
                </c:pt>
                <c:pt idx="39">
                  <c:v>3.0016204661135433</c:v>
                </c:pt>
                <c:pt idx="40">
                  <c:v>2.8403032438761344</c:v>
                </c:pt>
                <c:pt idx="41">
                  <c:v>2.8501911713590546</c:v>
                </c:pt>
                <c:pt idx="42">
                  <c:v>3.0717794402411776</c:v>
                </c:pt>
                <c:pt idx="43">
                  <c:v>3.0692449378699007</c:v>
                </c:pt>
                <c:pt idx="44">
                  <c:v>3.0183936582828119</c:v>
                </c:pt>
                <c:pt idx="45">
                  <c:v>3.0451577953927598</c:v>
                </c:pt>
                <c:pt idx="46">
                  <c:v>3.1730244006463932</c:v>
                </c:pt>
                <c:pt idx="47">
                  <c:v>3.6240390902959065</c:v>
                </c:pt>
                <c:pt idx="48">
                  <c:v>4.2946714132841208</c:v>
                </c:pt>
                <c:pt idx="49">
                  <c:v>4.6579205412008218</c:v>
                </c:pt>
                <c:pt idx="50">
                  <c:v>4.9694329680084852</c:v>
                </c:pt>
                <c:pt idx="51">
                  <c:v>5.0942754285987695</c:v>
                </c:pt>
                <c:pt idx="52">
                  <c:v>5.0665724759390285</c:v>
                </c:pt>
                <c:pt idx="53">
                  <c:v>5.1414094410837077</c:v>
                </c:pt>
                <c:pt idx="54">
                  <c:v>5.4576193866398324</c:v>
                </c:pt>
                <c:pt idx="55">
                  <c:v>5.5238145468417654</c:v>
                </c:pt>
                <c:pt idx="56">
                  <c:v>5.5192727668382506</c:v>
                </c:pt>
                <c:pt idx="57">
                  <c:v>5.4044413094209922</c:v>
                </c:pt>
                <c:pt idx="58">
                  <c:v>5.4832429991304945</c:v>
                </c:pt>
                <c:pt idx="59">
                  <c:v>5.9556639383601624</c:v>
                </c:pt>
                <c:pt idx="60">
                  <c:v>6.4180438455212405</c:v>
                </c:pt>
                <c:pt idx="61">
                  <c:v>6.5242837828331224</c:v>
                </c:pt>
                <c:pt idx="62">
                  <c:v>6.3127925117004686</c:v>
                </c:pt>
                <c:pt idx="63">
                  <c:v>5.8807837774489791</c:v>
                </c:pt>
                <c:pt idx="64">
                  <c:v>5.5075625755774773</c:v>
                </c:pt>
                <c:pt idx="65">
                  <c:v>5.3316353768708122</c:v>
                </c:pt>
                <c:pt idx="66">
                  <c:v>5.4200618556649758</c:v>
                </c:pt>
                <c:pt idx="67">
                  <c:v>5.3402579623302762</c:v>
                </c:pt>
                <c:pt idx="68">
                  <c:v>5.33846828229695</c:v>
                </c:pt>
                <c:pt idx="69">
                  <c:v>5.2646446911459872</c:v>
                </c:pt>
                <c:pt idx="70">
                  <c:v>5.4141351537255726</c:v>
                </c:pt>
                <c:pt idx="71">
                  <c:v>6.282053626713556</c:v>
                </c:pt>
                <c:pt idx="72">
                  <c:v>6.3240810407759795</c:v>
                </c:pt>
                <c:pt idx="73">
                  <c:v>6.1993498492864054</c:v>
                </c:pt>
                <c:pt idx="74">
                  <c:v>5.9877472026805947</c:v>
                </c:pt>
                <c:pt idx="75">
                  <c:v>5.4850499882091084</c:v>
                </c:pt>
                <c:pt idx="76">
                  <c:v>5.1184730025530634</c:v>
                </c:pt>
                <c:pt idx="77">
                  <c:v>5.0358423882986854</c:v>
                </c:pt>
                <c:pt idx="78">
                  <c:v>5.2206153254771168</c:v>
                </c:pt>
                <c:pt idx="79">
                  <c:v>5.1652170018024046</c:v>
                </c:pt>
                <c:pt idx="80">
                  <c:v>5.0547935072071688</c:v>
                </c:pt>
                <c:pt idx="81">
                  <c:v>5.0311257504519187</c:v>
                </c:pt>
                <c:pt idx="82">
                  <c:v>5.1552095140063345</c:v>
                </c:pt>
                <c:pt idx="83">
                  <c:v>5.6836902800658979</c:v>
                </c:pt>
                <c:pt idx="84">
                  <c:v>6.0676259589459391</c:v>
                </c:pt>
                <c:pt idx="85">
                  <c:v>6.1633474061428544</c:v>
                </c:pt>
                <c:pt idx="86">
                  <c:v>5.9115385041352306</c:v>
                </c:pt>
                <c:pt idx="87">
                  <c:v>5.5629574209044614</c:v>
                </c:pt>
                <c:pt idx="88">
                  <c:v>5.341599101751564</c:v>
                </c:pt>
                <c:pt idx="89">
                  <c:v>5.2166944024859792</c:v>
                </c:pt>
                <c:pt idx="90">
                  <c:v>5.4009782000210587</c:v>
                </c:pt>
                <c:pt idx="91">
                  <c:v>5.4388434331176594</c:v>
                </c:pt>
                <c:pt idx="92">
                  <c:v>5.5998894319371288</c:v>
                </c:pt>
                <c:pt idx="93">
                  <c:v>5.6906531675851166</c:v>
                </c:pt>
                <c:pt idx="94">
                  <c:v>5.919275321656178</c:v>
                </c:pt>
                <c:pt idx="95">
                  <c:v>6.5487945995494279</c:v>
                </c:pt>
                <c:pt idx="96">
                  <c:v>7.1343089745034591</c:v>
                </c:pt>
                <c:pt idx="97">
                  <c:v>7.2491639918883717</c:v>
                </c:pt>
                <c:pt idx="98">
                  <c:v>7.2042278724211508</c:v>
                </c:pt>
                <c:pt idx="99">
                  <c:v>6.8701569720728823</c:v>
                </c:pt>
                <c:pt idx="100">
                  <c:v>6.5811428987327778</c:v>
                </c:pt>
                <c:pt idx="101">
                  <c:v>6.4436236884916411</c:v>
                </c:pt>
                <c:pt idx="102">
                  <c:v>6.6281393464758311</c:v>
                </c:pt>
                <c:pt idx="103">
                  <c:v>6.6175079333329725</c:v>
                </c:pt>
                <c:pt idx="104">
                  <c:v>6.6777769060328058</c:v>
                </c:pt>
                <c:pt idx="105">
                  <c:v>6.6972494455291649</c:v>
                </c:pt>
                <c:pt idx="106">
                  <c:v>6.8023615131899948</c:v>
                </c:pt>
                <c:pt idx="107">
                  <c:v>7.314755228995093</c:v>
                </c:pt>
                <c:pt idx="108">
                  <c:v>7.703826502880748</c:v>
                </c:pt>
                <c:pt idx="109">
                  <c:v>7.7201152223524829</c:v>
                </c:pt>
                <c:pt idx="110">
                  <c:v>7.4382415236933657</c:v>
                </c:pt>
                <c:pt idx="111">
                  <c:v>6.8941918104035906</c:v>
                </c:pt>
                <c:pt idx="112">
                  <c:v>6.4811429382199988</c:v>
                </c:pt>
                <c:pt idx="113">
                  <c:v>6.2525274605169683</c:v>
                </c:pt>
                <c:pt idx="114">
                  <c:v>6.3407074566654096</c:v>
                </c:pt>
                <c:pt idx="115">
                  <c:v>6.2437712871395563</c:v>
                </c:pt>
                <c:pt idx="116">
                  <c:v>6.1535847495019089</c:v>
                </c:pt>
                <c:pt idx="117">
                  <c:v>5.926470507552108</c:v>
                </c:pt>
                <c:pt idx="118">
                  <c:v>5.9310026689512014</c:v>
                </c:pt>
                <c:pt idx="119">
                  <c:v>6.3551124497109059</c:v>
                </c:pt>
                <c:pt idx="120">
                  <c:v>6.4456878892448142</c:v>
                </c:pt>
                <c:pt idx="121">
                  <c:v>6.2380489898559137</c:v>
                </c:pt>
                <c:pt idx="122">
                  <c:v>5.9440155078034653</c:v>
                </c:pt>
                <c:pt idx="123">
                  <c:v>5.4109840081791702</c:v>
                </c:pt>
                <c:pt idx="124">
                  <c:v>5.0247635454108766</c:v>
                </c:pt>
                <c:pt idx="125">
                  <c:v>4.7927092458059652</c:v>
                </c:pt>
                <c:pt idx="126">
                  <c:v>4.929337858808494</c:v>
                </c:pt>
                <c:pt idx="127">
                  <c:v>4.8675959635110253</c:v>
                </c:pt>
                <c:pt idx="128">
                  <c:v>4.733283453875357</c:v>
                </c:pt>
                <c:pt idx="129">
                  <c:v>4.5817887414152114</c:v>
                </c:pt>
                <c:pt idx="130">
                  <c:v>4.6230006770781307</c:v>
                </c:pt>
                <c:pt idx="131">
                  <c:v>4.9566212328234522</c:v>
                </c:pt>
                <c:pt idx="132">
                  <c:v>5.1056367385733905</c:v>
                </c:pt>
                <c:pt idx="133">
                  <c:v>4.9508557824415798</c:v>
                </c:pt>
                <c:pt idx="134">
                  <c:v>4.6456999721681047</c:v>
                </c:pt>
                <c:pt idx="135">
                  <c:v>4.2007059728875182</c:v>
                </c:pt>
                <c:pt idx="136">
                  <c:v>3.8891307502539543</c:v>
                </c:pt>
                <c:pt idx="137">
                  <c:v>3.7592473127288266</c:v>
                </c:pt>
                <c:pt idx="138">
                  <c:v>3.9104006260218269</c:v>
                </c:pt>
                <c:pt idx="139">
                  <c:v>3.8565127771982177</c:v>
                </c:pt>
                <c:pt idx="140">
                  <c:v>3.7154380298522498</c:v>
                </c:pt>
                <c:pt idx="141">
                  <c:v>3.5710584327005761</c:v>
                </c:pt>
                <c:pt idx="142">
                  <c:v>3.5303286432358028</c:v>
                </c:pt>
                <c:pt idx="143">
                  <c:v>3.7573032951120542</c:v>
                </c:pt>
                <c:pt idx="144">
                  <c:v>3.8461430429274843</c:v>
                </c:pt>
                <c:pt idx="145">
                  <c:v>3.7173111898825266</c:v>
                </c:pt>
                <c:pt idx="146">
                  <c:v>3.4553571679742996</c:v>
                </c:pt>
                <c:pt idx="147">
                  <c:v>3.0408686421537627</c:v>
                </c:pt>
                <c:pt idx="148">
                  <c:v>2.8202845717999803</c:v>
                </c:pt>
                <c:pt idx="149">
                  <c:v>2.726367708946106</c:v>
                </c:pt>
                <c:pt idx="150">
                  <c:v>2.866880286235125</c:v>
                </c:pt>
                <c:pt idx="151">
                  <c:v>2.824167325327418</c:v>
                </c:pt>
                <c:pt idx="152">
                  <c:v>2.6877300022114232</c:v>
                </c:pt>
                <c:pt idx="153">
                  <c:v>2.5652811708191821</c:v>
                </c:pt>
                <c:pt idx="154">
                  <c:v>2.5069503409145768</c:v>
                </c:pt>
                <c:pt idx="155">
                  <c:v>2.7229790789271768</c:v>
                </c:pt>
                <c:pt idx="156">
                  <c:v>2.8176264476348662</c:v>
                </c:pt>
                <c:pt idx="157">
                  <c:v>2.7030027038565536</c:v>
                </c:pt>
                <c:pt idx="158">
                  <c:v>2.4910576323854565</c:v>
                </c:pt>
                <c:pt idx="159">
                  <c:v>2.2391824148515047</c:v>
                </c:pt>
                <c:pt idx="160">
                  <c:v>2.111057239825457</c:v>
                </c:pt>
                <c:pt idx="161">
                  <c:v>2.0695028740717061</c:v>
                </c:pt>
                <c:pt idx="162">
                  <c:v>2.2112432710293719</c:v>
                </c:pt>
                <c:pt idx="163">
                  <c:v>2.234802911530954</c:v>
                </c:pt>
                <c:pt idx="164">
                  <c:v>2.1550208038433496</c:v>
                </c:pt>
                <c:pt idx="165">
                  <c:v>2.060017798736919</c:v>
                </c:pt>
                <c:pt idx="166">
                  <c:v>2.0479340262864012</c:v>
                </c:pt>
                <c:pt idx="167">
                  <c:v>2.3100873336178576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DB-4226-A3C3-38C55BA13C99}"/>
            </c:ext>
          </c:extLst>
        </c:ser>
        <c:ser>
          <c:idx val="3"/>
          <c:order val="1"/>
          <c:tx>
            <c:strRef>
              <c:f>Celkem_Total!$A$61</c:f>
              <c:strCache>
                <c:ptCount val="1"/>
                <c:pt idx="0">
                  <c:v>Rychnov n/K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Celkem_Total!$B$9:$FM$9</c:f>
              <c:numCache>
                <c:formatCode>General</c:formatCode>
                <c:ptCount val="168"/>
                <c:pt idx="0">
                  <c:v>2005</c:v>
                </c:pt>
                <c:pt idx="12">
                  <c:v>2006</c:v>
                </c:pt>
                <c:pt idx="24">
                  <c:v>2007</c:v>
                </c:pt>
                <c:pt idx="36">
                  <c:v>2008</c:v>
                </c:pt>
                <c:pt idx="48">
                  <c:v>2009</c:v>
                </c:pt>
                <c:pt idx="60">
                  <c:v>2010</c:v>
                </c:pt>
                <c:pt idx="72">
                  <c:v>2011</c:v>
                </c:pt>
                <c:pt idx="84">
                  <c:v>2012</c:v>
                </c:pt>
                <c:pt idx="96">
                  <c:v>2013</c:v>
                </c:pt>
                <c:pt idx="108">
                  <c:v>2014</c:v>
                </c:pt>
                <c:pt idx="120">
                  <c:v>2015</c:v>
                </c:pt>
                <c:pt idx="132">
                  <c:v>2016</c:v>
                </c:pt>
                <c:pt idx="144">
                  <c:v>2017</c:v>
                </c:pt>
                <c:pt idx="156">
                  <c:v>2018</c:v>
                </c:pt>
              </c:numCache>
            </c:numRef>
          </c:cat>
          <c:val>
            <c:numRef>
              <c:f>Celkem_Total!$B$61:$FM$61</c:f>
              <c:numCache>
                <c:formatCode>0.0</c:formatCode>
                <c:ptCount val="168"/>
                <c:pt idx="0">
                  <c:v>5.1421624662057956</c:v>
                </c:pt>
                <c:pt idx="1">
                  <c:v>5.0751572954252868</c:v>
                </c:pt>
                <c:pt idx="2">
                  <c:v>4.8721711873312676</c:v>
                </c:pt>
                <c:pt idx="3">
                  <c:v>4.7061166841704996</c:v>
                </c:pt>
                <c:pt idx="4">
                  <c:v>4.5250506805676221</c:v>
                </c:pt>
                <c:pt idx="5">
                  <c:v>4.4681928320856388</c:v>
                </c:pt>
                <c:pt idx="6">
                  <c:v>4.7019903465480777</c:v>
                </c:pt>
                <c:pt idx="7">
                  <c:v>4.7399700139092111</c:v>
                </c:pt>
                <c:pt idx="8">
                  <c:v>4.4897369703753176</c:v>
                </c:pt>
                <c:pt idx="9">
                  <c:v>4.1898231685312162</c:v>
                </c:pt>
                <c:pt idx="10">
                  <c:v>4.2036355767149969</c:v>
                </c:pt>
                <c:pt idx="11">
                  <c:v>4.462533090817411</c:v>
                </c:pt>
                <c:pt idx="12">
                  <c:v>4.6894437933832149</c:v>
                </c:pt>
                <c:pt idx="13">
                  <c:v>4.5875033811198271</c:v>
                </c:pt>
                <c:pt idx="14">
                  <c:v>4.3986365849699727</c:v>
                </c:pt>
                <c:pt idx="15">
                  <c:v>4.0266276993018346</c:v>
                </c:pt>
                <c:pt idx="16">
                  <c:v>3.7811106899850198</c:v>
                </c:pt>
                <c:pt idx="17">
                  <c:v>3.6957502481277631</c:v>
                </c:pt>
                <c:pt idx="18">
                  <c:v>3.8733681536122111</c:v>
                </c:pt>
                <c:pt idx="19">
                  <c:v>3.7379988099398354</c:v>
                </c:pt>
                <c:pt idx="20">
                  <c:v>3.4520755807652006</c:v>
                </c:pt>
                <c:pt idx="21">
                  <c:v>3.0503451516137194</c:v>
                </c:pt>
                <c:pt idx="22">
                  <c:v>3.0334255292224817</c:v>
                </c:pt>
                <c:pt idx="23">
                  <c:v>3.337308470656259</c:v>
                </c:pt>
                <c:pt idx="24">
                  <c:v>3.4061324848134218</c:v>
                </c:pt>
                <c:pt idx="25">
                  <c:v>3.0631607481702359</c:v>
                </c:pt>
                <c:pt idx="26">
                  <c:v>2.7674910128800332</c:v>
                </c:pt>
                <c:pt idx="27">
                  <c:v>2.4538215697957857</c:v>
                </c:pt>
                <c:pt idx="28">
                  <c:v>2.2819591630409275</c:v>
                </c:pt>
                <c:pt idx="29">
                  <c:v>2.1251646190759685</c:v>
                </c:pt>
                <c:pt idx="30">
                  <c:v>2.2819121819950827</c:v>
                </c:pt>
                <c:pt idx="31">
                  <c:v>2.2535743556543975</c:v>
                </c:pt>
                <c:pt idx="32">
                  <c:v>2.0908058614660878</c:v>
                </c:pt>
                <c:pt idx="33">
                  <c:v>1.9875306328384028</c:v>
                </c:pt>
                <c:pt idx="34">
                  <c:v>1.9131343337356561</c:v>
                </c:pt>
                <c:pt idx="35">
                  <c:v>2.0351609594587301</c:v>
                </c:pt>
                <c:pt idx="36">
                  <c:v>2.0661454768166587</c:v>
                </c:pt>
                <c:pt idx="37">
                  <c:v>1.947502116850127</c:v>
                </c:pt>
                <c:pt idx="38">
                  <c:v>1.8521187662150476</c:v>
                </c:pt>
                <c:pt idx="39">
                  <c:v>1.8123928079478213</c:v>
                </c:pt>
                <c:pt idx="40">
                  <c:v>1.6401615950170336</c:v>
                </c:pt>
                <c:pt idx="41">
                  <c:v>1.6578966337490089</c:v>
                </c:pt>
                <c:pt idx="42">
                  <c:v>1.9040750090155065</c:v>
                </c:pt>
                <c:pt idx="43">
                  <c:v>1.9795554113256533</c:v>
                </c:pt>
                <c:pt idx="44">
                  <c:v>2.1404356607039814</c:v>
                </c:pt>
                <c:pt idx="45">
                  <c:v>2.21665103527884</c:v>
                </c:pt>
                <c:pt idx="46">
                  <c:v>2.3669920077937543</c:v>
                </c:pt>
                <c:pt idx="47">
                  <c:v>2.8289639753344633</c:v>
                </c:pt>
                <c:pt idx="48">
                  <c:v>3.4541908923476945</c:v>
                </c:pt>
                <c:pt idx="49">
                  <c:v>3.8815837005996676</c:v>
                </c:pt>
                <c:pt idx="50">
                  <c:v>4.4223957203788045</c:v>
                </c:pt>
                <c:pt idx="51">
                  <c:v>4.6882910248065377</c:v>
                </c:pt>
                <c:pt idx="52">
                  <c:v>4.7504433747149735</c:v>
                </c:pt>
                <c:pt idx="53">
                  <c:v>4.7724187856302596</c:v>
                </c:pt>
                <c:pt idx="54">
                  <c:v>5.0496808819263128</c:v>
                </c:pt>
                <c:pt idx="55">
                  <c:v>5.1225832170619894</c:v>
                </c:pt>
                <c:pt idx="56">
                  <c:v>5.1892950391644908</c:v>
                </c:pt>
                <c:pt idx="57">
                  <c:v>5.1621214595467491</c:v>
                </c:pt>
                <c:pt idx="58">
                  <c:v>5.146685062813158</c:v>
                </c:pt>
                <c:pt idx="59">
                  <c:v>5.4468563961086103</c:v>
                </c:pt>
                <c:pt idx="60">
                  <c:v>5.9212798836469416</c:v>
                </c:pt>
                <c:pt idx="61">
                  <c:v>6.0562509096201431</c:v>
                </c:pt>
                <c:pt idx="62">
                  <c:v>5.8355485961909617</c:v>
                </c:pt>
                <c:pt idx="63">
                  <c:v>5.3765392307872251</c:v>
                </c:pt>
                <c:pt idx="64">
                  <c:v>4.9285080487296211</c:v>
                </c:pt>
                <c:pt idx="65">
                  <c:v>4.7226277372262766</c:v>
                </c:pt>
                <c:pt idx="66">
                  <c:v>4.8011612251671849</c:v>
                </c:pt>
                <c:pt idx="67">
                  <c:v>4.7473450045786123</c:v>
                </c:pt>
                <c:pt idx="68">
                  <c:v>4.7226085047207791</c:v>
                </c:pt>
                <c:pt idx="69">
                  <c:v>4.4412856419933622</c:v>
                </c:pt>
                <c:pt idx="70">
                  <c:v>4.4674265676782996</c:v>
                </c:pt>
                <c:pt idx="71">
                  <c:v>5.3180568285976175</c:v>
                </c:pt>
                <c:pt idx="72">
                  <c:v>5.4078976308455697</c:v>
                </c:pt>
                <c:pt idx="73">
                  <c:v>5.2721498612788897</c:v>
                </c:pt>
                <c:pt idx="74">
                  <c:v>5.0415380091163069</c:v>
                </c:pt>
                <c:pt idx="75">
                  <c:v>4.5046496079841987</c:v>
                </c:pt>
                <c:pt idx="76">
                  <c:v>4.2497800970807322</c:v>
                </c:pt>
                <c:pt idx="77">
                  <c:v>4.1302825982830402</c:v>
                </c:pt>
                <c:pt idx="78">
                  <c:v>4.2423229661935107</c:v>
                </c:pt>
                <c:pt idx="79">
                  <c:v>4.0994695811956996</c:v>
                </c:pt>
                <c:pt idx="80">
                  <c:v>3.8294570779376724</c:v>
                </c:pt>
                <c:pt idx="81">
                  <c:v>3.7022653721682848</c:v>
                </c:pt>
                <c:pt idx="82">
                  <c:v>3.7869252979936334</c:v>
                </c:pt>
                <c:pt idx="83">
                  <c:v>4.2180270220248017</c:v>
                </c:pt>
                <c:pt idx="84">
                  <c:v>4.6777989880831035</c:v>
                </c:pt>
                <c:pt idx="85">
                  <c:v>4.7578432099681081</c:v>
                </c:pt>
                <c:pt idx="86">
                  <c:v>4.7081084089264849</c:v>
                </c:pt>
                <c:pt idx="87">
                  <c:v>4.4257640705895458</c:v>
                </c:pt>
                <c:pt idx="88">
                  <c:v>4.2585198254248304</c:v>
                </c:pt>
                <c:pt idx="89">
                  <c:v>4.223860913498152</c:v>
                </c:pt>
                <c:pt idx="90">
                  <c:v>4.4747262553215217</c:v>
                </c:pt>
                <c:pt idx="91">
                  <c:v>4.6876162142060247</c:v>
                </c:pt>
                <c:pt idx="92">
                  <c:v>4.8767327193227272</c:v>
                </c:pt>
                <c:pt idx="93">
                  <c:v>4.9690019175990914</c:v>
                </c:pt>
                <c:pt idx="94">
                  <c:v>5.1025540714245796</c:v>
                </c:pt>
                <c:pt idx="95">
                  <c:v>5.8414956612416669</c:v>
                </c:pt>
                <c:pt idx="96">
                  <c:v>6.4531826093466345</c:v>
                </c:pt>
                <c:pt idx="97">
                  <c:v>6.6048515500608778</c:v>
                </c:pt>
                <c:pt idx="98">
                  <c:v>6.5029524791451871</c:v>
                </c:pt>
                <c:pt idx="99">
                  <c:v>6.204147327444228</c:v>
                </c:pt>
                <c:pt idx="100">
                  <c:v>5.8385279197319413</c:v>
                </c:pt>
                <c:pt idx="101">
                  <c:v>5.6090524185994228</c:v>
                </c:pt>
                <c:pt idx="102">
                  <c:v>5.7268226822682271</c:v>
                </c:pt>
                <c:pt idx="103">
                  <c:v>5.6571192612335297</c:v>
                </c:pt>
                <c:pt idx="104">
                  <c:v>5.6224522382732518</c:v>
                </c:pt>
                <c:pt idx="105">
                  <c:v>5.4153661013124745</c:v>
                </c:pt>
                <c:pt idx="106">
                  <c:v>5.3995558399518204</c:v>
                </c:pt>
                <c:pt idx="107">
                  <c:v>5.9170482597471121</c:v>
                </c:pt>
                <c:pt idx="108">
                  <c:v>6.283591377977257</c:v>
                </c:pt>
                <c:pt idx="109">
                  <c:v>6.0973768635591616</c:v>
                </c:pt>
                <c:pt idx="110">
                  <c:v>5.7977035806012998</c:v>
                </c:pt>
                <c:pt idx="111">
                  <c:v>5.197710126246351</c:v>
                </c:pt>
                <c:pt idx="112">
                  <c:v>4.8286456654086143</c:v>
                </c:pt>
                <c:pt idx="113">
                  <c:v>4.6343408262454435</c:v>
                </c:pt>
                <c:pt idx="114">
                  <c:v>4.6386171526260807</c:v>
                </c:pt>
                <c:pt idx="115">
                  <c:v>4.5787441267667255</c:v>
                </c:pt>
                <c:pt idx="116">
                  <c:v>4.4565858858916032</c:v>
                </c:pt>
                <c:pt idx="117">
                  <c:v>4.1860376495693927</c:v>
                </c:pt>
                <c:pt idx="118">
                  <c:v>4.1343275043383736</c:v>
                </c:pt>
                <c:pt idx="119">
                  <c:v>4.5803274934157789</c:v>
                </c:pt>
                <c:pt idx="120">
                  <c:v>4.6346866287285637</c:v>
                </c:pt>
                <c:pt idx="121">
                  <c:v>4.3526444512381541</c:v>
                </c:pt>
                <c:pt idx="122">
                  <c:v>4.0886577040026006</c:v>
                </c:pt>
                <c:pt idx="123">
                  <c:v>3.6318407960199006</c:v>
                </c:pt>
                <c:pt idx="124">
                  <c:v>3.5386355358751702</c:v>
                </c:pt>
                <c:pt idx="125">
                  <c:v>3.2998234978129077</c:v>
                </c:pt>
                <c:pt idx="126">
                  <c:v>3.4279459210324168</c:v>
                </c:pt>
                <c:pt idx="127">
                  <c:v>3.3806769041532929</c:v>
                </c:pt>
                <c:pt idx="128">
                  <c:v>3.0238910475897356</c:v>
                </c:pt>
                <c:pt idx="129">
                  <c:v>2.7906618680113167</c:v>
                </c:pt>
                <c:pt idx="130">
                  <c:v>2.7734442711041773</c:v>
                </c:pt>
                <c:pt idx="131">
                  <c:v>2.8797224363916731</c:v>
                </c:pt>
                <c:pt idx="132">
                  <c:v>3.0050534274582414</c:v>
                </c:pt>
                <c:pt idx="133">
                  <c:v>2.7927354138922662</c:v>
                </c:pt>
                <c:pt idx="134">
                  <c:v>2.477790652761684</c:v>
                </c:pt>
                <c:pt idx="135">
                  <c:v>2.152099798543313</c:v>
                </c:pt>
                <c:pt idx="136">
                  <c:v>1.8939981389578162</c:v>
                </c:pt>
                <c:pt idx="137">
                  <c:v>1.8641733429031442</c:v>
                </c:pt>
                <c:pt idx="138">
                  <c:v>2.016692546583851</c:v>
                </c:pt>
                <c:pt idx="139">
                  <c:v>1.9908324593093267</c:v>
                </c:pt>
                <c:pt idx="140">
                  <c:v>1.9201990165782366</c:v>
                </c:pt>
                <c:pt idx="141">
                  <c:v>1.7620974015870545</c:v>
                </c:pt>
                <c:pt idx="142">
                  <c:v>1.7049767414702506</c:v>
                </c:pt>
                <c:pt idx="143">
                  <c:v>1.759033797603974</c:v>
                </c:pt>
                <c:pt idx="144">
                  <c:v>1.8307662312341586</c:v>
                </c:pt>
                <c:pt idx="145">
                  <c:v>1.7873868248517013</c:v>
                </c:pt>
                <c:pt idx="146">
                  <c:v>1.5776627941032899</c:v>
                </c:pt>
                <c:pt idx="147">
                  <c:v>1.4095551765374736</c:v>
                </c:pt>
                <c:pt idx="148">
                  <c:v>1.2773722627737227</c:v>
                </c:pt>
                <c:pt idx="149">
                  <c:v>1.2449191980678227</c:v>
                </c:pt>
                <c:pt idx="150">
                  <c:v>1.3854498290295956</c:v>
                </c:pt>
                <c:pt idx="151">
                  <c:v>1.2999783664719651</c:v>
                </c:pt>
                <c:pt idx="152">
                  <c:v>1.2496801999488321</c:v>
                </c:pt>
                <c:pt idx="153">
                  <c:v>1.223042836041359</c:v>
                </c:pt>
                <c:pt idx="154">
                  <c:v>1.229895931882687</c:v>
                </c:pt>
                <c:pt idx="155">
                  <c:v>1.3608930614176955</c:v>
                </c:pt>
                <c:pt idx="156">
                  <c:v>1.4230169538358299</c:v>
                </c:pt>
                <c:pt idx="157">
                  <c:v>1.3962398293704084</c:v>
                </c:pt>
                <c:pt idx="158">
                  <c:v>1.2359328726554788</c:v>
                </c:pt>
                <c:pt idx="159">
                  <c:v>1.1667851220090026</c:v>
                </c:pt>
                <c:pt idx="160">
                  <c:v>1.1318518518518517</c:v>
                </c:pt>
                <c:pt idx="161">
                  <c:v>1.0792220113851991</c:v>
                </c:pt>
                <c:pt idx="162">
                  <c:v>1.0855165595650025</c:v>
                </c:pt>
                <c:pt idx="163">
                  <c:v>1.052527450786428</c:v>
                </c:pt>
                <c:pt idx="164">
                  <c:v>1.1401650864031354</c:v>
                </c:pt>
                <c:pt idx="165">
                  <c:v>1.0951796253020161</c:v>
                </c:pt>
                <c:pt idx="166">
                  <c:v>1.1690344567952604</c:v>
                </c:pt>
                <c:pt idx="167">
                  <c:v>1.3079667063020213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0DB-4226-A3C3-38C55BA13C99}"/>
            </c:ext>
          </c:extLst>
        </c:ser>
        <c:ser>
          <c:idx val="0"/>
          <c:order val="2"/>
          <c:tx>
            <c:strRef>
              <c:f>Celkem_Total!$A$58</c:f>
              <c:strCache>
                <c:ptCount val="1"/>
                <c:pt idx="0">
                  <c:v>Hradec Králové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Celkem_Total!$B$9:$FM$9</c:f>
              <c:numCache>
                <c:formatCode>General</c:formatCode>
                <c:ptCount val="168"/>
                <c:pt idx="0">
                  <c:v>2005</c:v>
                </c:pt>
                <c:pt idx="12">
                  <c:v>2006</c:v>
                </c:pt>
                <c:pt idx="24">
                  <c:v>2007</c:v>
                </c:pt>
                <c:pt idx="36">
                  <c:v>2008</c:v>
                </c:pt>
                <c:pt idx="48">
                  <c:v>2009</c:v>
                </c:pt>
                <c:pt idx="60">
                  <c:v>2010</c:v>
                </c:pt>
                <c:pt idx="72">
                  <c:v>2011</c:v>
                </c:pt>
                <c:pt idx="84">
                  <c:v>2012</c:v>
                </c:pt>
                <c:pt idx="96">
                  <c:v>2013</c:v>
                </c:pt>
                <c:pt idx="108">
                  <c:v>2014</c:v>
                </c:pt>
                <c:pt idx="120">
                  <c:v>2015</c:v>
                </c:pt>
                <c:pt idx="132">
                  <c:v>2016</c:v>
                </c:pt>
                <c:pt idx="144">
                  <c:v>2017</c:v>
                </c:pt>
                <c:pt idx="156">
                  <c:v>2018</c:v>
                </c:pt>
              </c:numCache>
            </c:numRef>
          </c:cat>
          <c:val>
            <c:numRef>
              <c:f>Celkem_Total!$B$58:$FM$58</c:f>
              <c:numCache>
                <c:formatCode>0.0</c:formatCode>
                <c:ptCount val="168"/>
                <c:pt idx="0">
                  <c:v>5.2749257040974493</c:v>
                </c:pt>
                <c:pt idx="1">
                  <c:v>5.1650420652774107</c:v>
                </c:pt>
                <c:pt idx="2">
                  <c:v>5.0353903705896608</c:v>
                </c:pt>
                <c:pt idx="3">
                  <c:v>4.7875165239926343</c:v>
                </c:pt>
                <c:pt idx="4">
                  <c:v>4.676802160837731</c:v>
                </c:pt>
                <c:pt idx="5">
                  <c:v>4.7153742716270726</c:v>
                </c:pt>
                <c:pt idx="6">
                  <c:v>5.0408553696621192</c:v>
                </c:pt>
                <c:pt idx="7">
                  <c:v>5.0569659969399936</c:v>
                </c:pt>
                <c:pt idx="8">
                  <c:v>4.8373801630678255</c:v>
                </c:pt>
                <c:pt idx="9">
                  <c:v>4.5901639344262293</c:v>
                </c:pt>
                <c:pt idx="10">
                  <c:v>4.5472051302720082</c:v>
                </c:pt>
                <c:pt idx="11">
                  <c:v>4.8318086610931097</c:v>
                </c:pt>
                <c:pt idx="12">
                  <c:v>5.0153485416648023</c:v>
                </c:pt>
                <c:pt idx="13">
                  <c:v>4.8987513863546921</c:v>
                </c:pt>
                <c:pt idx="14">
                  <c:v>4.5875086038133883</c:v>
                </c:pt>
                <c:pt idx="15">
                  <c:v>4.3188478307483384</c:v>
                </c:pt>
                <c:pt idx="16">
                  <c:v>4.1420699632947224</c:v>
                </c:pt>
                <c:pt idx="17">
                  <c:v>4.1449528840662477</c:v>
                </c:pt>
                <c:pt idx="18">
                  <c:v>4.4306281554956914</c:v>
                </c:pt>
                <c:pt idx="19">
                  <c:v>4.4413935741539774</c:v>
                </c:pt>
                <c:pt idx="20">
                  <c:v>4.220495732283184</c:v>
                </c:pt>
                <c:pt idx="21">
                  <c:v>3.977414413451605</c:v>
                </c:pt>
                <c:pt idx="22">
                  <c:v>3.8632034323761375</c:v>
                </c:pt>
                <c:pt idx="23">
                  <c:v>4.1492152416522163</c:v>
                </c:pt>
                <c:pt idx="24">
                  <c:v>4.2991833380054283</c:v>
                </c:pt>
                <c:pt idx="25">
                  <c:v>4.1806802825955076</c:v>
                </c:pt>
                <c:pt idx="26">
                  <c:v>3.7728306445881596</c:v>
                </c:pt>
                <c:pt idx="27">
                  <c:v>3.515901777764046</c:v>
                </c:pt>
                <c:pt idx="28">
                  <c:v>3.2723875846177788</c:v>
                </c:pt>
                <c:pt idx="29">
                  <c:v>3.1640292364462108</c:v>
                </c:pt>
                <c:pt idx="30">
                  <c:v>3.3628051754564883</c:v>
                </c:pt>
                <c:pt idx="31">
                  <c:v>3.3518265770955562</c:v>
                </c:pt>
                <c:pt idx="32">
                  <c:v>3.1759109150344167</c:v>
                </c:pt>
                <c:pt idx="33">
                  <c:v>2.9878237768430371</c:v>
                </c:pt>
                <c:pt idx="34">
                  <c:v>2.912226038310378</c:v>
                </c:pt>
                <c:pt idx="35">
                  <c:v>3.1167636601630906</c:v>
                </c:pt>
                <c:pt idx="36">
                  <c:v>3.1856676618795841</c:v>
                </c:pt>
                <c:pt idx="37">
                  <c:v>3.0366827382886239</c:v>
                </c:pt>
                <c:pt idx="38">
                  <c:v>2.8628789754837802</c:v>
                </c:pt>
                <c:pt idx="39">
                  <c:v>2.6771780659742777</c:v>
                </c:pt>
                <c:pt idx="40">
                  <c:v>2.5760979147137375</c:v>
                </c:pt>
                <c:pt idx="41">
                  <c:v>2.6522384892849566</c:v>
                </c:pt>
                <c:pt idx="42">
                  <c:v>2.8752807200580004</c:v>
                </c:pt>
                <c:pt idx="43">
                  <c:v>2.9055069389198267</c:v>
                </c:pt>
                <c:pt idx="44">
                  <c:v>2.8055474529977991</c:v>
                </c:pt>
                <c:pt idx="45">
                  <c:v>2.8000459603503591</c:v>
                </c:pt>
                <c:pt idx="46">
                  <c:v>2.8016898520495643</c:v>
                </c:pt>
                <c:pt idx="47">
                  <c:v>3.101453116028444</c:v>
                </c:pt>
                <c:pt idx="48">
                  <c:v>3.5108188375053038</c:v>
                </c:pt>
                <c:pt idx="49">
                  <c:v>3.7183726152377252</c:v>
                </c:pt>
                <c:pt idx="50">
                  <c:v>3.8311567741536177</c:v>
                </c:pt>
                <c:pt idx="51">
                  <c:v>3.8426163397421158</c:v>
                </c:pt>
                <c:pt idx="52">
                  <c:v>3.8091362655249283</c:v>
                </c:pt>
                <c:pt idx="53">
                  <c:v>3.9924980316179659</c:v>
                </c:pt>
                <c:pt idx="54">
                  <c:v>4.4180404795211867</c:v>
                </c:pt>
                <c:pt idx="55">
                  <c:v>4.5479088293870324</c:v>
                </c:pt>
                <c:pt idx="56">
                  <c:v>4.4977245763462186</c:v>
                </c:pt>
                <c:pt idx="57">
                  <c:v>4.4058130164099927</c:v>
                </c:pt>
                <c:pt idx="58">
                  <c:v>4.5219809908497428</c:v>
                </c:pt>
                <c:pt idx="59">
                  <c:v>5.0702304408665002</c:v>
                </c:pt>
                <c:pt idx="60">
                  <c:v>5.5914054744007942</c:v>
                </c:pt>
                <c:pt idx="61">
                  <c:v>5.6354639614074911</c:v>
                </c:pt>
                <c:pt idx="62">
                  <c:v>5.3476694877663631</c:v>
                </c:pt>
                <c:pt idx="63">
                  <c:v>5.0500568020448737</c:v>
                </c:pt>
                <c:pt idx="64">
                  <c:v>4.7732802870184541</c:v>
                </c:pt>
                <c:pt idx="65">
                  <c:v>4.7218915990122756</c:v>
                </c:pt>
                <c:pt idx="66">
                  <c:v>4.8733445915918585</c:v>
                </c:pt>
                <c:pt idx="67">
                  <c:v>4.9019695016227267</c:v>
                </c:pt>
                <c:pt idx="68">
                  <c:v>4.9246535129076454</c:v>
                </c:pt>
                <c:pt idx="69">
                  <c:v>4.9040113210569878</c:v>
                </c:pt>
                <c:pt idx="70">
                  <c:v>5.0089047195013361</c:v>
                </c:pt>
                <c:pt idx="71">
                  <c:v>5.8675286742181383</c:v>
                </c:pt>
                <c:pt idx="72">
                  <c:v>5.9521281631595926</c:v>
                </c:pt>
                <c:pt idx="73">
                  <c:v>5.8516400181077577</c:v>
                </c:pt>
                <c:pt idx="74">
                  <c:v>5.5857686049960904</c:v>
                </c:pt>
                <c:pt idx="75">
                  <c:v>5.1467878445648942</c:v>
                </c:pt>
                <c:pt idx="76">
                  <c:v>4.8378881736647905</c:v>
                </c:pt>
                <c:pt idx="77">
                  <c:v>4.8197548666186014</c:v>
                </c:pt>
                <c:pt idx="78">
                  <c:v>5.0272108060805616</c:v>
                </c:pt>
                <c:pt idx="79">
                  <c:v>5.0987177414639202</c:v>
                </c:pt>
                <c:pt idx="80">
                  <c:v>5.0603280762799949</c:v>
                </c:pt>
                <c:pt idx="81">
                  <c:v>4.9890233696284429</c:v>
                </c:pt>
                <c:pt idx="82">
                  <c:v>5.0399838006219193</c:v>
                </c:pt>
                <c:pt idx="83">
                  <c:v>5.6512325267477781</c:v>
                </c:pt>
                <c:pt idx="84">
                  <c:v>6.0375107735490392</c:v>
                </c:pt>
                <c:pt idx="85">
                  <c:v>6.175704855491742</c:v>
                </c:pt>
                <c:pt idx="86">
                  <c:v>5.8129582378112383</c:v>
                </c:pt>
                <c:pt idx="87">
                  <c:v>5.4874907138387563</c:v>
                </c:pt>
                <c:pt idx="88">
                  <c:v>5.3381812917283975</c:v>
                </c:pt>
                <c:pt idx="89">
                  <c:v>5.2880516975715723</c:v>
                </c:pt>
                <c:pt idx="90">
                  <c:v>5.4138271971307743</c:v>
                </c:pt>
                <c:pt idx="91">
                  <c:v>5.4749500377312703</c:v>
                </c:pt>
                <c:pt idx="92">
                  <c:v>5.6595734744337287</c:v>
                </c:pt>
                <c:pt idx="93">
                  <c:v>5.7626746853607038</c:v>
                </c:pt>
                <c:pt idx="94">
                  <c:v>5.9500503156161377</c:v>
                </c:pt>
                <c:pt idx="95">
                  <c:v>6.5146758678760035</c:v>
                </c:pt>
                <c:pt idx="96">
                  <c:v>7.0088264739109274</c:v>
                </c:pt>
                <c:pt idx="97">
                  <c:v>7.1761536551952414</c:v>
                </c:pt>
                <c:pt idx="98">
                  <c:v>7.1086946505091468</c:v>
                </c:pt>
                <c:pt idx="99">
                  <c:v>6.752729051129915</c:v>
                </c:pt>
                <c:pt idx="100">
                  <c:v>6.5600531223196743</c:v>
                </c:pt>
                <c:pt idx="101">
                  <c:v>6.5520360320448914</c:v>
                </c:pt>
                <c:pt idx="102">
                  <c:v>6.7165488891968037</c:v>
                </c:pt>
                <c:pt idx="103">
                  <c:v>6.8096514745308312</c:v>
                </c:pt>
                <c:pt idx="104">
                  <c:v>6.8788453531942446</c:v>
                </c:pt>
                <c:pt idx="105">
                  <c:v>6.9247793756771525</c:v>
                </c:pt>
                <c:pt idx="106">
                  <c:v>6.9825852433339204</c:v>
                </c:pt>
                <c:pt idx="107">
                  <c:v>7.4450508650775973</c:v>
                </c:pt>
                <c:pt idx="108">
                  <c:v>7.9811988518666457</c:v>
                </c:pt>
                <c:pt idx="109">
                  <c:v>8.033282201459583</c:v>
                </c:pt>
                <c:pt idx="110">
                  <c:v>7.8141862974954419</c:v>
                </c:pt>
                <c:pt idx="111">
                  <c:v>7.3518316707184175</c:v>
                </c:pt>
                <c:pt idx="112">
                  <c:v>7.0152217074784922</c:v>
                </c:pt>
                <c:pt idx="113">
                  <c:v>6.8823908234789029</c:v>
                </c:pt>
                <c:pt idx="114">
                  <c:v>6.9809770941064455</c:v>
                </c:pt>
                <c:pt idx="115">
                  <c:v>6.9320168672220506</c:v>
                </c:pt>
                <c:pt idx="116">
                  <c:v>6.8521481980590879</c:v>
                </c:pt>
                <c:pt idx="117">
                  <c:v>6.5932933683027359</c:v>
                </c:pt>
                <c:pt idx="118">
                  <c:v>6.554103463146645</c:v>
                </c:pt>
                <c:pt idx="119">
                  <c:v>6.9468549181481309</c:v>
                </c:pt>
                <c:pt idx="120">
                  <c:v>7.0223849077854421</c:v>
                </c:pt>
                <c:pt idx="121">
                  <c:v>6.8612261378254784</c:v>
                </c:pt>
                <c:pt idx="122">
                  <c:v>6.6049168161877292</c:v>
                </c:pt>
                <c:pt idx="123">
                  <c:v>6.1121293293857795</c:v>
                </c:pt>
                <c:pt idx="124">
                  <c:v>5.7864465174948938</c:v>
                </c:pt>
                <c:pt idx="125">
                  <c:v>5.5894241913143441</c:v>
                </c:pt>
                <c:pt idx="126">
                  <c:v>5.7772118468213538</c:v>
                </c:pt>
                <c:pt idx="127">
                  <c:v>5.7947348052217746</c:v>
                </c:pt>
                <c:pt idx="128">
                  <c:v>5.6337096698001794</c:v>
                </c:pt>
                <c:pt idx="129">
                  <c:v>5.5224698920462068</c:v>
                </c:pt>
                <c:pt idx="130">
                  <c:v>5.4987369556373409</c:v>
                </c:pt>
                <c:pt idx="131">
                  <c:v>5.7996951017432226</c:v>
                </c:pt>
                <c:pt idx="132">
                  <c:v>5.8916609026047242</c:v>
                </c:pt>
                <c:pt idx="133">
                  <c:v>5.747039245991485</c:v>
                </c:pt>
                <c:pt idx="134">
                  <c:v>5.4645690211409272</c:v>
                </c:pt>
                <c:pt idx="135">
                  <c:v>4.9798983539406807</c:v>
                </c:pt>
                <c:pt idx="136">
                  <c:v>4.7477153458534591</c:v>
                </c:pt>
                <c:pt idx="137">
                  <c:v>4.5865461313480456</c:v>
                </c:pt>
                <c:pt idx="138">
                  <c:v>4.7493704565971395</c:v>
                </c:pt>
                <c:pt idx="139">
                  <c:v>4.7034881509376545</c:v>
                </c:pt>
                <c:pt idx="140">
                  <c:v>4.4687633820240755</c:v>
                </c:pt>
                <c:pt idx="141">
                  <c:v>4.2623294258806048</c:v>
                </c:pt>
                <c:pt idx="142">
                  <c:v>4.151259863530667</c:v>
                </c:pt>
                <c:pt idx="143">
                  <c:v>4.292991929175173</c:v>
                </c:pt>
                <c:pt idx="144">
                  <c:v>4.355879769315969</c:v>
                </c:pt>
                <c:pt idx="145">
                  <c:v>4.2065941205132376</c:v>
                </c:pt>
                <c:pt idx="146">
                  <c:v>3.9332664085281319</c:v>
                </c:pt>
                <c:pt idx="147">
                  <c:v>3.5461808149893672</c:v>
                </c:pt>
                <c:pt idx="148">
                  <c:v>3.3824206166589965</c:v>
                </c:pt>
                <c:pt idx="149">
                  <c:v>3.2157795771134734</c:v>
                </c:pt>
                <c:pt idx="150">
                  <c:v>3.3336213766550484</c:v>
                </c:pt>
                <c:pt idx="151">
                  <c:v>3.3265431624260127</c:v>
                </c:pt>
                <c:pt idx="152">
                  <c:v>3.1278545398601936</c:v>
                </c:pt>
                <c:pt idx="153">
                  <c:v>2.9472610582428049</c:v>
                </c:pt>
                <c:pt idx="154">
                  <c:v>2.8223942685463368</c:v>
                </c:pt>
                <c:pt idx="155">
                  <c:v>3.0544501507954096</c:v>
                </c:pt>
                <c:pt idx="156">
                  <c:v>3.1845229484323312</c:v>
                </c:pt>
                <c:pt idx="157">
                  <c:v>3.0653707689486436</c:v>
                </c:pt>
                <c:pt idx="158">
                  <c:v>2.827175622605826</c:v>
                </c:pt>
                <c:pt idx="159">
                  <c:v>2.6066533933852667</c:v>
                </c:pt>
                <c:pt idx="160">
                  <c:v>2.4636069062243071</c:v>
                </c:pt>
                <c:pt idx="161">
                  <c:v>2.4568978035062585</c:v>
                </c:pt>
                <c:pt idx="162">
                  <c:v>2.6744805540756524</c:v>
                </c:pt>
                <c:pt idx="163">
                  <c:v>2.7540011050902002</c:v>
                </c:pt>
                <c:pt idx="164">
                  <c:v>2.5668635953551995</c:v>
                </c:pt>
                <c:pt idx="165">
                  <c:v>2.3949131152315308</c:v>
                </c:pt>
                <c:pt idx="166">
                  <c:v>2.279108175061932</c:v>
                </c:pt>
                <c:pt idx="167">
                  <c:v>2.5506238097088891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0DB-4226-A3C3-38C55BA13C99}"/>
            </c:ext>
          </c:extLst>
        </c:ser>
        <c:ser>
          <c:idx val="1"/>
          <c:order val="3"/>
          <c:tx>
            <c:strRef>
              <c:f>Celkem_Total!$A$59</c:f>
              <c:strCache>
                <c:ptCount val="1"/>
                <c:pt idx="0">
                  <c:v>Jičín</c:v>
                </c:pt>
              </c:strCache>
            </c:strRef>
          </c:tx>
          <c:marker>
            <c:symbol val="none"/>
          </c:marker>
          <c:cat>
            <c:numRef>
              <c:f>Celkem_Total!$B$9:$FM$9</c:f>
              <c:numCache>
                <c:formatCode>General</c:formatCode>
                <c:ptCount val="168"/>
                <c:pt idx="0">
                  <c:v>2005</c:v>
                </c:pt>
                <c:pt idx="12">
                  <c:v>2006</c:v>
                </c:pt>
                <c:pt idx="24">
                  <c:v>2007</c:v>
                </c:pt>
                <c:pt idx="36">
                  <c:v>2008</c:v>
                </c:pt>
                <c:pt idx="48">
                  <c:v>2009</c:v>
                </c:pt>
                <c:pt idx="60">
                  <c:v>2010</c:v>
                </c:pt>
                <c:pt idx="72">
                  <c:v>2011</c:v>
                </c:pt>
                <c:pt idx="84">
                  <c:v>2012</c:v>
                </c:pt>
                <c:pt idx="96">
                  <c:v>2013</c:v>
                </c:pt>
                <c:pt idx="108">
                  <c:v>2014</c:v>
                </c:pt>
                <c:pt idx="120">
                  <c:v>2015</c:v>
                </c:pt>
                <c:pt idx="132">
                  <c:v>2016</c:v>
                </c:pt>
                <c:pt idx="144">
                  <c:v>2017</c:v>
                </c:pt>
                <c:pt idx="156">
                  <c:v>2018</c:v>
                </c:pt>
              </c:numCache>
            </c:numRef>
          </c:cat>
          <c:val>
            <c:numRef>
              <c:f>Celkem_Total!$B$59:$FM$59</c:f>
              <c:numCache>
                <c:formatCode>0.0</c:formatCode>
                <c:ptCount val="168"/>
                <c:pt idx="0">
                  <c:v>6.5065046408469076</c:v>
                </c:pt>
                <c:pt idx="1">
                  <c:v>6.4134565233589154</c:v>
                </c:pt>
                <c:pt idx="2">
                  <c:v>6.1904229967232647</c:v>
                </c:pt>
                <c:pt idx="3">
                  <c:v>5.8946114915153318</c:v>
                </c:pt>
                <c:pt idx="4">
                  <c:v>5.6601316915293332</c:v>
                </c:pt>
                <c:pt idx="5">
                  <c:v>5.6255575379125782</c:v>
                </c:pt>
                <c:pt idx="6">
                  <c:v>5.800576154632469</c:v>
                </c:pt>
                <c:pt idx="7">
                  <c:v>5.9757478969749869</c:v>
                </c:pt>
                <c:pt idx="8">
                  <c:v>5.7934695847487516</c:v>
                </c:pt>
                <c:pt idx="9">
                  <c:v>5.5664933685882279</c:v>
                </c:pt>
                <c:pt idx="10">
                  <c:v>5.6221169429305577</c:v>
                </c:pt>
                <c:pt idx="11">
                  <c:v>5.9217959879230184</c:v>
                </c:pt>
                <c:pt idx="12">
                  <c:v>6.0156557386774878</c:v>
                </c:pt>
                <c:pt idx="13">
                  <c:v>5.9041572255343189</c:v>
                </c:pt>
                <c:pt idx="14">
                  <c:v>5.7549310847463886</c:v>
                </c:pt>
                <c:pt idx="15">
                  <c:v>5.4912868879637475</c:v>
                </c:pt>
                <c:pt idx="16">
                  <c:v>5.0666911967620276</c:v>
                </c:pt>
                <c:pt idx="17">
                  <c:v>5.0001836277498253</c:v>
                </c:pt>
                <c:pt idx="18">
                  <c:v>5.223774306542774</c:v>
                </c:pt>
                <c:pt idx="19">
                  <c:v>5.3206536967840226</c:v>
                </c:pt>
                <c:pt idx="20">
                  <c:v>5.2161035541904344</c:v>
                </c:pt>
                <c:pt idx="21">
                  <c:v>4.8968510392232858</c:v>
                </c:pt>
                <c:pt idx="22">
                  <c:v>4.8752180539163925</c:v>
                </c:pt>
                <c:pt idx="23">
                  <c:v>5.1587085038653928</c:v>
                </c:pt>
                <c:pt idx="24">
                  <c:v>5.2450668364099302</c:v>
                </c:pt>
                <c:pt idx="25">
                  <c:v>5.0574963213254129</c:v>
                </c:pt>
                <c:pt idx="26">
                  <c:v>4.656311243376642</c:v>
                </c:pt>
                <c:pt idx="27">
                  <c:v>4.4662763508492089</c:v>
                </c:pt>
                <c:pt idx="28">
                  <c:v>4.1637990364762558</c:v>
                </c:pt>
                <c:pt idx="29">
                  <c:v>4.0588203375115306</c:v>
                </c:pt>
                <c:pt idx="30">
                  <c:v>4.253588343757909</c:v>
                </c:pt>
                <c:pt idx="31">
                  <c:v>4.4125081245035025</c:v>
                </c:pt>
                <c:pt idx="32">
                  <c:v>4.3398268398268405</c:v>
                </c:pt>
                <c:pt idx="33">
                  <c:v>4.1698953021101763</c:v>
                </c:pt>
                <c:pt idx="34">
                  <c:v>4.084829063675806</c:v>
                </c:pt>
                <c:pt idx="35">
                  <c:v>4.3707990366988962</c:v>
                </c:pt>
                <c:pt idx="36">
                  <c:v>4.4095142187293126</c:v>
                </c:pt>
                <c:pt idx="37">
                  <c:v>4.1590791064623325</c:v>
                </c:pt>
                <c:pt idx="38">
                  <c:v>3.9343496920397207</c:v>
                </c:pt>
                <c:pt idx="39">
                  <c:v>3.667374734949056</c:v>
                </c:pt>
                <c:pt idx="40">
                  <c:v>3.5611530941763148</c:v>
                </c:pt>
                <c:pt idx="41">
                  <c:v>3.511381968094641</c:v>
                </c:pt>
                <c:pt idx="42">
                  <c:v>3.7171606345492223</c:v>
                </c:pt>
                <c:pt idx="43">
                  <c:v>3.7303415074633914</c:v>
                </c:pt>
                <c:pt idx="44">
                  <c:v>3.6752595775152166</c:v>
                </c:pt>
                <c:pt idx="45">
                  <c:v>3.6882387402558314</c:v>
                </c:pt>
                <c:pt idx="46">
                  <c:v>3.8494234965989174</c:v>
                </c:pt>
                <c:pt idx="47">
                  <c:v>4.4476993426693348</c:v>
                </c:pt>
                <c:pt idx="48">
                  <c:v>5.1412899814783906</c:v>
                </c:pt>
                <c:pt idx="49">
                  <c:v>5.6930399590500338</c:v>
                </c:pt>
                <c:pt idx="50">
                  <c:v>5.9510169006015463</c:v>
                </c:pt>
                <c:pt idx="51">
                  <c:v>6.0938888370256263</c:v>
                </c:pt>
                <c:pt idx="52">
                  <c:v>5.9944283634808846</c:v>
                </c:pt>
                <c:pt idx="53">
                  <c:v>5.9474288173276904</c:v>
                </c:pt>
                <c:pt idx="54">
                  <c:v>6.118700708899028</c:v>
                </c:pt>
                <c:pt idx="55">
                  <c:v>6.337296414664527</c:v>
                </c:pt>
                <c:pt idx="56">
                  <c:v>6.3467825961987581</c:v>
                </c:pt>
                <c:pt idx="57">
                  <c:v>6.0580493290766491</c:v>
                </c:pt>
                <c:pt idx="58">
                  <c:v>6.1569483589354288</c:v>
                </c:pt>
                <c:pt idx="59">
                  <c:v>6.680333027638417</c:v>
                </c:pt>
                <c:pt idx="60">
                  <c:v>7.2058325734633399</c:v>
                </c:pt>
                <c:pt idx="61">
                  <c:v>7.4034968688304055</c:v>
                </c:pt>
                <c:pt idx="62">
                  <c:v>7.2147892389584234</c:v>
                </c:pt>
                <c:pt idx="63">
                  <c:v>6.6150452650276952</c:v>
                </c:pt>
                <c:pt idx="64">
                  <c:v>6.2002545467524612</c:v>
                </c:pt>
                <c:pt idx="65">
                  <c:v>5.9223056743450604</c:v>
                </c:pt>
                <c:pt idx="66">
                  <c:v>6.0592741180726186</c:v>
                </c:pt>
                <c:pt idx="67">
                  <c:v>5.8550255650690515</c:v>
                </c:pt>
                <c:pt idx="68">
                  <c:v>5.6356746466478684</c:v>
                </c:pt>
                <c:pt idx="69">
                  <c:v>5.5555555555555554</c:v>
                </c:pt>
                <c:pt idx="70">
                  <c:v>5.6396444923242663</c:v>
                </c:pt>
                <c:pt idx="71">
                  <c:v>6.6116591928251118</c:v>
                </c:pt>
                <c:pt idx="72">
                  <c:v>6.6462761029435073</c:v>
                </c:pt>
                <c:pt idx="73">
                  <c:v>6.4639638035417448</c:v>
                </c:pt>
                <c:pt idx="74">
                  <c:v>6.0969207653735449</c:v>
                </c:pt>
                <c:pt idx="75">
                  <c:v>5.3980568445475638</c:v>
                </c:pt>
                <c:pt idx="76">
                  <c:v>4.9593377868138253</c:v>
                </c:pt>
                <c:pt idx="77">
                  <c:v>4.7735862770751565</c:v>
                </c:pt>
                <c:pt idx="78">
                  <c:v>5.0039135737299087</c:v>
                </c:pt>
                <c:pt idx="79">
                  <c:v>4.8872043441816393</c:v>
                </c:pt>
                <c:pt idx="80">
                  <c:v>4.8067447717069962</c:v>
                </c:pt>
                <c:pt idx="81">
                  <c:v>4.8934692833388151</c:v>
                </c:pt>
                <c:pt idx="82">
                  <c:v>5.0675304710662132</c:v>
                </c:pt>
                <c:pt idx="83">
                  <c:v>5.6647991504632174</c:v>
                </c:pt>
                <c:pt idx="84">
                  <c:v>6.0337715197183872</c:v>
                </c:pt>
                <c:pt idx="85">
                  <c:v>6.0649422124380852</c:v>
                </c:pt>
                <c:pt idx="86">
                  <c:v>5.8027682931306686</c:v>
                </c:pt>
                <c:pt idx="87">
                  <c:v>5.2473047183499553</c:v>
                </c:pt>
                <c:pt idx="88">
                  <c:v>4.9640565534739203</c:v>
                </c:pt>
                <c:pt idx="89">
                  <c:v>4.8160203012081428</c:v>
                </c:pt>
                <c:pt idx="90">
                  <c:v>5.0526432042409075</c:v>
                </c:pt>
                <c:pt idx="91">
                  <c:v>4.9372939724866951</c:v>
                </c:pt>
                <c:pt idx="92">
                  <c:v>5.0093072117068136</c:v>
                </c:pt>
                <c:pt idx="93">
                  <c:v>5.1809362204433951</c:v>
                </c:pt>
                <c:pt idx="94">
                  <c:v>5.4599822799763738</c:v>
                </c:pt>
                <c:pt idx="95">
                  <c:v>6.1319013876586945</c:v>
                </c:pt>
                <c:pt idx="96">
                  <c:v>6.5601423619478378</c:v>
                </c:pt>
                <c:pt idx="97">
                  <c:v>6.6163237285934278</c:v>
                </c:pt>
                <c:pt idx="98">
                  <c:v>6.4138533286263737</c:v>
                </c:pt>
                <c:pt idx="99">
                  <c:v>5.9019212080436567</c:v>
                </c:pt>
                <c:pt idx="100">
                  <c:v>5.6704880690092985</c:v>
                </c:pt>
                <c:pt idx="101">
                  <c:v>5.4276746010986132</c:v>
                </c:pt>
                <c:pt idx="102">
                  <c:v>5.7087828867405896</c:v>
                </c:pt>
                <c:pt idx="103">
                  <c:v>5.6476664545828807</c:v>
                </c:pt>
                <c:pt idx="104">
                  <c:v>5.6308752481180484</c:v>
                </c:pt>
                <c:pt idx="105">
                  <c:v>5.6612259430691676</c:v>
                </c:pt>
                <c:pt idx="106">
                  <c:v>5.8047938782399937</c:v>
                </c:pt>
                <c:pt idx="107">
                  <c:v>6.4380988164568862</c:v>
                </c:pt>
                <c:pt idx="108">
                  <c:v>6.9805042206388297</c:v>
                </c:pt>
                <c:pt idx="109">
                  <c:v>6.9447580341687365</c:v>
                </c:pt>
                <c:pt idx="110">
                  <c:v>6.5432703170897044</c:v>
                </c:pt>
                <c:pt idx="111">
                  <c:v>5.8917858355657851</c:v>
                </c:pt>
                <c:pt idx="112">
                  <c:v>5.3399799845163241</c:v>
                </c:pt>
                <c:pt idx="113">
                  <c:v>5.1124976366042736</c:v>
                </c:pt>
                <c:pt idx="114">
                  <c:v>5.2435519249678544</c:v>
                </c:pt>
                <c:pt idx="115">
                  <c:v>5.1120328806560975</c:v>
                </c:pt>
                <c:pt idx="116">
                  <c:v>5.0315657762526778</c:v>
                </c:pt>
                <c:pt idx="117">
                  <c:v>4.7001005673516634</c:v>
                </c:pt>
                <c:pt idx="118">
                  <c:v>4.8672566371681416</c:v>
                </c:pt>
                <c:pt idx="119">
                  <c:v>5.450678011167243</c:v>
                </c:pt>
                <c:pt idx="120">
                  <c:v>5.6514883835793395</c:v>
                </c:pt>
                <c:pt idx="121">
                  <c:v>5.3660668478157598</c:v>
                </c:pt>
                <c:pt idx="122">
                  <c:v>4.9458277893936513</c:v>
                </c:pt>
                <c:pt idx="123">
                  <c:v>4.3078209953994149</c:v>
                </c:pt>
                <c:pt idx="124">
                  <c:v>3.9005539586149127</c:v>
                </c:pt>
                <c:pt idx="125">
                  <c:v>3.7589544276787077</c:v>
                </c:pt>
                <c:pt idx="126">
                  <c:v>3.8559087701901258</c:v>
                </c:pt>
                <c:pt idx="127">
                  <c:v>3.7212320140452655</c:v>
                </c:pt>
                <c:pt idx="128">
                  <c:v>3.6821298294532192</c:v>
                </c:pt>
                <c:pt idx="129">
                  <c:v>3.5216111896663738</c:v>
                </c:pt>
                <c:pt idx="130">
                  <c:v>3.5912341760048956</c:v>
                </c:pt>
                <c:pt idx="131">
                  <c:v>4.0508993494068122</c:v>
                </c:pt>
                <c:pt idx="132">
                  <c:v>4.2258645119289246</c:v>
                </c:pt>
                <c:pt idx="133">
                  <c:v>4.0793255412914347</c:v>
                </c:pt>
                <c:pt idx="134">
                  <c:v>3.8422455279253023</c:v>
                </c:pt>
                <c:pt idx="135">
                  <c:v>3.3390903857225105</c:v>
                </c:pt>
                <c:pt idx="136">
                  <c:v>2.9444529809465272</c:v>
                </c:pt>
                <c:pt idx="137">
                  <c:v>2.8465988813500682</c:v>
                </c:pt>
                <c:pt idx="138">
                  <c:v>3.0157905871944299</c:v>
                </c:pt>
                <c:pt idx="139">
                  <c:v>3.0216713499364873</c:v>
                </c:pt>
                <c:pt idx="140">
                  <c:v>2.8445968068100842</c:v>
                </c:pt>
                <c:pt idx="141">
                  <c:v>2.6944203527030934</c:v>
                </c:pt>
                <c:pt idx="142">
                  <c:v>2.719645095959109</c:v>
                </c:pt>
                <c:pt idx="143">
                  <c:v>2.956169144622514</c:v>
                </c:pt>
                <c:pt idx="144">
                  <c:v>3.1948202551217628</c:v>
                </c:pt>
                <c:pt idx="145">
                  <c:v>3.1071041634421914</c:v>
                </c:pt>
                <c:pt idx="146">
                  <c:v>2.8096197041282625</c:v>
                </c:pt>
                <c:pt idx="147">
                  <c:v>2.3193975389154149</c:v>
                </c:pt>
                <c:pt idx="148">
                  <c:v>2.0597722591426684</c:v>
                </c:pt>
                <c:pt idx="149">
                  <c:v>2.0248978797899242</c:v>
                </c:pt>
                <c:pt idx="150">
                  <c:v>2.2003271282810188</c:v>
                </c:pt>
                <c:pt idx="151">
                  <c:v>2.130313602432417</c:v>
                </c:pt>
                <c:pt idx="152">
                  <c:v>2.0894299426430996</c:v>
                </c:pt>
                <c:pt idx="153">
                  <c:v>1.9371216559265769</c:v>
                </c:pt>
                <c:pt idx="154">
                  <c:v>1.9116870931800856</c:v>
                </c:pt>
                <c:pt idx="155">
                  <c:v>2.1010622689124947</c:v>
                </c:pt>
                <c:pt idx="156">
                  <c:v>2.2008576295745139</c:v>
                </c:pt>
                <c:pt idx="157">
                  <c:v>2.0948872209919851</c:v>
                </c:pt>
                <c:pt idx="158">
                  <c:v>1.9142974704626055</c:v>
                </c:pt>
                <c:pt idx="159">
                  <c:v>1.6222570532915359</c:v>
                </c:pt>
                <c:pt idx="160">
                  <c:v>1.4450697045155978</c:v>
                </c:pt>
                <c:pt idx="161">
                  <c:v>1.4421944902283965</c:v>
                </c:pt>
                <c:pt idx="162">
                  <c:v>1.7005066174449202</c:v>
                </c:pt>
                <c:pt idx="163">
                  <c:v>1.7508351346040478</c:v>
                </c:pt>
                <c:pt idx="164">
                  <c:v>1.7107462393078359</c:v>
                </c:pt>
                <c:pt idx="165">
                  <c:v>1.6215365239294712</c:v>
                </c:pt>
                <c:pt idx="166">
                  <c:v>1.6462850278647527</c:v>
                </c:pt>
                <c:pt idx="167">
                  <c:v>1.7790299066157058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0DB-4226-A3C3-38C55BA13C99}"/>
            </c:ext>
          </c:extLst>
        </c:ser>
        <c:ser>
          <c:idx val="2"/>
          <c:order val="4"/>
          <c:tx>
            <c:strRef>
              <c:f>Celkem_Total!$A$60</c:f>
              <c:strCache>
                <c:ptCount val="1"/>
                <c:pt idx="0">
                  <c:v>Náchod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Celkem_Total!$B$9:$FM$9</c:f>
              <c:numCache>
                <c:formatCode>General</c:formatCode>
                <c:ptCount val="168"/>
                <c:pt idx="0">
                  <c:v>2005</c:v>
                </c:pt>
                <c:pt idx="12">
                  <c:v>2006</c:v>
                </c:pt>
                <c:pt idx="24">
                  <c:v>2007</c:v>
                </c:pt>
                <c:pt idx="36">
                  <c:v>2008</c:v>
                </c:pt>
                <c:pt idx="48">
                  <c:v>2009</c:v>
                </c:pt>
                <c:pt idx="60">
                  <c:v>2010</c:v>
                </c:pt>
                <c:pt idx="72">
                  <c:v>2011</c:v>
                </c:pt>
                <c:pt idx="84">
                  <c:v>2012</c:v>
                </c:pt>
                <c:pt idx="96">
                  <c:v>2013</c:v>
                </c:pt>
                <c:pt idx="108">
                  <c:v>2014</c:v>
                </c:pt>
                <c:pt idx="120">
                  <c:v>2015</c:v>
                </c:pt>
                <c:pt idx="132">
                  <c:v>2016</c:v>
                </c:pt>
                <c:pt idx="144">
                  <c:v>2017</c:v>
                </c:pt>
                <c:pt idx="156">
                  <c:v>2018</c:v>
                </c:pt>
              </c:numCache>
            </c:numRef>
          </c:cat>
          <c:val>
            <c:numRef>
              <c:f>Celkem_Total!$B$60:$FM$60</c:f>
              <c:numCache>
                <c:formatCode>0.0</c:formatCode>
                <c:ptCount val="168"/>
                <c:pt idx="0">
                  <c:v>5.7020688242523558</c:v>
                </c:pt>
                <c:pt idx="1">
                  <c:v>5.5711268957573434</c:v>
                </c:pt>
                <c:pt idx="2">
                  <c:v>5.4687599964172842</c:v>
                </c:pt>
                <c:pt idx="3">
                  <c:v>5.0310201471058527</c:v>
                </c:pt>
                <c:pt idx="4">
                  <c:v>4.7238957749721786</c:v>
                </c:pt>
                <c:pt idx="5">
                  <c:v>4.740475581692662</c:v>
                </c:pt>
                <c:pt idx="6">
                  <c:v>5.0359896186251074</c:v>
                </c:pt>
                <c:pt idx="7">
                  <c:v>5.1823073089064113</c:v>
                </c:pt>
                <c:pt idx="8">
                  <c:v>5.241703617567758</c:v>
                </c:pt>
                <c:pt idx="9">
                  <c:v>5.1438251002543973</c:v>
                </c:pt>
                <c:pt idx="10">
                  <c:v>5.1941221318503965</c:v>
                </c:pt>
                <c:pt idx="11">
                  <c:v>5.5367649874280467</c:v>
                </c:pt>
                <c:pt idx="12">
                  <c:v>5.7390238193484029</c:v>
                </c:pt>
                <c:pt idx="13">
                  <c:v>5.5574404035880036</c:v>
                </c:pt>
                <c:pt idx="14">
                  <c:v>5.4268020174934559</c:v>
                </c:pt>
                <c:pt idx="15">
                  <c:v>4.9871045172493043</c:v>
                </c:pt>
                <c:pt idx="16">
                  <c:v>4.5765655327408314</c:v>
                </c:pt>
                <c:pt idx="17">
                  <c:v>4.2919331571623713</c:v>
                </c:pt>
                <c:pt idx="18">
                  <c:v>4.5111533894301363</c:v>
                </c:pt>
                <c:pt idx="19">
                  <c:v>4.5997114807675121</c:v>
                </c:pt>
                <c:pt idx="20">
                  <c:v>4.5039639478622764</c:v>
                </c:pt>
                <c:pt idx="21">
                  <c:v>4.1928399979572033</c:v>
                </c:pt>
                <c:pt idx="22">
                  <c:v>4.1264491088299877</c:v>
                </c:pt>
                <c:pt idx="23">
                  <c:v>4.4749266300880439</c:v>
                </c:pt>
                <c:pt idx="24">
                  <c:v>4.7198400811870327</c:v>
                </c:pt>
                <c:pt idx="25">
                  <c:v>4.370622861652234</c:v>
                </c:pt>
                <c:pt idx="26">
                  <c:v>3.9814141104686041</c:v>
                </c:pt>
                <c:pt idx="27">
                  <c:v>3.3997228040407488</c:v>
                </c:pt>
                <c:pt idx="28">
                  <c:v>3.1722238725897105</c:v>
                </c:pt>
                <c:pt idx="29">
                  <c:v>3.0536981266908274</c:v>
                </c:pt>
                <c:pt idx="30">
                  <c:v>3.2479451786479019</c:v>
                </c:pt>
                <c:pt idx="31">
                  <c:v>3.1059455137066903</c:v>
                </c:pt>
                <c:pt idx="32">
                  <c:v>2.938924478701411</c:v>
                </c:pt>
                <c:pt idx="33">
                  <c:v>2.7948448892456286</c:v>
                </c:pt>
                <c:pt idx="34">
                  <c:v>2.8139430163796071</c:v>
                </c:pt>
                <c:pt idx="35">
                  <c:v>3.1896441780385159</c:v>
                </c:pt>
                <c:pt idx="36">
                  <c:v>3.3160942349053957</c:v>
                </c:pt>
                <c:pt idx="37">
                  <c:v>3.1000994282870611</c:v>
                </c:pt>
                <c:pt idx="38">
                  <c:v>2.8319963210873231</c:v>
                </c:pt>
                <c:pt idx="39">
                  <c:v>2.5518739473690091</c:v>
                </c:pt>
                <c:pt idx="40">
                  <c:v>2.3496776201693717</c:v>
                </c:pt>
                <c:pt idx="41">
                  <c:v>2.3779388639588848</c:v>
                </c:pt>
                <c:pt idx="42">
                  <c:v>2.5598055520020471</c:v>
                </c:pt>
                <c:pt idx="43">
                  <c:v>2.574305564440805</c:v>
                </c:pt>
                <c:pt idx="44">
                  <c:v>2.4975357476605606</c:v>
                </c:pt>
                <c:pt idx="45">
                  <c:v>2.4893396335138873</c:v>
                </c:pt>
                <c:pt idx="46">
                  <c:v>2.6955697337740538</c:v>
                </c:pt>
                <c:pt idx="47">
                  <c:v>3.2480340172647866</c:v>
                </c:pt>
                <c:pt idx="48">
                  <c:v>4.2816279934839212</c:v>
                </c:pt>
                <c:pt idx="49">
                  <c:v>4.5752137410459834</c:v>
                </c:pt>
                <c:pt idx="50">
                  <c:v>4.854106975369711</c:v>
                </c:pt>
                <c:pt idx="51">
                  <c:v>4.921173777743487</c:v>
                </c:pt>
                <c:pt idx="52">
                  <c:v>4.8569185021175807</c:v>
                </c:pt>
                <c:pt idx="53">
                  <c:v>4.927282330057067</c:v>
                </c:pt>
                <c:pt idx="54">
                  <c:v>5.3238079243479275</c:v>
                </c:pt>
                <c:pt idx="55">
                  <c:v>5.3053376006607476</c:v>
                </c:pt>
                <c:pt idx="56">
                  <c:v>5.2398361905254047</c:v>
                </c:pt>
                <c:pt idx="57">
                  <c:v>5.2214391931208377</c:v>
                </c:pt>
                <c:pt idx="58">
                  <c:v>5.3077759370470075</c:v>
                </c:pt>
                <c:pt idx="59">
                  <c:v>5.8917197452229297</c:v>
                </c:pt>
                <c:pt idx="60">
                  <c:v>6.3974591651542649</c:v>
                </c:pt>
                <c:pt idx="61">
                  <c:v>6.514210109867304</c:v>
                </c:pt>
                <c:pt idx="62">
                  <c:v>6.3118137216727668</c:v>
                </c:pt>
                <c:pt idx="63">
                  <c:v>5.8091663528097772</c:v>
                </c:pt>
                <c:pt idx="64">
                  <c:v>5.4876780700842263</c:v>
                </c:pt>
                <c:pt idx="65">
                  <c:v>5.2650741843621187</c:v>
                </c:pt>
                <c:pt idx="66">
                  <c:v>5.3939068242322046</c:v>
                </c:pt>
                <c:pt idx="67">
                  <c:v>5.2194431147420461</c:v>
                </c:pt>
                <c:pt idx="68">
                  <c:v>5.2781108272950013</c:v>
                </c:pt>
                <c:pt idx="69">
                  <c:v>5.1515576934086438</c:v>
                </c:pt>
                <c:pt idx="70">
                  <c:v>5.3236438056723685</c:v>
                </c:pt>
                <c:pt idx="71">
                  <c:v>6.1594486647349047</c:v>
                </c:pt>
                <c:pt idx="72">
                  <c:v>6.290876544403706</c:v>
                </c:pt>
                <c:pt idx="73">
                  <c:v>6.1876188575123923</c:v>
                </c:pt>
                <c:pt idx="74">
                  <c:v>6.0271891452969069</c:v>
                </c:pt>
                <c:pt idx="75">
                  <c:v>5.4709213907388952</c:v>
                </c:pt>
                <c:pt idx="76">
                  <c:v>5.0878597393734992</c:v>
                </c:pt>
                <c:pt idx="77">
                  <c:v>5.0065668505384817</c:v>
                </c:pt>
                <c:pt idx="78">
                  <c:v>5.2181689066568477</c:v>
                </c:pt>
                <c:pt idx="79">
                  <c:v>5.0784334368584512</c:v>
                </c:pt>
                <c:pt idx="80">
                  <c:v>4.9150957067014449</c:v>
                </c:pt>
                <c:pt idx="81">
                  <c:v>4.8041038625364294</c:v>
                </c:pt>
                <c:pt idx="82">
                  <c:v>4.9213222093146056</c:v>
                </c:pt>
                <c:pt idx="83">
                  <c:v>5.4843182568504458</c:v>
                </c:pt>
                <c:pt idx="84">
                  <c:v>5.7952426914889399</c:v>
                </c:pt>
                <c:pt idx="85">
                  <c:v>5.9176059692014604</c:v>
                </c:pt>
                <c:pt idx="86">
                  <c:v>5.7063814579003802</c:v>
                </c:pt>
                <c:pt idx="87">
                  <c:v>5.2276068500589377</c:v>
                </c:pt>
                <c:pt idx="88">
                  <c:v>4.9080161170607575</c:v>
                </c:pt>
                <c:pt idx="89">
                  <c:v>4.7320410490307871</c:v>
                </c:pt>
                <c:pt idx="90">
                  <c:v>4.9567363839048726</c:v>
                </c:pt>
                <c:pt idx="91">
                  <c:v>4.9815449162218863</c:v>
                </c:pt>
                <c:pt idx="92">
                  <c:v>5.0419833129616833</c:v>
                </c:pt>
                <c:pt idx="93">
                  <c:v>5.1514869517820818</c:v>
                </c:pt>
                <c:pt idx="94">
                  <c:v>5.4224480836515054</c:v>
                </c:pt>
                <c:pt idx="95">
                  <c:v>6.0837058322690503</c:v>
                </c:pt>
                <c:pt idx="96">
                  <c:v>6.666488537380431</c:v>
                </c:pt>
                <c:pt idx="97">
                  <c:v>6.732543524189019</c:v>
                </c:pt>
                <c:pt idx="98">
                  <c:v>6.8056727331163875</c:v>
                </c:pt>
                <c:pt idx="99">
                  <c:v>6.4005912786400598</c:v>
                </c:pt>
                <c:pt idx="100">
                  <c:v>6.0561676968556837</c:v>
                </c:pt>
                <c:pt idx="101">
                  <c:v>5.8312488232604425</c:v>
                </c:pt>
                <c:pt idx="102">
                  <c:v>6.0321733862825608</c:v>
                </c:pt>
                <c:pt idx="103">
                  <c:v>5.989435955480098</c:v>
                </c:pt>
                <c:pt idx="104">
                  <c:v>6.1108338840411616</c:v>
                </c:pt>
                <c:pt idx="105">
                  <c:v>6.1046236922038482</c:v>
                </c:pt>
                <c:pt idx="106">
                  <c:v>6.3010959015175061</c:v>
                </c:pt>
                <c:pt idx="107">
                  <c:v>6.9381067796839666</c:v>
                </c:pt>
                <c:pt idx="108">
                  <c:v>7.165995744046409</c:v>
                </c:pt>
                <c:pt idx="109">
                  <c:v>7.1656288578676754</c:v>
                </c:pt>
                <c:pt idx="110">
                  <c:v>6.9079304725692552</c:v>
                </c:pt>
                <c:pt idx="111">
                  <c:v>6.2236774176018255</c:v>
                </c:pt>
                <c:pt idx="112">
                  <c:v>5.8207676723727682</c:v>
                </c:pt>
                <c:pt idx="113">
                  <c:v>5.5517729723841169</c:v>
                </c:pt>
                <c:pt idx="114">
                  <c:v>5.7309829991281607</c:v>
                </c:pt>
                <c:pt idx="115">
                  <c:v>5.6615359423612244</c:v>
                </c:pt>
                <c:pt idx="116">
                  <c:v>5.6208168283021447</c:v>
                </c:pt>
                <c:pt idx="117">
                  <c:v>5.4134248560841209</c:v>
                </c:pt>
                <c:pt idx="118">
                  <c:v>5.3843205956421762</c:v>
                </c:pt>
                <c:pt idx="119">
                  <c:v>5.969781235873481</c:v>
                </c:pt>
                <c:pt idx="120">
                  <c:v>6.2219846198132993</c:v>
                </c:pt>
                <c:pt idx="121">
                  <c:v>6.0991837574593593</c:v>
                </c:pt>
                <c:pt idx="122">
                  <c:v>5.7466212504120424</c:v>
                </c:pt>
                <c:pt idx="123">
                  <c:v>5.1052580853905356</c:v>
                </c:pt>
                <c:pt idx="124">
                  <c:v>4.7072457369902319</c:v>
                </c:pt>
                <c:pt idx="125">
                  <c:v>4.4434625315861416</c:v>
                </c:pt>
                <c:pt idx="126">
                  <c:v>4.5955882352941178</c:v>
                </c:pt>
                <c:pt idx="127">
                  <c:v>4.5855696342610521</c:v>
                </c:pt>
                <c:pt idx="128">
                  <c:v>4.5562154753499184</c:v>
                </c:pt>
                <c:pt idx="129">
                  <c:v>4.4028641469191037</c:v>
                </c:pt>
                <c:pt idx="130">
                  <c:v>4.5085375318771481</c:v>
                </c:pt>
                <c:pt idx="131">
                  <c:v>4.9969488516587157</c:v>
                </c:pt>
                <c:pt idx="132">
                  <c:v>5.2992449478125696</c:v>
                </c:pt>
                <c:pt idx="133">
                  <c:v>5.2418850785449393</c:v>
                </c:pt>
                <c:pt idx="134">
                  <c:v>4.8867948129925365</c:v>
                </c:pt>
                <c:pt idx="135">
                  <c:v>4.3791141358920003</c:v>
                </c:pt>
                <c:pt idx="136">
                  <c:v>4.0591281528733552</c:v>
                </c:pt>
                <c:pt idx="137">
                  <c:v>3.9767568549119301</c:v>
                </c:pt>
                <c:pt idx="138">
                  <c:v>4.1643950513734529</c:v>
                </c:pt>
                <c:pt idx="139">
                  <c:v>4.1266244212234389</c:v>
                </c:pt>
                <c:pt idx="140">
                  <c:v>3.9560993364504298</c:v>
                </c:pt>
                <c:pt idx="141">
                  <c:v>3.8963768318995715</c:v>
                </c:pt>
                <c:pt idx="142">
                  <c:v>3.9446376486425851</c:v>
                </c:pt>
                <c:pt idx="143">
                  <c:v>4.3962830914348281</c:v>
                </c:pt>
                <c:pt idx="144">
                  <c:v>4.515059563946954</c:v>
                </c:pt>
                <c:pt idx="145">
                  <c:v>4.3624349782089133</c:v>
                </c:pt>
                <c:pt idx="146">
                  <c:v>4.0350037986437437</c:v>
                </c:pt>
                <c:pt idx="147">
                  <c:v>3.468314339846732</c:v>
                </c:pt>
                <c:pt idx="148">
                  <c:v>3.16152953496929</c:v>
                </c:pt>
                <c:pt idx="149">
                  <c:v>3.0973388661502077</c:v>
                </c:pt>
                <c:pt idx="150">
                  <c:v>3.2797573489809224</c:v>
                </c:pt>
                <c:pt idx="151">
                  <c:v>3.2821763921590876</c:v>
                </c:pt>
                <c:pt idx="152">
                  <c:v>3.1015344433561869</c:v>
                </c:pt>
                <c:pt idx="153">
                  <c:v>2.9957811900737226</c:v>
                </c:pt>
                <c:pt idx="154">
                  <c:v>2.9853716787740074</c:v>
                </c:pt>
                <c:pt idx="155">
                  <c:v>3.3542917294944381</c:v>
                </c:pt>
                <c:pt idx="156">
                  <c:v>3.5485523955931333</c:v>
                </c:pt>
                <c:pt idx="157">
                  <c:v>3.4211163492899974</c:v>
                </c:pt>
                <c:pt idx="158">
                  <c:v>3.1116934163118244</c:v>
                </c:pt>
                <c:pt idx="159">
                  <c:v>2.6925217242412569</c:v>
                </c:pt>
                <c:pt idx="160">
                  <c:v>2.4856514662630991</c:v>
                </c:pt>
                <c:pt idx="161">
                  <c:v>2.4156452672780779</c:v>
                </c:pt>
                <c:pt idx="162">
                  <c:v>2.5612074263581404</c:v>
                </c:pt>
                <c:pt idx="163">
                  <c:v>2.5626725013228082</c:v>
                </c:pt>
                <c:pt idx="164">
                  <c:v>2.4923098934115462</c:v>
                </c:pt>
                <c:pt idx="165">
                  <c:v>2.4693655519926709</c:v>
                </c:pt>
                <c:pt idx="166">
                  <c:v>2.5494492903077961</c:v>
                </c:pt>
                <c:pt idx="167">
                  <c:v>3.0430235390191838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0DB-4226-A3C3-38C55BA13C99}"/>
            </c:ext>
          </c:extLst>
        </c:ser>
        <c:ser>
          <c:idx val="4"/>
          <c:order val="5"/>
          <c:tx>
            <c:strRef>
              <c:f>Celkem_Total!$A$62</c:f>
              <c:strCache>
                <c:ptCount val="1"/>
                <c:pt idx="0">
                  <c:v>Trutnov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Celkem_Total!$B$9:$FM$9</c:f>
              <c:numCache>
                <c:formatCode>General</c:formatCode>
                <c:ptCount val="168"/>
                <c:pt idx="0">
                  <c:v>2005</c:v>
                </c:pt>
                <c:pt idx="12">
                  <c:v>2006</c:v>
                </c:pt>
                <c:pt idx="24">
                  <c:v>2007</c:v>
                </c:pt>
                <c:pt idx="36">
                  <c:v>2008</c:v>
                </c:pt>
                <c:pt idx="48">
                  <c:v>2009</c:v>
                </c:pt>
                <c:pt idx="60">
                  <c:v>2010</c:v>
                </c:pt>
                <c:pt idx="72">
                  <c:v>2011</c:v>
                </c:pt>
                <c:pt idx="84">
                  <c:v>2012</c:v>
                </c:pt>
                <c:pt idx="96">
                  <c:v>2013</c:v>
                </c:pt>
                <c:pt idx="108">
                  <c:v>2014</c:v>
                </c:pt>
                <c:pt idx="120">
                  <c:v>2015</c:v>
                </c:pt>
                <c:pt idx="132">
                  <c:v>2016</c:v>
                </c:pt>
                <c:pt idx="144">
                  <c:v>2017</c:v>
                </c:pt>
                <c:pt idx="156">
                  <c:v>2018</c:v>
                </c:pt>
              </c:numCache>
            </c:numRef>
          </c:cat>
          <c:val>
            <c:numRef>
              <c:f>Celkem_Total!$B$62:$FM$62</c:f>
              <c:numCache>
                <c:formatCode>0.0</c:formatCode>
                <c:ptCount val="168"/>
                <c:pt idx="0">
                  <c:v>6.2723888459647394</c:v>
                </c:pt>
                <c:pt idx="1">
                  <c:v>6.1775926229316358</c:v>
                </c:pt>
                <c:pt idx="2">
                  <c:v>6.1918744077769849</c:v>
                </c:pt>
                <c:pt idx="3">
                  <c:v>6.1149312377210219</c:v>
                </c:pt>
                <c:pt idx="4">
                  <c:v>5.9331844385458199</c:v>
                </c:pt>
                <c:pt idx="5">
                  <c:v>5.9473167539267013</c:v>
                </c:pt>
                <c:pt idx="6">
                  <c:v>6.2567926049713103</c:v>
                </c:pt>
                <c:pt idx="7">
                  <c:v>6.3333722695946744</c:v>
                </c:pt>
                <c:pt idx="8">
                  <c:v>6.36816966214717</c:v>
                </c:pt>
                <c:pt idx="9">
                  <c:v>6.1600252192086309</c:v>
                </c:pt>
                <c:pt idx="10">
                  <c:v>6.1983471074380168</c:v>
                </c:pt>
                <c:pt idx="11">
                  <c:v>6.3297487695071029</c:v>
                </c:pt>
                <c:pt idx="12">
                  <c:v>6.3695158373339904</c:v>
                </c:pt>
                <c:pt idx="13">
                  <c:v>6.334502506981039</c:v>
                </c:pt>
                <c:pt idx="14">
                  <c:v>6.3265448946742255</c:v>
                </c:pt>
                <c:pt idx="15">
                  <c:v>6.3013890346733836</c:v>
                </c:pt>
                <c:pt idx="16">
                  <c:v>6.0529722542948114</c:v>
                </c:pt>
                <c:pt idx="17">
                  <c:v>6.0612773101406017</c:v>
                </c:pt>
                <c:pt idx="18">
                  <c:v>6.2160397378792469</c:v>
                </c:pt>
                <c:pt idx="19">
                  <c:v>6.3407866818997878</c:v>
                </c:pt>
                <c:pt idx="20">
                  <c:v>6.3190656035809205</c:v>
                </c:pt>
                <c:pt idx="21">
                  <c:v>6.1569665108580356</c:v>
                </c:pt>
                <c:pt idx="22">
                  <c:v>6.1491841491841486</c:v>
                </c:pt>
                <c:pt idx="23">
                  <c:v>6.3458783240731034</c:v>
                </c:pt>
                <c:pt idx="24">
                  <c:v>6.3591022443890273</c:v>
                </c:pt>
                <c:pt idx="25">
                  <c:v>6.100999743655473</c:v>
                </c:pt>
                <c:pt idx="26">
                  <c:v>5.8834494489363189</c:v>
                </c:pt>
                <c:pt idx="27">
                  <c:v>5.5837740860691074</c:v>
                </c:pt>
                <c:pt idx="28">
                  <c:v>5.3147244195393597</c:v>
                </c:pt>
                <c:pt idx="29">
                  <c:v>5.1491998415989189</c:v>
                </c:pt>
                <c:pt idx="30">
                  <c:v>5.2421891381841057</c:v>
                </c:pt>
                <c:pt idx="31">
                  <c:v>5.1338193845938829</c:v>
                </c:pt>
                <c:pt idx="32">
                  <c:v>4.9603428797707929</c:v>
                </c:pt>
                <c:pt idx="33">
                  <c:v>4.7332316185462551</c:v>
                </c:pt>
                <c:pt idx="34">
                  <c:v>4.6363477551971117</c:v>
                </c:pt>
                <c:pt idx="35">
                  <c:v>4.7627361290547858</c:v>
                </c:pt>
                <c:pt idx="36">
                  <c:v>4.760573551851464</c:v>
                </c:pt>
                <c:pt idx="37">
                  <c:v>4.5701837160265146</c:v>
                </c:pt>
                <c:pt idx="38">
                  <c:v>4.3820709100865693</c:v>
                </c:pt>
                <c:pt idx="39">
                  <c:v>4.1853774908784729</c:v>
                </c:pt>
                <c:pt idx="40">
                  <c:v>3.9438557222630246</c:v>
                </c:pt>
                <c:pt idx="41">
                  <c:v>3.8830990184420973</c:v>
                </c:pt>
                <c:pt idx="42">
                  <c:v>4.1329928045808115</c:v>
                </c:pt>
                <c:pt idx="43">
                  <c:v>4.0108230409479493</c:v>
                </c:pt>
                <c:pt idx="44">
                  <c:v>3.9139057396173591</c:v>
                </c:pt>
                <c:pt idx="45">
                  <c:v>3.9919251324418306</c:v>
                </c:pt>
                <c:pt idx="46">
                  <c:v>4.1784843073403595</c:v>
                </c:pt>
                <c:pt idx="47">
                  <c:v>4.6333352779884489</c:v>
                </c:pt>
                <c:pt idx="48">
                  <c:v>5.3338319679315624</c:v>
                </c:pt>
                <c:pt idx="49">
                  <c:v>5.8027984463475129</c:v>
                </c:pt>
                <c:pt idx="50">
                  <c:v>6.2945743696642502</c:v>
                </c:pt>
                <c:pt idx="51">
                  <c:v>6.5202100722123237</c:v>
                </c:pt>
                <c:pt idx="52">
                  <c:v>6.523627315195192</c:v>
                </c:pt>
                <c:pt idx="53">
                  <c:v>6.5737075193534364</c:v>
                </c:pt>
                <c:pt idx="54">
                  <c:v>6.7951438000942961</c:v>
                </c:pt>
                <c:pt idx="55">
                  <c:v>6.7483723613416684</c:v>
                </c:pt>
                <c:pt idx="56">
                  <c:v>6.805752003771806</c:v>
                </c:pt>
                <c:pt idx="57">
                  <c:v>6.6306361587387741</c:v>
                </c:pt>
                <c:pt idx="58">
                  <c:v>6.7019504530579939</c:v>
                </c:pt>
                <c:pt idx="59">
                  <c:v>7.0508274231678492</c:v>
                </c:pt>
                <c:pt idx="60">
                  <c:v>7.346064143393277</c:v>
                </c:pt>
                <c:pt idx="61">
                  <c:v>7.4469093667045891</c:v>
                </c:pt>
                <c:pt idx="62">
                  <c:v>7.3201110293943206</c:v>
                </c:pt>
                <c:pt idx="63">
                  <c:v>6.9012194687533395</c:v>
                </c:pt>
                <c:pt idx="64">
                  <c:v>6.4280279613866567</c:v>
                </c:pt>
                <c:pt idx="65">
                  <c:v>6.2152001142150093</c:v>
                </c:pt>
                <c:pt idx="66">
                  <c:v>6.156485275898218</c:v>
                </c:pt>
                <c:pt idx="67">
                  <c:v>6.0835867167471536</c:v>
                </c:pt>
                <c:pt idx="68">
                  <c:v>6.1532401494443585</c:v>
                </c:pt>
                <c:pt idx="69">
                  <c:v>6.1961150101086711</c:v>
                </c:pt>
                <c:pt idx="70">
                  <c:v>6.5090561001644121</c:v>
                </c:pt>
                <c:pt idx="71">
                  <c:v>7.3611260727494701</c:v>
                </c:pt>
                <c:pt idx="72">
                  <c:v>7.232562457283322</c:v>
                </c:pt>
                <c:pt idx="73">
                  <c:v>7.1012132959326264</c:v>
                </c:pt>
                <c:pt idx="74">
                  <c:v>7.0307918765931481</c:v>
                </c:pt>
                <c:pt idx="75">
                  <c:v>6.6443326538233034</c:v>
                </c:pt>
                <c:pt idx="76">
                  <c:v>6.191123348911785</c:v>
                </c:pt>
                <c:pt idx="77">
                  <c:v>6.1137520407183326</c:v>
                </c:pt>
                <c:pt idx="78">
                  <c:v>6.2611402955583388</c:v>
                </c:pt>
                <c:pt idx="79">
                  <c:v>6.2113203666687804</c:v>
                </c:pt>
                <c:pt idx="80">
                  <c:v>6.1377624146362022</c:v>
                </c:pt>
                <c:pt idx="81">
                  <c:v>6.2520245027501229</c:v>
                </c:pt>
                <c:pt idx="82">
                  <c:v>6.4728596132707512</c:v>
                </c:pt>
                <c:pt idx="83">
                  <c:v>6.8781854634169912</c:v>
                </c:pt>
                <c:pt idx="84">
                  <c:v>7.2863988250267422</c:v>
                </c:pt>
                <c:pt idx="85">
                  <c:v>7.3543819719307928</c:v>
                </c:pt>
                <c:pt idx="86">
                  <c:v>7.0887809429933375</c:v>
                </c:pt>
                <c:pt idx="87">
                  <c:v>6.9222224817115015</c:v>
                </c:pt>
                <c:pt idx="88">
                  <c:v>6.7005740003950471</c:v>
                </c:pt>
                <c:pt idx="89">
                  <c:v>6.4797121492380798</c:v>
                </c:pt>
                <c:pt idx="90">
                  <c:v>6.6272783489298019</c:v>
                </c:pt>
                <c:pt idx="91">
                  <c:v>6.6332550533704513</c:v>
                </c:pt>
                <c:pt idx="92">
                  <c:v>6.8960208601187487</c:v>
                </c:pt>
                <c:pt idx="93">
                  <c:v>6.8991595613617784</c:v>
                </c:pt>
                <c:pt idx="94">
                  <c:v>7.1732945873676766</c:v>
                </c:pt>
                <c:pt idx="95">
                  <c:v>7.7612742463477797</c:v>
                </c:pt>
                <c:pt idx="96">
                  <c:v>8.5569626460384196</c:v>
                </c:pt>
                <c:pt idx="97">
                  <c:v>8.6616589341384991</c:v>
                </c:pt>
                <c:pt idx="98">
                  <c:v>8.6816364195632119</c:v>
                </c:pt>
                <c:pt idx="99">
                  <c:v>8.5341513897102299</c:v>
                </c:pt>
                <c:pt idx="100">
                  <c:v>8.1808210399181664</c:v>
                </c:pt>
                <c:pt idx="101">
                  <c:v>8.0809327000185061</c:v>
                </c:pt>
                <c:pt idx="102">
                  <c:v>8.257878027991552</c:v>
                </c:pt>
                <c:pt idx="103">
                  <c:v>8.210690346038735</c:v>
                </c:pt>
                <c:pt idx="104">
                  <c:v>8.3170302865208896</c:v>
                </c:pt>
                <c:pt idx="105">
                  <c:v>8.4674320001983592</c:v>
                </c:pt>
                <c:pt idx="106">
                  <c:v>8.6068219055657611</c:v>
                </c:pt>
                <c:pt idx="107">
                  <c:v>8.9891413858726068</c:v>
                </c:pt>
                <c:pt idx="108">
                  <c:v>9.2429336321753208</c:v>
                </c:pt>
                <c:pt idx="109">
                  <c:v>9.3952954961917712</c:v>
                </c:pt>
                <c:pt idx="110">
                  <c:v>9.0985099957571069</c:v>
                </c:pt>
                <c:pt idx="111">
                  <c:v>8.6791368344766404</c:v>
                </c:pt>
                <c:pt idx="112">
                  <c:v>8.2170542635658919</c:v>
                </c:pt>
                <c:pt idx="113">
                  <c:v>7.8745976277257972</c:v>
                </c:pt>
                <c:pt idx="114">
                  <c:v>7.891933887197224</c:v>
                </c:pt>
                <c:pt idx="115">
                  <c:v>7.7045742770683452</c:v>
                </c:pt>
                <c:pt idx="116">
                  <c:v>7.570081709616594</c:v>
                </c:pt>
                <c:pt idx="117">
                  <c:v>7.4657672170761176</c:v>
                </c:pt>
                <c:pt idx="118">
                  <c:v>7.4898249770038188</c:v>
                </c:pt>
                <c:pt idx="119">
                  <c:v>7.688522107813446</c:v>
                </c:pt>
                <c:pt idx="120">
                  <c:v>7.6014750827208211</c:v>
                </c:pt>
                <c:pt idx="121">
                  <c:v>7.3545027051625622</c:v>
                </c:pt>
                <c:pt idx="122">
                  <c:v>7.1280311851364351</c:v>
                </c:pt>
                <c:pt idx="123">
                  <c:v>6.6594923086662021</c:v>
                </c:pt>
                <c:pt idx="124">
                  <c:v>6.0231180135256874</c:v>
                </c:pt>
                <c:pt idx="125">
                  <c:v>5.71766110694732</c:v>
                </c:pt>
                <c:pt idx="126">
                  <c:v>5.8034238038307944</c:v>
                </c:pt>
                <c:pt idx="127">
                  <c:v>5.6265040298450453</c:v>
                </c:pt>
                <c:pt idx="128">
                  <c:v>5.5158259716751434</c:v>
                </c:pt>
                <c:pt idx="129">
                  <c:v>5.3722013140269187</c:v>
                </c:pt>
                <c:pt idx="130">
                  <c:v>5.4617663584818921</c:v>
                </c:pt>
                <c:pt idx="131">
                  <c:v>5.7636998120949494</c:v>
                </c:pt>
                <c:pt idx="132">
                  <c:v>5.8470553615066718</c:v>
                </c:pt>
                <c:pt idx="133">
                  <c:v>5.6216465405744573</c:v>
                </c:pt>
                <c:pt idx="134">
                  <c:v>5.2931074257298851</c:v>
                </c:pt>
                <c:pt idx="135">
                  <c:v>4.9169153205062255</c:v>
                </c:pt>
                <c:pt idx="136">
                  <c:v>4.5257899209435273</c:v>
                </c:pt>
                <c:pt idx="137">
                  <c:v>4.3067010309278349</c:v>
                </c:pt>
                <c:pt idx="138">
                  <c:v>4.395604395604396</c:v>
                </c:pt>
                <c:pt idx="139">
                  <c:v>4.2574615305174017</c:v>
                </c:pt>
                <c:pt idx="140">
                  <c:v>4.2481717873846874</c:v>
                </c:pt>
                <c:pt idx="141">
                  <c:v>4.1230713518966384</c:v>
                </c:pt>
                <c:pt idx="142">
                  <c:v>4.062609236027499</c:v>
                </c:pt>
                <c:pt idx="143">
                  <c:v>4.3068030120403851</c:v>
                </c:pt>
                <c:pt idx="144">
                  <c:v>4.3140918350135591</c:v>
                </c:pt>
                <c:pt idx="145">
                  <c:v>4.1503259486273798</c:v>
                </c:pt>
                <c:pt idx="146">
                  <c:v>3.9534732601208655</c:v>
                </c:pt>
                <c:pt idx="147">
                  <c:v>3.5293963974554905</c:v>
                </c:pt>
                <c:pt idx="148">
                  <c:v>3.2782812234383374</c:v>
                </c:pt>
                <c:pt idx="149">
                  <c:v>3.1753095468705008</c:v>
                </c:pt>
                <c:pt idx="150">
                  <c:v>3.2844659303803274</c:v>
                </c:pt>
                <c:pt idx="151">
                  <c:v>3.1982271410026097</c:v>
                </c:pt>
                <c:pt idx="152">
                  <c:v>3.0658984421141051</c:v>
                </c:pt>
                <c:pt idx="153">
                  <c:v>2.9635078685337466</c:v>
                </c:pt>
                <c:pt idx="154">
                  <c:v>2.8860692919597657</c:v>
                </c:pt>
                <c:pt idx="155">
                  <c:v>3.0133957944048215</c:v>
                </c:pt>
                <c:pt idx="156">
                  <c:v>2.9857626404309405</c:v>
                </c:pt>
                <c:pt idx="157">
                  <c:v>2.8247544981216635</c:v>
                </c:pt>
                <c:pt idx="158">
                  <c:v>2.6833961567862512</c:v>
                </c:pt>
                <c:pt idx="159">
                  <c:v>2.4508896703064273</c:v>
                </c:pt>
                <c:pt idx="160">
                  <c:v>2.3869695806925386</c:v>
                </c:pt>
                <c:pt idx="161">
                  <c:v>2.3055022181023639</c:v>
                </c:pt>
                <c:pt idx="162">
                  <c:v>2.352177254777239</c:v>
                </c:pt>
                <c:pt idx="163">
                  <c:v>2.3395846043661637</c:v>
                </c:pt>
                <c:pt idx="164">
                  <c:v>2.2590021634392046</c:v>
                </c:pt>
                <c:pt idx="165">
                  <c:v>2.1650484147329552</c:v>
                </c:pt>
                <c:pt idx="166">
                  <c:v>2.1269242017387606</c:v>
                </c:pt>
                <c:pt idx="167">
                  <c:v>2.3314890674043731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0DB-4226-A3C3-38C55BA13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870984"/>
        <c:axId val="346869808"/>
      </c:lineChart>
      <c:catAx>
        <c:axId val="34687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46869808"/>
        <c:crosses val="autoZero"/>
        <c:auto val="1"/>
        <c:lblAlgn val="ctr"/>
        <c:lblOffset val="100"/>
        <c:noMultiLvlLbl val="0"/>
      </c:catAx>
      <c:valAx>
        <c:axId val="3468698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46870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657165788160775E-2"/>
          <c:y val="7.9030176476558916E-4"/>
          <c:w val="0.90328418038654257"/>
          <c:h val="0.1193607981322776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370836653705574E-2"/>
          <c:y val="2.6503885711354484E-2"/>
          <c:w val="0.9190732019741551"/>
          <c:h val="0.77100279820394346"/>
        </c:manualLayout>
      </c:layout>
      <c:barChart>
        <c:barDir val="col"/>
        <c:grouping val="clustered"/>
        <c:varyColors val="0"/>
        <c:ser>
          <c:idx val="1"/>
          <c:order val="0"/>
          <c:tx>
            <c:v>Uchazeči</c:v>
          </c:tx>
          <c:spPr>
            <a:solidFill>
              <a:srgbClr val="4472C4"/>
            </a:solidFill>
          </c:spPr>
          <c:invertIfNegative val="0"/>
          <c:cat>
            <c:numRef>
              <c:f>volnamista!$B$3:$B$176</c:f>
              <c:numCache>
                <c:formatCode>m/d/yyyy</c:formatCode>
                <c:ptCount val="174"/>
                <c:pt idx="0">
                  <c:v>43435</c:v>
                </c:pt>
                <c:pt idx="1">
                  <c:v>43405</c:v>
                </c:pt>
                <c:pt idx="2">
                  <c:v>43374</c:v>
                </c:pt>
                <c:pt idx="3">
                  <c:v>43344</c:v>
                </c:pt>
                <c:pt idx="4">
                  <c:v>43313</c:v>
                </c:pt>
                <c:pt idx="5">
                  <c:v>43282</c:v>
                </c:pt>
                <c:pt idx="6">
                  <c:v>43252</c:v>
                </c:pt>
                <c:pt idx="7">
                  <c:v>43221</c:v>
                </c:pt>
                <c:pt idx="8">
                  <c:v>43191</c:v>
                </c:pt>
                <c:pt idx="9">
                  <c:v>43160</c:v>
                </c:pt>
                <c:pt idx="10">
                  <c:v>43132</c:v>
                </c:pt>
                <c:pt idx="11">
                  <c:v>43101</c:v>
                </c:pt>
                <c:pt idx="12">
                  <c:v>43070</c:v>
                </c:pt>
                <c:pt idx="13">
                  <c:v>43040</c:v>
                </c:pt>
                <c:pt idx="14">
                  <c:v>43009</c:v>
                </c:pt>
                <c:pt idx="15">
                  <c:v>42979</c:v>
                </c:pt>
                <c:pt idx="16">
                  <c:v>42948</c:v>
                </c:pt>
                <c:pt idx="17">
                  <c:v>42917</c:v>
                </c:pt>
                <c:pt idx="18">
                  <c:v>42887</c:v>
                </c:pt>
                <c:pt idx="19">
                  <c:v>42856</c:v>
                </c:pt>
                <c:pt idx="20">
                  <c:v>42826</c:v>
                </c:pt>
                <c:pt idx="21">
                  <c:v>42795</c:v>
                </c:pt>
                <c:pt idx="22">
                  <c:v>42767</c:v>
                </c:pt>
                <c:pt idx="23">
                  <c:v>42736</c:v>
                </c:pt>
                <c:pt idx="24">
                  <c:v>42705</c:v>
                </c:pt>
                <c:pt idx="25">
                  <c:v>42675</c:v>
                </c:pt>
                <c:pt idx="26">
                  <c:v>42644</c:v>
                </c:pt>
                <c:pt idx="27">
                  <c:v>42614</c:v>
                </c:pt>
                <c:pt idx="28">
                  <c:v>42583</c:v>
                </c:pt>
                <c:pt idx="29">
                  <c:v>42552</c:v>
                </c:pt>
                <c:pt idx="30">
                  <c:v>42522</c:v>
                </c:pt>
                <c:pt idx="31">
                  <c:v>42491</c:v>
                </c:pt>
                <c:pt idx="32">
                  <c:v>42461</c:v>
                </c:pt>
                <c:pt idx="33">
                  <c:v>42430</c:v>
                </c:pt>
                <c:pt idx="34">
                  <c:v>42401</c:v>
                </c:pt>
                <c:pt idx="35">
                  <c:v>42370</c:v>
                </c:pt>
                <c:pt idx="36">
                  <c:v>42339</c:v>
                </c:pt>
                <c:pt idx="37">
                  <c:v>42309</c:v>
                </c:pt>
                <c:pt idx="38">
                  <c:v>42278</c:v>
                </c:pt>
                <c:pt idx="39">
                  <c:v>42248</c:v>
                </c:pt>
                <c:pt idx="40">
                  <c:v>42217</c:v>
                </c:pt>
                <c:pt idx="41">
                  <c:v>42186</c:v>
                </c:pt>
                <c:pt idx="42">
                  <c:v>42156</c:v>
                </c:pt>
                <c:pt idx="43">
                  <c:v>42125</c:v>
                </c:pt>
                <c:pt idx="44">
                  <c:v>42095</c:v>
                </c:pt>
                <c:pt idx="45">
                  <c:v>42064</c:v>
                </c:pt>
                <c:pt idx="46">
                  <c:v>42036</c:v>
                </c:pt>
                <c:pt idx="47">
                  <c:v>42005</c:v>
                </c:pt>
                <c:pt idx="48">
                  <c:v>41974</c:v>
                </c:pt>
                <c:pt idx="49">
                  <c:v>41944</c:v>
                </c:pt>
                <c:pt idx="50">
                  <c:v>41913</c:v>
                </c:pt>
                <c:pt idx="51">
                  <c:v>41883</c:v>
                </c:pt>
                <c:pt idx="52">
                  <c:v>41852</c:v>
                </c:pt>
                <c:pt idx="53">
                  <c:v>41821</c:v>
                </c:pt>
                <c:pt idx="54">
                  <c:v>41791</c:v>
                </c:pt>
                <c:pt idx="55">
                  <c:v>41760</c:v>
                </c:pt>
                <c:pt idx="56">
                  <c:v>41730</c:v>
                </c:pt>
                <c:pt idx="57">
                  <c:v>41699</c:v>
                </c:pt>
                <c:pt idx="58">
                  <c:v>41671</c:v>
                </c:pt>
                <c:pt idx="59">
                  <c:v>41640</c:v>
                </c:pt>
                <c:pt idx="60">
                  <c:v>41609</c:v>
                </c:pt>
                <c:pt idx="61">
                  <c:v>41579</c:v>
                </c:pt>
                <c:pt idx="62">
                  <c:v>41548</c:v>
                </c:pt>
                <c:pt idx="63">
                  <c:v>41518</c:v>
                </c:pt>
                <c:pt idx="64">
                  <c:v>41487</c:v>
                </c:pt>
                <c:pt idx="65">
                  <c:v>41456</c:v>
                </c:pt>
                <c:pt idx="66">
                  <c:v>41426</c:v>
                </c:pt>
                <c:pt idx="67">
                  <c:v>41395</c:v>
                </c:pt>
                <c:pt idx="68">
                  <c:v>41365</c:v>
                </c:pt>
                <c:pt idx="69">
                  <c:v>41334</c:v>
                </c:pt>
                <c:pt idx="70">
                  <c:v>41306</c:v>
                </c:pt>
                <c:pt idx="71">
                  <c:v>41275</c:v>
                </c:pt>
                <c:pt idx="72">
                  <c:v>41244</c:v>
                </c:pt>
                <c:pt idx="73">
                  <c:v>41214</c:v>
                </c:pt>
                <c:pt idx="74">
                  <c:v>41183</c:v>
                </c:pt>
                <c:pt idx="75">
                  <c:v>41153</c:v>
                </c:pt>
                <c:pt idx="76">
                  <c:v>41122</c:v>
                </c:pt>
                <c:pt idx="77">
                  <c:v>41091</c:v>
                </c:pt>
                <c:pt idx="78">
                  <c:v>41061</c:v>
                </c:pt>
                <c:pt idx="79">
                  <c:v>41030</c:v>
                </c:pt>
                <c:pt idx="80">
                  <c:v>41000</c:v>
                </c:pt>
                <c:pt idx="81">
                  <c:v>40969</c:v>
                </c:pt>
                <c:pt idx="82">
                  <c:v>40940</c:v>
                </c:pt>
                <c:pt idx="83">
                  <c:v>40909</c:v>
                </c:pt>
                <c:pt idx="84">
                  <c:v>40878</c:v>
                </c:pt>
                <c:pt idx="85">
                  <c:v>40848</c:v>
                </c:pt>
                <c:pt idx="86">
                  <c:v>40817</c:v>
                </c:pt>
                <c:pt idx="87">
                  <c:v>40787</c:v>
                </c:pt>
                <c:pt idx="88">
                  <c:v>40756</c:v>
                </c:pt>
                <c:pt idx="89">
                  <c:v>40725</c:v>
                </c:pt>
                <c:pt idx="90">
                  <c:v>40695</c:v>
                </c:pt>
                <c:pt idx="91">
                  <c:v>40664</c:v>
                </c:pt>
                <c:pt idx="92">
                  <c:v>40634</c:v>
                </c:pt>
                <c:pt idx="93">
                  <c:v>40603</c:v>
                </c:pt>
                <c:pt idx="94">
                  <c:v>40575</c:v>
                </c:pt>
                <c:pt idx="95">
                  <c:v>40544</c:v>
                </c:pt>
                <c:pt idx="96">
                  <c:v>40513</c:v>
                </c:pt>
                <c:pt idx="97">
                  <c:v>40483</c:v>
                </c:pt>
                <c:pt idx="98">
                  <c:v>40452</c:v>
                </c:pt>
                <c:pt idx="99">
                  <c:v>40422</c:v>
                </c:pt>
                <c:pt idx="100">
                  <c:v>40391</c:v>
                </c:pt>
                <c:pt idx="101">
                  <c:v>40360</c:v>
                </c:pt>
                <c:pt idx="102">
                  <c:v>40330</c:v>
                </c:pt>
                <c:pt idx="103">
                  <c:v>40299</c:v>
                </c:pt>
                <c:pt idx="104">
                  <c:v>40269</c:v>
                </c:pt>
                <c:pt idx="105">
                  <c:v>40238</c:v>
                </c:pt>
                <c:pt idx="106">
                  <c:v>40210</c:v>
                </c:pt>
                <c:pt idx="107">
                  <c:v>40179</c:v>
                </c:pt>
                <c:pt idx="108">
                  <c:v>40148</c:v>
                </c:pt>
                <c:pt idx="109">
                  <c:v>40118</c:v>
                </c:pt>
                <c:pt idx="110">
                  <c:v>40087</c:v>
                </c:pt>
                <c:pt idx="111">
                  <c:v>40057</c:v>
                </c:pt>
                <c:pt idx="112">
                  <c:v>40026</c:v>
                </c:pt>
                <c:pt idx="113">
                  <c:v>39995</c:v>
                </c:pt>
                <c:pt idx="114">
                  <c:v>39965</c:v>
                </c:pt>
                <c:pt idx="115">
                  <c:v>39934</c:v>
                </c:pt>
                <c:pt idx="116">
                  <c:v>39904</c:v>
                </c:pt>
                <c:pt idx="117">
                  <c:v>39873</c:v>
                </c:pt>
                <c:pt idx="118">
                  <c:v>39845</c:v>
                </c:pt>
                <c:pt idx="119">
                  <c:v>39814</c:v>
                </c:pt>
                <c:pt idx="120">
                  <c:v>39783</c:v>
                </c:pt>
                <c:pt idx="121">
                  <c:v>39753</c:v>
                </c:pt>
                <c:pt idx="122">
                  <c:v>39722</c:v>
                </c:pt>
                <c:pt idx="123">
                  <c:v>39692</c:v>
                </c:pt>
                <c:pt idx="124">
                  <c:v>39661</c:v>
                </c:pt>
                <c:pt idx="125">
                  <c:v>39630</c:v>
                </c:pt>
                <c:pt idx="126">
                  <c:v>39600</c:v>
                </c:pt>
                <c:pt idx="127">
                  <c:v>39569</c:v>
                </c:pt>
                <c:pt idx="128">
                  <c:v>39539</c:v>
                </c:pt>
                <c:pt idx="129">
                  <c:v>39508</c:v>
                </c:pt>
                <c:pt idx="130">
                  <c:v>39479</c:v>
                </c:pt>
                <c:pt idx="131">
                  <c:v>39448</c:v>
                </c:pt>
                <c:pt idx="132">
                  <c:v>39417</c:v>
                </c:pt>
                <c:pt idx="133">
                  <c:v>39387</c:v>
                </c:pt>
                <c:pt idx="134">
                  <c:v>39356</c:v>
                </c:pt>
                <c:pt idx="135">
                  <c:v>39326</c:v>
                </c:pt>
                <c:pt idx="136">
                  <c:v>39295</c:v>
                </c:pt>
                <c:pt idx="137">
                  <c:v>39264</c:v>
                </c:pt>
                <c:pt idx="138">
                  <c:v>39234</c:v>
                </c:pt>
                <c:pt idx="139">
                  <c:v>39203</c:v>
                </c:pt>
                <c:pt idx="140">
                  <c:v>39173</c:v>
                </c:pt>
                <c:pt idx="141">
                  <c:v>39142</c:v>
                </c:pt>
                <c:pt idx="142">
                  <c:v>39114</c:v>
                </c:pt>
                <c:pt idx="143">
                  <c:v>39083</c:v>
                </c:pt>
                <c:pt idx="144">
                  <c:v>39052</c:v>
                </c:pt>
                <c:pt idx="145">
                  <c:v>39022</c:v>
                </c:pt>
                <c:pt idx="146">
                  <c:v>38991</c:v>
                </c:pt>
                <c:pt idx="147">
                  <c:v>38961</c:v>
                </c:pt>
                <c:pt idx="148">
                  <c:v>38930</c:v>
                </c:pt>
                <c:pt idx="149">
                  <c:v>38899</c:v>
                </c:pt>
                <c:pt idx="150">
                  <c:v>38869</c:v>
                </c:pt>
                <c:pt idx="151">
                  <c:v>38838</c:v>
                </c:pt>
                <c:pt idx="152">
                  <c:v>38808</c:v>
                </c:pt>
                <c:pt idx="153">
                  <c:v>38777</c:v>
                </c:pt>
                <c:pt idx="154">
                  <c:v>38749</c:v>
                </c:pt>
                <c:pt idx="155">
                  <c:v>38718</c:v>
                </c:pt>
                <c:pt idx="156">
                  <c:v>38687</c:v>
                </c:pt>
                <c:pt idx="157">
                  <c:v>38657</c:v>
                </c:pt>
                <c:pt idx="158">
                  <c:v>38626</c:v>
                </c:pt>
                <c:pt idx="159">
                  <c:v>38596</c:v>
                </c:pt>
                <c:pt idx="160">
                  <c:v>38565</c:v>
                </c:pt>
                <c:pt idx="161">
                  <c:v>38534</c:v>
                </c:pt>
                <c:pt idx="162">
                  <c:v>38504</c:v>
                </c:pt>
                <c:pt idx="163">
                  <c:v>38473</c:v>
                </c:pt>
                <c:pt idx="164">
                  <c:v>38443</c:v>
                </c:pt>
                <c:pt idx="165">
                  <c:v>38412</c:v>
                </c:pt>
                <c:pt idx="166">
                  <c:v>38384</c:v>
                </c:pt>
                <c:pt idx="167">
                  <c:v>38353</c:v>
                </c:pt>
                <c:pt idx="168">
                  <c:v>38322</c:v>
                </c:pt>
                <c:pt idx="169">
                  <c:v>38292</c:v>
                </c:pt>
                <c:pt idx="170">
                  <c:v>38261</c:v>
                </c:pt>
                <c:pt idx="171">
                  <c:v>38231</c:v>
                </c:pt>
                <c:pt idx="172">
                  <c:v>38200</c:v>
                </c:pt>
                <c:pt idx="173">
                  <c:v>38169</c:v>
                </c:pt>
              </c:numCache>
            </c:numRef>
          </c:cat>
          <c:val>
            <c:numRef>
              <c:f>volnamista!$C$3:$C$176</c:f>
              <c:numCache>
                <c:formatCode>0.000</c:formatCode>
                <c:ptCount val="174"/>
                <c:pt idx="0" formatCode="0.00">
                  <c:v>720</c:v>
                </c:pt>
                <c:pt idx="1">
                  <c:v>652</c:v>
                </c:pt>
                <c:pt idx="2" formatCode="0.00">
                  <c:v>629</c:v>
                </c:pt>
                <c:pt idx="3" formatCode="0.00">
                  <c:v>644</c:v>
                </c:pt>
                <c:pt idx="4" formatCode="0.00">
                  <c:v>598</c:v>
                </c:pt>
                <c:pt idx="5" formatCode="0.00">
                  <c:v>622</c:v>
                </c:pt>
                <c:pt idx="6" formatCode="0.00">
                  <c:v>618</c:v>
                </c:pt>
                <c:pt idx="7" formatCode="0.00">
                  <c:v>647</c:v>
                </c:pt>
                <c:pt idx="8" formatCode="0.00">
                  <c:v>664</c:v>
                </c:pt>
                <c:pt idx="9" formatCode="0.00">
                  <c:v>709</c:v>
                </c:pt>
                <c:pt idx="10" formatCode="0.00">
                  <c:v>791</c:v>
                </c:pt>
                <c:pt idx="11" formatCode="0.00">
                  <c:v>793</c:v>
                </c:pt>
                <c:pt idx="12" formatCode="0.00">
                  <c:v>750</c:v>
                </c:pt>
                <c:pt idx="13" formatCode="0.00">
                  <c:v>685</c:v>
                </c:pt>
                <c:pt idx="14" formatCode="0.00">
                  <c:v>688</c:v>
                </c:pt>
                <c:pt idx="15" formatCode="0.00">
                  <c:v>715</c:v>
                </c:pt>
                <c:pt idx="16" formatCode="0.00">
                  <c:v>742</c:v>
                </c:pt>
                <c:pt idx="17" formatCode="0.00">
                  <c:v>786</c:v>
                </c:pt>
                <c:pt idx="18" formatCode="0.00">
                  <c:v>715</c:v>
                </c:pt>
                <c:pt idx="19" formatCode="0.00">
                  <c:v>742</c:v>
                </c:pt>
                <c:pt idx="20" formatCode="0.00">
                  <c:v>796</c:v>
                </c:pt>
                <c:pt idx="21" formatCode="0.00">
                  <c:v>889</c:v>
                </c:pt>
                <c:pt idx="22" formatCode="0.00">
                  <c:v>988</c:v>
                </c:pt>
                <c:pt idx="23" formatCode="0.00">
                  <c:v>1018</c:v>
                </c:pt>
                <c:pt idx="24" formatCode="0.00">
                  <c:v>984</c:v>
                </c:pt>
                <c:pt idx="25" formatCode="0.00">
                  <c:v>978</c:v>
                </c:pt>
                <c:pt idx="26" formatCode="0.00">
                  <c:v>991</c:v>
                </c:pt>
                <c:pt idx="27" formatCode="0.00">
                  <c:v>1068</c:v>
                </c:pt>
                <c:pt idx="28" formatCode="0.00">
                  <c:v>1118</c:v>
                </c:pt>
                <c:pt idx="29" formatCode="0.00">
                  <c:v>1137</c:v>
                </c:pt>
                <c:pt idx="30" formatCode="0.00">
                  <c:v>1061</c:v>
                </c:pt>
                <c:pt idx="31" formatCode="0.00">
                  <c:v>1078</c:v>
                </c:pt>
                <c:pt idx="32" formatCode="0.00">
                  <c:v>1227</c:v>
                </c:pt>
                <c:pt idx="33" formatCode="0.00">
                  <c:v>1403</c:v>
                </c:pt>
                <c:pt idx="34" formatCode="0.00">
                  <c:v>1559</c:v>
                </c:pt>
                <c:pt idx="35" formatCode="0.00">
                  <c:v>1670</c:v>
                </c:pt>
                <c:pt idx="36" formatCode="0.00">
                  <c:v>1607</c:v>
                </c:pt>
                <c:pt idx="37" formatCode="0.00">
                  <c:v>1542</c:v>
                </c:pt>
                <c:pt idx="38" formatCode="0.00">
                  <c:v>1551</c:v>
                </c:pt>
                <c:pt idx="39" formatCode="0.00">
                  <c:v>1699</c:v>
                </c:pt>
                <c:pt idx="40" formatCode="0.00">
                  <c:v>1875</c:v>
                </c:pt>
                <c:pt idx="41" formatCode="0.00">
                  <c:v>1901</c:v>
                </c:pt>
                <c:pt idx="42" formatCode="0.00">
                  <c:v>1879</c:v>
                </c:pt>
                <c:pt idx="43" formatCode="0.00">
                  <c:v>1979</c:v>
                </c:pt>
                <c:pt idx="44" formatCode="0.00">
                  <c:v>2039</c:v>
                </c:pt>
                <c:pt idx="45" formatCode="0.00">
                  <c:v>2278</c:v>
                </c:pt>
                <c:pt idx="46" formatCode="0.00">
                  <c:v>2427</c:v>
                </c:pt>
                <c:pt idx="47" formatCode="0.00">
                  <c:v>2572</c:v>
                </c:pt>
                <c:pt idx="48" formatCode="0.00">
                  <c:v>2534</c:v>
                </c:pt>
                <c:pt idx="49" formatCode="0.00">
                  <c:v>2334</c:v>
                </c:pt>
                <c:pt idx="50" formatCode="0.00">
                  <c:v>2361</c:v>
                </c:pt>
                <c:pt idx="51" formatCode="0.00">
                  <c:v>2489</c:v>
                </c:pt>
                <c:pt idx="52" formatCode="0.00">
                  <c:v>2538</c:v>
                </c:pt>
                <c:pt idx="53" formatCode="0.00">
                  <c:v>2575</c:v>
                </c:pt>
                <c:pt idx="54" formatCode="0.00">
                  <c:v>2572</c:v>
                </c:pt>
                <c:pt idx="55" formatCode="0.00">
                  <c:v>2684</c:v>
                </c:pt>
                <c:pt idx="56" formatCode="0.00">
                  <c:v>2886</c:v>
                </c:pt>
                <c:pt idx="57" formatCode="0.00">
                  <c:v>3232</c:v>
                </c:pt>
                <c:pt idx="58" formatCode="0.00">
                  <c:v>3385</c:v>
                </c:pt>
                <c:pt idx="59" formatCode="0.00">
                  <c:v>3474</c:v>
                </c:pt>
                <c:pt idx="60" formatCode="0.00">
                  <c:v>3274</c:v>
                </c:pt>
                <c:pt idx="61" formatCode="0.00">
                  <c:v>2998</c:v>
                </c:pt>
                <c:pt idx="62" formatCode="0.00">
                  <c:v>2995</c:v>
                </c:pt>
                <c:pt idx="63" formatCode="0.00">
                  <c:v>3106</c:v>
                </c:pt>
                <c:pt idx="64" formatCode="0.00">
                  <c:v>3101</c:v>
                </c:pt>
                <c:pt idx="65" formatCode="0.00">
                  <c:v>3158</c:v>
                </c:pt>
                <c:pt idx="66" formatCode="0.00">
                  <c:v>3096</c:v>
                </c:pt>
                <c:pt idx="67" formatCode="0.00">
                  <c:v>3215</c:v>
                </c:pt>
                <c:pt idx="68" formatCode="0.00">
                  <c:v>3401</c:v>
                </c:pt>
                <c:pt idx="69" formatCode="0.00">
                  <c:v>3561</c:v>
                </c:pt>
                <c:pt idx="70" formatCode="0.00">
                  <c:v>3614</c:v>
                </c:pt>
                <c:pt idx="71" formatCode="0.00">
                  <c:v>3540</c:v>
                </c:pt>
                <c:pt idx="72" formatCode="0.00">
                  <c:v>3216</c:v>
                </c:pt>
                <c:pt idx="73" formatCode="0.00">
                  <c:v>2824</c:v>
                </c:pt>
                <c:pt idx="74" formatCode="0.00">
                  <c:v>2748</c:v>
                </c:pt>
                <c:pt idx="75" formatCode="0.00">
                  <c:v>2695</c:v>
                </c:pt>
                <c:pt idx="76" formatCode="0.00">
                  <c:v>2591</c:v>
                </c:pt>
                <c:pt idx="77" formatCode="0.00">
                  <c:v>2484</c:v>
                </c:pt>
                <c:pt idx="78" formatCode="0.00">
                  <c:v>2353</c:v>
                </c:pt>
                <c:pt idx="79" formatCode="0.00">
                  <c:v>2384</c:v>
                </c:pt>
                <c:pt idx="80" formatCode="0.00">
                  <c:v>2460</c:v>
                </c:pt>
                <c:pt idx="81" formatCode="0.00">
                  <c:v>2633</c:v>
                </c:pt>
                <c:pt idx="82" formatCode="0.00">
                  <c:v>2668</c:v>
                </c:pt>
                <c:pt idx="83" formatCode="0.00">
                  <c:v>2613</c:v>
                </c:pt>
                <c:pt idx="84" formatCode="0.00">
                  <c:v>2369</c:v>
                </c:pt>
                <c:pt idx="85" formatCode="0.00">
                  <c:v>2146</c:v>
                </c:pt>
                <c:pt idx="86" formatCode="0.00">
                  <c:v>2092</c:v>
                </c:pt>
                <c:pt idx="87" formatCode="0.00">
                  <c:v>2147</c:v>
                </c:pt>
                <c:pt idx="88" formatCode="0.00">
                  <c:v>2293</c:v>
                </c:pt>
                <c:pt idx="89" formatCode="0.00">
                  <c:v>2366</c:v>
                </c:pt>
                <c:pt idx="90" formatCode="0.00">
                  <c:v>2346</c:v>
                </c:pt>
                <c:pt idx="91" formatCode="0.00">
                  <c:v>2421</c:v>
                </c:pt>
                <c:pt idx="92" formatCode="0.00">
                  <c:v>2547</c:v>
                </c:pt>
                <c:pt idx="93" formatCode="0.00">
                  <c:v>2847</c:v>
                </c:pt>
                <c:pt idx="94" formatCode="0.00">
                  <c:v>2975</c:v>
                </c:pt>
                <c:pt idx="95" formatCode="0.00">
                  <c:v>3040</c:v>
                </c:pt>
                <c:pt idx="96" formatCode="0.00">
                  <c:v>2984</c:v>
                </c:pt>
                <c:pt idx="97" formatCode="0.00">
                  <c:v>2530</c:v>
                </c:pt>
                <c:pt idx="98" formatCode="0.00">
                  <c:v>2514</c:v>
                </c:pt>
                <c:pt idx="99" formatCode="0.00">
                  <c:v>2611</c:v>
                </c:pt>
                <c:pt idx="100" formatCode="0.00">
                  <c:v>2618</c:v>
                </c:pt>
                <c:pt idx="101" formatCode="0.00">
                  <c:v>2636</c:v>
                </c:pt>
                <c:pt idx="102" formatCode="0.00">
                  <c:v>2596</c:v>
                </c:pt>
                <c:pt idx="103" formatCode="0.00">
                  <c:v>2716</c:v>
                </c:pt>
                <c:pt idx="104" formatCode="0.00">
                  <c:v>2977</c:v>
                </c:pt>
                <c:pt idx="105" formatCode="0.00">
                  <c:v>3236</c:v>
                </c:pt>
                <c:pt idx="106" formatCode="0.00">
                  <c:v>3360</c:v>
                </c:pt>
                <c:pt idx="107" formatCode="0.00">
                  <c:v>3289</c:v>
                </c:pt>
                <c:pt idx="108" formatCode="0.00">
                  <c:v>3016</c:v>
                </c:pt>
                <c:pt idx="109" formatCode="0.00">
                  <c:v>2853</c:v>
                </c:pt>
                <c:pt idx="110" formatCode="0.00">
                  <c:v>2864</c:v>
                </c:pt>
                <c:pt idx="111" formatCode="0.00">
                  <c:v>2894</c:v>
                </c:pt>
                <c:pt idx="112" formatCode="0.00">
                  <c:v>2839</c:v>
                </c:pt>
                <c:pt idx="113" formatCode="0.00">
                  <c:v>2809</c:v>
                </c:pt>
                <c:pt idx="114" formatCode="0.00">
                  <c:v>2652</c:v>
                </c:pt>
                <c:pt idx="115" formatCode="0.00">
                  <c:v>2647</c:v>
                </c:pt>
                <c:pt idx="116" formatCode="0.00">
                  <c:v>2631</c:v>
                </c:pt>
                <c:pt idx="117" formatCode="0.00">
                  <c:v>2476</c:v>
                </c:pt>
                <c:pt idx="118" formatCode="0.00">
                  <c:v>2188</c:v>
                </c:pt>
                <c:pt idx="119" formatCode="0.00">
                  <c:v>1965</c:v>
                </c:pt>
                <c:pt idx="120" formatCode="0.00">
                  <c:v>1639</c:v>
                </c:pt>
                <c:pt idx="121" formatCode="0.00">
                  <c:v>1409</c:v>
                </c:pt>
                <c:pt idx="122" formatCode="0.00">
                  <c:v>1309</c:v>
                </c:pt>
                <c:pt idx="123" formatCode="0.00">
                  <c:v>1263</c:v>
                </c:pt>
                <c:pt idx="124" formatCode="0.00">
                  <c:v>1163</c:v>
                </c:pt>
                <c:pt idx="125" formatCode="0.00">
                  <c:v>1126</c:v>
                </c:pt>
                <c:pt idx="126" formatCode="0.00">
                  <c:v>992</c:v>
                </c:pt>
                <c:pt idx="127" formatCode="0.00">
                  <c:v>1000</c:v>
                </c:pt>
                <c:pt idx="128" formatCode="0.00">
                  <c:v>1094</c:v>
                </c:pt>
                <c:pt idx="129" formatCode="0.00">
                  <c:v>1163</c:v>
                </c:pt>
                <c:pt idx="130" formatCode="0.00">
                  <c:v>1218</c:v>
                </c:pt>
                <c:pt idx="131" formatCode="0.00">
                  <c:v>1260</c:v>
                </c:pt>
                <c:pt idx="132" formatCode="0.00">
                  <c:v>1242</c:v>
                </c:pt>
                <c:pt idx="133" formatCode="0.00">
                  <c:v>1197</c:v>
                </c:pt>
                <c:pt idx="134" formatCode="0.00">
                  <c:v>1215</c:v>
                </c:pt>
                <c:pt idx="135" formatCode="0.00">
                  <c:v>1285</c:v>
                </c:pt>
                <c:pt idx="136" formatCode="0.00">
                  <c:v>1371</c:v>
                </c:pt>
                <c:pt idx="137" formatCode="0.00">
                  <c:v>1373</c:v>
                </c:pt>
                <c:pt idx="138" formatCode="0.00">
                  <c:v>1295</c:v>
                </c:pt>
                <c:pt idx="139" formatCode="0.00">
                  <c:v>1404</c:v>
                </c:pt>
                <c:pt idx="140" formatCode="0.00">
                  <c:v>1522</c:v>
                </c:pt>
                <c:pt idx="141" formatCode="0.00">
                  <c:v>1717</c:v>
                </c:pt>
                <c:pt idx="142" formatCode="0.00">
                  <c:v>1879</c:v>
                </c:pt>
                <c:pt idx="143" formatCode="0.00">
                  <c:v>2042</c:v>
                </c:pt>
                <c:pt idx="144" formatCode="0.00">
                  <c:v>1973</c:v>
                </c:pt>
                <c:pt idx="145" formatCode="0.00">
                  <c:v>1811</c:v>
                </c:pt>
                <c:pt idx="146" formatCode="0.00">
                  <c:v>1857</c:v>
                </c:pt>
                <c:pt idx="147" formatCode="0.00">
                  <c:v>2078</c:v>
                </c:pt>
                <c:pt idx="148" formatCode="0.00">
                  <c:v>2232</c:v>
                </c:pt>
                <c:pt idx="149" formatCode="0.00">
                  <c:v>2264</c:v>
                </c:pt>
                <c:pt idx="150" formatCode="0.00">
                  <c:v>2200</c:v>
                </c:pt>
                <c:pt idx="151" formatCode="0.00">
                  <c:v>2286</c:v>
                </c:pt>
                <c:pt idx="152" formatCode="0.00">
                  <c:v>2421</c:v>
                </c:pt>
                <c:pt idx="153" formatCode="0.00">
                  <c:v>2662</c:v>
                </c:pt>
                <c:pt idx="154" formatCode="0.00">
                  <c:v>2738</c:v>
                </c:pt>
                <c:pt idx="155" formatCode="0.00">
                  <c:v>2784</c:v>
                </c:pt>
                <c:pt idx="156" formatCode="0.00">
                  <c:v>2634</c:v>
                </c:pt>
                <c:pt idx="157" formatCode="0.00">
                  <c:v>2495</c:v>
                </c:pt>
                <c:pt idx="158" formatCode="0.00">
                  <c:v>2470</c:v>
                </c:pt>
                <c:pt idx="159" formatCode="0.00">
                  <c:v>2610</c:v>
                </c:pt>
                <c:pt idx="160" formatCode="0.00">
                  <c:v>2732</c:v>
                </c:pt>
                <c:pt idx="161" formatCode="0.00">
                  <c:v>2698</c:v>
                </c:pt>
                <c:pt idx="162" formatCode="0.00">
                  <c:v>2604</c:v>
                </c:pt>
                <c:pt idx="163" formatCode="0.00">
                  <c:v>2632</c:v>
                </c:pt>
                <c:pt idx="164" formatCode="0.00">
                  <c:v>2748</c:v>
                </c:pt>
                <c:pt idx="165" formatCode="0.00">
                  <c:v>2858</c:v>
                </c:pt>
                <c:pt idx="166" formatCode="0.00">
                  <c:v>3016</c:v>
                </c:pt>
                <c:pt idx="167" formatCode="0.00">
                  <c:v>3020</c:v>
                </c:pt>
                <c:pt idx="168" formatCode="0.00">
                  <c:v>2828</c:v>
                </c:pt>
                <c:pt idx="169" formatCode="0.00">
                  <c:v>2626</c:v>
                </c:pt>
                <c:pt idx="170" formatCode="0.00">
                  <c:v>2542</c:v>
                </c:pt>
                <c:pt idx="171" formatCode="0.00">
                  <c:v>2655</c:v>
                </c:pt>
                <c:pt idx="172" formatCode="0.00">
                  <c:v>2669</c:v>
                </c:pt>
                <c:pt idx="173" formatCode="0.00">
                  <c:v>2589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5-4AF2-A4C5-C2A3B117648D}"/>
            </c:ext>
          </c:extLst>
        </c:ser>
        <c:ser>
          <c:idx val="0"/>
          <c:order val="1"/>
          <c:tx>
            <c:v>Volná místa</c:v>
          </c:tx>
          <c:spPr>
            <a:solidFill>
              <a:srgbClr val="FFC000">
                <a:lumMod val="50000"/>
              </a:srgbClr>
            </a:solidFill>
          </c:spPr>
          <c:invertIfNegative val="0"/>
          <c:cat>
            <c:numRef>
              <c:f>volnamista!$B$3:$B$176</c:f>
              <c:numCache>
                <c:formatCode>m/d/yyyy</c:formatCode>
                <c:ptCount val="174"/>
                <c:pt idx="0">
                  <c:v>43435</c:v>
                </c:pt>
                <c:pt idx="1">
                  <c:v>43405</c:v>
                </c:pt>
                <c:pt idx="2">
                  <c:v>43374</c:v>
                </c:pt>
                <c:pt idx="3">
                  <c:v>43344</c:v>
                </c:pt>
                <c:pt idx="4">
                  <c:v>43313</c:v>
                </c:pt>
                <c:pt idx="5">
                  <c:v>43282</c:v>
                </c:pt>
                <c:pt idx="6">
                  <c:v>43252</c:v>
                </c:pt>
                <c:pt idx="7">
                  <c:v>43221</c:v>
                </c:pt>
                <c:pt idx="8">
                  <c:v>43191</c:v>
                </c:pt>
                <c:pt idx="9">
                  <c:v>43160</c:v>
                </c:pt>
                <c:pt idx="10">
                  <c:v>43132</c:v>
                </c:pt>
                <c:pt idx="11">
                  <c:v>43101</c:v>
                </c:pt>
                <c:pt idx="12">
                  <c:v>43070</c:v>
                </c:pt>
                <c:pt idx="13">
                  <c:v>43040</c:v>
                </c:pt>
                <c:pt idx="14">
                  <c:v>43009</c:v>
                </c:pt>
                <c:pt idx="15">
                  <c:v>42979</c:v>
                </c:pt>
                <c:pt idx="16">
                  <c:v>42948</c:v>
                </c:pt>
                <c:pt idx="17">
                  <c:v>42917</c:v>
                </c:pt>
                <c:pt idx="18">
                  <c:v>42887</c:v>
                </c:pt>
                <c:pt idx="19">
                  <c:v>42856</c:v>
                </c:pt>
                <c:pt idx="20">
                  <c:v>42826</c:v>
                </c:pt>
                <c:pt idx="21">
                  <c:v>42795</c:v>
                </c:pt>
                <c:pt idx="22">
                  <c:v>42767</c:v>
                </c:pt>
                <c:pt idx="23">
                  <c:v>42736</c:v>
                </c:pt>
                <c:pt idx="24">
                  <c:v>42705</c:v>
                </c:pt>
                <c:pt idx="25">
                  <c:v>42675</c:v>
                </c:pt>
                <c:pt idx="26">
                  <c:v>42644</c:v>
                </c:pt>
                <c:pt idx="27">
                  <c:v>42614</c:v>
                </c:pt>
                <c:pt idx="28">
                  <c:v>42583</c:v>
                </c:pt>
                <c:pt idx="29">
                  <c:v>42552</c:v>
                </c:pt>
                <c:pt idx="30">
                  <c:v>42522</c:v>
                </c:pt>
                <c:pt idx="31">
                  <c:v>42491</c:v>
                </c:pt>
                <c:pt idx="32">
                  <c:v>42461</c:v>
                </c:pt>
                <c:pt idx="33">
                  <c:v>42430</c:v>
                </c:pt>
                <c:pt idx="34">
                  <c:v>42401</c:v>
                </c:pt>
                <c:pt idx="35">
                  <c:v>42370</c:v>
                </c:pt>
                <c:pt idx="36">
                  <c:v>42339</c:v>
                </c:pt>
                <c:pt idx="37">
                  <c:v>42309</c:v>
                </c:pt>
                <c:pt idx="38">
                  <c:v>42278</c:v>
                </c:pt>
                <c:pt idx="39">
                  <c:v>42248</c:v>
                </c:pt>
                <c:pt idx="40">
                  <c:v>42217</c:v>
                </c:pt>
                <c:pt idx="41">
                  <c:v>42186</c:v>
                </c:pt>
                <c:pt idx="42">
                  <c:v>42156</c:v>
                </c:pt>
                <c:pt idx="43">
                  <c:v>42125</c:v>
                </c:pt>
                <c:pt idx="44">
                  <c:v>42095</c:v>
                </c:pt>
                <c:pt idx="45">
                  <c:v>42064</c:v>
                </c:pt>
                <c:pt idx="46">
                  <c:v>42036</c:v>
                </c:pt>
                <c:pt idx="47">
                  <c:v>42005</c:v>
                </c:pt>
                <c:pt idx="48">
                  <c:v>41974</c:v>
                </c:pt>
                <c:pt idx="49">
                  <c:v>41944</c:v>
                </c:pt>
                <c:pt idx="50">
                  <c:v>41913</c:v>
                </c:pt>
                <c:pt idx="51">
                  <c:v>41883</c:v>
                </c:pt>
                <c:pt idx="52">
                  <c:v>41852</c:v>
                </c:pt>
                <c:pt idx="53">
                  <c:v>41821</c:v>
                </c:pt>
                <c:pt idx="54">
                  <c:v>41791</c:v>
                </c:pt>
                <c:pt idx="55">
                  <c:v>41760</c:v>
                </c:pt>
                <c:pt idx="56">
                  <c:v>41730</c:v>
                </c:pt>
                <c:pt idx="57">
                  <c:v>41699</c:v>
                </c:pt>
                <c:pt idx="58">
                  <c:v>41671</c:v>
                </c:pt>
                <c:pt idx="59">
                  <c:v>41640</c:v>
                </c:pt>
                <c:pt idx="60">
                  <c:v>41609</c:v>
                </c:pt>
                <c:pt idx="61">
                  <c:v>41579</c:v>
                </c:pt>
                <c:pt idx="62">
                  <c:v>41548</c:v>
                </c:pt>
                <c:pt idx="63">
                  <c:v>41518</c:v>
                </c:pt>
                <c:pt idx="64">
                  <c:v>41487</c:v>
                </c:pt>
                <c:pt idx="65">
                  <c:v>41456</c:v>
                </c:pt>
                <c:pt idx="66">
                  <c:v>41426</c:v>
                </c:pt>
                <c:pt idx="67">
                  <c:v>41395</c:v>
                </c:pt>
                <c:pt idx="68">
                  <c:v>41365</c:v>
                </c:pt>
                <c:pt idx="69">
                  <c:v>41334</c:v>
                </c:pt>
                <c:pt idx="70">
                  <c:v>41306</c:v>
                </c:pt>
                <c:pt idx="71">
                  <c:v>41275</c:v>
                </c:pt>
                <c:pt idx="72">
                  <c:v>41244</c:v>
                </c:pt>
                <c:pt idx="73">
                  <c:v>41214</c:v>
                </c:pt>
                <c:pt idx="74">
                  <c:v>41183</c:v>
                </c:pt>
                <c:pt idx="75">
                  <c:v>41153</c:v>
                </c:pt>
                <c:pt idx="76">
                  <c:v>41122</c:v>
                </c:pt>
                <c:pt idx="77">
                  <c:v>41091</c:v>
                </c:pt>
                <c:pt idx="78">
                  <c:v>41061</c:v>
                </c:pt>
                <c:pt idx="79">
                  <c:v>41030</c:v>
                </c:pt>
                <c:pt idx="80">
                  <c:v>41000</c:v>
                </c:pt>
                <c:pt idx="81">
                  <c:v>40969</c:v>
                </c:pt>
                <c:pt idx="82">
                  <c:v>40940</c:v>
                </c:pt>
                <c:pt idx="83">
                  <c:v>40909</c:v>
                </c:pt>
                <c:pt idx="84">
                  <c:v>40878</c:v>
                </c:pt>
                <c:pt idx="85">
                  <c:v>40848</c:v>
                </c:pt>
                <c:pt idx="86">
                  <c:v>40817</c:v>
                </c:pt>
                <c:pt idx="87">
                  <c:v>40787</c:v>
                </c:pt>
                <c:pt idx="88">
                  <c:v>40756</c:v>
                </c:pt>
                <c:pt idx="89">
                  <c:v>40725</c:v>
                </c:pt>
                <c:pt idx="90">
                  <c:v>40695</c:v>
                </c:pt>
                <c:pt idx="91">
                  <c:v>40664</c:v>
                </c:pt>
                <c:pt idx="92">
                  <c:v>40634</c:v>
                </c:pt>
                <c:pt idx="93">
                  <c:v>40603</c:v>
                </c:pt>
                <c:pt idx="94">
                  <c:v>40575</c:v>
                </c:pt>
                <c:pt idx="95">
                  <c:v>40544</c:v>
                </c:pt>
                <c:pt idx="96">
                  <c:v>40513</c:v>
                </c:pt>
                <c:pt idx="97">
                  <c:v>40483</c:v>
                </c:pt>
                <c:pt idx="98">
                  <c:v>40452</c:v>
                </c:pt>
                <c:pt idx="99">
                  <c:v>40422</c:v>
                </c:pt>
                <c:pt idx="100">
                  <c:v>40391</c:v>
                </c:pt>
                <c:pt idx="101">
                  <c:v>40360</c:v>
                </c:pt>
                <c:pt idx="102">
                  <c:v>40330</c:v>
                </c:pt>
                <c:pt idx="103">
                  <c:v>40299</c:v>
                </c:pt>
                <c:pt idx="104">
                  <c:v>40269</c:v>
                </c:pt>
                <c:pt idx="105">
                  <c:v>40238</c:v>
                </c:pt>
                <c:pt idx="106">
                  <c:v>40210</c:v>
                </c:pt>
                <c:pt idx="107">
                  <c:v>40179</c:v>
                </c:pt>
                <c:pt idx="108">
                  <c:v>40148</c:v>
                </c:pt>
                <c:pt idx="109">
                  <c:v>40118</c:v>
                </c:pt>
                <c:pt idx="110">
                  <c:v>40087</c:v>
                </c:pt>
                <c:pt idx="111">
                  <c:v>40057</c:v>
                </c:pt>
                <c:pt idx="112">
                  <c:v>40026</c:v>
                </c:pt>
                <c:pt idx="113">
                  <c:v>39995</c:v>
                </c:pt>
                <c:pt idx="114">
                  <c:v>39965</c:v>
                </c:pt>
                <c:pt idx="115">
                  <c:v>39934</c:v>
                </c:pt>
                <c:pt idx="116">
                  <c:v>39904</c:v>
                </c:pt>
                <c:pt idx="117">
                  <c:v>39873</c:v>
                </c:pt>
                <c:pt idx="118">
                  <c:v>39845</c:v>
                </c:pt>
                <c:pt idx="119">
                  <c:v>39814</c:v>
                </c:pt>
                <c:pt idx="120">
                  <c:v>39783</c:v>
                </c:pt>
                <c:pt idx="121">
                  <c:v>39753</c:v>
                </c:pt>
                <c:pt idx="122">
                  <c:v>39722</c:v>
                </c:pt>
                <c:pt idx="123">
                  <c:v>39692</c:v>
                </c:pt>
                <c:pt idx="124">
                  <c:v>39661</c:v>
                </c:pt>
                <c:pt idx="125">
                  <c:v>39630</c:v>
                </c:pt>
                <c:pt idx="126">
                  <c:v>39600</c:v>
                </c:pt>
                <c:pt idx="127">
                  <c:v>39569</c:v>
                </c:pt>
                <c:pt idx="128">
                  <c:v>39539</c:v>
                </c:pt>
                <c:pt idx="129">
                  <c:v>39508</c:v>
                </c:pt>
                <c:pt idx="130">
                  <c:v>39479</c:v>
                </c:pt>
                <c:pt idx="131">
                  <c:v>39448</c:v>
                </c:pt>
                <c:pt idx="132">
                  <c:v>39417</c:v>
                </c:pt>
                <c:pt idx="133">
                  <c:v>39387</c:v>
                </c:pt>
                <c:pt idx="134">
                  <c:v>39356</c:v>
                </c:pt>
                <c:pt idx="135">
                  <c:v>39326</c:v>
                </c:pt>
                <c:pt idx="136">
                  <c:v>39295</c:v>
                </c:pt>
                <c:pt idx="137">
                  <c:v>39264</c:v>
                </c:pt>
                <c:pt idx="138">
                  <c:v>39234</c:v>
                </c:pt>
                <c:pt idx="139">
                  <c:v>39203</c:v>
                </c:pt>
                <c:pt idx="140">
                  <c:v>39173</c:v>
                </c:pt>
                <c:pt idx="141">
                  <c:v>39142</c:v>
                </c:pt>
                <c:pt idx="142">
                  <c:v>39114</c:v>
                </c:pt>
                <c:pt idx="143">
                  <c:v>39083</c:v>
                </c:pt>
                <c:pt idx="144">
                  <c:v>39052</c:v>
                </c:pt>
                <c:pt idx="145">
                  <c:v>39022</c:v>
                </c:pt>
                <c:pt idx="146">
                  <c:v>38991</c:v>
                </c:pt>
                <c:pt idx="147">
                  <c:v>38961</c:v>
                </c:pt>
                <c:pt idx="148">
                  <c:v>38930</c:v>
                </c:pt>
                <c:pt idx="149">
                  <c:v>38899</c:v>
                </c:pt>
                <c:pt idx="150">
                  <c:v>38869</c:v>
                </c:pt>
                <c:pt idx="151">
                  <c:v>38838</c:v>
                </c:pt>
                <c:pt idx="152">
                  <c:v>38808</c:v>
                </c:pt>
                <c:pt idx="153">
                  <c:v>38777</c:v>
                </c:pt>
                <c:pt idx="154">
                  <c:v>38749</c:v>
                </c:pt>
                <c:pt idx="155">
                  <c:v>38718</c:v>
                </c:pt>
                <c:pt idx="156">
                  <c:v>38687</c:v>
                </c:pt>
                <c:pt idx="157">
                  <c:v>38657</c:v>
                </c:pt>
                <c:pt idx="158">
                  <c:v>38626</c:v>
                </c:pt>
                <c:pt idx="159">
                  <c:v>38596</c:v>
                </c:pt>
                <c:pt idx="160">
                  <c:v>38565</c:v>
                </c:pt>
                <c:pt idx="161">
                  <c:v>38534</c:v>
                </c:pt>
                <c:pt idx="162">
                  <c:v>38504</c:v>
                </c:pt>
                <c:pt idx="163">
                  <c:v>38473</c:v>
                </c:pt>
                <c:pt idx="164">
                  <c:v>38443</c:v>
                </c:pt>
                <c:pt idx="165">
                  <c:v>38412</c:v>
                </c:pt>
                <c:pt idx="166">
                  <c:v>38384</c:v>
                </c:pt>
                <c:pt idx="167">
                  <c:v>38353</c:v>
                </c:pt>
                <c:pt idx="168">
                  <c:v>38322</c:v>
                </c:pt>
                <c:pt idx="169">
                  <c:v>38292</c:v>
                </c:pt>
                <c:pt idx="170">
                  <c:v>38261</c:v>
                </c:pt>
                <c:pt idx="171">
                  <c:v>38231</c:v>
                </c:pt>
                <c:pt idx="172">
                  <c:v>38200</c:v>
                </c:pt>
                <c:pt idx="173">
                  <c:v>38169</c:v>
                </c:pt>
              </c:numCache>
            </c:numRef>
          </c:cat>
          <c:val>
            <c:numRef>
              <c:f>volnamista!$D$3:$D$176</c:f>
              <c:numCache>
                <c:formatCode>0.00</c:formatCode>
                <c:ptCount val="174"/>
                <c:pt idx="0">
                  <c:v>2655</c:v>
                </c:pt>
                <c:pt idx="1">
                  <c:v>2598</c:v>
                </c:pt>
                <c:pt idx="2">
                  <c:v>2546</c:v>
                </c:pt>
                <c:pt idx="3">
                  <c:v>2501</c:v>
                </c:pt>
                <c:pt idx="4">
                  <c:v>2242</c:v>
                </c:pt>
                <c:pt idx="5">
                  <c:v>2120</c:v>
                </c:pt>
                <c:pt idx="6">
                  <c:v>2242</c:v>
                </c:pt>
                <c:pt idx="7">
                  <c:v>1912</c:v>
                </c:pt>
                <c:pt idx="8">
                  <c:v>1709</c:v>
                </c:pt>
                <c:pt idx="9">
                  <c:v>1681</c:v>
                </c:pt>
                <c:pt idx="10">
                  <c:v>1528</c:v>
                </c:pt>
                <c:pt idx="11">
                  <c:v>1477</c:v>
                </c:pt>
                <c:pt idx="12">
                  <c:v>1529</c:v>
                </c:pt>
                <c:pt idx="13">
                  <c:v>1440</c:v>
                </c:pt>
                <c:pt idx="14">
                  <c:v>1440</c:v>
                </c:pt>
                <c:pt idx="15">
                  <c:v>1478</c:v>
                </c:pt>
                <c:pt idx="16">
                  <c:v>1375</c:v>
                </c:pt>
                <c:pt idx="17">
                  <c:v>1322</c:v>
                </c:pt>
                <c:pt idx="18">
                  <c:v>1302</c:v>
                </c:pt>
                <c:pt idx="19">
                  <c:v>1297</c:v>
                </c:pt>
                <c:pt idx="20">
                  <c:v>1302</c:v>
                </c:pt>
                <c:pt idx="21">
                  <c:v>1221</c:v>
                </c:pt>
                <c:pt idx="22">
                  <c:v>1233</c:v>
                </c:pt>
                <c:pt idx="23">
                  <c:v>1329</c:v>
                </c:pt>
                <c:pt idx="24">
                  <c:v>1401</c:v>
                </c:pt>
                <c:pt idx="25">
                  <c:v>1407</c:v>
                </c:pt>
                <c:pt idx="26">
                  <c:v>1404</c:v>
                </c:pt>
                <c:pt idx="27">
                  <c:v>1437</c:v>
                </c:pt>
                <c:pt idx="28">
                  <c:v>1430</c:v>
                </c:pt>
                <c:pt idx="29">
                  <c:v>1327</c:v>
                </c:pt>
                <c:pt idx="30">
                  <c:v>1334</c:v>
                </c:pt>
                <c:pt idx="31">
                  <c:v>1293</c:v>
                </c:pt>
                <c:pt idx="32">
                  <c:v>975</c:v>
                </c:pt>
                <c:pt idx="33">
                  <c:v>1029</c:v>
                </c:pt>
                <c:pt idx="34">
                  <c:v>1024</c:v>
                </c:pt>
                <c:pt idx="35">
                  <c:v>963</c:v>
                </c:pt>
                <c:pt idx="36">
                  <c:v>761</c:v>
                </c:pt>
                <c:pt idx="37">
                  <c:v>742</c:v>
                </c:pt>
                <c:pt idx="38">
                  <c:v>748</c:v>
                </c:pt>
                <c:pt idx="39">
                  <c:v>760</c:v>
                </c:pt>
                <c:pt idx="40">
                  <c:v>686</c:v>
                </c:pt>
                <c:pt idx="41">
                  <c:v>466</c:v>
                </c:pt>
                <c:pt idx="42">
                  <c:v>525</c:v>
                </c:pt>
                <c:pt idx="43">
                  <c:v>431</c:v>
                </c:pt>
                <c:pt idx="44">
                  <c:v>420</c:v>
                </c:pt>
                <c:pt idx="45">
                  <c:v>367</c:v>
                </c:pt>
                <c:pt idx="46">
                  <c:v>393</c:v>
                </c:pt>
                <c:pt idx="47">
                  <c:v>347</c:v>
                </c:pt>
                <c:pt idx="48">
                  <c:v>305</c:v>
                </c:pt>
                <c:pt idx="49">
                  <c:v>295</c:v>
                </c:pt>
                <c:pt idx="50">
                  <c:v>328</c:v>
                </c:pt>
                <c:pt idx="51">
                  <c:v>306</c:v>
                </c:pt>
                <c:pt idx="52">
                  <c:v>257</c:v>
                </c:pt>
                <c:pt idx="53">
                  <c:v>300</c:v>
                </c:pt>
                <c:pt idx="54">
                  <c:v>228</c:v>
                </c:pt>
                <c:pt idx="55">
                  <c:v>195</c:v>
                </c:pt>
                <c:pt idx="56">
                  <c:v>190</c:v>
                </c:pt>
                <c:pt idx="57">
                  <c:v>211</c:v>
                </c:pt>
                <c:pt idx="58">
                  <c:v>150</c:v>
                </c:pt>
                <c:pt idx="59">
                  <c:v>123</c:v>
                </c:pt>
                <c:pt idx="60">
                  <c:v>98</c:v>
                </c:pt>
                <c:pt idx="61">
                  <c:v>153</c:v>
                </c:pt>
                <c:pt idx="62">
                  <c:v>163</c:v>
                </c:pt>
                <c:pt idx="63">
                  <c:v>150</c:v>
                </c:pt>
                <c:pt idx="64">
                  <c:v>120</c:v>
                </c:pt>
                <c:pt idx="65">
                  <c:v>104</c:v>
                </c:pt>
                <c:pt idx="66">
                  <c:v>145</c:v>
                </c:pt>
                <c:pt idx="67">
                  <c:v>124</c:v>
                </c:pt>
                <c:pt idx="68">
                  <c:v>140</c:v>
                </c:pt>
                <c:pt idx="69">
                  <c:v>151</c:v>
                </c:pt>
                <c:pt idx="70">
                  <c:v>100</c:v>
                </c:pt>
                <c:pt idx="71">
                  <c:v>91</c:v>
                </c:pt>
                <c:pt idx="72">
                  <c:v>89</c:v>
                </c:pt>
                <c:pt idx="73">
                  <c:v>119</c:v>
                </c:pt>
                <c:pt idx="74">
                  <c:v>117</c:v>
                </c:pt>
                <c:pt idx="75">
                  <c:v>91</c:v>
                </c:pt>
                <c:pt idx="76">
                  <c:v>146</c:v>
                </c:pt>
                <c:pt idx="77">
                  <c:v>148</c:v>
                </c:pt>
                <c:pt idx="78">
                  <c:v>193</c:v>
                </c:pt>
                <c:pt idx="79">
                  <c:v>228</c:v>
                </c:pt>
                <c:pt idx="80">
                  <c:v>190</c:v>
                </c:pt>
                <c:pt idx="81">
                  <c:v>172</c:v>
                </c:pt>
                <c:pt idx="82">
                  <c:v>106</c:v>
                </c:pt>
                <c:pt idx="83">
                  <c:v>117</c:v>
                </c:pt>
                <c:pt idx="84">
                  <c:v>90</c:v>
                </c:pt>
                <c:pt idx="85">
                  <c:v>126</c:v>
                </c:pt>
                <c:pt idx="86">
                  <c:v>147</c:v>
                </c:pt>
                <c:pt idx="87">
                  <c:v>192</c:v>
                </c:pt>
                <c:pt idx="88">
                  <c:v>198</c:v>
                </c:pt>
                <c:pt idx="89">
                  <c:v>311</c:v>
                </c:pt>
                <c:pt idx="90">
                  <c:v>400</c:v>
                </c:pt>
                <c:pt idx="91">
                  <c:v>294</c:v>
                </c:pt>
                <c:pt idx="92">
                  <c:v>270</c:v>
                </c:pt>
                <c:pt idx="93">
                  <c:v>189</c:v>
                </c:pt>
                <c:pt idx="94">
                  <c:v>157</c:v>
                </c:pt>
                <c:pt idx="95">
                  <c:v>140</c:v>
                </c:pt>
                <c:pt idx="96">
                  <c:v>141</c:v>
                </c:pt>
                <c:pt idx="97">
                  <c:v>143</c:v>
                </c:pt>
                <c:pt idx="98">
                  <c:v>169</c:v>
                </c:pt>
                <c:pt idx="99">
                  <c:v>219</c:v>
                </c:pt>
                <c:pt idx="100">
                  <c:v>178</c:v>
                </c:pt>
                <c:pt idx="101">
                  <c:v>223</c:v>
                </c:pt>
                <c:pt idx="102">
                  <c:v>209</c:v>
                </c:pt>
                <c:pt idx="103">
                  <c:v>217</c:v>
                </c:pt>
                <c:pt idx="104">
                  <c:v>228</c:v>
                </c:pt>
                <c:pt idx="105">
                  <c:v>131</c:v>
                </c:pt>
                <c:pt idx="106">
                  <c:v>112</c:v>
                </c:pt>
                <c:pt idx="107">
                  <c:v>113</c:v>
                </c:pt>
                <c:pt idx="108">
                  <c:v>111</c:v>
                </c:pt>
                <c:pt idx="109">
                  <c:v>111</c:v>
                </c:pt>
                <c:pt idx="110">
                  <c:v>126</c:v>
                </c:pt>
                <c:pt idx="111">
                  <c:v>162</c:v>
                </c:pt>
                <c:pt idx="112">
                  <c:v>171</c:v>
                </c:pt>
                <c:pt idx="113">
                  <c:v>171</c:v>
                </c:pt>
                <c:pt idx="114">
                  <c:v>175</c:v>
                </c:pt>
                <c:pt idx="115">
                  <c:v>190</c:v>
                </c:pt>
                <c:pt idx="116">
                  <c:v>173</c:v>
                </c:pt>
                <c:pt idx="117">
                  <c:v>169</c:v>
                </c:pt>
                <c:pt idx="118">
                  <c:v>229</c:v>
                </c:pt>
                <c:pt idx="119">
                  <c:v>330</c:v>
                </c:pt>
                <c:pt idx="120">
                  <c:v>397</c:v>
                </c:pt>
                <c:pt idx="121">
                  <c:v>468</c:v>
                </c:pt>
                <c:pt idx="122">
                  <c:v>557</c:v>
                </c:pt>
                <c:pt idx="123">
                  <c:v>603</c:v>
                </c:pt>
                <c:pt idx="124">
                  <c:v>702</c:v>
                </c:pt>
                <c:pt idx="125">
                  <c:v>754</c:v>
                </c:pt>
                <c:pt idx="126">
                  <c:v>801</c:v>
                </c:pt>
                <c:pt idx="127">
                  <c:v>729</c:v>
                </c:pt>
                <c:pt idx="128">
                  <c:v>812</c:v>
                </c:pt>
                <c:pt idx="129">
                  <c:v>668</c:v>
                </c:pt>
                <c:pt idx="130">
                  <c:v>636</c:v>
                </c:pt>
                <c:pt idx="131">
                  <c:v>685</c:v>
                </c:pt>
                <c:pt idx="132">
                  <c:v>745</c:v>
                </c:pt>
                <c:pt idx="133">
                  <c:v>982</c:v>
                </c:pt>
                <c:pt idx="134">
                  <c:v>976</c:v>
                </c:pt>
                <c:pt idx="135">
                  <c:v>965</c:v>
                </c:pt>
                <c:pt idx="136">
                  <c:v>927</c:v>
                </c:pt>
                <c:pt idx="137">
                  <c:v>701</c:v>
                </c:pt>
                <c:pt idx="138">
                  <c:v>694</c:v>
                </c:pt>
                <c:pt idx="139">
                  <c:v>612</c:v>
                </c:pt>
                <c:pt idx="140">
                  <c:v>620</c:v>
                </c:pt>
                <c:pt idx="141">
                  <c:v>634</c:v>
                </c:pt>
                <c:pt idx="142">
                  <c:v>577</c:v>
                </c:pt>
                <c:pt idx="143">
                  <c:v>630</c:v>
                </c:pt>
                <c:pt idx="144">
                  <c:v>527</c:v>
                </c:pt>
                <c:pt idx="145">
                  <c:v>508</c:v>
                </c:pt>
                <c:pt idx="146">
                  <c:v>531</c:v>
                </c:pt>
                <c:pt idx="147">
                  <c:v>595</c:v>
                </c:pt>
                <c:pt idx="148">
                  <c:v>589</c:v>
                </c:pt>
                <c:pt idx="149">
                  <c:v>650</c:v>
                </c:pt>
                <c:pt idx="150">
                  <c:v>485</c:v>
                </c:pt>
                <c:pt idx="151">
                  <c:v>401</c:v>
                </c:pt>
                <c:pt idx="152">
                  <c:v>348</c:v>
                </c:pt>
                <c:pt idx="153">
                  <c:v>392</c:v>
                </c:pt>
                <c:pt idx="154">
                  <c:v>342</c:v>
                </c:pt>
                <c:pt idx="155">
                  <c:v>265</c:v>
                </c:pt>
                <c:pt idx="156">
                  <c:v>248</c:v>
                </c:pt>
                <c:pt idx="157">
                  <c:v>292</c:v>
                </c:pt>
                <c:pt idx="158">
                  <c:v>295</c:v>
                </c:pt>
                <c:pt idx="159">
                  <c:v>334</c:v>
                </c:pt>
                <c:pt idx="160">
                  <c:v>314</c:v>
                </c:pt>
                <c:pt idx="161">
                  <c:v>289</c:v>
                </c:pt>
                <c:pt idx="162">
                  <c:v>217</c:v>
                </c:pt>
                <c:pt idx="163">
                  <c:v>176</c:v>
                </c:pt>
                <c:pt idx="164">
                  <c:v>160</c:v>
                </c:pt>
                <c:pt idx="165">
                  <c:v>146</c:v>
                </c:pt>
                <c:pt idx="166">
                  <c:v>167</c:v>
                </c:pt>
                <c:pt idx="167">
                  <c:v>182</c:v>
                </c:pt>
                <c:pt idx="168">
                  <c:v>156</c:v>
                </c:pt>
                <c:pt idx="169">
                  <c:v>161</c:v>
                </c:pt>
                <c:pt idx="170">
                  <c:v>165</c:v>
                </c:pt>
                <c:pt idx="171">
                  <c:v>223</c:v>
                </c:pt>
                <c:pt idx="172">
                  <c:v>284</c:v>
                </c:pt>
                <c:pt idx="173">
                  <c:v>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65-4AF2-A4C5-C2A3B1176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6870200"/>
        <c:axId val="346876472"/>
      </c:barChart>
      <c:dateAx>
        <c:axId val="346870200"/>
        <c:scaling>
          <c:orientation val="minMax"/>
          <c:max val="43435"/>
          <c:min val="38169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6876472"/>
        <c:crosses val="autoZero"/>
        <c:auto val="1"/>
        <c:lblOffset val="100"/>
        <c:baseTimeUnit val="months"/>
        <c:majorUnit val="6"/>
        <c:majorTimeUnit val="months"/>
      </c:dateAx>
      <c:valAx>
        <c:axId val="346876472"/>
        <c:scaling>
          <c:orientation val="minMax"/>
          <c:max val="4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6870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758803645185434"/>
          <c:y val="3.0279169649248389E-2"/>
          <c:w val="0.35934027385332812"/>
          <c:h val="9.5189874322536908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018929733916182E-2"/>
          <c:y val="3.3358759095289223E-2"/>
          <c:w val="0.91032367996920294"/>
          <c:h val="0.77871089940354588"/>
        </c:manualLayout>
      </c:layout>
      <c:barChart>
        <c:barDir val="col"/>
        <c:grouping val="clustered"/>
        <c:varyColors val="0"/>
        <c:ser>
          <c:idx val="4"/>
          <c:order val="0"/>
          <c:tx>
            <c:v>Migrační saldo</c:v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cat>
            <c:numRef>
              <c:f>'Tab. 166'!$A$7:$A$64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'Tab. 166'!$O$7:$O$64</c:f>
              <c:numCache>
                <c:formatCode>#,##0_ ;\-#,##0\ </c:formatCode>
                <c:ptCount val="58"/>
                <c:pt idx="0">
                  <c:v>66</c:v>
                </c:pt>
                <c:pt idx="1">
                  <c:v>22</c:v>
                </c:pt>
                <c:pt idx="2">
                  <c:v>100</c:v>
                </c:pt>
                <c:pt idx="3">
                  <c:v>2</c:v>
                </c:pt>
                <c:pt idx="4">
                  <c:v>185</c:v>
                </c:pt>
                <c:pt idx="5">
                  <c:v>-37</c:v>
                </c:pt>
                <c:pt idx="6">
                  <c:v>10</c:v>
                </c:pt>
                <c:pt idx="7">
                  <c:v>44</c:v>
                </c:pt>
                <c:pt idx="8">
                  <c:v>177</c:v>
                </c:pt>
                <c:pt idx="9">
                  <c:v>161</c:v>
                </c:pt>
                <c:pt idx="10">
                  <c:v>-7</c:v>
                </c:pt>
                <c:pt idx="11">
                  <c:v>8</c:v>
                </c:pt>
                <c:pt idx="12">
                  <c:v>23</c:v>
                </c:pt>
                <c:pt idx="13">
                  <c:v>192</c:v>
                </c:pt>
                <c:pt idx="14">
                  <c:v>204</c:v>
                </c:pt>
                <c:pt idx="15">
                  <c:v>27</c:v>
                </c:pt>
                <c:pt idx="16">
                  <c:v>71</c:v>
                </c:pt>
                <c:pt idx="17">
                  <c:v>349</c:v>
                </c:pt>
                <c:pt idx="18">
                  <c:v>477</c:v>
                </c:pt>
                <c:pt idx="19">
                  <c:v>57</c:v>
                </c:pt>
                <c:pt idx="20">
                  <c:v>-38</c:v>
                </c:pt>
                <c:pt idx="21">
                  <c:v>-124</c:v>
                </c:pt>
                <c:pt idx="22">
                  <c:v>-2</c:v>
                </c:pt>
                <c:pt idx="23">
                  <c:v>273</c:v>
                </c:pt>
                <c:pt idx="24">
                  <c:v>333</c:v>
                </c:pt>
                <c:pt idx="25">
                  <c:v>-32</c:v>
                </c:pt>
                <c:pt idx="26">
                  <c:v>-137</c:v>
                </c:pt>
                <c:pt idx="27">
                  <c:v>-16</c:v>
                </c:pt>
                <c:pt idx="28">
                  <c:v>1</c:v>
                </c:pt>
                <c:pt idx="29">
                  <c:v>351</c:v>
                </c:pt>
                <c:pt idx="30">
                  <c:v>201</c:v>
                </c:pt>
                <c:pt idx="31">
                  <c:v>-100</c:v>
                </c:pt>
                <c:pt idx="32">
                  <c:v>-21</c:v>
                </c:pt>
                <c:pt idx="33">
                  <c:v>143</c:v>
                </c:pt>
                <c:pt idx="34">
                  <c:v>-50</c:v>
                </c:pt>
                <c:pt idx="35">
                  <c:v>-48</c:v>
                </c:pt>
                <c:pt idx="36">
                  <c:v>-1</c:v>
                </c:pt>
                <c:pt idx="37">
                  <c:v>-84</c:v>
                </c:pt>
                <c:pt idx="38">
                  <c:v>-54</c:v>
                </c:pt>
                <c:pt idx="39">
                  <c:v>73</c:v>
                </c:pt>
                <c:pt idx="40">
                  <c:v>-38</c:v>
                </c:pt>
                <c:pt idx="41">
                  <c:v>62</c:v>
                </c:pt>
                <c:pt idx="42">
                  <c:v>-67</c:v>
                </c:pt>
                <c:pt idx="43">
                  <c:v>-128</c:v>
                </c:pt>
                <c:pt idx="44">
                  <c:v>-88</c:v>
                </c:pt>
                <c:pt idx="45">
                  <c:v>16</c:v>
                </c:pt>
                <c:pt idx="46">
                  <c:v>-32</c:v>
                </c:pt>
                <c:pt idx="47">
                  <c:v>-128</c:v>
                </c:pt>
                <c:pt idx="48">
                  <c:v>-124</c:v>
                </c:pt>
                <c:pt idx="49">
                  <c:v>-57</c:v>
                </c:pt>
                <c:pt idx="50">
                  <c:v>-146</c:v>
                </c:pt>
                <c:pt idx="51">
                  <c:v>-51</c:v>
                </c:pt>
                <c:pt idx="52">
                  <c:v>-94</c:v>
                </c:pt>
                <c:pt idx="53">
                  <c:v>-33</c:v>
                </c:pt>
                <c:pt idx="54">
                  <c:v>-54</c:v>
                </c:pt>
                <c:pt idx="55">
                  <c:v>-74</c:v>
                </c:pt>
                <c:pt idx="56">
                  <c:v>-102</c:v>
                </c:pt>
                <c:pt idx="57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ED-4E55-987E-D147805B8028}"/>
            </c:ext>
          </c:extLst>
        </c:ser>
        <c:ser>
          <c:idx val="5"/>
          <c:order val="1"/>
          <c:tx>
            <c:v>Přirozený přírůstek</c:v>
          </c:tx>
          <c:invertIfNegative val="0"/>
          <c:cat>
            <c:numRef>
              <c:f>'Tab. 166'!$A$7:$A$64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'Tab. 166'!$L$7:$L$64</c:f>
              <c:numCache>
                <c:formatCode>#,##0_ ;\-#,##0\ </c:formatCode>
                <c:ptCount val="58"/>
                <c:pt idx="0">
                  <c:v>0</c:v>
                </c:pt>
                <c:pt idx="1">
                  <c:v>27</c:v>
                </c:pt>
                <c:pt idx="2">
                  <c:v>14</c:v>
                </c:pt>
                <c:pt idx="3">
                  <c:v>25</c:v>
                </c:pt>
                <c:pt idx="4">
                  <c:v>13</c:v>
                </c:pt>
                <c:pt idx="5">
                  <c:v>23</c:v>
                </c:pt>
                <c:pt idx="6">
                  <c:v>25</c:v>
                </c:pt>
                <c:pt idx="7">
                  <c:v>11</c:v>
                </c:pt>
                <c:pt idx="8">
                  <c:v>26</c:v>
                </c:pt>
                <c:pt idx="9">
                  <c:v>34</c:v>
                </c:pt>
                <c:pt idx="10">
                  <c:v>63</c:v>
                </c:pt>
                <c:pt idx="11">
                  <c:v>19</c:v>
                </c:pt>
                <c:pt idx="12">
                  <c:v>42</c:v>
                </c:pt>
                <c:pt idx="13">
                  <c:v>45</c:v>
                </c:pt>
                <c:pt idx="14">
                  <c:v>95</c:v>
                </c:pt>
                <c:pt idx="15">
                  <c:v>79</c:v>
                </c:pt>
                <c:pt idx="16">
                  <c:v>60</c:v>
                </c:pt>
                <c:pt idx="17">
                  <c:v>91</c:v>
                </c:pt>
                <c:pt idx="18">
                  <c:v>100</c:v>
                </c:pt>
                <c:pt idx="19">
                  <c:v>101</c:v>
                </c:pt>
                <c:pt idx="20">
                  <c:v>50</c:v>
                </c:pt>
                <c:pt idx="21">
                  <c:v>42</c:v>
                </c:pt>
                <c:pt idx="22">
                  <c:v>37</c:v>
                </c:pt>
                <c:pt idx="23">
                  <c:v>82</c:v>
                </c:pt>
                <c:pt idx="24">
                  <c:v>86</c:v>
                </c:pt>
                <c:pt idx="25">
                  <c:v>69</c:v>
                </c:pt>
                <c:pt idx="26">
                  <c:v>41</c:v>
                </c:pt>
                <c:pt idx="27">
                  <c:v>66</c:v>
                </c:pt>
                <c:pt idx="28">
                  <c:v>22</c:v>
                </c:pt>
                <c:pt idx="29">
                  <c:v>60</c:v>
                </c:pt>
                <c:pt idx="30">
                  <c:v>59</c:v>
                </c:pt>
                <c:pt idx="31">
                  <c:v>88</c:v>
                </c:pt>
                <c:pt idx="32">
                  <c:v>43</c:v>
                </c:pt>
                <c:pt idx="33">
                  <c:v>52</c:v>
                </c:pt>
                <c:pt idx="34">
                  <c:v>20</c:v>
                </c:pt>
                <c:pt idx="35">
                  <c:v>12</c:v>
                </c:pt>
                <c:pt idx="36">
                  <c:v>34</c:v>
                </c:pt>
                <c:pt idx="37">
                  <c:v>56</c:v>
                </c:pt>
                <c:pt idx="38">
                  <c:v>9</c:v>
                </c:pt>
                <c:pt idx="39">
                  <c:v>7</c:v>
                </c:pt>
                <c:pt idx="40">
                  <c:v>14</c:v>
                </c:pt>
                <c:pt idx="41">
                  <c:v>49</c:v>
                </c:pt>
                <c:pt idx="42">
                  <c:v>26</c:v>
                </c:pt>
                <c:pt idx="43">
                  <c:v>33</c:v>
                </c:pt>
                <c:pt idx="44">
                  <c:v>33</c:v>
                </c:pt>
                <c:pt idx="45">
                  <c:v>16</c:v>
                </c:pt>
                <c:pt idx="46">
                  <c:v>42</c:v>
                </c:pt>
                <c:pt idx="47">
                  <c:v>33</c:v>
                </c:pt>
                <c:pt idx="48">
                  <c:v>36</c:v>
                </c:pt>
                <c:pt idx="49">
                  <c:v>24</c:v>
                </c:pt>
                <c:pt idx="50">
                  <c:v>13</c:v>
                </c:pt>
                <c:pt idx="51">
                  <c:v>9</c:v>
                </c:pt>
                <c:pt idx="52">
                  <c:v>16</c:v>
                </c:pt>
                <c:pt idx="53">
                  <c:v>1</c:v>
                </c:pt>
                <c:pt idx="54">
                  <c:v>23</c:v>
                </c:pt>
                <c:pt idx="55">
                  <c:v>-22</c:v>
                </c:pt>
                <c:pt idx="56">
                  <c:v>18</c:v>
                </c:pt>
                <c:pt idx="5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ED-4E55-987E-D147805B8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47408"/>
        <c:axId val="295350544"/>
      </c:barChart>
      <c:catAx>
        <c:axId val="29534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295350544"/>
        <c:crosses val="autoZero"/>
        <c:auto val="1"/>
        <c:lblAlgn val="ctr"/>
        <c:lblOffset val="100"/>
        <c:noMultiLvlLbl val="0"/>
      </c:catAx>
      <c:valAx>
        <c:axId val="295350544"/>
        <c:scaling>
          <c:orientation val="minMax"/>
          <c:max val="500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9534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76684498407168"/>
          <c:y val="0.16568728404888899"/>
          <c:w val="0.2652160846306425"/>
          <c:h val="0.1922578425946546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000">
                <a:solidFill>
                  <a:schemeClr val="tx1">
                    <a:lumMod val="75000"/>
                    <a:lumOff val="25000"/>
                  </a:schemeClr>
                </a:solidFill>
              </a:rPr>
              <a:t>Město Rychnov n/K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264238845144357"/>
          <c:w val="0.70005358705161858"/>
          <c:h val="0.75759623797025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měna!$C$7</c:f>
              <c:strCache>
                <c:ptCount val="1"/>
                <c:pt idx="0">
                  <c:v>Živě narození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měna!$C$15:$I$15</c:f>
              <c:numCache>
                <c:formatCode>General</c:formatCode>
                <c:ptCount val="7"/>
                <c:pt idx="0">
                  <c:v>106</c:v>
                </c:pt>
                <c:pt idx="1">
                  <c:v>120</c:v>
                </c:pt>
                <c:pt idx="2">
                  <c:v>108</c:v>
                </c:pt>
                <c:pt idx="3">
                  <c:v>121</c:v>
                </c:pt>
                <c:pt idx="4">
                  <c:v>105</c:v>
                </c:pt>
                <c:pt idx="5">
                  <c:v>118</c:v>
                </c:pt>
                <c:pt idx="6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DA-415D-B37F-D31A6ED59989}"/>
            </c:ext>
          </c:extLst>
        </c:ser>
        <c:ser>
          <c:idx val="1"/>
          <c:order val="1"/>
          <c:tx>
            <c:strRef>
              <c:f>měna!$C$18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měna!$C$25:$I$25</c:f>
              <c:numCache>
                <c:formatCode>General</c:formatCode>
                <c:ptCount val="7"/>
                <c:pt idx="0">
                  <c:v>97</c:v>
                </c:pt>
                <c:pt idx="1">
                  <c:v>104</c:v>
                </c:pt>
                <c:pt idx="2">
                  <c:v>107</c:v>
                </c:pt>
                <c:pt idx="3">
                  <c:v>98</c:v>
                </c:pt>
                <c:pt idx="4">
                  <c:v>127</c:v>
                </c:pt>
                <c:pt idx="5">
                  <c:v>100</c:v>
                </c:pt>
                <c:pt idx="6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DA-415D-B37F-D31A6ED59989}"/>
            </c:ext>
          </c:extLst>
        </c:ser>
        <c:ser>
          <c:idx val="2"/>
          <c:order val="2"/>
          <c:tx>
            <c:strRef>
              <c:f>měna!$C$28</c:f>
              <c:strCache>
                <c:ptCount val="1"/>
                <c:pt idx="0">
                  <c:v>Přistěhovalí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měna!$C$35:$I$35</c:f>
              <c:numCache>
                <c:formatCode>General</c:formatCode>
                <c:ptCount val="7"/>
                <c:pt idx="0">
                  <c:v>233</c:v>
                </c:pt>
                <c:pt idx="1">
                  <c:v>216</c:v>
                </c:pt>
                <c:pt idx="2">
                  <c:v>254</c:v>
                </c:pt>
                <c:pt idx="3">
                  <c:v>214</c:v>
                </c:pt>
                <c:pt idx="4">
                  <c:v>229</c:v>
                </c:pt>
                <c:pt idx="5">
                  <c:v>224</c:v>
                </c:pt>
                <c:pt idx="6">
                  <c:v>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DA-415D-B37F-D31A6ED59989}"/>
            </c:ext>
          </c:extLst>
        </c:ser>
        <c:ser>
          <c:idx val="3"/>
          <c:order val="3"/>
          <c:tx>
            <c:strRef>
              <c:f>měna!$C$38</c:f>
              <c:strCache>
                <c:ptCount val="1"/>
                <c:pt idx="0">
                  <c:v>Vystěhovalí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měna!$C$45:$I$45</c:f>
              <c:numCache>
                <c:formatCode>0</c:formatCode>
                <c:ptCount val="7"/>
                <c:pt idx="0">
                  <c:v>284</c:v>
                </c:pt>
                <c:pt idx="1">
                  <c:v>310</c:v>
                </c:pt>
                <c:pt idx="2">
                  <c:v>287</c:v>
                </c:pt>
                <c:pt idx="3">
                  <c:v>268</c:v>
                </c:pt>
                <c:pt idx="4">
                  <c:v>303</c:v>
                </c:pt>
                <c:pt idx="5">
                  <c:v>326</c:v>
                </c:pt>
                <c:pt idx="6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DA-415D-B37F-D31A6ED59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45056"/>
        <c:axId val="295349760"/>
      </c:barChart>
      <c:catAx>
        <c:axId val="2953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95349760"/>
        <c:crosses val="autoZero"/>
        <c:auto val="1"/>
        <c:lblAlgn val="ctr"/>
        <c:lblOffset val="100"/>
        <c:noMultiLvlLbl val="0"/>
      </c:catAx>
      <c:valAx>
        <c:axId val="295349760"/>
        <c:scaling>
          <c:orientation val="minMax"/>
          <c:max val="4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95345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000">
                <a:solidFill>
                  <a:schemeClr val="tx1">
                    <a:lumMod val="75000"/>
                    <a:lumOff val="25000"/>
                  </a:schemeClr>
                </a:solidFill>
              </a:rPr>
              <a:t>Obec Kvasiny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1716462525517643"/>
          <c:w val="0.70560914260717411"/>
          <c:h val="0.76685549722951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měna!$C$7</c:f>
              <c:strCache>
                <c:ptCount val="1"/>
                <c:pt idx="0">
                  <c:v>Živě narození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měna!$C$16:$I$16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6</c:v>
                </c:pt>
                <c:pt idx="5">
                  <c:v>16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F-4788-B6BF-623F379A5992}"/>
            </c:ext>
          </c:extLst>
        </c:ser>
        <c:ser>
          <c:idx val="1"/>
          <c:order val="1"/>
          <c:tx>
            <c:strRef>
              <c:f>měna!$C$18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měna!$C$26:$I$26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13</c:v>
                </c:pt>
                <c:pt idx="4">
                  <c:v>11</c:v>
                </c:pt>
                <c:pt idx="5">
                  <c:v>11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9F-4788-B6BF-623F379A5992}"/>
            </c:ext>
          </c:extLst>
        </c:ser>
        <c:ser>
          <c:idx val="2"/>
          <c:order val="2"/>
          <c:tx>
            <c:strRef>
              <c:f>měna!$C$28</c:f>
              <c:strCache>
                <c:ptCount val="1"/>
                <c:pt idx="0">
                  <c:v>Přistěhovalí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měna!$C$36:$I$36</c:f>
              <c:numCache>
                <c:formatCode>General</c:formatCode>
                <c:ptCount val="7"/>
                <c:pt idx="0">
                  <c:v>65</c:v>
                </c:pt>
                <c:pt idx="1">
                  <c:v>44</c:v>
                </c:pt>
                <c:pt idx="2">
                  <c:v>46</c:v>
                </c:pt>
                <c:pt idx="3">
                  <c:v>31</c:v>
                </c:pt>
                <c:pt idx="4">
                  <c:v>44</c:v>
                </c:pt>
                <c:pt idx="5">
                  <c:v>38</c:v>
                </c:pt>
                <c:pt idx="6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9F-4788-B6BF-623F379A5992}"/>
            </c:ext>
          </c:extLst>
        </c:ser>
        <c:ser>
          <c:idx val="3"/>
          <c:order val="3"/>
          <c:tx>
            <c:strRef>
              <c:f>měna!$C$38</c:f>
              <c:strCache>
                <c:ptCount val="1"/>
                <c:pt idx="0">
                  <c:v>Vystěhovalí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měna!$C$46:$I$46</c:f>
              <c:numCache>
                <c:formatCode>0</c:formatCode>
                <c:ptCount val="7"/>
                <c:pt idx="0">
                  <c:v>37</c:v>
                </c:pt>
                <c:pt idx="1">
                  <c:v>32</c:v>
                </c:pt>
                <c:pt idx="2">
                  <c:v>35</c:v>
                </c:pt>
                <c:pt idx="3">
                  <c:v>45</c:v>
                </c:pt>
                <c:pt idx="4">
                  <c:v>33</c:v>
                </c:pt>
                <c:pt idx="5">
                  <c:v>37</c:v>
                </c:pt>
                <c:pt idx="6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9F-4788-B6BF-623F379A5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43048"/>
        <c:axId val="345242264"/>
      </c:barChart>
      <c:catAx>
        <c:axId val="34524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5242264"/>
        <c:crosses val="autoZero"/>
        <c:auto val="1"/>
        <c:lblAlgn val="ctr"/>
        <c:lblOffset val="100"/>
        <c:noMultiLvlLbl val="0"/>
      </c:catAx>
      <c:valAx>
        <c:axId val="3452422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5243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000">
                <a:solidFill>
                  <a:schemeClr val="tx1">
                    <a:lumMod val="75000"/>
                    <a:lumOff val="25000"/>
                  </a:schemeClr>
                </a:solidFill>
              </a:rPr>
              <a:t>Město Solnice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1253499562554681"/>
          <c:w val="0.70005358705161858"/>
          <c:h val="0.77148512685914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měna!$C$7</c:f>
              <c:strCache>
                <c:ptCount val="1"/>
                <c:pt idx="0">
                  <c:v>Živě narození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měna!$C$17:$I$17</c:f>
              <c:numCache>
                <c:formatCode>General</c:formatCode>
                <c:ptCount val="7"/>
                <c:pt idx="0">
                  <c:v>26</c:v>
                </c:pt>
                <c:pt idx="1">
                  <c:v>24</c:v>
                </c:pt>
                <c:pt idx="2">
                  <c:v>16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E-4D21-884F-16DA66F10961}"/>
            </c:ext>
          </c:extLst>
        </c:ser>
        <c:ser>
          <c:idx val="1"/>
          <c:order val="1"/>
          <c:tx>
            <c:strRef>
              <c:f>měna!$C$18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měna!$C$27:$I$27</c:f>
              <c:numCache>
                <c:formatCode>General</c:formatCode>
                <c:ptCount val="7"/>
                <c:pt idx="0">
                  <c:v>22</c:v>
                </c:pt>
                <c:pt idx="1">
                  <c:v>13</c:v>
                </c:pt>
                <c:pt idx="2">
                  <c:v>14</c:v>
                </c:pt>
                <c:pt idx="3">
                  <c:v>21</c:v>
                </c:pt>
                <c:pt idx="4">
                  <c:v>16</c:v>
                </c:pt>
                <c:pt idx="5">
                  <c:v>19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6E-4D21-884F-16DA66F10961}"/>
            </c:ext>
          </c:extLst>
        </c:ser>
        <c:ser>
          <c:idx val="2"/>
          <c:order val="2"/>
          <c:tx>
            <c:strRef>
              <c:f>měna!$C$28</c:f>
              <c:strCache>
                <c:ptCount val="1"/>
                <c:pt idx="0">
                  <c:v>Přistěhovalí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měna!$C$37:$I$37</c:f>
              <c:numCache>
                <c:formatCode>General</c:formatCode>
                <c:ptCount val="7"/>
                <c:pt idx="0">
                  <c:v>66</c:v>
                </c:pt>
                <c:pt idx="1">
                  <c:v>54</c:v>
                </c:pt>
                <c:pt idx="2">
                  <c:v>60</c:v>
                </c:pt>
                <c:pt idx="3">
                  <c:v>43</c:v>
                </c:pt>
                <c:pt idx="4">
                  <c:v>54</c:v>
                </c:pt>
                <c:pt idx="5">
                  <c:v>48</c:v>
                </c:pt>
                <c:pt idx="6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6E-4D21-884F-16DA66F10961}"/>
            </c:ext>
          </c:extLst>
        </c:ser>
        <c:ser>
          <c:idx val="3"/>
          <c:order val="3"/>
          <c:tx>
            <c:strRef>
              <c:f>měna!$C$38</c:f>
              <c:strCache>
                <c:ptCount val="1"/>
                <c:pt idx="0">
                  <c:v>Vystěhovalí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měna!$C$47:$I$47</c:f>
              <c:numCache>
                <c:formatCode>0</c:formatCode>
                <c:ptCount val="7"/>
                <c:pt idx="0">
                  <c:v>84</c:v>
                </c:pt>
                <c:pt idx="1">
                  <c:v>59</c:v>
                </c:pt>
                <c:pt idx="2">
                  <c:v>44</c:v>
                </c:pt>
                <c:pt idx="3">
                  <c:v>50</c:v>
                </c:pt>
                <c:pt idx="4">
                  <c:v>65</c:v>
                </c:pt>
                <c:pt idx="5">
                  <c:v>34</c:v>
                </c:pt>
                <c:pt idx="6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6E-4D21-884F-16DA66F10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37560"/>
        <c:axId val="345241480"/>
      </c:barChart>
      <c:catAx>
        <c:axId val="34523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5241480"/>
        <c:crosses val="autoZero"/>
        <c:auto val="1"/>
        <c:lblAlgn val="ctr"/>
        <c:lblOffset val="100"/>
        <c:noMultiLvlLbl val="0"/>
      </c:catAx>
      <c:valAx>
        <c:axId val="3452414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5237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cs-CZ" sz="1000">
                <a:solidFill>
                  <a:schemeClr val="tx1">
                    <a:lumMod val="75000"/>
                    <a:lumOff val="25000"/>
                  </a:schemeClr>
                </a:solidFill>
              </a:rPr>
              <a:t>Okres Rychnov n/K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12464129483814523"/>
          <c:w val="0.68597025371828524"/>
          <c:h val="0.75937882764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měna!$C$7</c:f>
              <c:strCache>
                <c:ptCount val="1"/>
                <c:pt idx="0">
                  <c:v>Živě narození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měna!$C$10:$I$10</c:f>
              <c:numCache>
                <c:formatCode>General</c:formatCode>
                <c:ptCount val="7"/>
                <c:pt idx="0">
                  <c:v>783</c:v>
                </c:pt>
                <c:pt idx="1">
                  <c:v>804</c:v>
                </c:pt>
                <c:pt idx="2">
                  <c:v>784</c:v>
                </c:pt>
                <c:pt idx="3">
                  <c:v>845</c:v>
                </c:pt>
                <c:pt idx="4">
                  <c:v>808</c:v>
                </c:pt>
                <c:pt idx="5">
                  <c:v>821</c:v>
                </c:pt>
                <c:pt idx="6">
                  <c:v>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68-4D51-81E1-A3049A9954FA}"/>
            </c:ext>
          </c:extLst>
        </c:ser>
        <c:ser>
          <c:idx val="1"/>
          <c:order val="1"/>
          <c:tx>
            <c:strRef>
              <c:f>měna!$C$18</c:f>
              <c:strCache>
                <c:ptCount val="1"/>
                <c:pt idx="0">
                  <c:v>Zemřelí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měna!$C$20:$I$20</c:f>
              <c:numCache>
                <c:formatCode>General</c:formatCode>
                <c:ptCount val="7"/>
                <c:pt idx="0">
                  <c:v>779</c:v>
                </c:pt>
                <c:pt idx="1">
                  <c:v>841</c:v>
                </c:pt>
                <c:pt idx="2">
                  <c:v>787</c:v>
                </c:pt>
                <c:pt idx="3">
                  <c:v>800</c:v>
                </c:pt>
                <c:pt idx="4">
                  <c:v>862</c:v>
                </c:pt>
                <c:pt idx="5">
                  <c:v>784</c:v>
                </c:pt>
                <c:pt idx="6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68-4D51-81E1-A3049A9954FA}"/>
            </c:ext>
          </c:extLst>
        </c:ser>
        <c:ser>
          <c:idx val="2"/>
          <c:order val="2"/>
          <c:tx>
            <c:strRef>
              <c:f>měna!$C$28</c:f>
              <c:strCache>
                <c:ptCount val="1"/>
                <c:pt idx="0">
                  <c:v>Přistěhovalí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měna!$C$30:$I$30</c:f>
              <c:numCache>
                <c:formatCode>General</c:formatCode>
                <c:ptCount val="7"/>
                <c:pt idx="0">
                  <c:v>883</c:v>
                </c:pt>
                <c:pt idx="1">
                  <c:v>992</c:v>
                </c:pt>
                <c:pt idx="2">
                  <c:v>823</c:v>
                </c:pt>
                <c:pt idx="3">
                  <c:v>876</c:v>
                </c:pt>
                <c:pt idx="4">
                  <c:v>852</c:v>
                </c:pt>
                <c:pt idx="5">
                  <c:v>870</c:v>
                </c:pt>
                <c:pt idx="6">
                  <c:v>1143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68-4D51-81E1-A3049A9954FA}"/>
            </c:ext>
          </c:extLst>
        </c:ser>
        <c:ser>
          <c:idx val="3"/>
          <c:order val="3"/>
          <c:tx>
            <c:strRef>
              <c:f>měna!$C$38</c:f>
              <c:strCache>
                <c:ptCount val="1"/>
                <c:pt idx="0">
                  <c:v>Vystěhovalí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měna!$C$8:$I$8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měna!$C$40:$I$40</c:f>
              <c:numCache>
                <c:formatCode>0</c:formatCode>
                <c:ptCount val="7"/>
                <c:pt idx="0">
                  <c:v>945</c:v>
                </c:pt>
                <c:pt idx="1">
                  <c:v>872</c:v>
                </c:pt>
                <c:pt idx="2">
                  <c:v>1056</c:v>
                </c:pt>
                <c:pt idx="3">
                  <c:v>928</c:v>
                </c:pt>
                <c:pt idx="4">
                  <c:v>863</c:v>
                </c:pt>
                <c:pt idx="5">
                  <c:v>996</c:v>
                </c:pt>
                <c:pt idx="6">
                  <c:v>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68-4D51-81E1-A3049A995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39520"/>
        <c:axId val="345243440"/>
      </c:barChart>
      <c:catAx>
        <c:axId val="3452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5243440"/>
        <c:crosses val="autoZero"/>
        <c:auto val="1"/>
        <c:lblAlgn val="ctr"/>
        <c:lblOffset val="100"/>
        <c:noMultiLvlLbl val="0"/>
      </c:catAx>
      <c:valAx>
        <c:axId val="345243440"/>
        <c:scaling>
          <c:orientation val="minMax"/>
          <c:max val="12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523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41730213038975"/>
          <c:y val="0.15196548565996018"/>
          <c:w val="0.1916681504747523"/>
          <c:h val="0.61881523636669888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 b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r>
              <a:rPr lang="cs-CZ" sz="900" b="0">
                <a:solidFill>
                  <a:schemeClr val="tx1">
                    <a:lumMod val="95000"/>
                    <a:lumOff val="5000"/>
                  </a:schemeClr>
                </a:solidFill>
              </a:rPr>
              <a:t>SO ORP Rychnov n/K , 1. 1. 2018</a:t>
            </a:r>
            <a:endParaRPr lang="en-US" sz="900" b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9365295350018874"/>
          <c:y val="1.5234358063985431E-2"/>
        </c:manualLayout>
      </c:layout>
      <c:overlay val="0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3.3162909430841693E-2"/>
          <c:y val="7.7469465253013584E-2"/>
          <c:w val="0.96683709598008682"/>
          <c:h val="0.91059741528704696"/>
        </c:manualLayout>
      </c:layout>
      <c:barChart>
        <c:barDir val="bar"/>
        <c:grouping val="stacked"/>
        <c:varyColors val="0"/>
        <c:ser>
          <c:idx val="0"/>
          <c:order val="0"/>
          <c:spPr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6974674880219029"/>
                  <c:y val="2.5990903183885639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925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5338809034907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953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438740588637929"/>
                  <c:y val="7.7972709551656916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886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89117043121151"/>
                  <c:y val="2.5990903183885639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777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533859345610547"/>
                  <c:y val="2.5990903183885639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999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108145106091717"/>
                  <c:y val="5.1981806367771277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1 129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190280629705682"/>
                  <c:y val="7.7972709551656916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1 213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327173169062285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1 281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6592744695414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1 617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23819301848049282"/>
                  <c:y val="-2.5990903183885639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1 274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053388090349075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1 053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2135523613963037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chemeClr val="tx2"/>
                        </a:solidFill>
                      </a:rPr>
                      <a:t>998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9438740588637929"/>
                  <c:y val="2.5990903183885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861738535249828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6427104722792607"/>
                  <c:y val="-5.1981806367771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.13689253935660506"/>
                  <c:y val="-7.7972709551656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9.8562628336755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.10677618069815195"/>
                  <c:y val="2.38247193600374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4.65434633812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pohl_vek!$F$63:$F$81</c:f>
              <c:strCache>
                <c:ptCount val="19"/>
                <c:pt idx="0">
                  <c:v>0 - 4 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 </c:v>
                </c:pt>
                <c:pt idx="5">
                  <c:v>25 - 29</c:v>
                </c:pt>
                <c:pt idx="6">
                  <c:v>30 - 34 </c:v>
                </c:pt>
                <c:pt idx="7">
                  <c:v>35 - 39 </c:v>
                </c:pt>
                <c:pt idx="8">
                  <c:v>40 - 44 </c:v>
                </c:pt>
                <c:pt idx="9">
                  <c:v>45 - 49</c:v>
                </c:pt>
                <c:pt idx="10">
                  <c:v>50 - 54 </c:v>
                </c:pt>
                <c:pt idx="11">
                  <c:v>55 - 59 </c:v>
                </c:pt>
                <c:pt idx="12">
                  <c:v>60 - 64 </c:v>
                </c:pt>
                <c:pt idx="13">
                  <c:v>65 - 69 </c:v>
                </c:pt>
                <c:pt idx="14">
                  <c:v>70 - 74</c:v>
                </c:pt>
                <c:pt idx="15">
                  <c:v>75 - 79</c:v>
                </c:pt>
                <c:pt idx="16">
                  <c:v>80 - 84 </c:v>
                </c:pt>
                <c:pt idx="17">
                  <c:v>85 - 89</c:v>
                </c:pt>
                <c:pt idx="18">
                  <c:v>90 +</c:v>
                </c:pt>
              </c:strCache>
            </c:strRef>
          </c:cat>
          <c:val>
            <c:numRef>
              <c:f>pohl_vek!$G$63:$G$81</c:f>
              <c:numCache>
                <c:formatCode>#,##0</c:formatCode>
                <c:ptCount val="19"/>
                <c:pt idx="0">
                  <c:v>901</c:v>
                </c:pt>
                <c:pt idx="1">
                  <c:v>860</c:v>
                </c:pt>
                <c:pt idx="2">
                  <c:v>841</c:v>
                </c:pt>
                <c:pt idx="3">
                  <c:v>780</c:v>
                </c:pt>
                <c:pt idx="4">
                  <c:v>806</c:v>
                </c:pt>
                <c:pt idx="5">
                  <c:v>1075</c:v>
                </c:pt>
                <c:pt idx="6">
                  <c:v>1044</c:v>
                </c:pt>
                <c:pt idx="7">
                  <c:v>1147</c:v>
                </c:pt>
                <c:pt idx="8">
                  <c:v>1440</c:v>
                </c:pt>
                <c:pt idx="9">
                  <c:v>1143</c:v>
                </c:pt>
                <c:pt idx="10">
                  <c:v>1069</c:v>
                </c:pt>
                <c:pt idx="11">
                  <c:v>966</c:v>
                </c:pt>
                <c:pt idx="12">
                  <c:v>1083</c:v>
                </c:pt>
                <c:pt idx="13">
                  <c:v>1099</c:v>
                </c:pt>
                <c:pt idx="14">
                  <c:v>790</c:v>
                </c:pt>
                <c:pt idx="15">
                  <c:v>450</c:v>
                </c:pt>
                <c:pt idx="16">
                  <c:v>257</c:v>
                </c:pt>
                <c:pt idx="17">
                  <c:v>137</c:v>
                </c:pt>
                <c:pt idx="18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E58-43D9-8968-ECDB998296C5}"/>
            </c:ext>
          </c:extLst>
        </c:ser>
        <c:ser>
          <c:idx val="1"/>
          <c:order val="1"/>
          <c:spPr>
            <a:solidFill>
              <a:srgbClr val="1D4575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cat>
            <c:strRef>
              <c:f>pohl_vek!$F$63:$F$81</c:f>
              <c:strCache>
                <c:ptCount val="19"/>
                <c:pt idx="0">
                  <c:v>0 - 4 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 </c:v>
                </c:pt>
                <c:pt idx="5">
                  <c:v>25 - 29</c:v>
                </c:pt>
                <c:pt idx="6">
                  <c:v>30 - 34 </c:v>
                </c:pt>
                <c:pt idx="7">
                  <c:v>35 - 39 </c:v>
                </c:pt>
                <c:pt idx="8">
                  <c:v>40 - 44 </c:v>
                </c:pt>
                <c:pt idx="9">
                  <c:v>45 - 49</c:v>
                </c:pt>
                <c:pt idx="10">
                  <c:v>50 - 54 </c:v>
                </c:pt>
                <c:pt idx="11">
                  <c:v>55 - 59 </c:v>
                </c:pt>
                <c:pt idx="12">
                  <c:v>60 - 64 </c:v>
                </c:pt>
                <c:pt idx="13">
                  <c:v>65 - 69 </c:v>
                </c:pt>
                <c:pt idx="14">
                  <c:v>70 - 74</c:v>
                </c:pt>
                <c:pt idx="15">
                  <c:v>75 - 79</c:v>
                </c:pt>
                <c:pt idx="16">
                  <c:v>80 - 84 </c:v>
                </c:pt>
                <c:pt idx="17">
                  <c:v>85 - 89</c:v>
                </c:pt>
                <c:pt idx="18">
                  <c:v>90 +</c:v>
                </c:pt>
              </c:strCache>
            </c:strRef>
          </c:cat>
          <c:val>
            <c:numRef>
              <c:f>pohl_vek!$H$63:$H$81</c:f>
              <c:numCache>
                <c:formatCode>#,##0</c:formatCode>
                <c:ptCount val="19"/>
                <c:pt idx="0">
                  <c:v>24</c:v>
                </c:pt>
                <c:pt idx="1">
                  <c:v>93</c:v>
                </c:pt>
                <c:pt idx="2">
                  <c:v>45</c:v>
                </c:pt>
                <c:pt idx="3">
                  <c:v>-3</c:v>
                </c:pt>
                <c:pt idx="4">
                  <c:v>193</c:v>
                </c:pt>
                <c:pt idx="5">
                  <c:v>54</c:v>
                </c:pt>
                <c:pt idx="6">
                  <c:v>169</c:v>
                </c:pt>
                <c:pt idx="7">
                  <c:v>134</c:v>
                </c:pt>
                <c:pt idx="8">
                  <c:v>177</c:v>
                </c:pt>
                <c:pt idx="9">
                  <c:v>131</c:v>
                </c:pt>
                <c:pt idx="10">
                  <c:v>-16</c:v>
                </c:pt>
                <c:pt idx="11">
                  <c:v>32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E58-43D9-8968-ECDB998296C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67008898015058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97467488021902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15331964407939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331964407939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87953456536618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861738535249829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34360027378507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1081451060917181"/>
                  <c:y val="-2.5990903183885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327173169062286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354551676933607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20606722253305859"/>
                  <c:y val="-7.3565484257568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20260095824777549"/>
                  <c:y val="-7.7972709551656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243668720054757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0">
                        <a:solidFill>
                          <a:srgbClr val="FF0000"/>
                        </a:solidFill>
                      </a:rPr>
                      <a:t>1 185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221765913757700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0">
                        <a:solidFill>
                          <a:srgbClr val="FF0000"/>
                        </a:solidFill>
                      </a:rPr>
                      <a:t>1 186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2108145106091718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0">
                        <a:solidFill>
                          <a:srgbClr val="FF0000"/>
                        </a:solidFill>
                      </a:rPr>
                      <a:t>998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2053388090349076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0">
                        <a:solidFill>
                          <a:srgbClr val="FF0000"/>
                        </a:solidFill>
                      </a:rPr>
                      <a:t>628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21549530099060202"/>
                  <c:y val="3.1910904755784493E-7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0">
                        <a:solidFill>
                          <a:srgbClr val="FF0000"/>
                        </a:solidFill>
                      </a:rPr>
                      <a:t>413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20992041317415969"/>
                  <c:y val="2.6001005193499751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0">
                        <a:solidFill>
                          <a:srgbClr val="FF0000"/>
                        </a:solidFill>
                      </a:rPr>
                      <a:t>304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E58-43D9-8968-ECDB998296C5}"/>
                </c:ext>
                <c:ext xmlns:c15="http://schemas.microsoft.com/office/drawing/2012/chart" uri="{CE6537A1-D6FC-4f65-9D91-7224C49458BB}"/>
              </c:extLst>
            </c:dLbl>
            <c:numFmt formatCode="#,##0;[Red]#,##0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900" b="1" i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pohl_vek!$F$63:$F$81</c:f>
              <c:strCache>
                <c:ptCount val="19"/>
                <c:pt idx="0">
                  <c:v>0 - 4 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 </c:v>
                </c:pt>
                <c:pt idx="5">
                  <c:v>25 - 29</c:v>
                </c:pt>
                <c:pt idx="6">
                  <c:v>30 - 34 </c:v>
                </c:pt>
                <c:pt idx="7">
                  <c:v>35 - 39 </c:v>
                </c:pt>
                <c:pt idx="8">
                  <c:v>40 - 44 </c:v>
                </c:pt>
                <c:pt idx="9">
                  <c:v>45 - 49</c:v>
                </c:pt>
                <c:pt idx="10">
                  <c:v>50 - 54 </c:v>
                </c:pt>
                <c:pt idx="11">
                  <c:v>55 - 59 </c:v>
                </c:pt>
                <c:pt idx="12">
                  <c:v>60 - 64 </c:v>
                </c:pt>
                <c:pt idx="13">
                  <c:v>65 - 69 </c:v>
                </c:pt>
                <c:pt idx="14">
                  <c:v>70 - 74</c:v>
                </c:pt>
                <c:pt idx="15">
                  <c:v>75 - 79</c:v>
                </c:pt>
                <c:pt idx="16">
                  <c:v>80 - 84 </c:v>
                </c:pt>
                <c:pt idx="17">
                  <c:v>85 - 89</c:v>
                </c:pt>
                <c:pt idx="18">
                  <c:v>90 +</c:v>
                </c:pt>
              </c:strCache>
            </c:strRef>
          </c:cat>
          <c:val>
            <c:numRef>
              <c:f>pohl_vek!$I$63:$I$81</c:f>
              <c:numCache>
                <c:formatCode>General</c:formatCode>
                <c:ptCount val="19"/>
                <c:pt idx="0">
                  <c:v>-901</c:v>
                </c:pt>
                <c:pt idx="1">
                  <c:v>-860</c:v>
                </c:pt>
                <c:pt idx="2">
                  <c:v>-841</c:v>
                </c:pt>
                <c:pt idx="3">
                  <c:v>-780</c:v>
                </c:pt>
                <c:pt idx="4">
                  <c:v>-806</c:v>
                </c:pt>
                <c:pt idx="5">
                  <c:v>-1075</c:v>
                </c:pt>
                <c:pt idx="6">
                  <c:v>-1044</c:v>
                </c:pt>
                <c:pt idx="7">
                  <c:v>-1147</c:v>
                </c:pt>
                <c:pt idx="8">
                  <c:v>-1440</c:v>
                </c:pt>
                <c:pt idx="9">
                  <c:v>-1143</c:v>
                </c:pt>
                <c:pt idx="10">
                  <c:v>-1069</c:v>
                </c:pt>
                <c:pt idx="11">
                  <c:v>-966</c:v>
                </c:pt>
                <c:pt idx="12" formatCode="#,##0">
                  <c:v>-1083</c:v>
                </c:pt>
                <c:pt idx="13" formatCode="#,##0">
                  <c:v>-1099</c:v>
                </c:pt>
                <c:pt idx="14" formatCode="#,##0">
                  <c:v>-790</c:v>
                </c:pt>
                <c:pt idx="15" formatCode="#,##0">
                  <c:v>-450</c:v>
                </c:pt>
                <c:pt idx="16" formatCode="#,##0">
                  <c:v>-257</c:v>
                </c:pt>
                <c:pt idx="17" formatCode="#,##0">
                  <c:v>-137</c:v>
                </c:pt>
                <c:pt idx="18" formatCode="#,##0">
                  <c:v>-44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8E58-43D9-8968-ECDB998296C5}"/>
            </c:ext>
          </c:extLst>
        </c:ser>
        <c:ser>
          <c:idx val="3"/>
          <c:order val="3"/>
          <c:spPr>
            <a:solidFill>
              <a:srgbClr val="A40000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E58-43D9-8968-ECDB998296C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8E58-43D9-8968-ECDB998296C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8E58-43D9-8968-ECDB998296C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8E58-43D9-8968-ECDB998296C5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8E58-43D9-8968-ECDB998296C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0.13312124290915253"/>
                  <c:y val="5.2452592362124954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solidFill>
                          <a:srgbClr val="FF0000"/>
                        </a:solidFill>
                      </a:rPr>
                      <a:t>154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8E58-43D9-8968-ECDB99829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E58-43D9-8968-ECDB998296C5}"/>
                </c:ext>
                <c:ext xmlns:c15="http://schemas.microsoft.com/office/drawing/2012/chart" uri="{CE6537A1-D6FC-4f65-9D91-7224C49458BB}"/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pohl_vek!$F$63:$F$81</c:f>
              <c:strCache>
                <c:ptCount val="19"/>
                <c:pt idx="0">
                  <c:v>0 - 4 </c:v>
                </c:pt>
                <c:pt idx="1">
                  <c:v>5 - 9</c:v>
                </c:pt>
                <c:pt idx="2">
                  <c:v>10 - 14</c:v>
                </c:pt>
                <c:pt idx="3">
                  <c:v>15 - 19 </c:v>
                </c:pt>
                <c:pt idx="4">
                  <c:v>20 - 24 </c:v>
                </c:pt>
                <c:pt idx="5">
                  <c:v>25 - 29</c:v>
                </c:pt>
                <c:pt idx="6">
                  <c:v>30 - 34 </c:v>
                </c:pt>
                <c:pt idx="7">
                  <c:v>35 - 39 </c:v>
                </c:pt>
                <c:pt idx="8">
                  <c:v>40 - 44 </c:v>
                </c:pt>
                <c:pt idx="9">
                  <c:v>45 - 49</c:v>
                </c:pt>
                <c:pt idx="10">
                  <c:v>50 - 54 </c:v>
                </c:pt>
                <c:pt idx="11">
                  <c:v>55 - 59 </c:v>
                </c:pt>
                <c:pt idx="12">
                  <c:v>60 - 64 </c:v>
                </c:pt>
                <c:pt idx="13">
                  <c:v>65 - 69 </c:v>
                </c:pt>
                <c:pt idx="14">
                  <c:v>70 - 74</c:v>
                </c:pt>
                <c:pt idx="15">
                  <c:v>75 - 79</c:v>
                </c:pt>
                <c:pt idx="16">
                  <c:v>80 - 84 </c:v>
                </c:pt>
                <c:pt idx="17">
                  <c:v>85 - 89</c:v>
                </c:pt>
                <c:pt idx="18">
                  <c:v>90 +</c:v>
                </c:pt>
              </c:strCache>
            </c:strRef>
          </c:cat>
          <c:val>
            <c:numRef>
              <c:f>pohl_vek!$J$63:$J$81</c:f>
              <c:numCache>
                <c:formatCode>General</c:formatCode>
                <c:ptCount val="19"/>
                <c:pt idx="12" formatCode="#,##0">
                  <c:v>-102</c:v>
                </c:pt>
                <c:pt idx="13" formatCode="#,##0">
                  <c:v>-87</c:v>
                </c:pt>
                <c:pt idx="14" formatCode="#,##0">
                  <c:v>-208</c:v>
                </c:pt>
                <c:pt idx="15" formatCode="#,##0">
                  <c:v>-178</c:v>
                </c:pt>
                <c:pt idx="16" formatCode="#,##0">
                  <c:v>-156</c:v>
                </c:pt>
                <c:pt idx="17" formatCode="#,##0">
                  <c:v>-167</c:v>
                </c:pt>
                <c:pt idx="18" formatCode="#,##0">
                  <c:v>-110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8E58-43D9-8968-ECDB9982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5239912"/>
        <c:axId val="345241872"/>
      </c:barChart>
      <c:catAx>
        <c:axId val="345239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 anchor="ctr" anchorCtr="0"/>
          <a:lstStyle/>
          <a:p>
            <a:pPr>
              <a:defRPr sz="900"/>
            </a:pPr>
            <a:endParaRPr lang="en-US"/>
          </a:p>
        </c:txPr>
        <c:crossAx val="345241872"/>
        <c:crosses val="autoZero"/>
        <c:auto val="0"/>
        <c:lblAlgn val="ctr"/>
        <c:lblOffset val="0"/>
        <c:noMultiLvlLbl val="0"/>
      </c:catAx>
      <c:valAx>
        <c:axId val="345241872"/>
        <c:scaling>
          <c:orientation val="minMax"/>
          <c:max val="2000"/>
          <c:min val="-2000"/>
        </c:scaling>
        <c:delete val="1"/>
        <c:axPos val="b"/>
        <c:majorGridlines>
          <c:spPr>
            <a:ln>
              <a:noFill/>
            </a:ln>
          </c:spPr>
        </c:majorGridlines>
        <c:numFmt formatCode="#,##0;[Red]#,##0" sourceLinked="0"/>
        <c:majorTickMark val="out"/>
        <c:minorTickMark val="none"/>
        <c:tickLblPos val="nextTo"/>
        <c:crossAx val="345239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0925925925925923E-2"/>
          <c:w val="0.65694997618736706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'byty sldb'!$B$48</c:f>
              <c:strCache>
                <c:ptCount val="1"/>
                <c:pt idx="0">
                  <c:v>Rychnov n/K </c:v>
                </c:pt>
              </c:strCache>
            </c:strRef>
          </c:tx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sldb'!$D$48:$J$48</c:f>
              <c:numCache>
                <c:formatCode>General</c:formatCode>
                <c:ptCount val="7"/>
                <c:pt idx="0">
                  <c:v>22</c:v>
                </c:pt>
                <c:pt idx="1">
                  <c:v>21</c:v>
                </c:pt>
                <c:pt idx="2">
                  <c:v>13</c:v>
                </c:pt>
                <c:pt idx="3">
                  <c:v>12</c:v>
                </c:pt>
                <c:pt idx="4">
                  <c:v>14</c:v>
                </c:pt>
                <c:pt idx="5">
                  <c:v>19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08-4406-A2B7-F8A76409753F}"/>
            </c:ext>
          </c:extLst>
        </c:ser>
        <c:ser>
          <c:idx val="1"/>
          <c:order val="1"/>
          <c:tx>
            <c:strRef>
              <c:f>'byty sldb'!$B$49</c:f>
              <c:strCache>
                <c:ptCount val="1"/>
                <c:pt idx="0">
                  <c:v>Kvasiny </c:v>
                </c:pt>
              </c:strCache>
            </c:strRef>
          </c:tx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sldb'!$D$49:$J$49</c:f>
              <c:numCache>
                <c:formatCode>General</c:formatCode>
                <c:ptCount val="7"/>
                <c:pt idx="0">
                  <c:v>24</c:v>
                </c:pt>
                <c:pt idx="1">
                  <c:v>6</c:v>
                </c:pt>
                <c:pt idx="2">
                  <c:v>14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08-4406-A2B7-F8A76409753F}"/>
            </c:ext>
          </c:extLst>
        </c:ser>
        <c:ser>
          <c:idx val="2"/>
          <c:order val="2"/>
          <c:tx>
            <c:strRef>
              <c:f>'byty sldb'!$B$50</c:f>
              <c:strCache>
                <c:ptCount val="1"/>
                <c:pt idx="0">
                  <c:v>Solnice </c:v>
                </c:pt>
              </c:strCache>
            </c:strRef>
          </c:tx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sldb'!$D$50:$J$50</c:f>
              <c:numCache>
                <c:formatCode>General</c:formatCode>
                <c:ptCount val="7"/>
                <c:pt idx="0">
                  <c:v>12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08-4406-A2B7-F8A764097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37168"/>
        <c:axId val="345242656"/>
      </c:barChart>
      <c:catAx>
        <c:axId val="34523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45242656"/>
        <c:crosses val="autoZero"/>
        <c:auto val="1"/>
        <c:lblAlgn val="ctr"/>
        <c:lblOffset val="100"/>
        <c:noMultiLvlLbl val="0"/>
      </c:catAx>
      <c:valAx>
        <c:axId val="345242656"/>
        <c:scaling>
          <c:orientation val="minMax"/>
          <c:max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523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80555555555566"/>
          <c:y val="6.8868474773986582E-2"/>
          <c:w val="0.19527712160979874"/>
          <c:h val="0.4281425220077578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0925925925925923E-2"/>
          <c:w val="0.62943196003583657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'byty sldb'!$B$43</c:f>
              <c:strCache>
                <c:ptCount val="1"/>
                <c:pt idx="0">
                  <c:v>SO ORP Rychnov n/K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sldb'!$D$43:$J$43</c:f>
              <c:numCache>
                <c:formatCode>General</c:formatCode>
                <c:ptCount val="7"/>
                <c:pt idx="0">
                  <c:v>114</c:v>
                </c:pt>
                <c:pt idx="1">
                  <c:v>85</c:v>
                </c:pt>
                <c:pt idx="2">
                  <c:v>97</c:v>
                </c:pt>
                <c:pt idx="3">
                  <c:v>56</c:v>
                </c:pt>
                <c:pt idx="4">
                  <c:v>73</c:v>
                </c:pt>
                <c:pt idx="5">
                  <c:v>79</c:v>
                </c:pt>
                <c:pt idx="6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F-47E8-AA0B-0B0867F3FDE5}"/>
            </c:ext>
          </c:extLst>
        </c:ser>
        <c:ser>
          <c:idx val="1"/>
          <c:order val="1"/>
          <c:tx>
            <c:strRef>
              <c:f>'byty sldb'!$B$44</c:f>
              <c:strCache>
                <c:ptCount val="1"/>
                <c:pt idx="0">
                  <c:v>SO ORP Dobruška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sldb'!$D$44:$J$44</c:f>
              <c:numCache>
                <c:formatCode>General</c:formatCode>
                <c:ptCount val="7"/>
                <c:pt idx="0">
                  <c:v>134</c:v>
                </c:pt>
                <c:pt idx="1">
                  <c:v>39</c:v>
                </c:pt>
                <c:pt idx="2">
                  <c:v>48</c:v>
                </c:pt>
                <c:pt idx="3">
                  <c:v>32</c:v>
                </c:pt>
                <c:pt idx="4">
                  <c:v>44</c:v>
                </c:pt>
                <c:pt idx="5">
                  <c:v>42</c:v>
                </c:pt>
                <c:pt idx="6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2F-47E8-AA0B-0B0867F3FDE5}"/>
            </c:ext>
          </c:extLst>
        </c:ser>
        <c:ser>
          <c:idx val="2"/>
          <c:order val="2"/>
          <c:tx>
            <c:strRef>
              <c:f>'byty sldb'!$B$45</c:f>
              <c:strCache>
                <c:ptCount val="1"/>
                <c:pt idx="0">
                  <c:v>SO ORP Kostelec n/O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sldb'!$D$45:$J$45</c:f>
              <c:numCache>
                <c:formatCode>General</c:formatCode>
                <c:ptCount val="7"/>
                <c:pt idx="0">
                  <c:v>60</c:v>
                </c:pt>
                <c:pt idx="1">
                  <c:v>72</c:v>
                </c:pt>
                <c:pt idx="2">
                  <c:v>45</c:v>
                </c:pt>
                <c:pt idx="3">
                  <c:v>79</c:v>
                </c:pt>
                <c:pt idx="4">
                  <c:v>30</c:v>
                </c:pt>
                <c:pt idx="5">
                  <c:v>45</c:v>
                </c:pt>
                <c:pt idx="6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2F-47E8-AA0B-0B0867F3FDE5}"/>
            </c:ext>
          </c:extLst>
        </c:ser>
        <c:ser>
          <c:idx val="3"/>
          <c:order val="3"/>
          <c:tx>
            <c:strRef>
              <c:f>'byty sldb'!$B$46</c:f>
              <c:strCache>
                <c:ptCount val="1"/>
                <c:pt idx="0">
                  <c:v>SO ORP Nové Město n/M (okres Náchod)</c:v>
                </c:pt>
              </c:strCache>
            </c:strRef>
          </c:tx>
          <c:invertIfNegative val="0"/>
          <c:cat>
            <c:numRef>
              <c:f>'byty sldb'!$D$39:$J$39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'byty sldb'!$D$46:$J$46</c:f>
              <c:numCache>
                <c:formatCode>General</c:formatCode>
                <c:ptCount val="7"/>
                <c:pt idx="0">
                  <c:v>45</c:v>
                </c:pt>
                <c:pt idx="1">
                  <c:v>56</c:v>
                </c:pt>
                <c:pt idx="2">
                  <c:v>29</c:v>
                </c:pt>
                <c:pt idx="3">
                  <c:v>20</c:v>
                </c:pt>
                <c:pt idx="4">
                  <c:v>21</c:v>
                </c:pt>
                <c:pt idx="5">
                  <c:v>26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2F-47E8-AA0B-0B0867F3F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40696"/>
        <c:axId val="345237952"/>
      </c:barChart>
      <c:catAx>
        <c:axId val="34524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45237952"/>
        <c:crosses val="autoZero"/>
        <c:auto val="1"/>
        <c:lblAlgn val="ctr"/>
        <c:lblOffset val="100"/>
        <c:noMultiLvlLbl val="0"/>
      </c:catAx>
      <c:valAx>
        <c:axId val="345237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5240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6170902189093"/>
          <c:y val="7.3498104403616218E-2"/>
          <c:w val="0.27838290978109076"/>
          <c:h val="0.7526556265668583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AD035-192C-4DDC-B605-2F6137769178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7A3C-708D-4671-A3B6-74BFAF122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7A3C-708D-4671-A3B6-74BFAF12275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53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B383E-95E2-494B-A1E0-B8DCD383E612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F3A4E-B759-4F6F-A86B-4469B610A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7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E53A5-C28C-4326-B969-B03773F8D7EA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EA65-90D8-4C2D-AB75-447DCE6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1C8D7-A0A7-4BC1-8365-839808171369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39289-54CC-492B-AD67-D023DD0D1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4067D-540C-4FD9-BF86-85BCE12679C0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F5A29-D5CF-4B01-8396-9BFEEDE05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58A0D-FE49-4BB6-8072-80FA7EC08FAF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16D5B-D1B5-4D38-917B-23BB10D2B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FCE5A-6CD0-4522-8C8E-9D3B0B2DDD3D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A13B3-B3C8-4242-A037-AB8523514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09BCA-9762-40EF-8D67-28E72DC06E9E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2C21E-26D5-4726-8054-022DDD973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2AE20-E305-4596-833C-4C3E67490E4B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21C4B-3DA5-4D2C-B2C8-80FB804ED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7094C4-7F20-402B-96FC-AC3067B65E4A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245E-BF76-40EC-8E66-D6E79F515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39352-AC03-495F-8A3E-EB05FA67BF65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F343-E308-48BA-9A62-F40A01574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20444-E772-4683-9936-5D169573A70F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944B0-2318-4681-86AD-3ECCD5711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92466C3-DABE-4C79-838F-647F4447FAAB}" type="datetime1">
              <a:rPr lang="en-US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DECE82-5EEE-44BB-B263-B5F8C2D557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rrlab.cz/sites/default/files/_UPLOAD/vyzkumna_zprava_solnice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m.rychnov-city.cz/uzemne-analyticke-podklady-orp-rychnov/ds-1084/p1=173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73465" y="2754569"/>
            <a:ext cx="6212793" cy="1117600"/>
          </a:xfrm>
        </p:spPr>
        <p:txBody>
          <a:bodyPr lIns="0" tIns="0" rIns="0" bIns="0" anchor="b"/>
          <a:lstStyle/>
          <a:p>
            <a:pPr algn="r"/>
            <a:r>
              <a:rPr lang="cs-CZ" sz="2800" b="1" dirty="0"/>
              <a:t>Lidé, práce a bydlení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400" b="1" dirty="0" smtClean="0"/>
              <a:t>v</a:t>
            </a:r>
            <a:r>
              <a:rPr lang="cs-CZ" sz="2400" b="1" dirty="0"/>
              <a:t> dopadovém území Strategické průmyslové zóny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Kvasiny </a:t>
            </a:r>
            <a:r>
              <a:rPr lang="cs-CZ" sz="2400" b="1" dirty="0"/>
              <a:t>– Solnice – Rychnov  n/K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082" y="4111780"/>
            <a:ext cx="5781717" cy="879475"/>
          </a:xfrm>
        </p:spPr>
        <p:txBody>
          <a:bodyPr wrap="none" lIns="0" tIns="0" rIns="0" bIns="0" rtlCol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sz="2500" b="1" dirty="0" smtClean="0">
                <a:ea typeface="+mn-ea"/>
                <a:cs typeface="Comenia Sans"/>
              </a:rPr>
              <a:t>Lucie Vítková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sz="1600" b="1" dirty="0" smtClean="0">
                <a:ea typeface="+mn-ea"/>
                <a:cs typeface="Comenia Sans"/>
              </a:rPr>
              <a:t>Česko-polské pohraničí, 2.-3.října 2019, Hradec Králové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cs typeface="Comenia Sans"/>
              </a:rPr>
              <a:t>Konference Polsko-české vědecké společnosti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cs-CZ" sz="1600" b="1" dirty="0" smtClean="0">
              <a:ea typeface="+mn-ea"/>
              <a:cs typeface="Comenia San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5" y="246887"/>
            <a:ext cx="1005845" cy="10058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8163" y="1371810"/>
            <a:ext cx="689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Arial" panose="020B0604020202020204" pitchFamily="34" charset="0"/>
                <a:ea typeface="Gradec" panose="02000000000000000000" pitchFamily="2" charset="-18"/>
                <a:cs typeface="Arial" panose="020B0604020202020204" pitchFamily="34" charset="0"/>
              </a:rPr>
              <a:t>Analýza sociální situace ve vztahu k automobilové výrobě v průmyslové zóně </a:t>
            </a:r>
          </a:p>
          <a:p>
            <a:r>
              <a:rPr lang="cs-CZ" sz="1200" b="1" dirty="0" smtClean="0">
                <a:latin typeface="Arial" panose="020B0604020202020204" pitchFamily="34" charset="0"/>
                <a:ea typeface="Gradec" panose="02000000000000000000" pitchFamily="2" charset="-18"/>
                <a:cs typeface="Arial" panose="020B0604020202020204" pitchFamily="34" charset="0"/>
              </a:rPr>
              <a:t>Kvasiny – Solnice – Rychnov nad Kněžnou</a:t>
            </a:r>
          </a:p>
          <a:p>
            <a:r>
              <a:rPr lang="cs-CZ" sz="1200" b="1" dirty="0" smtClean="0">
                <a:latin typeface="Arial" panose="020B0604020202020204" pitchFamily="34" charset="0"/>
                <a:ea typeface="Gradec" panose="02000000000000000000" pitchFamily="2" charset="-18"/>
                <a:cs typeface="Arial" panose="020B0604020202020204" pitchFamily="34" charset="0"/>
              </a:rPr>
              <a:t>Projekt č.TL01000312 je řešen s finanční podporou TA ČR.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+mn-lt"/>
              </a:rPr>
              <a:t>Lidnatost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1294410"/>
            <a:ext cx="8561753" cy="4862786"/>
          </a:xfrm>
        </p:spPr>
        <p:txBody>
          <a:bodyPr lIns="0" tIns="0" rIns="0" bIns="0">
            <a:no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Možnosti </a:t>
            </a:r>
            <a:r>
              <a:rPr lang="cs-CZ" sz="2400" b="1" dirty="0">
                <a:solidFill>
                  <a:srgbClr val="FFC000"/>
                </a:solidFill>
              </a:rPr>
              <a:t>ovlivnění populačního vývoje samosprávou</a:t>
            </a:r>
            <a:r>
              <a:rPr lang="cs-CZ" sz="2400" dirty="0"/>
              <a:t>?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Lze ovlivnit přirozenou měnu, tzn. porodnost a úmrtnost? 	</a:t>
            </a:r>
            <a:r>
              <a:rPr lang="cs-CZ" sz="2400" b="1" dirty="0" smtClean="0">
                <a:solidFill>
                  <a:srgbClr val="FF0000"/>
                </a:solidFill>
              </a:rPr>
              <a:t>Migraci?</a:t>
            </a:r>
            <a:endParaRPr lang="cs-CZ" sz="2400" b="1" dirty="0">
              <a:solidFill>
                <a:srgbClr val="FF0000"/>
              </a:solidFill>
            </a:endParaRPr>
          </a:p>
          <a:p>
            <a:pPr lvl="0"/>
            <a:r>
              <a:rPr lang="cs-CZ" sz="2400" dirty="0"/>
              <a:t>„…</a:t>
            </a:r>
            <a:r>
              <a:rPr lang="cs-CZ" sz="2400" b="1" dirty="0">
                <a:solidFill>
                  <a:srgbClr val="FFC000"/>
                </a:solidFill>
              </a:rPr>
              <a:t>ošidnost snahy o podporu migrace</a:t>
            </a:r>
            <a:r>
              <a:rPr lang="cs-CZ" sz="2400" dirty="0"/>
              <a:t>“. </a:t>
            </a:r>
            <a:endParaRPr lang="cs-CZ" sz="2400" dirty="0" smtClean="0"/>
          </a:p>
          <a:p>
            <a:pPr marL="0" lv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Migrací „rostoucí“ </a:t>
            </a:r>
            <a:r>
              <a:rPr lang="cs-CZ" sz="2400" dirty="0"/>
              <a:t>obce jsou kritičtější vůči své samosprávě, a </a:t>
            </a:r>
            <a:r>
              <a:rPr lang="cs-CZ" sz="2400" dirty="0" smtClean="0"/>
              <a:t>to 	např</a:t>
            </a:r>
            <a:r>
              <a:rPr lang="cs-CZ" sz="2400" dirty="0"/>
              <a:t>. v souvislosti s horším hodnocením mezilidských vztahů. </a:t>
            </a:r>
            <a:r>
              <a:rPr lang="cs-CZ" sz="2400" dirty="0" smtClean="0"/>
              <a:t>	</a:t>
            </a:r>
            <a:r>
              <a:rPr lang="cs-CZ" sz="1600" dirty="0" smtClean="0"/>
              <a:t>(Bernard, </a:t>
            </a:r>
            <a:r>
              <a:rPr lang="cs-CZ" sz="1600" dirty="0" err="1" smtClean="0"/>
              <a:t>Illner</a:t>
            </a:r>
            <a:r>
              <a:rPr lang="cs-CZ" sz="1600" dirty="0" smtClean="0"/>
              <a:t>, Kostelecký, Vobecká </a:t>
            </a:r>
            <a:r>
              <a:rPr lang="cs-CZ" sz="1600" dirty="0"/>
              <a:t>2011</a:t>
            </a:r>
            <a:r>
              <a:rPr lang="cs-CZ" sz="1600" dirty="0" smtClean="0"/>
              <a:t>)</a:t>
            </a:r>
          </a:p>
          <a:p>
            <a:r>
              <a:rPr lang="cs-CZ" sz="2400" dirty="0" smtClean="0"/>
              <a:t>„Bytová </a:t>
            </a:r>
            <a:r>
              <a:rPr lang="cs-CZ" sz="2400" dirty="0"/>
              <a:t>výstavba  se s vysokou pravděpodobností nestane určujícím faktorem populačního vývoje…sídelní atraktivitu …mají pouze nejvýznamnější centra a jejich </a:t>
            </a:r>
            <a:r>
              <a:rPr lang="cs-CZ" sz="2400" dirty="0" err="1"/>
              <a:t>suburbia</a:t>
            </a:r>
            <a:r>
              <a:rPr lang="cs-CZ" sz="2400" dirty="0"/>
              <a:t>.“ </a:t>
            </a:r>
            <a:r>
              <a:rPr lang="cs-CZ" sz="2400" dirty="0" smtClean="0"/>
              <a:t>… „</a:t>
            </a:r>
            <a:r>
              <a:rPr lang="cs-CZ" sz="2400" dirty="0"/>
              <a:t>Vazby mezi novou výstavbou a imigrační složkou se nadále oslabí“ </a:t>
            </a:r>
            <a:r>
              <a:rPr lang="cs-CZ" sz="1600" dirty="0"/>
              <a:t>(</a:t>
            </a:r>
            <a:r>
              <a:rPr lang="cs-CZ" sz="1600" dirty="0" err="1"/>
              <a:t>Burcin</a:t>
            </a:r>
            <a:r>
              <a:rPr lang="cs-CZ" sz="1600" dirty="0"/>
              <a:t> – Kučera – </a:t>
            </a:r>
            <a:r>
              <a:rPr lang="cs-CZ" sz="1600" dirty="0" err="1"/>
              <a:t>Kuranda</a:t>
            </a:r>
            <a:r>
              <a:rPr lang="cs-CZ" sz="1600" dirty="0"/>
              <a:t> 2018</a:t>
            </a:r>
            <a:r>
              <a:rPr lang="cs-CZ" sz="1600" dirty="0" smtClean="0"/>
              <a:t>)</a:t>
            </a:r>
          </a:p>
          <a:p>
            <a:r>
              <a:rPr lang="cs-CZ" sz="2400" dirty="0" smtClean="0"/>
              <a:t>….spekulace na trhu s bydlením</a:t>
            </a:r>
            <a:endParaRPr lang="cs-CZ" sz="2400" dirty="0"/>
          </a:p>
          <a:p>
            <a:pPr lvl="0"/>
            <a:endParaRPr lang="cs-CZ" sz="2000" dirty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43440" y="475797"/>
            <a:ext cx="4252365" cy="576262"/>
          </a:xfrm>
        </p:spPr>
        <p:txBody>
          <a:bodyPr lIns="0" tIns="0" rIns="0" bIns="0"/>
          <a:lstStyle/>
          <a:p>
            <a:pPr lvl="0" algn="r"/>
            <a:r>
              <a:rPr lang="cs-CZ" sz="2800" dirty="0" smtClean="0">
                <a:solidFill>
                  <a:schemeClr val="bg1"/>
                </a:solidFill>
              </a:rPr>
              <a:t>Lidnatost v delší perspektivě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73" y="1480842"/>
            <a:ext cx="7845228" cy="4902496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200" dirty="0" smtClean="0"/>
              <a:t>Počet </a:t>
            </a:r>
            <a:r>
              <a:rPr lang="cs-CZ" sz="1200" dirty="0"/>
              <a:t>obyvatel města Rychnov nad Kněžnou v letech 1960 – </a:t>
            </a:r>
            <a:r>
              <a:rPr lang="cs-CZ" sz="1200" dirty="0" smtClean="0"/>
              <a:t>2017</a:t>
            </a:r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r>
              <a:rPr lang="cs-CZ" sz="1200" dirty="0" smtClean="0"/>
              <a:t>Měna </a:t>
            </a:r>
            <a:r>
              <a:rPr lang="cs-CZ" sz="1200" dirty="0"/>
              <a:t>obyvatelstva města Rychnov nad Kněžnou v letech 1960 – 2017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267458804"/>
              </p:ext>
            </p:extLst>
          </p:nvPr>
        </p:nvGraphicFramePr>
        <p:xfrm>
          <a:off x="557784" y="1714261"/>
          <a:ext cx="6031809" cy="226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476245638"/>
              </p:ext>
            </p:extLst>
          </p:nvPr>
        </p:nvGraphicFramePr>
        <p:xfrm>
          <a:off x="274320" y="4405813"/>
          <a:ext cx="6307653" cy="245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730340" y="1480842"/>
            <a:ext cx="2092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Nárůst počtu obyvatel </a:t>
            </a:r>
            <a:r>
              <a:rPr lang="cs-CZ" dirty="0" smtClean="0"/>
              <a:t>během </a:t>
            </a:r>
            <a:r>
              <a:rPr lang="cs-CZ" dirty="0"/>
              <a:t>druhé </a:t>
            </a:r>
            <a:r>
              <a:rPr lang="cs-CZ" dirty="0" smtClean="0"/>
              <a:t>pol. </a:t>
            </a:r>
            <a:r>
              <a:rPr lang="cs-CZ" dirty="0"/>
              <a:t>70. let </a:t>
            </a:r>
            <a:r>
              <a:rPr lang="cs-CZ" dirty="0" smtClean="0"/>
              <a:t>byl </a:t>
            </a:r>
            <a:r>
              <a:rPr lang="cs-CZ" dirty="0"/>
              <a:t>umožněn výstavbou sídlišť, </a:t>
            </a:r>
            <a:r>
              <a:rPr lang="cs-CZ" dirty="0" smtClean="0"/>
              <a:t>cca </a:t>
            </a:r>
            <a:r>
              <a:rPr lang="cs-CZ" dirty="0"/>
              <a:t>900 nových bytů </a:t>
            </a:r>
            <a:r>
              <a:rPr lang="cs-CZ" sz="1600" dirty="0"/>
              <a:t>(</a:t>
            </a:r>
            <a:r>
              <a:rPr lang="cs-CZ" sz="1600" dirty="0" err="1"/>
              <a:t>Kafuňková</a:t>
            </a:r>
            <a:r>
              <a:rPr lang="cs-CZ" sz="1600" dirty="0"/>
              <a:t> 2014)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Imigrační vlna 70. let se promítá </a:t>
            </a:r>
            <a:r>
              <a:rPr lang="cs-CZ" dirty="0"/>
              <a:t>i ve </a:t>
            </a:r>
            <a:r>
              <a:rPr lang="cs-CZ" dirty="0" smtClean="0"/>
              <a:t>věkové struktuře (zintenzivnění </a:t>
            </a:r>
            <a:r>
              <a:rPr lang="cs-CZ" dirty="0" err="1" smtClean="0"/>
              <a:t>celorepublikovýchpopulačních</a:t>
            </a:r>
            <a:r>
              <a:rPr lang="cs-CZ" dirty="0" smtClean="0"/>
              <a:t> vln).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223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Měna obyvatelstva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2" y="1373095"/>
            <a:ext cx="8856618" cy="5010243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800" dirty="0" smtClean="0"/>
              <a:t>Na úrovni obcí je efekt migrace cca 3x vyšší než efekt přirozené měny,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 smtClean="0"/>
              <a:t>na úrovni okresu vyrovnaný</a:t>
            </a:r>
          </a:p>
          <a:p>
            <a:pPr>
              <a:spcBef>
                <a:spcPct val="0"/>
              </a:spcBef>
            </a:pPr>
            <a:r>
              <a:rPr lang="cs-CZ" sz="1800" dirty="0" smtClean="0"/>
              <a:t>Vyrovnaná bilance přirození měny</a:t>
            </a:r>
          </a:p>
          <a:p>
            <a:pPr>
              <a:spcBef>
                <a:spcPct val="0"/>
              </a:spcBef>
            </a:pPr>
            <a:r>
              <a:rPr lang="cs-CZ" sz="1800" dirty="0" smtClean="0"/>
              <a:t>Nárůst objemu migrace, přistěhovalých i vystěhovalých</a:t>
            </a:r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119616994"/>
              </p:ext>
            </p:extLst>
          </p:nvPr>
        </p:nvGraphicFramePr>
        <p:xfrm>
          <a:off x="287383" y="2592942"/>
          <a:ext cx="4065905" cy="20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473635566"/>
              </p:ext>
            </p:extLst>
          </p:nvPr>
        </p:nvGraphicFramePr>
        <p:xfrm>
          <a:off x="287383" y="4661443"/>
          <a:ext cx="4065905" cy="206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740410425"/>
              </p:ext>
            </p:extLst>
          </p:nvPr>
        </p:nvGraphicFramePr>
        <p:xfrm>
          <a:off x="3590109" y="4653822"/>
          <a:ext cx="4273731" cy="20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262101941"/>
              </p:ext>
            </p:extLst>
          </p:nvPr>
        </p:nvGraphicFramePr>
        <p:xfrm>
          <a:off x="4787446" y="2356087"/>
          <a:ext cx="4273913" cy="226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5189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25697" y="455613"/>
            <a:ext cx="4526716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 podle věku a pohlaví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8" y="1337187"/>
            <a:ext cx="8325394" cy="5046151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Pracovní migrace mírně zvyšuje podíl mužů v produktivním věku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/>
              <a:t>C</a:t>
            </a:r>
            <a:r>
              <a:rPr lang="cs-CZ" sz="2000" dirty="0" smtClean="0"/>
              <a:t>elkový </a:t>
            </a:r>
            <a:r>
              <a:rPr lang="cs-CZ" sz="1800" dirty="0" smtClean="0"/>
              <a:t>index maskulinity ve SO ORP Rychnov n/K je 100,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 smtClean="0"/>
              <a:t>nejvýrazněji  ve věkových kategoriích 20 – 24 let (</a:t>
            </a:r>
            <a:r>
              <a:rPr lang="cs-CZ" sz="1800" dirty="0" err="1" smtClean="0"/>
              <a:t>ima</a:t>
            </a:r>
            <a:r>
              <a:rPr lang="cs-CZ" sz="1800" dirty="0" smtClean="0"/>
              <a:t> = počet mužů na 100 žen je 124) a 30 – 34 let (</a:t>
            </a:r>
            <a:r>
              <a:rPr lang="cs-CZ" sz="1800" dirty="0" err="1" smtClean="0"/>
              <a:t>ima</a:t>
            </a:r>
            <a:r>
              <a:rPr lang="cs-CZ" sz="1800" dirty="0" smtClean="0"/>
              <a:t> 116)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7" name="Chart 11"/>
          <p:cNvGraphicFramePr/>
          <p:nvPr>
            <p:extLst>
              <p:ext uri="{D42A27DB-BD31-4B8C-83A1-F6EECF244321}">
                <p14:modId xmlns:p14="http://schemas.microsoft.com/office/powerpoint/2010/main" val="3549207835"/>
              </p:ext>
            </p:extLst>
          </p:nvPr>
        </p:nvGraphicFramePr>
        <p:xfrm>
          <a:off x="1907177" y="2560320"/>
          <a:ext cx="4859383" cy="429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043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Bytový fond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73" y="1600200"/>
            <a:ext cx="7845228" cy="478313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2000" dirty="0"/>
              <a:t>Počet dokončených bytů v obcích v letech 2011 – 2017</a:t>
            </a:r>
            <a:endParaRPr lang="en-US" sz="2000" dirty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743538617"/>
              </p:ext>
            </p:extLst>
          </p:nvPr>
        </p:nvGraphicFramePr>
        <p:xfrm>
          <a:off x="746124" y="1956165"/>
          <a:ext cx="4261305" cy="230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954897719"/>
              </p:ext>
            </p:extLst>
          </p:nvPr>
        </p:nvGraphicFramePr>
        <p:xfrm>
          <a:off x="589936" y="4333327"/>
          <a:ext cx="7266038" cy="232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4810" y="1977960"/>
            <a:ext cx="3487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Kolik lidí vlastnících nové byty si nově přihlásilo trvalé bydliště?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Neoficiální trh s bydlením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Černé ubytovny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Rodiny žijící v garáži a pronajímající dům                někdy i „na </a:t>
            </a:r>
            <a:r>
              <a:rPr lang="cs-CZ" dirty="0" err="1" smtClean="0">
                <a:latin typeface="+mn-lt"/>
              </a:rPr>
              <a:t>protisměny</a:t>
            </a:r>
            <a:r>
              <a:rPr lang="cs-CZ" dirty="0" smtClean="0">
                <a:latin typeface="+mn-lt"/>
              </a:rPr>
              <a:t>“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189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Ceny bydlení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66" y="1383738"/>
            <a:ext cx="8144635" cy="4999600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200" dirty="0"/>
              <a:t>Průměrné kupní ceny stavebních pozemků v </a:t>
            </a:r>
            <a:r>
              <a:rPr lang="cs-CZ" sz="1200" b="1" dirty="0"/>
              <a:t>okrese Rychnov nad Kněžnou </a:t>
            </a:r>
            <a:r>
              <a:rPr lang="cs-CZ" sz="1200" dirty="0"/>
              <a:t>podle velikosti obcí, v </a:t>
            </a:r>
            <a:r>
              <a:rPr lang="cs-CZ" sz="1200" dirty="0" smtClean="0"/>
              <a:t>Kč/m</a:t>
            </a:r>
            <a:r>
              <a:rPr lang="cs-CZ" sz="1200" baseline="30000" dirty="0" smtClean="0"/>
              <a:t>3  </a:t>
            </a:r>
            <a:r>
              <a:rPr lang="cs-CZ" sz="1200" dirty="0" smtClean="0"/>
              <a:t>(V</a:t>
            </a:r>
            <a:r>
              <a:rPr lang="cs-CZ" sz="1200" dirty="0"/>
              <a:t> okrese Rychnov </a:t>
            </a:r>
            <a:r>
              <a:rPr lang="cs-CZ" sz="1200" dirty="0" smtClean="0"/>
              <a:t>n/K </a:t>
            </a:r>
            <a:r>
              <a:rPr lang="cs-CZ" sz="1200" dirty="0"/>
              <a:t>spadají do </a:t>
            </a:r>
            <a:r>
              <a:rPr lang="cs-CZ" sz="1200" dirty="0" smtClean="0"/>
              <a:t>kategorie </a:t>
            </a:r>
            <a:r>
              <a:rPr lang="cs-CZ" sz="1200" dirty="0"/>
              <a:t>2 000 – 9 999 obyvatel města Vamberk, Solnice a Rokytnice v Orlických </a:t>
            </a:r>
            <a:r>
              <a:rPr lang="cs-CZ" sz="1200" dirty="0" smtClean="0"/>
              <a:t>horách)</a:t>
            </a:r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r>
              <a:rPr lang="cs-CZ" sz="1200" dirty="0" smtClean="0"/>
              <a:t>Průměrné </a:t>
            </a:r>
            <a:r>
              <a:rPr lang="cs-CZ" sz="1200" dirty="0"/>
              <a:t>ceny rodinných </a:t>
            </a:r>
            <a:r>
              <a:rPr lang="cs-CZ" sz="1200" dirty="0" smtClean="0"/>
              <a:t>domů 						Průměrné </a:t>
            </a:r>
            <a:r>
              <a:rPr lang="cs-CZ" sz="1200" dirty="0"/>
              <a:t>ceny bytů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200" dirty="0" smtClean="0"/>
              <a:t>										</a:t>
            </a:r>
            <a:endParaRPr lang="en-US" sz="1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80964001"/>
              </p:ext>
            </p:extLst>
          </p:nvPr>
        </p:nvGraphicFramePr>
        <p:xfrm>
          <a:off x="451298" y="2129842"/>
          <a:ext cx="3621715" cy="198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792088890"/>
              </p:ext>
            </p:extLst>
          </p:nvPr>
        </p:nvGraphicFramePr>
        <p:xfrm>
          <a:off x="4635500" y="4475474"/>
          <a:ext cx="3544939" cy="180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878979829"/>
              </p:ext>
            </p:extLst>
          </p:nvPr>
        </p:nvGraphicFramePr>
        <p:xfrm>
          <a:off x="502919" y="4475474"/>
          <a:ext cx="3518475" cy="180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355690" y="1837509"/>
            <a:ext cx="4680154" cy="257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Vývoj cen v okrese Rychnov n/K se neliší od trendu v KHK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Statistiky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neodpovídají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referované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situaci 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3+1 v Rychnově v r. 2012 za 1 mil v r.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2018 3 mil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Realitní kanceláře trh s byty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ovlivňují, byty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přednostně nabízí „svým klientům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“.            Pro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běžné občany je „nemožné sehnat byt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“, a také cenově nedostupné.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9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zaměstnanost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73" y="1600200"/>
            <a:ext cx="7845228" cy="478313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600" dirty="0"/>
              <a:t>Podíl nezaměstnaných osob, v </a:t>
            </a:r>
            <a:r>
              <a:rPr lang="cs-CZ" sz="1600" dirty="0" smtClean="0"/>
              <a:t>%</a:t>
            </a:r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r>
              <a:rPr lang="cs-CZ" sz="1600" dirty="0" smtClean="0"/>
              <a:t>Dlouhodobě </a:t>
            </a:r>
            <a:r>
              <a:rPr lang="cs-CZ" sz="1600" dirty="0"/>
              <a:t>region s nízkou nezaměstnaností</a:t>
            </a:r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996728416"/>
              </p:ext>
            </p:extLst>
          </p:nvPr>
        </p:nvGraphicFramePr>
        <p:xfrm>
          <a:off x="603504" y="1921342"/>
          <a:ext cx="7763256" cy="414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1354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+mn-lt"/>
              </a:rPr>
              <a:t>Na co studovat</a:t>
            </a:r>
            <a:r>
              <a:rPr lang="cs-CZ" sz="2800" dirty="0" smtClean="0">
                <a:solidFill>
                  <a:schemeClr val="bg1"/>
                </a:solidFill>
                <a:latin typeface="Comenia Sans" charset="0"/>
              </a:rPr>
              <a:t>?</a:t>
            </a:r>
            <a:endParaRPr lang="en-US" sz="2800" dirty="0" smtClean="0">
              <a:solidFill>
                <a:schemeClr val="bg1"/>
              </a:solidFill>
              <a:latin typeface="Comenia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73" y="1600200"/>
            <a:ext cx="7845228" cy="478313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200" dirty="0"/>
              <a:t>Uchazeči o práci a volná pracovní místa v okrese Rychnov nad Kněžnou, 2004 – 2018</a:t>
            </a: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8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 smtClean="0"/>
              <a:t>Prudký nárůst počtu pracovních míst od roku 2014.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 smtClean="0"/>
              <a:t>Aktuálně 2 500 volných pracovních míst v okrese Rychnov n/K.</a:t>
            </a:r>
            <a:endParaRPr lang="cs-CZ" sz="18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533964537"/>
              </p:ext>
            </p:extLst>
          </p:nvPr>
        </p:nvGraphicFramePr>
        <p:xfrm>
          <a:off x="429768" y="1913097"/>
          <a:ext cx="8257033" cy="370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537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Volná </a:t>
            </a: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racovní místa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359462"/>
            <a:ext cx="8177003" cy="5023876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200" dirty="0"/>
              <a:t>Struktura uchazečů a volných pracovních míst podle vzdělání a zaměstnaneckých tříd (CZ-ISCO), okres Rychnov </a:t>
            </a:r>
            <a:r>
              <a:rPr lang="cs-CZ" sz="1200" dirty="0" smtClean="0"/>
              <a:t>n/K, </a:t>
            </a:r>
            <a:r>
              <a:rPr lang="cs-CZ" sz="1200" dirty="0"/>
              <a:t>k 31. 12. 2018</a:t>
            </a:r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98787"/>
              </p:ext>
            </p:extLst>
          </p:nvPr>
        </p:nvGraphicFramePr>
        <p:xfrm>
          <a:off x="625458" y="1666956"/>
          <a:ext cx="5993828" cy="5097985"/>
        </p:xfrm>
        <a:graphic>
          <a:graphicData uri="http://schemas.openxmlformats.org/drawingml/2006/table">
            <a:tbl>
              <a:tblPr firstRow="1" firstCol="1" bandRow="1"/>
              <a:tblGrid>
                <a:gridCol w="3134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5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3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 dirty="0">
                        <a:effectLst/>
                        <a:latin typeface="Calibri"/>
                      </a:endParaRPr>
                    </a:p>
                  </a:txBody>
                  <a:tcPr marL="37595" marR="3759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uchazeči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volná místa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převis volných míst nad počtem uchazečů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Vzdělání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bez vzdělání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neúplné základní vzdělání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-4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základní vzdělání</a:t>
                      </a:r>
                      <a:endParaRPr lang="cs-CZ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184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1 936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1 752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nižší střední vzdělání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nižší střední odborné vzdělání</a:t>
                      </a:r>
                      <a:endParaRPr lang="cs-CZ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142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133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 výučním listem</a:t>
                      </a:r>
                      <a:endParaRPr lang="cs-CZ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287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374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87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střední odborné bez maturity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úplné střední vzdělání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 výučním listem a maturitou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 maturitou bez výučního listu</a:t>
                      </a:r>
                      <a:endParaRPr lang="cs-CZ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-50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vyšší odborné vzdělání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bakalářské</a:t>
                      </a:r>
                      <a:endParaRPr lang="cs-CZ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vysokoškolské</a:t>
                      </a:r>
                      <a:endParaRPr lang="cs-CZ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doktorské</a:t>
                      </a:r>
                      <a:endParaRPr lang="cs-CZ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Zaměstnanecké třídy CZ-ISCO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</a:t>
                      </a:r>
                      <a:r>
                        <a:rPr lang="cs-CZ" sz="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Zákonodárci a řídící pracovníci</a:t>
                      </a:r>
                      <a:endParaRPr lang="cs-CZ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Specialisté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 Techničtí a odborní pracovníci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109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 Úředníci</a:t>
                      </a:r>
                      <a:endParaRPr lang="cs-CZ" sz="9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 Pracovníci ve službách a prodeji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Kvalifikovaní pracovníci v zemědělství, lesnictví a rybářství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 Řemeslníci a opraváři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344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280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 Obsluha strojů a zařízení, montéři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112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1 637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1 525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 Pomocní a nekvalifikovaní pracovníci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218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289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71</a:t>
                      </a:r>
                      <a:endParaRPr lang="cs-CZ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 Zaměstnanci v ozbrojených silách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7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neuvedeno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95" marR="37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92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Ekonomické subjekty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359462"/>
            <a:ext cx="8177003" cy="5023876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1200" dirty="0">
                <a:ea typeface="Calibri"/>
                <a:cs typeface="Times New Roman"/>
              </a:rPr>
              <a:t>Vývoj počtu ekonomických subjektů podle počtu zaměstnanců, okres Rychnov </a:t>
            </a:r>
            <a:r>
              <a:rPr lang="cs-CZ" sz="1200" dirty="0" smtClean="0">
                <a:ea typeface="Calibri"/>
                <a:cs typeface="Times New Roman"/>
              </a:rPr>
              <a:t>n/K, </a:t>
            </a:r>
            <a:r>
              <a:rPr lang="cs-CZ" sz="1200" dirty="0">
                <a:ea typeface="Calibri"/>
                <a:cs typeface="Times New Roman"/>
              </a:rPr>
              <a:t>2011 – </a:t>
            </a:r>
            <a:r>
              <a:rPr lang="cs-CZ" sz="1200" dirty="0" smtClean="0">
                <a:ea typeface="Calibri"/>
                <a:cs typeface="Times New Roman"/>
              </a:rPr>
              <a:t>2018</a:t>
            </a:r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>
              <a:ea typeface="Calibri"/>
              <a:cs typeface="Times New Roman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1200" dirty="0">
                <a:cs typeface="Times New Roman"/>
              </a:rPr>
              <a:t>	</a:t>
            </a:r>
            <a:r>
              <a:rPr lang="cs-CZ" sz="1200" dirty="0" smtClean="0">
                <a:cs typeface="Times New Roman"/>
              </a:rPr>
              <a:t>											</a:t>
            </a: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29922"/>
              </p:ext>
            </p:extLst>
          </p:nvPr>
        </p:nvGraphicFramePr>
        <p:xfrm>
          <a:off x="-3" y="1640087"/>
          <a:ext cx="5879693" cy="5070840"/>
        </p:xfrm>
        <a:graphic>
          <a:graphicData uri="http://schemas.openxmlformats.org/drawingml/2006/table">
            <a:tbl>
              <a:tblPr firstRow="1" firstCol="1" bandRow="1"/>
              <a:tblGrid>
                <a:gridCol w="326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74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690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 dirty="0">
                        <a:effectLst/>
                        <a:latin typeface="Calibri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CELKEM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17 547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17 616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17 636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17 851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18 030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18 249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18 355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18 492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000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Neuvedeno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9 684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9 879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10 005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10 006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10 200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10 423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10 603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10 675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Bez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6 235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6 185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6 106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6 335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6 332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6 334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6 291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6 373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1 - 5 zaměstnanců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1 069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1 030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1 017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1 013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993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978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948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944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6 - 9 zaměstnanců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184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172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161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159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167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167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165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159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10 - 19 zaměstnanců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163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157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159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156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148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153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149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149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20 - 24 zaměstnanci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25 - 49 zaměstnanců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92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84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83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83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50 - 99 zaměstnanců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39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100 - 199 zaměstnanců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200 - 249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250 - 499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340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500 - 999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410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1 000 - 1 499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0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bazické indexy (základ indexu – 100 % - rok 2011)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CELKEM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104%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105%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105%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000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Neuvedeno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105%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109%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Bez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99%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1 - 5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96%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95%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95%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89%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6 - 9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86%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86%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10 - 19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96%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96%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94%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20 - 24 zaměstnanci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77%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84%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84%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84%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25 - 49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97%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50 - 99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82%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87%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82%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100 - 199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96%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84%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88%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76%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76%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200 - 249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400%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250 - 499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340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500 - 999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67%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67%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67%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133%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410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1 000 - 1 499 zaměstnanců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/>
                      </a:endParaRPr>
                    </a:p>
                  </a:txBody>
                  <a:tcPr marL="24878" marR="24878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0%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78" marR="24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09798" y="2010870"/>
            <a:ext cx="12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79689" y="1567259"/>
            <a:ext cx="313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+mn-lt"/>
              </a:rPr>
              <a:t>Počty </a:t>
            </a:r>
            <a:r>
              <a:rPr lang="cs-CZ" sz="1600" dirty="0">
                <a:latin typeface="+mn-lt"/>
              </a:rPr>
              <a:t>ekonomických subjektů s malým a středním </a:t>
            </a:r>
            <a:r>
              <a:rPr lang="cs-CZ" sz="1600" dirty="0" smtClean="0">
                <a:latin typeface="+mn-lt"/>
              </a:rPr>
              <a:t>p. </a:t>
            </a:r>
            <a:r>
              <a:rPr lang="cs-CZ" sz="1600" dirty="0">
                <a:latin typeface="+mn-lt"/>
              </a:rPr>
              <a:t>zaměstnanců </a:t>
            </a:r>
            <a:r>
              <a:rPr lang="cs-CZ" sz="1600" dirty="0" smtClean="0">
                <a:latin typeface="+mn-lt"/>
              </a:rPr>
              <a:t>poklesly </a:t>
            </a:r>
            <a:r>
              <a:rPr lang="cs-CZ" sz="1600" dirty="0">
                <a:latin typeface="+mn-lt"/>
              </a:rPr>
              <a:t>o 10 – 20 </a:t>
            </a:r>
            <a:r>
              <a:rPr lang="cs-CZ" sz="1600" dirty="0" smtClean="0">
                <a:latin typeface="+mn-lt"/>
              </a:rPr>
              <a:t>%.</a:t>
            </a:r>
          </a:p>
          <a:p>
            <a:endParaRPr lang="cs-CZ" sz="1600" dirty="0" smtClean="0">
              <a:latin typeface="+mn-lt"/>
            </a:endParaRPr>
          </a:p>
          <a:p>
            <a:r>
              <a:rPr lang="cs-CZ" sz="1600" dirty="0" smtClean="0">
                <a:latin typeface="+mn-lt"/>
              </a:rPr>
              <a:t>Počet </a:t>
            </a:r>
            <a:r>
              <a:rPr lang="cs-CZ" sz="1600" dirty="0">
                <a:latin typeface="+mn-lt"/>
              </a:rPr>
              <a:t>ekonomických subjektů s více než 200 zaměstnanci vzrostl ze </a:t>
            </a:r>
            <a:r>
              <a:rPr lang="cs-CZ" sz="1600" dirty="0" smtClean="0">
                <a:latin typeface="+mn-lt"/>
              </a:rPr>
              <a:t>7     v </a:t>
            </a:r>
            <a:r>
              <a:rPr lang="cs-CZ" sz="1600" dirty="0">
                <a:latin typeface="+mn-lt"/>
              </a:rPr>
              <a:t>roce 2011 na 10 </a:t>
            </a:r>
            <a:r>
              <a:rPr lang="cs-CZ" sz="1600" dirty="0" smtClean="0">
                <a:latin typeface="+mn-lt"/>
              </a:rPr>
              <a:t>v </a:t>
            </a:r>
            <a:r>
              <a:rPr lang="cs-CZ" sz="1600" dirty="0">
                <a:latin typeface="+mn-lt"/>
              </a:rPr>
              <a:t>roce 2018</a:t>
            </a:r>
            <a:r>
              <a:rPr lang="cs-CZ" sz="1600" dirty="0" smtClean="0">
                <a:latin typeface="+mn-lt"/>
              </a:rPr>
              <a:t>.</a:t>
            </a:r>
          </a:p>
          <a:p>
            <a:endParaRPr lang="cs-CZ" sz="1600" dirty="0" smtClean="0">
              <a:latin typeface="+mn-lt"/>
            </a:endParaRPr>
          </a:p>
          <a:p>
            <a:r>
              <a:rPr lang="cs-CZ" sz="1600" dirty="0" smtClean="0">
                <a:latin typeface="+mn-lt"/>
              </a:rPr>
              <a:t>Pokles: </a:t>
            </a:r>
          </a:p>
          <a:p>
            <a:r>
              <a:rPr lang="cs-CZ" sz="1600" dirty="0" smtClean="0">
                <a:latin typeface="+mn-lt"/>
              </a:rPr>
              <a:t>výroba </a:t>
            </a:r>
            <a:r>
              <a:rPr lang="cs-CZ" sz="1600" dirty="0">
                <a:latin typeface="+mn-lt"/>
              </a:rPr>
              <a:t>elektrických zařízení</a:t>
            </a:r>
            <a:r>
              <a:rPr lang="cs-CZ" sz="1600" dirty="0" smtClean="0">
                <a:latin typeface="+mn-lt"/>
              </a:rPr>
              <a:t>;</a:t>
            </a:r>
          </a:p>
          <a:p>
            <a:r>
              <a:rPr lang="cs-CZ" sz="1600" dirty="0" smtClean="0">
                <a:latin typeface="+mn-lt"/>
              </a:rPr>
              <a:t>výroba </a:t>
            </a:r>
            <a:r>
              <a:rPr lang="cs-CZ" sz="1600" dirty="0">
                <a:latin typeface="+mn-lt"/>
              </a:rPr>
              <a:t>strojů a zařízení; </a:t>
            </a:r>
            <a:endParaRPr lang="cs-CZ" sz="1600" dirty="0" smtClean="0">
              <a:latin typeface="+mn-lt"/>
            </a:endParaRPr>
          </a:p>
          <a:p>
            <a:r>
              <a:rPr lang="cs-CZ" sz="1600" dirty="0" smtClean="0">
                <a:latin typeface="+mn-lt"/>
              </a:rPr>
              <a:t>výroba </a:t>
            </a:r>
            <a:r>
              <a:rPr lang="cs-CZ" sz="1600" dirty="0">
                <a:latin typeface="+mn-lt"/>
              </a:rPr>
              <a:t>nábytku; </a:t>
            </a:r>
            <a:endParaRPr lang="cs-CZ" sz="1600" dirty="0" smtClean="0">
              <a:latin typeface="+mn-lt"/>
            </a:endParaRPr>
          </a:p>
          <a:p>
            <a:r>
              <a:rPr lang="cs-CZ" sz="1600" dirty="0" smtClean="0">
                <a:latin typeface="+mn-lt"/>
              </a:rPr>
              <a:t>maloobchod</a:t>
            </a:r>
            <a:r>
              <a:rPr lang="cs-CZ" sz="1600" dirty="0">
                <a:latin typeface="+mn-lt"/>
              </a:rPr>
              <a:t>, kromě motorových vozidel a také z kategorie finanční zprostředkování, kromě pojišťovnictví a penzijního financování (v této kategorii však výrazný pokles kopíruje celorepublikový trend). </a:t>
            </a:r>
            <a:endParaRPr lang="cs-CZ" sz="1600" dirty="0" smtClean="0">
              <a:latin typeface="+mn-lt"/>
            </a:endParaRPr>
          </a:p>
          <a:p>
            <a:endParaRPr lang="cs-CZ" sz="1200" dirty="0">
              <a:latin typeface="+mn-lt"/>
            </a:endParaRPr>
          </a:p>
          <a:p>
            <a:endParaRPr lang="cs-CZ" sz="1000" dirty="0" smtClean="0">
              <a:latin typeface="+mn-lt"/>
            </a:endParaRPr>
          </a:p>
          <a:p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5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anotace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93" y="1621769"/>
            <a:ext cx="7776260" cy="4783138"/>
          </a:xfrm>
        </p:spPr>
        <p:txBody>
          <a:bodyPr lIns="0" tIns="0" rIns="0" bIns="0">
            <a:noAutofit/>
          </a:bodyPr>
          <a:lstStyle/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Rozvoj </a:t>
            </a:r>
            <a:r>
              <a:rPr lang="cs-CZ" sz="2000" dirty="0"/>
              <a:t>výroby v kvasinské výrobně ŠKODY AUTO a.s. vedl v posledních letech k prudkému navýšení počtu zaměstnanců, a to až na počet převyšující počet obyvatel Rychnova n/K.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Poptávka </a:t>
            </a:r>
            <a:r>
              <a:rPr lang="cs-CZ" sz="2000" dirty="0"/>
              <a:t>po pracovní síle a vysoká mzdová hladina se mohou jevit jako silné faktory povzbuzující imigraci, se kterou strategická rozhodnutí počítala?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Možnosti </a:t>
            </a:r>
            <a:r>
              <a:rPr lang="cs-CZ" sz="2000" dirty="0"/>
              <a:t>imigrace naráží mimo jiné na omezení bytového fondu v lokalitě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Příspěvek </a:t>
            </a:r>
            <a:r>
              <a:rPr lang="cs-CZ" sz="2000" b="1" dirty="0"/>
              <a:t>vychází z komparace oficiálních statistických dat a percepce a reprezentace těchto témat vlastními aktéry a zaměřuje se na specifické rozdíly v zjištěních o změnách lidnatosti, migrace a trhu s bydlením. </a:t>
            </a:r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7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Co ne/ukazují statistiky?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2" y="1312844"/>
            <a:ext cx="8523925" cy="5180853"/>
          </a:xfrm>
        </p:spPr>
        <p:txBody>
          <a:bodyPr lIns="0" tIns="0" rIns="0" bIns="0">
            <a:noAutofit/>
          </a:bodyPr>
          <a:lstStyle/>
          <a:p>
            <a:r>
              <a:rPr lang="cs-CZ" sz="1600" dirty="0" smtClean="0"/>
              <a:t>Region nemá </a:t>
            </a:r>
            <a:r>
              <a:rPr lang="cs-CZ" sz="1600" dirty="0"/>
              <a:t>potenciál uspokojit poptávku po pracovní síle </a:t>
            </a:r>
            <a:endParaRPr lang="cs-CZ" sz="1600" dirty="0" smtClean="0"/>
          </a:p>
          <a:p>
            <a:r>
              <a:rPr lang="cs-CZ" sz="1600" dirty="0" smtClean="0"/>
              <a:t>Dosavadní </a:t>
            </a:r>
            <a:r>
              <a:rPr lang="cs-CZ" sz="1600" dirty="0"/>
              <a:t>data o stěhování </a:t>
            </a:r>
            <a:r>
              <a:rPr lang="cs-CZ" sz="1600" dirty="0" smtClean="0"/>
              <a:t>neukazují na </a:t>
            </a:r>
            <a:r>
              <a:rPr lang="cs-CZ" sz="1600" dirty="0"/>
              <a:t>vývoj jednoznačně, i když v </a:t>
            </a:r>
            <a:r>
              <a:rPr lang="cs-CZ" sz="1600" dirty="0" smtClean="0"/>
              <a:t>posledním roce </a:t>
            </a:r>
            <a:r>
              <a:rPr lang="cs-CZ" sz="1600" dirty="0"/>
              <a:t>došlo k určitému </a:t>
            </a:r>
            <a:r>
              <a:rPr lang="cs-CZ" sz="1600" dirty="0" smtClean="0"/>
              <a:t>zvýšení objemu </a:t>
            </a:r>
            <a:r>
              <a:rPr lang="cs-CZ" sz="1600" dirty="0"/>
              <a:t>stěhování a i k vyššímu efektu migračního </a:t>
            </a:r>
            <a:r>
              <a:rPr lang="cs-CZ" sz="1600" dirty="0" smtClean="0"/>
              <a:t>salda</a:t>
            </a:r>
            <a:r>
              <a:rPr lang="cs-CZ" sz="1600" dirty="0"/>
              <a:t>.</a:t>
            </a:r>
          </a:p>
          <a:p>
            <a:r>
              <a:rPr lang="cs-CZ" sz="1600" dirty="0"/>
              <a:t>Možnosti stěhování jsou v místě imigrace limitovány především bytovým fondem a jeho cenovou hladinou na straně jedné, ale také různorodými faktory na straně potenciálních imigrantů (ať už z ČR nebo zahraničí), jejich rodin a dosavadního zázemí. </a:t>
            </a:r>
          </a:p>
          <a:p>
            <a:r>
              <a:rPr lang="cs-CZ" sz="1600" dirty="0"/>
              <a:t>Objem samotné pracovní síly je možno relativně pružněji navýšit dojížďkou, opět různého typu, nejen z hlediska frekvence (a tedy doby pobytu v daném území). Oficiální data o dojížďce do </a:t>
            </a:r>
            <a:r>
              <a:rPr lang="cs-CZ" sz="1600" dirty="0" smtClean="0"/>
              <a:t>zaměstnání </a:t>
            </a:r>
            <a:r>
              <a:rPr lang="cs-CZ" sz="1600" dirty="0"/>
              <a:t>zjištěná v roce 2011 jsou nerelevantní.</a:t>
            </a:r>
          </a:p>
          <a:p>
            <a:r>
              <a:rPr lang="cs-CZ" sz="1600" dirty="0" smtClean="0"/>
              <a:t>Počet </a:t>
            </a:r>
            <a:r>
              <a:rPr lang="cs-CZ" sz="1600" dirty="0"/>
              <a:t>uchazečů o práci klesá v posledních letech na reálné minimum, poptávají se tisíce pracovníků s kvalifikací základního vzdělání, ubývá ekonomických subjektů s malým či středním počtem zaměstnanců.</a:t>
            </a:r>
          </a:p>
          <a:p>
            <a:r>
              <a:rPr lang="cs-CZ" sz="1600" dirty="0" smtClean="0"/>
              <a:t>Data státní statistické služby </a:t>
            </a:r>
            <a:r>
              <a:rPr lang="cs-CZ" sz="1600" dirty="0"/>
              <a:t>jsou obecně v ČR hodnocena jako velmi kvalitní, což vychází především z jejich </a:t>
            </a:r>
            <a:r>
              <a:rPr lang="cs-CZ" sz="1600" dirty="0" smtClean="0"/>
              <a:t>pečlivé </a:t>
            </a:r>
            <a:r>
              <a:rPr lang="cs-CZ" sz="1600" dirty="0"/>
              <a:t>evidence a jednoznačné definice. Právě požadavek </a:t>
            </a:r>
            <a:r>
              <a:rPr lang="cs-CZ" sz="1600" b="1" dirty="0"/>
              <a:t>jednoznačné definice a identifikace zjišťovaného </a:t>
            </a:r>
            <a:r>
              <a:rPr lang="cs-CZ" sz="1600" b="1" dirty="0" smtClean="0"/>
              <a:t>znaku </a:t>
            </a:r>
            <a:r>
              <a:rPr lang="cs-CZ" sz="1600" b="1" dirty="0"/>
              <a:t>podle „de </a:t>
            </a:r>
            <a:r>
              <a:rPr lang="cs-CZ" sz="1600" b="1" dirty="0" err="1"/>
              <a:t>jure</a:t>
            </a:r>
            <a:r>
              <a:rPr lang="cs-CZ" sz="1600" b="1" dirty="0"/>
              <a:t>“ kritérií je zároveň zdrojem „nepružnosti“ některých dat </a:t>
            </a:r>
            <a:r>
              <a:rPr lang="cs-CZ" sz="1600" b="1" dirty="0" smtClean="0"/>
              <a:t>– podle </a:t>
            </a:r>
            <a:r>
              <a:rPr lang="cs-CZ" sz="1600" b="1" dirty="0"/>
              <a:t>místa trvalého </a:t>
            </a:r>
            <a:r>
              <a:rPr lang="cs-CZ" sz="1600" b="1" dirty="0" smtClean="0"/>
              <a:t>pobytu </a:t>
            </a:r>
            <a:r>
              <a:rPr lang="cs-CZ" sz="1600" b="1" dirty="0"/>
              <a:t>a </a:t>
            </a:r>
            <a:r>
              <a:rPr lang="cs-CZ" sz="1600" b="1" dirty="0" smtClean="0"/>
              <a:t> podle </a:t>
            </a:r>
            <a:r>
              <a:rPr lang="cs-CZ" sz="1600" b="1" dirty="0"/>
              <a:t>adresy </a:t>
            </a:r>
            <a:r>
              <a:rPr lang="cs-CZ" sz="1600" b="1" dirty="0" smtClean="0"/>
              <a:t>sídla</a:t>
            </a:r>
            <a:r>
              <a:rPr lang="cs-CZ" sz="1600" dirty="0" smtClean="0"/>
              <a:t>. </a:t>
            </a:r>
            <a:r>
              <a:rPr lang="cs-CZ" sz="1600" dirty="0"/>
              <a:t>Dalším zdrojem „nepružnosti“ je neaktuálnost podrobných dat o obyvatelstvu (např. dojížďky do zaměstnání) a bytovém fondu, tyto údaje nejsou zjišťovány průběžně, ale pouze jednou za deset let při sčítání lidu.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600" dirty="0">
                <a:cs typeface="Times New Roman"/>
              </a:rPr>
              <a:t>	</a:t>
            </a:r>
            <a:r>
              <a:rPr lang="cs-CZ" sz="1600" dirty="0" smtClean="0">
                <a:cs typeface="Times New Roman"/>
              </a:rPr>
              <a:t>				</a:t>
            </a:r>
            <a:r>
              <a:rPr lang="cs-CZ" sz="1400" dirty="0" smtClean="0">
                <a:cs typeface="Times New Roman"/>
              </a:rPr>
              <a:t>							</a:t>
            </a:r>
            <a:endParaRPr lang="cs-CZ" sz="1400" dirty="0"/>
          </a:p>
          <a:p>
            <a:pPr marL="0" indent="0">
              <a:spcBef>
                <a:spcPct val="0"/>
              </a:spcBef>
              <a:buNone/>
            </a:pPr>
            <a:endParaRPr lang="cs-CZ" sz="14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400" dirty="0"/>
          </a:p>
          <a:p>
            <a:pPr marL="0" indent="0">
              <a:spcBef>
                <a:spcPct val="0"/>
              </a:spcBef>
              <a:buNone/>
            </a:pPr>
            <a:endParaRPr lang="cs-CZ" sz="14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4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9798" y="2010870"/>
            <a:ext cx="12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79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Faktické obyvatelstvo?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359462"/>
            <a:ext cx="8177003" cy="5023876"/>
          </a:xfrm>
        </p:spPr>
        <p:txBody>
          <a:bodyPr lIns="0" tIns="0" rIns="0" bIns="0">
            <a:noAutofit/>
          </a:bodyPr>
          <a:lstStyle/>
          <a:p>
            <a:endParaRPr lang="cs-CZ" sz="1200" dirty="0" smtClean="0"/>
          </a:p>
          <a:p>
            <a:endParaRPr lang="cs-CZ" sz="1200" dirty="0"/>
          </a:p>
          <a:p>
            <a:pPr marL="0" indent="0">
              <a:buNone/>
            </a:pPr>
            <a:r>
              <a:rPr lang="cs-CZ" sz="1800" dirty="0" smtClean="0"/>
              <a:t>Jiné zdroje údajů o počtu obyvatel žijících v daném místě. </a:t>
            </a:r>
            <a:endParaRPr lang="cs-CZ" sz="1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Spotřeba energií, vody</a:t>
            </a:r>
          </a:p>
          <a:p>
            <a:r>
              <a:rPr lang="cs-CZ" sz="1800" dirty="0" smtClean="0"/>
              <a:t>Objem odpadních vod</a:t>
            </a:r>
          </a:p>
          <a:p>
            <a:r>
              <a:rPr lang="cs-CZ" sz="1800" dirty="0" smtClean="0"/>
              <a:t>Objem komunálního odpadu</a:t>
            </a:r>
          </a:p>
          <a:p>
            <a:r>
              <a:rPr lang="cs-CZ" sz="1800" dirty="0" smtClean="0"/>
              <a:t>Nově registrovaní u praktických lékařů</a:t>
            </a:r>
          </a:p>
          <a:p>
            <a:r>
              <a:rPr lang="cs-CZ" sz="1800" dirty="0" smtClean="0"/>
              <a:t>Děti zapsané ve školách a školkách</a:t>
            </a:r>
          </a:p>
          <a:p>
            <a:r>
              <a:rPr lang="cs-CZ" sz="1800" dirty="0" smtClean="0"/>
              <a:t>Zbytková data mobilních operátorů</a:t>
            </a:r>
            <a:endParaRPr lang="cs-CZ" sz="1800" dirty="0"/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>
                <a:cs typeface="Times New Roman"/>
              </a:rPr>
              <a:t>	</a:t>
            </a:r>
            <a:r>
              <a:rPr lang="cs-CZ" sz="1800" dirty="0" smtClean="0">
                <a:cs typeface="Times New Roman"/>
              </a:rPr>
              <a:t>					</a:t>
            </a:r>
            <a:r>
              <a:rPr lang="cs-CZ" sz="1200" dirty="0" smtClean="0">
                <a:cs typeface="Times New Roman"/>
              </a:rPr>
              <a:t>		</a:t>
            </a:r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9798" y="2010870"/>
            <a:ext cx="12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84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Otázky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359462"/>
            <a:ext cx="8177003" cy="5023876"/>
          </a:xfrm>
        </p:spPr>
        <p:txBody>
          <a:bodyPr lIns="0" tIns="0" rIns="0" bIns="0">
            <a:noAutofit/>
          </a:bodyPr>
          <a:lstStyle/>
          <a:p>
            <a:pPr lvl="0"/>
            <a:endParaRPr lang="cs-CZ" sz="1200" dirty="0" smtClean="0"/>
          </a:p>
          <a:p>
            <a:pPr lvl="0"/>
            <a:r>
              <a:rPr lang="cs-CZ" sz="2000" dirty="0" smtClean="0"/>
              <a:t>Na základě jakých dat vláda rozhoduje?</a:t>
            </a:r>
          </a:p>
          <a:p>
            <a:pPr lvl="0"/>
            <a:r>
              <a:rPr lang="cs-CZ" sz="2000" dirty="0" smtClean="0"/>
              <a:t>Na základě jakých dat spravuje území a jeho obyvatele státní správa a samospráva?</a:t>
            </a:r>
          </a:p>
          <a:p>
            <a:pPr lvl="0"/>
            <a:r>
              <a:rPr lang="cs-CZ" sz="2000" dirty="0" smtClean="0"/>
              <a:t>Na základě čeho tvoří strategičtí zaměstnavatelé svá rozhodnutí?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Co mohou ovlivnit místní vlády? Vláda? Kraj? Škodovka?</a:t>
            </a:r>
          </a:p>
          <a:p>
            <a:pPr lvl="0"/>
            <a:r>
              <a:rPr lang="cs-CZ" sz="2000" dirty="0" smtClean="0"/>
              <a:t>Spolupráce aktérů? (např. společné hlídky české a polské policie)</a:t>
            </a:r>
          </a:p>
          <a:p>
            <a:pPr lvl="0"/>
            <a:r>
              <a:rPr lang="cs-CZ" sz="2000" dirty="0" smtClean="0"/>
              <a:t>V rámci správních postupů? Jejich inovace?</a:t>
            </a:r>
          </a:p>
          <a:p>
            <a:pPr lvl="0"/>
            <a:r>
              <a:rPr lang="cs-CZ" sz="2000" dirty="0" smtClean="0"/>
              <a:t>Spontánně, neformálně?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„Vy jste si před tím neřekli…!“ „Nebýt Škodovky, nemá Solnice to, co má!“</a:t>
            </a:r>
          </a:p>
          <a:p>
            <a:pPr lvl="0"/>
            <a:endParaRPr lang="cs-CZ" sz="1200" dirty="0" smtClean="0"/>
          </a:p>
          <a:p>
            <a:pPr lvl="1"/>
            <a:endParaRPr lang="cs-CZ" sz="1600" dirty="0">
              <a:cs typeface="ＭＳ Ｐゴシック" charset="-128"/>
            </a:endParaRPr>
          </a:p>
          <a:p>
            <a:pPr lvl="1"/>
            <a:endParaRPr lang="cs-CZ" sz="1600" dirty="0" smtClean="0">
              <a:cs typeface="ＭＳ Ｐゴシック" charset="-128"/>
            </a:endParaRPr>
          </a:p>
          <a:p>
            <a:endParaRPr lang="cs-CZ" sz="1600" dirty="0"/>
          </a:p>
          <a:p>
            <a:pPr marL="0" indent="0">
              <a:spcBef>
                <a:spcPct val="0"/>
              </a:spcBef>
              <a:buNone/>
            </a:pPr>
            <a:r>
              <a:rPr lang="cs-CZ" sz="1200" dirty="0">
                <a:cs typeface="Times New Roman"/>
              </a:rPr>
              <a:t>	</a:t>
            </a:r>
            <a:r>
              <a:rPr lang="cs-CZ" sz="1200" dirty="0" smtClean="0">
                <a:cs typeface="Times New Roman"/>
              </a:rPr>
              <a:t>											</a:t>
            </a: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9798" y="2010870"/>
            <a:ext cx="12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6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Literatura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26" y="2222089"/>
            <a:ext cx="7374193" cy="4120789"/>
          </a:xfrm>
        </p:spPr>
        <p:txBody>
          <a:bodyPr lIns="0" tIns="0" rIns="0" bIns="0">
            <a:noAutofit/>
          </a:bodyPr>
          <a:lstStyle/>
          <a:p>
            <a:pPr>
              <a:spcAft>
                <a:spcPts val="0"/>
              </a:spcAft>
            </a:pP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Bernard, J., T. Kostelecký, M. </a:t>
            </a: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Illner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, J. Vobecká: Samospráva venkovských obcí a místní rozvoj. Praha: Sociologické nakladatelství, 2011.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Burcin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, B., T. Kučera, </a:t>
            </a: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J.Kuranda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: Prognóza vývoje obyvatelstva Královéhradeckého kraje a vybraných SO ORP na období 2018–2050 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Cejpek, J., D. </a:t>
            </a: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Edelmanová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, P. Frydrych, P. Klíma, B. </a:t>
            </a: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Krátošková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, M. Pechová. 2017. Dopady rozšiřování závodu Škoda Kvasiny na region Rychnov n. Kněžnou.  Případová studie Solnice Výzkumná zpráva. Praha. [online] [cit 14. 2. 2019]. Dostupné z: </a:t>
            </a:r>
            <a:r>
              <a:rPr lang="cs-CZ" sz="1050" u="sng" dirty="0">
                <a:solidFill>
                  <a:srgbClr val="000000"/>
                </a:solidFill>
                <a:ea typeface="MS PGothic"/>
                <a:cs typeface="MS PGothic"/>
                <a:hlinkClick r:id="rId3"/>
              </a:rPr>
              <a:t>http://urrlab.cz/sites/default/files/_UPLOAD/vyzkumna_zprava_solnice.pdf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CIRI Centrum rozvoje a inovací. 2016. Studie rozvoje průmyslové zóny Solnice – Kvasiny – Rychnov nad Kněžnou. Hradec Králové.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ČSÚ 2015. Historický lexikon obcí České republiky – 1869 – 2011 [online] [cit. 14. 2. 2019]. Dostupné z: https://www.czso.cz/csu/czso/iii-pocet-obyvatel-a-domu-podle-kraju-okresu-obci-a-casti-obci-v-letech-1869-2011_2015 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Kafuňková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, Lenka. 2014 Vznik sídliště v Rychnově nad Kněžnou v 70. letech 20. Století. Diplomová práce. Fakulta humanitních studií. UK v Praze. [online] [cit. 14. 2. 2019]. Dostupné z: https://dspace.cuni.cz/handle/20.500.11956/71695 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Rychnov nad Kněžnou. Územně analytické podklady ORP Rychnov n. </a:t>
            </a: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Kn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. [online] [cit. 14. 2. 2019]. Dostupné z: </a:t>
            </a:r>
            <a:r>
              <a:rPr lang="cs-CZ" sz="1050" u="sng" dirty="0">
                <a:solidFill>
                  <a:srgbClr val="000000"/>
                </a:solidFill>
                <a:ea typeface="MS PGothic"/>
                <a:cs typeface="MS PGothic"/>
                <a:hlinkClick r:id="rId4"/>
              </a:rPr>
              <a:t>http://m.rychnov-city.cz/uzemne-analyticke-podklady-orp-rychnov/ds-1084/p1=1737</a:t>
            </a:r>
            <a:endParaRPr lang="cs-CZ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Šindelářová, V., J. Felcman, D. </a:t>
            </a:r>
            <a:r>
              <a:rPr lang="cs-CZ" sz="1050" dirty="0" err="1">
                <a:solidFill>
                  <a:srgbClr val="000000"/>
                </a:solidFill>
                <a:ea typeface="MS PGothic"/>
                <a:cs typeface="MS PGothic"/>
              </a:rPr>
              <a:t>Franke</a:t>
            </a:r>
            <a:r>
              <a:rPr lang="cs-CZ" sz="1050" dirty="0">
                <a:solidFill>
                  <a:srgbClr val="000000"/>
                </a:solidFill>
                <a:ea typeface="MS PGothic"/>
                <a:cs typeface="MS PGothic"/>
              </a:rPr>
              <a:t>. 2017. Územní studie: Studie územních dopadů rozvoje průmyslové zóny Solnice – Kvasiny – Rychnov nad Kněžnou. Hradec </a:t>
            </a:r>
            <a:r>
              <a:rPr lang="cs-CZ" sz="1050" dirty="0" smtClean="0">
                <a:solidFill>
                  <a:srgbClr val="000000"/>
                </a:solidFill>
                <a:ea typeface="MS PGothic"/>
                <a:cs typeface="MS PGothic"/>
              </a:rPr>
              <a:t>Králové</a:t>
            </a:r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9798" y="2010870"/>
            <a:ext cx="12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2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Konec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7" y="1533633"/>
            <a:ext cx="8177003" cy="5023876"/>
          </a:xfrm>
        </p:spPr>
        <p:txBody>
          <a:bodyPr lIns="0" tIns="0" rIns="0" bIns="0">
            <a:noAutofit/>
          </a:bodyPr>
          <a:lstStyle/>
          <a:p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1200" dirty="0">
                <a:cs typeface="Times New Roman"/>
              </a:rPr>
              <a:t>	</a:t>
            </a:r>
            <a:r>
              <a:rPr lang="cs-CZ" sz="1200" dirty="0" smtClean="0">
                <a:cs typeface="Times New Roman"/>
              </a:rPr>
              <a:t>											</a:t>
            </a: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  <a:p>
            <a:pPr marL="0" indent="0">
              <a:spcBef>
                <a:spcPct val="0"/>
              </a:spcBef>
              <a:buNone/>
            </a:pPr>
            <a:endParaRPr lang="cs-CZ" sz="12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6850" y="3090733"/>
            <a:ext cx="12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vitkolu1\AppData\Local\Microsoft\Windows\Temporary Internet Files\Content.Outlook\18HD58O6\Brána_Škoda_Solnic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833"/>
            <a:ext cx="9144000" cy="48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96103" y="2069024"/>
            <a:ext cx="455179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Děkuji za pozornost a budu velmi ráda za vaše připomínky</a:t>
            </a:r>
          </a:p>
          <a:p>
            <a:pPr lvl="0" algn="ctr">
              <a:spcBef>
                <a:spcPct val="20000"/>
              </a:spcBef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Lucie Vítková, lucie.vitkova.1@uhk.cz</a:t>
            </a:r>
          </a:p>
        </p:txBody>
      </p:sp>
    </p:spTree>
    <p:extLst>
      <p:ext uri="{BB962C8B-B14F-4D97-AF65-F5344CB8AC3E}">
        <p14:creationId xmlns:p14="http://schemas.microsoft.com/office/powerpoint/2010/main" val="150703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úvod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92" y="1621769"/>
            <a:ext cx="8082365" cy="478313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000" dirty="0" err="1" smtClean="0"/>
              <a:t>Poč</a:t>
            </a:r>
            <a:r>
              <a:rPr lang="cs-CZ" sz="2000" dirty="0" smtClean="0"/>
              <a:t>e</a:t>
            </a:r>
            <a:r>
              <a:rPr lang="en-US" sz="2000" dirty="0" smtClean="0"/>
              <a:t>t</a:t>
            </a:r>
            <a:r>
              <a:rPr lang="cs-CZ" sz="2000" dirty="0" smtClean="0"/>
              <a:t> </a:t>
            </a:r>
            <a:r>
              <a:rPr lang="en-US" sz="2000" dirty="0" err="1" smtClean="0"/>
              <a:t>zaměstnanců</a:t>
            </a:r>
            <a:endParaRPr lang="cs-CZ" sz="2000" dirty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ve Strategické průmyslové zóně Solnice – Kvasiny – </a:t>
            </a:r>
            <a:r>
              <a:rPr lang="cs-CZ" sz="2000" dirty="0"/>
              <a:t>R</a:t>
            </a:r>
            <a:r>
              <a:rPr lang="cs-CZ" sz="2000" dirty="0" smtClean="0"/>
              <a:t>ychnov n/K (PZ Kvasiny)</a:t>
            </a:r>
          </a:p>
          <a:p>
            <a:pPr marL="0" indent="0">
              <a:spcBef>
                <a:spcPct val="0"/>
              </a:spcBef>
              <a:buNone/>
            </a:pP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1934: </a:t>
            </a:r>
            <a:r>
              <a:rPr lang="cs-CZ" sz="2000" b="1" dirty="0" smtClean="0">
                <a:solidFill>
                  <a:srgbClr val="92D050"/>
                </a:solidFill>
              </a:rPr>
              <a:t>270</a:t>
            </a: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1970: </a:t>
            </a:r>
            <a:r>
              <a:rPr lang="cs-CZ" sz="2000" b="1" dirty="0" smtClean="0">
                <a:solidFill>
                  <a:srgbClr val="92D050"/>
                </a:solidFill>
              </a:rPr>
              <a:t>760</a:t>
            </a: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1991: </a:t>
            </a:r>
            <a:r>
              <a:rPr lang="cs-CZ" sz="2000" b="1" dirty="0" smtClean="0">
                <a:solidFill>
                  <a:srgbClr val="92D050"/>
                </a:solidFill>
              </a:rPr>
              <a:t>950</a:t>
            </a: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2015: </a:t>
            </a:r>
            <a:r>
              <a:rPr lang="cs-CZ" sz="2400" b="1" dirty="0" smtClean="0">
                <a:solidFill>
                  <a:srgbClr val="92D050"/>
                </a:solidFill>
              </a:rPr>
              <a:t>4 500</a:t>
            </a: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2019: </a:t>
            </a:r>
            <a:r>
              <a:rPr lang="cs-CZ" sz="2800" b="1" dirty="0" smtClean="0">
                <a:solidFill>
                  <a:srgbClr val="92D050"/>
                </a:solidFill>
              </a:rPr>
              <a:t>12 200 </a:t>
            </a:r>
            <a:r>
              <a:rPr lang="cs-CZ" sz="2000" b="1" dirty="0" smtClean="0">
                <a:solidFill>
                  <a:srgbClr val="92D050"/>
                </a:solidFill>
              </a:rPr>
              <a:t>zaměstnanců</a:t>
            </a: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/>
              <a:t>t</a:t>
            </a:r>
            <a:r>
              <a:rPr lang="cs-CZ" sz="2000" dirty="0" smtClean="0"/>
              <a:t>zn. více než </a:t>
            </a:r>
            <a:r>
              <a:rPr lang="en-US" sz="2000" dirty="0" err="1" smtClean="0"/>
              <a:t>počet</a:t>
            </a:r>
            <a:r>
              <a:rPr lang="en-US" sz="2000" dirty="0" smtClean="0"/>
              <a:t> </a:t>
            </a:r>
            <a:r>
              <a:rPr lang="en-US" sz="2000" dirty="0" err="1"/>
              <a:t>obyvatel</a:t>
            </a:r>
            <a:r>
              <a:rPr lang="en-US" sz="2000" dirty="0"/>
              <a:t> </a:t>
            </a:r>
            <a:r>
              <a:rPr lang="en-US" sz="2000" dirty="0" err="1" smtClean="0"/>
              <a:t>Rychnov</a:t>
            </a:r>
            <a:r>
              <a:rPr lang="cs-CZ" sz="2000" dirty="0" smtClean="0"/>
              <a:t>a</a:t>
            </a:r>
            <a:r>
              <a:rPr lang="en-US" sz="2000" dirty="0" smtClean="0"/>
              <a:t> </a:t>
            </a:r>
            <a:r>
              <a:rPr lang="cs-CZ" sz="2000" dirty="0" smtClean="0"/>
              <a:t>n/K (</a:t>
            </a:r>
            <a:r>
              <a:rPr lang="cs-CZ" sz="2000" b="1" dirty="0" smtClean="0">
                <a:solidFill>
                  <a:srgbClr val="FF0000"/>
                </a:solidFill>
              </a:rPr>
              <a:t>11 100</a:t>
            </a:r>
            <a:r>
              <a:rPr lang="cs-CZ" sz="2000" dirty="0" smtClean="0"/>
              <a:t>)</a:t>
            </a:r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88467" y="455613"/>
            <a:ext cx="3793065" cy="576262"/>
          </a:xfrm>
        </p:spPr>
        <p:txBody>
          <a:bodyPr lIns="0" tIns="0" rIns="0" bIns="0"/>
          <a:lstStyle/>
          <a:p>
            <a:pPr algn="r"/>
            <a:r>
              <a:rPr lang="cs-CZ" sz="3200" dirty="0">
                <a:solidFill>
                  <a:schemeClr val="bg1"/>
                </a:solidFill>
              </a:rPr>
              <a:t>ú</a:t>
            </a:r>
            <a:r>
              <a:rPr lang="cs-CZ" sz="3200" dirty="0" smtClean="0">
                <a:solidFill>
                  <a:schemeClr val="bg1"/>
                </a:solidFill>
              </a:rPr>
              <a:t>vod – hlavní počty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00" y="1295103"/>
            <a:ext cx="8016500" cy="4783138"/>
          </a:xfrm>
        </p:spPr>
        <p:txBody>
          <a:bodyPr lIns="0" tIns="0" rIns="0" bIns="0">
            <a:noAutofit/>
          </a:bodyPr>
          <a:lstStyle/>
          <a:p>
            <a:pPr>
              <a:spcBef>
                <a:spcPct val="0"/>
              </a:spcBef>
            </a:pPr>
            <a:endParaRPr lang="cs-CZ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12 2OO </a:t>
            </a:r>
            <a:r>
              <a:rPr lang="cs-CZ" sz="2400" b="1" dirty="0" smtClean="0"/>
              <a:t>zaměstnanců v průmyslové zóně Kvasiny a okolí</a:t>
            </a:r>
          </a:p>
          <a:p>
            <a:pPr marL="0" indent="0">
              <a:spcBef>
                <a:spcPct val="0"/>
              </a:spcBef>
              <a:buNone/>
            </a:pPr>
            <a:endParaRPr lang="cs-CZ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2400" b="1" dirty="0" smtClean="0"/>
              <a:t>z toho přímo v Škoda Auto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9 300 </a:t>
            </a:r>
            <a:r>
              <a:rPr lang="cs-CZ" sz="2400" b="1" dirty="0" smtClean="0"/>
              <a:t>zaměstnanců</a:t>
            </a:r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(a 882 robotů)</a:t>
            </a:r>
          </a:p>
          <a:p>
            <a:pPr marL="0" indent="0">
              <a:spcBef>
                <a:spcPct val="0"/>
              </a:spcBef>
              <a:buNone/>
            </a:pPr>
            <a:endParaRPr lang="cs-CZ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4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dirty="0" smtClean="0"/>
              <a:t>Více než třetinu zaměstnanců </a:t>
            </a:r>
            <a:r>
              <a:rPr lang="cs-CZ" sz="2400" b="1" dirty="0"/>
              <a:t>tvoří cizinci </a:t>
            </a:r>
            <a:r>
              <a:rPr lang="cs-CZ" sz="2400" b="1" dirty="0" smtClean="0"/>
              <a:t>- cca 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300</a:t>
            </a:r>
            <a:r>
              <a:rPr lang="cs-CZ" sz="2400" b="1" dirty="0" smtClean="0"/>
              <a:t>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400" b="1" dirty="0" smtClean="0"/>
              <a:t>většinou Poláci</a:t>
            </a:r>
            <a:endParaRPr lang="cs-CZ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				</a:t>
            </a:r>
            <a:r>
              <a:rPr lang="cs-CZ" sz="2400" b="1" dirty="0" smtClean="0">
                <a:solidFill>
                  <a:srgbClr val="FF0000"/>
                </a:solidFill>
              </a:rPr>
              <a:t>3 200 Poláků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				   670 Ukrajinců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				   200 Slováků</a:t>
            </a:r>
          </a:p>
          <a:p>
            <a:pPr marL="0" indent="0">
              <a:spcBef>
                <a:spcPct val="0"/>
              </a:spcBef>
              <a:buNone/>
            </a:pPr>
            <a:endParaRPr lang="cs-CZ" sz="11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1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100" dirty="0"/>
          </a:p>
          <a:p>
            <a:pPr marL="0" indent="0">
              <a:spcBef>
                <a:spcPct val="0"/>
              </a:spcBef>
              <a:buNone/>
            </a:pPr>
            <a:endParaRPr lang="cs-CZ" sz="1100" dirty="0" smtClean="0"/>
          </a:p>
          <a:p>
            <a:pPr marL="0" indent="0">
              <a:spcBef>
                <a:spcPct val="0"/>
              </a:spcBef>
              <a:buNone/>
            </a:pPr>
            <a:endParaRPr lang="cs-CZ" sz="1100" dirty="0"/>
          </a:p>
          <a:p>
            <a:pPr marL="0" indent="0">
              <a:spcBef>
                <a:spcPct val="0"/>
              </a:spcBef>
              <a:buNone/>
            </a:pPr>
            <a:endParaRPr lang="cs-CZ" sz="11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úvod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92" y="1621769"/>
            <a:ext cx="8082365" cy="4783138"/>
          </a:xfrm>
        </p:spPr>
        <p:txBody>
          <a:bodyPr lIns="0" tIns="0" rIns="0" bIns="0">
            <a:noAutofit/>
          </a:bodyPr>
          <a:lstStyle/>
          <a:p>
            <a:pPr>
              <a:spcBef>
                <a:spcPct val="0"/>
              </a:spcBef>
            </a:pP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Poptávka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pracovní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síle</a:t>
            </a:r>
            <a:r>
              <a:rPr lang="en-US" sz="2000" b="1" dirty="0">
                <a:solidFill>
                  <a:srgbClr val="FF0000"/>
                </a:solidFill>
              </a:rPr>
              <a:t> a </a:t>
            </a:r>
            <a:r>
              <a:rPr lang="en-US" sz="2000" b="1" dirty="0" err="1">
                <a:solidFill>
                  <a:srgbClr val="FF0000"/>
                </a:solidFill>
              </a:rPr>
              <a:t>vysoká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mzdová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hladina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se </a:t>
            </a:r>
            <a:r>
              <a:rPr lang="cs-CZ" sz="2000" dirty="0" smtClean="0"/>
              <a:t>zřejmě jevily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/>
              <a:t>silné</a:t>
            </a:r>
            <a:r>
              <a:rPr lang="en-US" sz="2000" dirty="0"/>
              <a:t> </a:t>
            </a:r>
            <a:r>
              <a:rPr lang="en-US" sz="2000" dirty="0" err="1" smtClean="0"/>
              <a:t>faktory</a:t>
            </a:r>
            <a:r>
              <a:rPr lang="cs-CZ" sz="2000" dirty="0" smtClean="0"/>
              <a:t> které</a:t>
            </a:r>
            <a:r>
              <a:rPr lang="en-US" sz="2000" dirty="0" smtClean="0"/>
              <a:t> </a:t>
            </a:r>
            <a:r>
              <a:rPr lang="en-US" sz="2000" dirty="0" err="1" smtClean="0"/>
              <a:t>povzbu</a:t>
            </a:r>
            <a:r>
              <a:rPr lang="cs-CZ" sz="2000" dirty="0" smtClean="0"/>
              <a:t>d</a:t>
            </a:r>
            <a:r>
              <a:rPr lang="en-US" sz="2000" dirty="0" smtClean="0"/>
              <a:t>í </a:t>
            </a:r>
            <a:r>
              <a:rPr lang="en-US" sz="2000" b="1" dirty="0" err="1">
                <a:solidFill>
                  <a:srgbClr val="FF0000"/>
                </a:solidFill>
              </a:rPr>
              <a:t>imigraci</a:t>
            </a:r>
            <a:r>
              <a:rPr lang="en-US" sz="2000" dirty="0"/>
              <a:t> do </a:t>
            </a:r>
            <a:r>
              <a:rPr lang="en-US" sz="2000" dirty="0" err="1" smtClean="0"/>
              <a:t>regionu</a:t>
            </a:r>
            <a:r>
              <a:rPr lang="cs-CZ" sz="2000" dirty="0" smtClean="0"/>
              <a:t>, se kterou strategická rozhodnutí počítala?</a:t>
            </a:r>
          </a:p>
          <a:p>
            <a:pPr marL="0" indent="0">
              <a:spcBef>
                <a:spcPct val="0"/>
              </a:spcBef>
              <a:buNone/>
            </a:pPr>
            <a:endParaRPr lang="cs-CZ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M</a:t>
            </a:r>
            <a:r>
              <a:rPr lang="en-US" sz="2000" dirty="0" err="1" smtClean="0"/>
              <a:t>ožnosti</a:t>
            </a:r>
            <a:r>
              <a:rPr lang="en-US" sz="2000" dirty="0" smtClean="0"/>
              <a:t> </a:t>
            </a:r>
            <a:r>
              <a:rPr lang="cs-CZ" sz="2000" dirty="0" smtClean="0"/>
              <a:t>imigrace </a:t>
            </a:r>
            <a:r>
              <a:rPr lang="en-US" sz="2000" dirty="0" err="1" smtClean="0"/>
              <a:t>naráží</a:t>
            </a:r>
            <a:r>
              <a:rPr lang="en-US" sz="2000" dirty="0" smtClean="0"/>
              <a:t> </a:t>
            </a:r>
            <a:r>
              <a:rPr lang="cs-CZ" sz="2000" dirty="0" smtClean="0"/>
              <a:t>nejen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omezen</a:t>
            </a:r>
            <a:r>
              <a:rPr lang="cs-CZ" sz="2000" dirty="0" smtClean="0"/>
              <a:t>í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bytov</a:t>
            </a:r>
            <a:r>
              <a:rPr lang="cs-CZ" sz="2000" b="1" dirty="0" err="1" smtClean="0">
                <a:solidFill>
                  <a:srgbClr val="FF0000"/>
                </a:solidFill>
              </a:rPr>
              <a:t>ého</a:t>
            </a:r>
            <a:r>
              <a:rPr lang="en-US" sz="2000" dirty="0" smtClean="0"/>
              <a:t> fond</a:t>
            </a:r>
            <a:r>
              <a:rPr lang="cs-CZ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/>
              <a:t>v </a:t>
            </a:r>
            <a:r>
              <a:rPr lang="en-US" sz="2000" dirty="0" err="1"/>
              <a:t>lokalitě</a:t>
            </a:r>
            <a:r>
              <a:rPr lang="en-US" sz="2000" dirty="0"/>
              <a:t>. </a:t>
            </a: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r>
              <a:rPr lang="cs-CZ" sz="2000" dirty="0" smtClean="0"/>
              <a:t>Kdo tedy v montovně </a:t>
            </a:r>
            <a:r>
              <a:rPr lang="cs-CZ" sz="2000" dirty="0"/>
              <a:t>Š</a:t>
            </a:r>
            <a:r>
              <a:rPr lang="cs-CZ" sz="2000" dirty="0" smtClean="0"/>
              <a:t>kody Auto, a. s. v </a:t>
            </a:r>
            <a:r>
              <a:rPr lang="cs-CZ" sz="2000" dirty="0" err="1" smtClean="0"/>
              <a:t>Kvasinách</a:t>
            </a:r>
            <a:r>
              <a:rPr lang="cs-CZ" sz="2000" dirty="0" smtClean="0"/>
              <a:t> pracuje?</a:t>
            </a:r>
          </a:p>
          <a:p>
            <a:pPr>
              <a:spcBef>
                <a:spcPct val="0"/>
              </a:spcBef>
            </a:pPr>
            <a:r>
              <a:rPr lang="cs-CZ" sz="2000" dirty="0" smtClean="0"/>
              <a:t>Kde a jak pracovníci bydlí či dojíždí?</a:t>
            </a:r>
          </a:p>
          <a:p>
            <a:pPr>
              <a:spcBef>
                <a:spcPct val="0"/>
              </a:spcBef>
            </a:pPr>
            <a:r>
              <a:rPr lang="cs-CZ" sz="2000" dirty="0" smtClean="0"/>
              <a:t>Jaké jsou pozitivní a negativní dopady na region?</a:t>
            </a:r>
          </a:p>
          <a:p>
            <a:pPr>
              <a:spcBef>
                <a:spcPct val="0"/>
              </a:spcBef>
            </a:pPr>
            <a:r>
              <a:rPr lang="cs-CZ" sz="2000" dirty="0" smtClean="0"/>
              <a:t>Kdo je zodpovědný a kompetentní externality řešit? Jakými prostředky? </a:t>
            </a:r>
          </a:p>
          <a:p>
            <a:pPr>
              <a:spcBef>
                <a:spcPct val="0"/>
              </a:spcBef>
            </a:pPr>
            <a:r>
              <a:rPr lang="cs-CZ" sz="2000" dirty="0" smtClean="0"/>
              <a:t>Jak se situaci přizpůsobuje každodenní život v regionu?</a:t>
            </a:r>
          </a:p>
          <a:p>
            <a:pPr marL="0" indent="0">
              <a:spcBef>
                <a:spcPct val="0"/>
              </a:spcBef>
              <a:buNone/>
            </a:pPr>
            <a:endParaRPr lang="cs-CZ" sz="2000" strike="sngStrike" dirty="0" smtClean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5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360334" y="455613"/>
            <a:ext cx="4504266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600" dirty="0" smtClean="0">
                <a:solidFill>
                  <a:schemeClr val="bg1"/>
                </a:solidFill>
                <a:latin typeface="+mn-lt"/>
              </a:rPr>
              <a:t>Situace v regionu je exemplárním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88" y="1337733"/>
            <a:ext cx="9075174" cy="4748210"/>
          </a:xfrm>
        </p:spPr>
        <p:txBody>
          <a:bodyPr lIns="0" tIns="0" rIns="0" bIns="0">
            <a:noAutofit/>
          </a:bodyPr>
          <a:lstStyle/>
          <a:p>
            <a:pPr marL="457200" lvl="1" indent="0">
              <a:spcBef>
                <a:spcPct val="0"/>
              </a:spcBef>
              <a:buNone/>
            </a:pPr>
            <a:r>
              <a:rPr lang="cs-CZ" sz="2400" dirty="0" smtClean="0"/>
              <a:t>příkladem charakteristického rysu post-socialistických ekonomik</a:t>
            </a:r>
            <a:endParaRPr lang="cs-CZ" sz="1600" dirty="0"/>
          </a:p>
          <a:p>
            <a:pPr marL="457200" lvl="1" indent="0">
              <a:spcBef>
                <a:spcPct val="0"/>
              </a:spcBef>
              <a:buNone/>
            </a:pPr>
            <a:endParaRPr lang="cs-CZ" sz="1800" dirty="0" smtClean="0"/>
          </a:p>
          <a:p>
            <a:pPr lvl="1">
              <a:spcBef>
                <a:spcPct val="0"/>
              </a:spcBef>
            </a:pPr>
            <a:r>
              <a:rPr lang="cs-CZ" sz="1800" dirty="0" smtClean="0">
                <a:solidFill>
                  <a:prstClr val="black"/>
                </a:solidFill>
              </a:rPr>
              <a:t>vládní </a:t>
            </a:r>
            <a:r>
              <a:rPr lang="cs-CZ" sz="1800" dirty="0" err="1" smtClean="0">
                <a:solidFill>
                  <a:prstClr val="black"/>
                </a:solidFill>
              </a:rPr>
              <a:t>po</a:t>
            </a:r>
            <a:r>
              <a:rPr lang="cs-CZ" sz="1800" strike="sngStrike" dirty="0" err="1" smtClean="0">
                <a:solidFill>
                  <a:srgbClr val="FF0000"/>
                </a:solidFill>
              </a:rPr>
              <a:t>d</a:t>
            </a:r>
            <a:r>
              <a:rPr lang="cs-CZ" sz="1800" dirty="0" err="1" smtClean="0">
                <a:solidFill>
                  <a:prstClr val="black"/>
                </a:solidFill>
              </a:rPr>
              <a:t>bídky</a:t>
            </a:r>
            <a:endParaRPr lang="cs-CZ" sz="1800" dirty="0" smtClean="0">
              <a:solidFill>
                <a:prstClr val="black"/>
              </a:solidFill>
            </a:endParaRPr>
          </a:p>
          <a:p>
            <a:pPr lvl="1">
              <a:spcBef>
                <a:spcPct val="0"/>
              </a:spcBef>
            </a:pPr>
            <a:r>
              <a:rPr lang="cs-CZ" sz="1800" dirty="0" smtClean="0"/>
              <a:t>nízké postavení v rámci sítí nadnárodních koncernů</a:t>
            </a:r>
          </a:p>
          <a:p>
            <a:pPr lvl="1">
              <a:spcBef>
                <a:spcPct val="0"/>
              </a:spcBef>
            </a:pPr>
            <a:r>
              <a:rPr lang="cs-CZ" sz="1800" dirty="0" smtClean="0"/>
              <a:t>rozhodování je alokované</a:t>
            </a:r>
          </a:p>
          <a:p>
            <a:pPr lvl="1">
              <a:spcBef>
                <a:spcPct val="0"/>
              </a:spcBef>
            </a:pPr>
            <a:r>
              <a:rPr lang="cs-CZ" sz="1800" dirty="0" smtClean="0"/>
              <a:t>výroba s nízkou </a:t>
            </a:r>
            <a:r>
              <a:rPr lang="cs-CZ" sz="1800" dirty="0"/>
              <a:t>přidanou </a:t>
            </a:r>
            <a:r>
              <a:rPr lang="cs-CZ" sz="1800" dirty="0" smtClean="0"/>
              <a:t>hodnotou</a:t>
            </a:r>
            <a:endParaRPr lang="cs-CZ" sz="1800" dirty="0"/>
          </a:p>
          <a:p>
            <a:pPr lvl="1">
              <a:spcBef>
                <a:spcPct val="0"/>
              </a:spcBef>
            </a:pPr>
            <a:endParaRPr lang="cs-CZ" sz="1800" dirty="0" smtClean="0"/>
          </a:p>
          <a:p>
            <a:pPr lvl="1">
              <a:spcBef>
                <a:spcPct val="0"/>
              </a:spcBef>
            </a:pPr>
            <a:r>
              <a:rPr lang="cs-CZ" sz="1800" dirty="0" smtClean="0"/>
              <a:t>nadstandardní mzdy v pozicích požadujících nízkou kvalifikaci</a:t>
            </a:r>
          </a:p>
          <a:p>
            <a:pPr lvl="1">
              <a:spcBef>
                <a:spcPct val="0"/>
              </a:spcBef>
            </a:pPr>
            <a:r>
              <a:rPr lang="cs-CZ" sz="1800" dirty="0" smtClean="0"/>
              <a:t>„nepohodlné“ náročné pracovní podmínky, jen „dočasně“, než si vyděláme?</a:t>
            </a:r>
          </a:p>
          <a:p>
            <a:pPr lvl="1">
              <a:spcBef>
                <a:spcPct val="0"/>
              </a:spcBef>
            </a:pPr>
            <a:endParaRPr lang="cs-CZ" sz="1800" dirty="0" smtClean="0"/>
          </a:p>
          <a:p>
            <a:pPr lvl="1">
              <a:spcBef>
                <a:spcPct val="0"/>
              </a:spcBef>
            </a:pPr>
            <a:r>
              <a:rPr lang="cs-CZ" sz="1800" dirty="0" smtClean="0"/>
              <a:t>společenská odpovědnost nadnárodních koncernů? „co je branami závodu nás nezajímá“, po vlně kritiky se ŠA snaží v regionu veřejně pozitivně zviditelňovat, nižší společenská odpovědnost subdodavatelů</a:t>
            </a:r>
          </a:p>
          <a:p>
            <a:pPr lvl="1">
              <a:spcBef>
                <a:spcPct val="0"/>
              </a:spcBef>
            </a:pPr>
            <a:r>
              <a:rPr lang="cs-CZ" sz="1800" dirty="0"/>
              <a:t>„nejsou lidi“, nejsou řemeslníci, kuchaři, sestry, lékaři, učitelé</a:t>
            </a:r>
          </a:p>
          <a:p>
            <a:pPr lvl="1">
              <a:spcBef>
                <a:spcPct val="0"/>
              </a:spcBef>
            </a:pPr>
            <a:r>
              <a:rPr lang="cs-CZ" sz="1800" dirty="0" smtClean="0"/>
              <a:t>okolnosti pobytu zahraničních pracovníků na hranici zákona</a:t>
            </a:r>
          </a:p>
          <a:p>
            <a:pPr lvl="1">
              <a:spcBef>
                <a:spcPct val="0"/>
              </a:spcBef>
            </a:pPr>
            <a:r>
              <a:rPr lang="cs-CZ" sz="1800" dirty="0" smtClean="0"/>
              <a:t>kolapsy dopravy při střídání směn</a:t>
            </a:r>
          </a:p>
          <a:p>
            <a:pPr lvl="1">
              <a:spcBef>
                <a:spcPct val="0"/>
              </a:spcBef>
            </a:pPr>
            <a:r>
              <a:rPr lang="cs-CZ" sz="1600" dirty="0" smtClean="0"/>
              <a:t>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6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69874" y="455613"/>
            <a:ext cx="2616926" cy="576262"/>
          </a:xfrm>
        </p:spPr>
        <p:txBody>
          <a:bodyPr lIns="0" tIns="0" rIns="0" bIns="0"/>
          <a:lstStyle/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Externality…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00" y="1295103"/>
            <a:ext cx="8245100" cy="4783138"/>
          </a:xfrm>
        </p:spPr>
        <p:txBody>
          <a:bodyPr lIns="0" tIns="0" rIns="0" bIns="0">
            <a:noAutofit/>
          </a:bodyPr>
          <a:lstStyle/>
          <a:p>
            <a:pPr>
              <a:spcBef>
                <a:spcPct val="0"/>
              </a:spcBef>
            </a:pPr>
            <a:endParaRPr lang="cs-CZ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 smtClean="0"/>
              <a:t>Externality veřejně proklamované, v řešení samospráv a KÚ (např. „p</a:t>
            </a:r>
            <a:r>
              <a:rPr lang="en-US" sz="2000" dirty="0" err="1" smtClean="0"/>
              <a:t>roblémové</a:t>
            </a:r>
            <a:r>
              <a:rPr lang="en-US" sz="2000" dirty="0" smtClean="0"/>
              <a:t> </a:t>
            </a:r>
            <a:r>
              <a:rPr lang="en-US" sz="2000" dirty="0" err="1" smtClean="0"/>
              <a:t>okruhy</a:t>
            </a:r>
            <a:r>
              <a:rPr lang="cs-CZ" sz="2000" dirty="0" smtClean="0"/>
              <a:t>“  dle CIRI 2016)  </a:t>
            </a:r>
          </a:p>
          <a:p>
            <a:pPr lvl="1">
              <a:spcBef>
                <a:spcPct val="0"/>
              </a:spcBef>
            </a:pPr>
            <a:r>
              <a:rPr lang="en-US" sz="2000" dirty="0" err="1" smtClean="0"/>
              <a:t>Nedostatečná</a:t>
            </a:r>
            <a:r>
              <a:rPr lang="en-US" sz="2000" dirty="0" smtClean="0"/>
              <a:t> </a:t>
            </a:r>
            <a:r>
              <a:rPr lang="en-US" sz="2000" dirty="0" err="1"/>
              <a:t>kapacita</a:t>
            </a:r>
            <a:r>
              <a:rPr lang="en-US" sz="2000" dirty="0"/>
              <a:t> </a:t>
            </a:r>
            <a:r>
              <a:rPr lang="en-US" sz="2000" dirty="0" err="1"/>
              <a:t>dopravní</a:t>
            </a:r>
            <a:r>
              <a:rPr lang="en-US" sz="2000" dirty="0"/>
              <a:t> </a:t>
            </a:r>
            <a:r>
              <a:rPr lang="en-US" sz="2000" dirty="0" err="1"/>
              <a:t>infrastruktury</a:t>
            </a:r>
            <a:r>
              <a:rPr lang="en-US" sz="2000" dirty="0"/>
              <a:t>, </a:t>
            </a:r>
            <a:r>
              <a:rPr lang="cs-CZ" sz="2000" dirty="0" smtClean="0"/>
              <a:t>(doprava zaměstnanců, materiálu a cca 316 tisíc ročně vyrobených aut)</a:t>
            </a:r>
            <a:endParaRPr lang="en-US" sz="2000" dirty="0"/>
          </a:p>
          <a:p>
            <a:pPr lvl="1">
              <a:spcBef>
                <a:spcPct val="0"/>
              </a:spcBef>
            </a:pPr>
            <a:r>
              <a:rPr lang="en-US" sz="2000" dirty="0" err="1"/>
              <a:t>Nedostatek</a:t>
            </a:r>
            <a:r>
              <a:rPr lang="en-US" sz="2000" dirty="0"/>
              <a:t> </a:t>
            </a:r>
            <a:r>
              <a:rPr lang="en-US" sz="2000" dirty="0" err="1"/>
              <a:t>kvalifikovaných</a:t>
            </a:r>
            <a:r>
              <a:rPr lang="en-US" sz="2000" dirty="0"/>
              <a:t> </a:t>
            </a:r>
            <a:r>
              <a:rPr lang="en-US" sz="2000" dirty="0" err="1"/>
              <a:t>pracovních</a:t>
            </a:r>
            <a:r>
              <a:rPr lang="en-US" sz="2000" dirty="0"/>
              <a:t> </a:t>
            </a:r>
            <a:r>
              <a:rPr lang="en-US" sz="2000" dirty="0" err="1"/>
              <a:t>sil</a:t>
            </a:r>
            <a:endParaRPr lang="en-US" sz="2000" dirty="0"/>
          </a:p>
          <a:p>
            <a:pPr lvl="1">
              <a:spcBef>
                <a:spcPct val="0"/>
              </a:spcBef>
            </a:pPr>
            <a:r>
              <a:rPr lang="en-US" sz="2000" dirty="0" err="1"/>
              <a:t>Nedostatek</a:t>
            </a:r>
            <a:r>
              <a:rPr lang="en-US" sz="2000" dirty="0"/>
              <a:t> </a:t>
            </a:r>
            <a:r>
              <a:rPr lang="en-US" sz="2000" dirty="0" err="1"/>
              <a:t>vhodného</a:t>
            </a:r>
            <a:r>
              <a:rPr lang="en-US" sz="2000" dirty="0"/>
              <a:t> </a:t>
            </a:r>
            <a:r>
              <a:rPr lang="en-US" sz="2000" dirty="0" err="1"/>
              <a:t>bydlení</a:t>
            </a:r>
            <a:r>
              <a:rPr lang="en-US" sz="2000" dirty="0"/>
              <a:t> pro </a:t>
            </a:r>
            <a:r>
              <a:rPr lang="en-US" sz="2000" dirty="0" err="1"/>
              <a:t>stabilizaci</a:t>
            </a:r>
            <a:r>
              <a:rPr lang="en-US" sz="2000" dirty="0"/>
              <a:t> </a:t>
            </a:r>
            <a:r>
              <a:rPr lang="en-US" sz="2000" dirty="0" err="1"/>
              <a:t>pracovních</a:t>
            </a:r>
            <a:r>
              <a:rPr lang="en-US" sz="2000" dirty="0"/>
              <a:t> </a:t>
            </a:r>
            <a:r>
              <a:rPr lang="en-US" sz="2000" dirty="0" err="1"/>
              <a:t>sil</a:t>
            </a:r>
            <a:endParaRPr lang="en-US" sz="2000" dirty="0"/>
          </a:p>
          <a:p>
            <a:pPr lvl="1">
              <a:spcBef>
                <a:spcPct val="0"/>
              </a:spcBef>
            </a:pPr>
            <a:r>
              <a:rPr lang="en-US" sz="2000" dirty="0" err="1"/>
              <a:t>Nedostatečný</a:t>
            </a:r>
            <a:r>
              <a:rPr lang="en-US" sz="2000" dirty="0"/>
              <a:t> </a:t>
            </a:r>
            <a:r>
              <a:rPr lang="en-US" sz="2000" dirty="0" err="1"/>
              <a:t>rozvoj</a:t>
            </a:r>
            <a:r>
              <a:rPr lang="en-US" sz="2000" dirty="0"/>
              <a:t> </a:t>
            </a:r>
            <a:r>
              <a:rPr lang="en-US" sz="2000" dirty="0" err="1"/>
              <a:t>komplementárních</a:t>
            </a:r>
            <a:r>
              <a:rPr lang="en-US" sz="2000" dirty="0"/>
              <a:t> </a:t>
            </a:r>
            <a:r>
              <a:rPr lang="en-US" sz="2000" dirty="0" err="1"/>
              <a:t>služeb</a:t>
            </a:r>
            <a:r>
              <a:rPr lang="en-US" sz="2000" dirty="0"/>
              <a:t> (</a:t>
            </a:r>
            <a:r>
              <a:rPr lang="en-US" sz="2000" dirty="0" err="1"/>
              <a:t>volnočasové</a:t>
            </a:r>
            <a:r>
              <a:rPr lang="en-US" sz="2000" dirty="0"/>
              <a:t>, </a:t>
            </a:r>
            <a:r>
              <a:rPr lang="en-US" sz="2000" dirty="0" err="1"/>
              <a:t>sociální</a:t>
            </a:r>
            <a:r>
              <a:rPr lang="en-US" sz="2000" dirty="0"/>
              <a:t>, </a:t>
            </a:r>
            <a:r>
              <a:rPr lang="en-US" sz="2000" dirty="0" err="1"/>
              <a:t>zdravotní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lvl="1">
              <a:spcBef>
                <a:spcPct val="0"/>
              </a:spcBef>
            </a:pPr>
            <a:r>
              <a:rPr lang="en-US" sz="2000" dirty="0" err="1"/>
              <a:t>Enviromentální</a:t>
            </a:r>
            <a:r>
              <a:rPr lang="en-US" sz="2000" dirty="0"/>
              <a:t> </a:t>
            </a:r>
            <a:r>
              <a:rPr lang="en-US" sz="2000" dirty="0" err="1"/>
              <a:t>aspekty</a:t>
            </a:r>
            <a:r>
              <a:rPr lang="en-US" sz="2000" dirty="0"/>
              <a:t> </a:t>
            </a:r>
            <a:r>
              <a:rPr lang="en-US" sz="2000" dirty="0" err="1"/>
              <a:t>rozvoje</a:t>
            </a:r>
            <a:r>
              <a:rPr lang="en-US" sz="2000" dirty="0"/>
              <a:t> </a:t>
            </a:r>
            <a:r>
              <a:rPr lang="en-US" sz="2000" dirty="0" err="1"/>
              <a:t>území</a:t>
            </a:r>
            <a:endParaRPr lang="cs-CZ" sz="2000" dirty="0"/>
          </a:p>
          <a:p>
            <a:pPr lvl="1">
              <a:spcBef>
                <a:spcPct val="0"/>
              </a:spcBef>
            </a:pPr>
            <a:r>
              <a:rPr lang="en-US" sz="2000" dirty="0" err="1" smtClean="0"/>
              <a:t>Nárůst</a:t>
            </a:r>
            <a:r>
              <a:rPr lang="en-US" sz="2000" dirty="0" smtClean="0"/>
              <a:t> </a:t>
            </a:r>
            <a:r>
              <a:rPr lang="en-US" sz="2000" dirty="0"/>
              <a:t>socio-</a:t>
            </a:r>
            <a:r>
              <a:rPr lang="en-US" sz="2000" dirty="0" err="1"/>
              <a:t>patologických</a:t>
            </a:r>
            <a:r>
              <a:rPr lang="en-US" sz="2000" dirty="0"/>
              <a:t> </a:t>
            </a:r>
            <a:r>
              <a:rPr lang="en-US" sz="2000" dirty="0" err="1" smtClean="0"/>
              <a:t>jevů</a:t>
            </a:r>
            <a:endParaRPr lang="cs-CZ" sz="2000" dirty="0" smtClean="0"/>
          </a:p>
          <a:p>
            <a:pPr lvl="1">
              <a:spcBef>
                <a:spcPct val="0"/>
              </a:spcBef>
            </a:pPr>
            <a:endParaRPr lang="cs-CZ" sz="20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cs-CZ" sz="2000" dirty="0" smtClean="0"/>
              <a:t>Zhoršený počet bezpečí, pobyt cca 1 000 cizinců (pobývajících zpravidla omezeně na 3 měsíce)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cs-CZ" sz="2000" dirty="0" smtClean="0"/>
              <a:t>Dopravní ne/bezpečnost, nedodržování </a:t>
            </a:r>
            <a:r>
              <a:rPr lang="cs-CZ" sz="2000" dirty="0"/>
              <a:t>dopravních předpisů Poláky – rychlost, parkování (horší vymahatelnost postihů, </a:t>
            </a:r>
            <a:r>
              <a:rPr lang="cs-CZ" sz="2000" dirty="0" smtClean="0"/>
              <a:t>„Poláci </a:t>
            </a:r>
            <a:r>
              <a:rPr lang="cs-CZ" sz="2000" dirty="0"/>
              <a:t>si z českých policistů nic nedělají)</a:t>
            </a:r>
          </a:p>
          <a:p>
            <a:pPr lvl="1"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1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71261" y="455613"/>
            <a:ext cx="4502258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Rytmus života?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  <p:pic>
        <p:nvPicPr>
          <p:cNvPr id="6" name="Picture 2" descr="C:\Users\vitkolu1\AppData\Local\Microsoft\Windows\Temporary Internet Files\Content.Outlook\18HD58O6\Kartička zaměstnanc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608"/>
            <a:ext cx="9144000" cy="46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0103" y="6174658"/>
            <a:ext cx="773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…podle rytmu linky a 18 směnného provozu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88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13275" y="455613"/>
            <a:ext cx="4073525" cy="576262"/>
          </a:xfrm>
        </p:spPr>
        <p:txBody>
          <a:bodyPr lIns="0" tIns="0" rIns="0" bIns="0"/>
          <a:lstStyle/>
          <a:p>
            <a:pPr algn="r" eaLnBrk="1" hangingPunct="1"/>
            <a:r>
              <a:rPr lang="cs-CZ" sz="2800" dirty="0" smtClean="0">
                <a:solidFill>
                  <a:schemeClr val="bg1"/>
                </a:solidFill>
                <a:latin typeface="+mn-lt"/>
              </a:rPr>
              <a:t>Lidnatost?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80" y="1553495"/>
            <a:ext cx="7639665" cy="4357893"/>
          </a:xfrm>
        </p:spPr>
        <p:txBody>
          <a:bodyPr lIns="0" tIns="0" rIns="0" bIns="0">
            <a:noAutofit/>
          </a:bodyPr>
          <a:lstStyle/>
          <a:p>
            <a:r>
              <a:rPr lang="cs-CZ" sz="2400" dirty="0" smtClean="0"/>
              <a:t>Obecně se na veřejnosti (např. v obecních zpravodajích) objevují názory, že růst lidnatosti sídla je žádoucí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C000"/>
                </a:solidFill>
              </a:rPr>
              <a:t>     Vazba na rozpočtové určení daní</a:t>
            </a:r>
            <a:r>
              <a:rPr lang="cs-CZ" sz="2400" dirty="0" smtClean="0"/>
              <a:t>, „obcím jde o peníze“</a:t>
            </a:r>
          </a:p>
          <a:p>
            <a:r>
              <a:rPr lang="cs-CZ" sz="2400" dirty="0" smtClean="0"/>
              <a:t>Počet obyvatel s trvalým bydlištěm v obci!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apř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. v Solnici v roce 2017 </a:t>
            </a:r>
            <a:endParaRPr lang="cs-CZ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počet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obyvatel s trvalým bydlištěm klesl o 23 osob na 2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109, avšak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cca 400 – 500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osob bylo v obci nově ubytovaných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7 legálních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ubytoven a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50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dalších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Ing. Hostinský, starosta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>Solnice</a:t>
            </a:r>
            <a:r>
              <a:rPr lang="cs-CZ" sz="1800" dirty="0">
                <a:solidFill>
                  <a:schemeClr val="accent3">
                    <a:lumMod val="75000"/>
                  </a:schemeClr>
                </a:solidFill>
              </a:rPr>
              <a:t>, Rychnovský zpravodaj 2017/3)</a:t>
            </a:r>
          </a:p>
          <a:p>
            <a:endParaRPr lang="cs-CZ" sz="2400" dirty="0"/>
          </a:p>
          <a:p>
            <a:pPr marL="0" lvl="0" indent="0">
              <a:buNone/>
            </a:pPr>
            <a:endParaRPr lang="cs-CZ" sz="2000" dirty="0"/>
          </a:p>
          <a:p>
            <a:pPr>
              <a:spcBef>
                <a:spcPct val="0"/>
              </a:spcBef>
            </a:pPr>
            <a:endParaRPr lang="cs-CZ" sz="2000" dirty="0" smtClean="0"/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8" y="285003"/>
            <a:ext cx="917482" cy="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3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v logotypu FF a TAC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dpis prezentace v logotypu FF a TACR" id="{8C9902D3-86D3-4006-8895-E5496438EF8C}" vid="{0991AAD8-FD2F-4A71-B764-01947F30098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A9D53D2423064CB408674544AF47F0" ma:contentTypeVersion="1" ma:contentTypeDescription="Vytvoří nový dokument" ma:contentTypeScope="" ma:versionID="c3316e6db6c84751816ad574fe42616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07ce7dccea0fb89f33b58a1da5c0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DCC086-5CF0-4509-B940-AC7FB80D4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9249F-4A1B-49F4-99DD-A8349F864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347BF0-9C14-4A75-AEB3-7B02DC9E57D3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logotypu FF a TACR</Template>
  <TotalTime>2301</TotalTime>
  <Words>2125</Words>
  <Application>Microsoft Office PowerPoint</Application>
  <PresentationFormat>On-screen Show (4:3)</PresentationFormat>
  <Paragraphs>848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Comenia Sans</vt:lpstr>
      <vt:lpstr>Gradec</vt:lpstr>
      <vt:lpstr>Times New Roman</vt:lpstr>
      <vt:lpstr>Prezentace v logotypu FF a TACR</vt:lpstr>
      <vt:lpstr>Lidé, práce a bydlení  v dopadovém území Strategické průmyslové zóny  Kvasiny – Solnice – Rychnov  n/K</vt:lpstr>
      <vt:lpstr>anotace</vt:lpstr>
      <vt:lpstr>úvod</vt:lpstr>
      <vt:lpstr>úvod – hlavní počty</vt:lpstr>
      <vt:lpstr>úvod</vt:lpstr>
      <vt:lpstr>Situace v regionu je exemplárním</vt:lpstr>
      <vt:lpstr>Externality…</vt:lpstr>
      <vt:lpstr>Rytmus života?</vt:lpstr>
      <vt:lpstr>Lidnatost?</vt:lpstr>
      <vt:lpstr>Lidnatost</vt:lpstr>
      <vt:lpstr>Lidnatost v delší perspektivě</vt:lpstr>
      <vt:lpstr>Měna obyvatelstva</vt:lpstr>
      <vt:lpstr>Struktura podle věku a pohlaví</vt:lpstr>
      <vt:lpstr>Bytový fond</vt:lpstr>
      <vt:lpstr>Ceny bydlení</vt:lpstr>
      <vt:lpstr>zaměstnanost</vt:lpstr>
      <vt:lpstr>Na co studovat?</vt:lpstr>
      <vt:lpstr>Volná pracovní místa</vt:lpstr>
      <vt:lpstr>Ekonomické subjekty</vt:lpstr>
      <vt:lpstr>Co ne/ukazují statistiky?</vt:lpstr>
      <vt:lpstr>Faktické obyvatelstvo?</vt:lpstr>
      <vt:lpstr>Otázky</vt:lpstr>
      <vt:lpstr>Literatura</vt:lpstr>
      <vt:lpstr>Konec</vt:lpstr>
    </vt:vector>
  </TitlesOfParts>
  <Company>FF UHK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Vítková Lucie 1</dc:creator>
  <cp:lastModifiedBy>Petr Vítek</cp:lastModifiedBy>
  <cp:revision>129</cp:revision>
  <cp:lastPrinted>2019-05-18T07:53:07Z</cp:lastPrinted>
  <dcterms:created xsi:type="dcterms:W3CDTF">2019-05-15T08:23:11Z</dcterms:created>
  <dcterms:modified xsi:type="dcterms:W3CDTF">2019-10-03T04:19:05Z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