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6"/>
  </p:notesMasterIdLst>
  <p:sldIdLst>
    <p:sldId id="305" r:id="rId2"/>
    <p:sldId id="280" r:id="rId3"/>
    <p:sldId id="279" r:id="rId4"/>
    <p:sldId id="283" r:id="rId5"/>
    <p:sldId id="282" r:id="rId6"/>
    <p:sldId id="284" r:id="rId7"/>
    <p:sldId id="281" r:id="rId8"/>
    <p:sldId id="286" r:id="rId9"/>
    <p:sldId id="307" r:id="rId10"/>
    <p:sldId id="287" r:id="rId11"/>
    <p:sldId id="310" r:id="rId12"/>
    <p:sldId id="313" r:id="rId13"/>
    <p:sldId id="314" r:id="rId14"/>
    <p:sldId id="311" r:id="rId15"/>
    <p:sldId id="312" r:id="rId16"/>
    <p:sldId id="288" r:id="rId17"/>
    <p:sldId id="317" r:id="rId18"/>
    <p:sldId id="308" r:id="rId19"/>
    <p:sldId id="318" r:id="rId20"/>
    <p:sldId id="319" r:id="rId21"/>
    <p:sldId id="320" r:id="rId22"/>
    <p:sldId id="315" r:id="rId23"/>
    <p:sldId id="316" r:id="rId24"/>
    <p:sldId id="302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979" autoAdjust="0"/>
  </p:normalViewPr>
  <p:slideViewPr>
    <p:cSldViewPr>
      <p:cViewPr varScale="1">
        <p:scale>
          <a:sx n="66" d="100"/>
          <a:sy n="66" d="100"/>
        </p:scale>
        <p:origin x="1208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FA576-4EB3-4915-BA06-2D712E1D5567}" type="datetimeFigureOut">
              <a:rPr lang="cs-CZ" smtClean="0"/>
              <a:pPr/>
              <a:t>03.10.2019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88B4C-B08E-4992-AA4A-F86A59E16A6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88B4C-B08E-4992-AA4A-F86A59E16A67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0851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88B4C-B08E-4992-AA4A-F86A59E16A67}" type="slidenum">
              <a:rPr lang="cs-CZ" smtClean="0"/>
              <a:pPr/>
              <a:t>10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88B4C-B08E-4992-AA4A-F86A59E16A67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1338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88B4C-B08E-4992-AA4A-F86A59E16A67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0411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88B4C-B08E-4992-AA4A-F86A59E16A67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5683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88B4C-B08E-4992-AA4A-F86A59E16A67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7474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88B4C-B08E-4992-AA4A-F86A59E16A67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8845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88B4C-B08E-4992-AA4A-F86A59E16A67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88B4C-B08E-4992-AA4A-F86A59E16A67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6810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88B4C-B08E-4992-AA4A-F86A59E16A67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0861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88B4C-B08E-4992-AA4A-F86A59E16A67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6595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88B4C-B08E-4992-AA4A-F86A59E16A67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88B4C-B08E-4992-AA4A-F86A59E16A67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6409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88B4C-B08E-4992-AA4A-F86A59E16A67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51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88B4C-B08E-4992-AA4A-F86A59E16A67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0600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88B4C-B08E-4992-AA4A-F86A59E16A67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62434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31560-24FB-42C5-8D21-D9F1B77274A8}" type="slidenum">
              <a:rPr lang="cs-CZ" smtClean="0"/>
              <a:pPr/>
              <a:t>24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88B4C-B08E-4992-AA4A-F86A59E16A67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88B4C-B08E-4992-AA4A-F86A59E16A67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88B4C-B08E-4992-AA4A-F86A59E16A67}" type="slidenum">
              <a:rPr lang="cs-CZ" smtClean="0"/>
              <a:pPr/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88B4C-B08E-4992-AA4A-F86A59E16A67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88B4C-B08E-4992-AA4A-F86A59E16A67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88B4C-B08E-4992-AA4A-F86A59E16A67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88B4C-B08E-4992-AA4A-F86A59E16A67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5617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03.10.2019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03.10.2019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03.10.2019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2852936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cs-CZ" i="1" dirty="0">
                <a:solidFill>
                  <a:schemeClr val="bg1"/>
                </a:solidFill>
              </a:rPr>
              <a:t>Idea spravedlivé války a její obhájci po obou stranách česko-polské hranice na počátku 15. století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5064"/>
            <a:ext cx="4606575" cy="28529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574" y="4005064"/>
            <a:ext cx="4594575" cy="2852936"/>
          </a:xfrm>
          <a:prstGeom prst="rect">
            <a:avLst/>
          </a:prstGeom>
        </p:spPr>
      </p:pic>
      <p:sp>
        <p:nvSpPr>
          <p:cNvPr id="8" name="Podnadpis 2"/>
          <p:cNvSpPr txBox="1">
            <a:spLocks/>
          </p:cNvSpPr>
          <p:nvPr/>
        </p:nvSpPr>
        <p:spPr>
          <a:xfrm>
            <a:off x="0" y="2852936"/>
            <a:ext cx="9540552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Michal Rigel</a:t>
            </a:r>
          </a:p>
          <a:p>
            <a:r>
              <a:rPr lang="cs-CZ" dirty="0" smtClean="0"/>
              <a:t>Univerzita Hradec Králové</a:t>
            </a:r>
          </a:p>
        </p:txBody>
      </p:sp>
    </p:spTree>
    <p:extLst>
      <p:ext uri="{BB962C8B-B14F-4D97-AF65-F5344CB8AC3E}">
        <p14:creationId xmlns:p14="http://schemas.microsoft.com/office/powerpoint/2010/main" val="21693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Spravedlivá válka – české země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4497363"/>
          </a:xfrm>
        </p:spPr>
        <p:txBody>
          <a:bodyPr>
            <a:normAutofit/>
          </a:bodyPr>
          <a:lstStyle/>
          <a:p>
            <a:r>
              <a:rPr lang="cs-CZ" sz="3800" dirty="0" smtClean="0"/>
              <a:t>Doba husitská jako násilné prostředí plné bojů  -&gt; první dochované pokročilé úvahy a intenzivnější diskuse o etických aspektech války.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8590" y="4028474"/>
            <a:ext cx="4396647" cy="282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661" y="3969948"/>
            <a:ext cx="1933338" cy="2864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Spravedlivá válka – české země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4497363"/>
          </a:xfrm>
        </p:spPr>
        <p:txBody>
          <a:bodyPr>
            <a:normAutofit/>
          </a:bodyPr>
          <a:lstStyle/>
          <a:p>
            <a:r>
              <a:rPr lang="cs-CZ" sz="4000" b="1" dirty="0"/>
              <a:t>Jakoubek ze Stříbra (</a:t>
            </a:r>
            <a:r>
              <a:rPr lang="cs-CZ" sz="4000" b="1" dirty="0" smtClean="0"/>
              <a:t>1372?-1429)</a:t>
            </a:r>
            <a:endParaRPr lang="cs-CZ" sz="3800" b="1" dirty="0"/>
          </a:p>
          <a:p>
            <a:r>
              <a:rPr lang="cs-CZ" sz="4000" i="1" dirty="0" smtClean="0"/>
              <a:t>De </a:t>
            </a:r>
            <a:r>
              <a:rPr lang="cs-CZ" sz="4000" i="1" dirty="0" err="1"/>
              <a:t>bellis</a:t>
            </a:r>
            <a:r>
              <a:rPr lang="cs-CZ" sz="4000" dirty="0"/>
              <a:t> (1967</a:t>
            </a:r>
            <a:r>
              <a:rPr lang="cs-CZ" sz="4000" dirty="0" smtClean="0"/>
              <a:t>), </a:t>
            </a:r>
            <a:r>
              <a:rPr lang="cs-CZ" sz="4000" i="1" dirty="0" smtClean="0"/>
              <a:t>Ad </a:t>
            </a:r>
            <a:r>
              <a:rPr lang="cs-CZ" sz="4000" i="1" dirty="0" err="1"/>
              <a:t>bellum</a:t>
            </a:r>
            <a:r>
              <a:rPr lang="cs-CZ" sz="4000" dirty="0"/>
              <a:t> (in Soukup 2003: 205-208</a:t>
            </a:r>
            <a:r>
              <a:rPr lang="cs-CZ" sz="4000" dirty="0" smtClean="0"/>
              <a:t>), </a:t>
            </a:r>
            <a:r>
              <a:rPr lang="cs-CZ" sz="4000" i="1" dirty="0"/>
              <a:t>Výklad na </a:t>
            </a:r>
            <a:r>
              <a:rPr lang="cs-CZ" sz="4000" i="1" dirty="0" err="1"/>
              <a:t>zjevenie</a:t>
            </a:r>
            <a:r>
              <a:rPr lang="cs-CZ" sz="4000" i="1" dirty="0"/>
              <a:t> sv. Jana</a:t>
            </a:r>
            <a:r>
              <a:rPr lang="cs-CZ" sz="4000" dirty="0"/>
              <a:t> (1932</a:t>
            </a:r>
            <a:r>
              <a:rPr lang="cs-CZ" sz="4000" dirty="0" smtClean="0"/>
              <a:t>)</a:t>
            </a:r>
            <a:endParaRPr lang="cs-CZ" sz="3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877481"/>
            <a:ext cx="2016224" cy="2940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900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Spravedlivá válka – české země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5157192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Jan z Příbrami (</a:t>
            </a:r>
            <a:r>
              <a:rPr lang="pt-BR" sz="4000" b="1" dirty="0" smtClean="0"/>
              <a:t>1387</a:t>
            </a:r>
            <a:r>
              <a:rPr lang="cs-CZ" sz="4000" b="1" dirty="0" smtClean="0"/>
              <a:t>?-</a:t>
            </a:r>
            <a:r>
              <a:rPr lang="pt-BR" sz="4000" b="1" dirty="0" smtClean="0"/>
              <a:t>1448</a:t>
            </a:r>
            <a:r>
              <a:rPr lang="cs-CZ" sz="4000" b="1" dirty="0" smtClean="0"/>
              <a:t>)</a:t>
            </a:r>
          </a:p>
          <a:p>
            <a:r>
              <a:rPr lang="cs-CZ" sz="4000" i="1" dirty="0" err="1" smtClean="0"/>
              <a:t>Tractatus</a:t>
            </a:r>
            <a:r>
              <a:rPr lang="cs-CZ" sz="4000" i="1" dirty="0" smtClean="0"/>
              <a:t> </a:t>
            </a:r>
            <a:r>
              <a:rPr lang="cs-CZ" sz="4000" i="1" dirty="0" err="1" smtClean="0"/>
              <a:t>parvus</a:t>
            </a:r>
            <a:r>
              <a:rPr lang="cs-CZ" sz="4000" i="1" dirty="0" smtClean="0"/>
              <a:t> de </a:t>
            </a:r>
            <a:r>
              <a:rPr lang="cs-CZ" sz="4000" i="1" dirty="0" err="1" smtClean="0"/>
              <a:t>bello</a:t>
            </a:r>
            <a:r>
              <a:rPr lang="cs-CZ" sz="4000" i="1" dirty="0" smtClean="0"/>
              <a:t> </a:t>
            </a:r>
            <a:r>
              <a:rPr lang="cs-CZ" sz="4000" dirty="0" smtClean="0"/>
              <a:t>(2012)</a:t>
            </a:r>
          </a:p>
          <a:p>
            <a:r>
              <a:rPr lang="cs-CZ" sz="4000" i="1" dirty="0" smtClean="0"/>
              <a:t>De </a:t>
            </a:r>
            <a:r>
              <a:rPr lang="cs-CZ" sz="4000" i="1" dirty="0" err="1" smtClean="0"/>
              <a:t>conditionibus</a:t>
            </a:r>
            <a:r>
              <a:rPr lang="cs-CZ" sz="4000" i="1" dirty="0" smtClean="0"/>
              <a:t> </a:t>
            </a:r>
            <a:r>
              <a:rPr lang="cs-CZ" sz="4000" i="1" dirty="0" err="1" smtClean="0"/>
              <a:t>iusti</a:t>
            </a:r>
            <a:r>
              <a:rPr lang="cs-CZ" sz="4000" i="1" dirty="0" smtClean="0"/>
              <a:t> belli </a:t>
            </a:r>
            <a:r>
              <a:rPr lang="cs-CZ" sz="4000" dirty="0" smtClean="0"/>
              <a:t>(1965)</a:t>
            </a:r>
          </a:p>
        </p:txBody>
      </p:sp>
    </p:spTree>
    <p:extLst>
      <p:ext uri="{BB962C8B-B14F-4D97-AF65-F5344CB8AC3E}">
        <p14:creationId xmlns:p14="http://schemas.microsoft.com/office/powerpoint/2010/main" val="345602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Spravedlivá válka – české země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5440362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Křišťan z Prachatic (před 1370-1439)</a:t>
            </a:r>
          </a:p>
          <a:p>
            <a:r>
              <a:rPr lang="cs-CZ" sz="4000" i="1" dirty="0" smtClean="0"/>
              <a:t>List </a:t>
            </a:r>
            <a:r>
              <a:rPr lang="cs-CZ" sz="4000" i="1" dirty="0"/>
              <a:t>pražské university neznámému pánu o podmínkách dovolené války ze 17. února </a:t>
            </a:r>
            <a:r>
              <a:rPr lang="cs-CZ" sz="4000" i="1" dirty="0" smtClean="0"/>
              <a:t>1420</a:t>
            </a:r>
            <a:r>
              <a:rPr lang="cs-CZ" sz="4000" dirty="0" smtClean="0"/>
              <a:t> (in </a:t>
            </a:r>
            <a:r>
              <a:rPr lang="cs-CZ" sz="4000" dirty="0"/>
              <a:t>Bartoš 1932: </a:t>
            </a:r>
            <a:r>
              <a:rPr lang="cs-CZ" sz="4000" dirty="0" smtClean="0"/>
              <a:t>569-572 a </a:t>
            </a:r>
            <a:r>
              <a:rPr lang="cs-CZ" sz="4000" dirty="0"/>
              <a:t>577-582</a:t>
            </a:r>
            <a:r>
              <a:rPr lang="cs-CZ" sz="4000" dirty="0" smtClean="0"/>
              <a:t>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4048116"/>
            <a:ext cx="2095973" cy="280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0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Spravedlivá válka – české země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4497363"/>
          </a:xfrm>
        </p:spPr>
        <p:txBody>
          <a:bodyPr>
            <a:normAutofit lnSpcReduction="10000"/>
          </a:bodyPr>
          <a:lstStyle/>
          <a:p>
            <a:r>
              <a:rPr lang="cs-CZ" sz="4000" b="1" dirty="0" smtClean="0"/>
              <a:t>Petr Chelčický (1379?-1460?)</a:t>
            </a:r>
          </a:p>
          <a:p>
            <a:r>
              <a:rPr lang="cs-CZ" sz="4000" dirty="0" smtClean="0"/>
              <a:t>Pacifismus: </a:t>
            </a:r>
            <a:r>
              <a:rPr lang="cs-CZ" sz="4000" i="1" dirty="0" smtClean="0"/>
              <a:t>„ale </a:t>
            </a:r>
            <a:r>
              <a:rPr lang="cs-CZ" sz="4000" i="1" dirty="0"/>
              <a:t>křesťan, poněvadž z přikázání Kristova dlužen jest tím sám sebe nebrániti</a:t>
            </a:r>
            <a:r>
              <a:rPr lang="cs-CZ" sz="4000" i="1" dirty="0" smtClean="0"/>
              <a:t>,…“ </a:t>
            </a:r>
            <a:r>
              <a:rPr lang="cs-CZ" sz="4000" dirty="0" smtClean="0"/>
              <a:t>(1966: 117).</a:t>
            </a:r>
          </a:p>
          <a:p>
            <a:endParaRPr lang="cs-CZ" sz="4000" dirty="0"/>
          </a:p>
          <a:p>
            <a:r>
              <a:rPr lang="cs-CZ" sz="4000" i="1" dirty="0" smtClean="0"/>
              <a:t>O trojím lidu řeč</a:t>
            </a:r>
            <a:r>
              <a:rPr lang="cs-CZ" sz="4000" dirty="0" smtClean="0"/>
              <a:t> (1966)</a:t>
            </a:r>
          </a:p>
          <a:p>
            <a:r>
              <a:rPr lang="cs-CZ" sz="4000" i="1" dirty="0"/>
              <a:t>O boji duchovním</a:t>
            </a:r>
            <a:r>
              <a:rPr lang="cs-CZ" sz="4000" dirty="0"/>
              <a:t> (1966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743" y="3600080"/>
            <a:ext cx="2199257" cy="325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7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Literatura: spravedlivá válka – české země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13647"/>
            <a:ext cx="9144000" cy="5244353"/>
          </a:xfrm>
        </p:spPr>
        <p:txBody>
          <a:bodyPr>
            <a:noAutofit/>
          </a:bodyPr>
          <a:lstStyle/>
          <a:p>
            <a:r>
              <a:rPr lang="cs-CZ" sz="1900" dirty="0"/>
              <a:t>Hoch, K. „Husité a válka (</a:t>
            </a:r>
            <a:r>
              <a:rPr lang="cs-CZ" sz="1900" dirty="0" err="1"/>
              <a:t>Wiclif</a:t>
            </a:r>
            <a:r>
              <a:rPr lang="cs-CZ" sz="1900" dirty="0"/>
              <a:t>, Hus, </a:t>
            </a:r>
            <a:r>
              <a:rPr lang="cs-CZ" sz="1900" dirty="0" err="1"/>
              <a:t>Táboři</a:t>
            </a:r>
            <a:r>
              <a:rPr lang="cs-CZ" sz="1900" dirty="0"/>
              <a:t>, Chelčický)“. In: </a:t>
            </a:r>
            <a:r>
              <a:rPr lang="cs-CZ" sz="1900" i="1" dirty="0"/>
              <a:t>Česká mysl</a:t>
            </a:r>
            <a:r>
              <a:rPr lang="cs-CZ" sz="1900" dirty="0"/>
              <a:t>, roč. 8, č. 2 (s. 131–143), č. 3 (s. 193–208), č. 4 (s. 285–300), č. 5, (s. 375–391), č. 6, (s. 439–453</a:t>
            </a:r>
            <a:r>
              <a:rPr lang="cs-CZ" sz="1900" dirty="0" smtClean="0"/>
              <a:t>).</a:t>
            </a:r>
          </a:p>
          <a:p>
            <a:r>
              <a:rPr lang="cs-CZ" sz="1900" dirty="0" smtClean="0"/>
              <a:t>Marek</a:t>
            </a:r>
            <a:r>
              <a:rPr lang="cs-CZ" sz="1900" dirty="0"/>
              <a:t>, J. 2015. „</a:t>
            </a:r>
            <a:r>
              <a:rPr lang="cs-CZ" sz="1900" dirty="0" err="1"/>
              <a:t>Traktátek</a:t>
            </a:r>
            <a:r>
              <a:rPr lang="cs-CZ" sz="1900" dirty="0"/>
              <a:t> </a:t>
            </a:r>
            <a:r>
              <a:rPr lang="cs-CZ" sz="1900" i="1" dirty="0"/>
              <a:t>De </a:t>
            </a:r>
            <a:r>
              <a:rPr lang="cs-CZ" sz="1900" i="1" dirty="0" err="1"/>
              <a:t>bellis</a:t>
            </a:r>
            <a:r>
              <a:rPr lang="cs-CZ" sz="1900" dirty="0"/>
              <a:t> a pojetí tělesného boje v postilách Jakoubka ze Stříbra“. In: </a:t>
            </a:r>
            <a:r>
              <a:rPr lang="cs-CZ" sz="1900" i="1" dirty="0"/>
              <a:t>Studia </a:t>
            </a:r>
            <a:r>
              <a:rPr lang="cs-CZ" sz="1900" i="1" dirty="0" err="1"/>
              <a:t>Historica</a:t>
            </a:r>
            <a:r>
              <a:rPr lang="cs-CZ" sz="1900" i="1" dirty="0"/>
              <a:t> Brunensia</a:t>
            </a:r>
            <a:r>
              <a:rPr lang="cs-CZ" sz="1900" dirty="0"/>
              <a:t>, roč. 62, č. 1</a:t>
            </a:r>
            <a:r>
              <a:rPr lang="cs-CZ" sz="1900" dirty="0" smtClean="0"/>
              <a:t>., </a:t>
            </a:r>
            <a:r>
              <a:rPr lang="cs-CZ" sz="1900" dirty="0"/>
              <a:t>s. 267– 294</a:t>
            </a:r>
            <a:r>
              <a:rPr lang="cs-CZ" sz="1900" dirty="0" smtClean="0"/>
              <a:t>.</a:t>
            </a:r>
          </a:p>
          <a:p>
            <a:r>
              <a:rPr lang="cs-CZ" sz="1900" dirty="0"/>
              <a:t>Soukup, P. 2003. „Dobývání hradu Skály v roce 1413 a husitská teorie války. Ke spisku Jakoubka ze Stříbra o duchovním boji“. In: </a:t>
            </a:r>
            <a:r>
              <a:rPr lang="cs-CZ" sz="1900" i="1" dirty="0" err="1"/>
              <a:t>Mediaevalia</a:t>
            </a:r>
            <a:r>
              <a:rPr lang="cs-CZ" sz="1900" i="1" dirty="0"/>
              <a:t> </a:t>
            </a:r>
            <a:r>
              <a:rPr lang="cs-CZ" sz="1900" i="1" dirty="0" err="1"/>
              <a:t>Historica</a:t>
            </a:r>
            <a:r>
              <a:rPr lang="cs-CZ" sz="1900" i="1" dirty="0"/>
              <a:t> </a:t>
            </a:r>
            <a:r>
              <a:rPr lang="cs-CZ" sz="1900" i="1" dirty="0" err="1"/>
              <a:t>Bohemica</a:t>
            </a:r>
            <a:r>
              <a:rPr lang="cs-CZ" sz="1900" i="1" dirty="0"/>
              <a:t> </a:t>
            </a:r>
            <a:r>
              <a:rPr lang="cs-CZ" sz="1900" dirty="0"/>
              <a:t>roč. 9. Praha: Historický ústav AV ČR, s. 175–210.</a:t>
            </a:r>
          </a:p>
          <a:p>
            <a:r>
              <a:rPr lang="cs-CZ" sz="1900" dirty="0" smtClean="0"/>
              <a:t>Soukup</a:t>
            </a:r>
            <a:r>
              <a:rPr lang="cs-CZ" sz="1900" dirty="0"/>
              <a:t>, P. 2007.</a:t>
            </a:r>
            <a:r>
              <a:rPr lang="cs-CZ" sz="1900" i="1" dirty="0"/>
              <a:t> „</a:t>
            </a:r>
            <a:r>
              <a:rPr lang="cs-CZ" sz="1900" dirty="0"/>
              <a:t>Svatá válka v představách husitských mistrů. K formování a zdrojům husitského učení o válce“. In: Drda, M. – Vybíral, Z. (</a:t>
            </a:r>
            <a:r>
              <a:rPr lang="cs-CZ" sz="1900" dirty="0" err="1"/>
              <a:t>eds</a:t>
            </a:r>
            <a:r>
              <a:rPr lang="cs-CZ" sz="1900" dirty="0"/>
              <a:t>.). </a:t>
            </a:r>
            <a:r>
              <a:rPr lang="cs-CZ" sz="1900" i="1" dirty="0"/>
              <a:t>Jan Žižka z Trocnova a husitské vojenství v evropských dějinách</a:t>
            </a:r>
            <a:r>
              <a:rPr lang="cs-CZ" sz="1900" dirty="0"/>
              <a:t>. Ústí nad Labem: </a:t>
            </a:r>
            <a:r>
              <a:rPr lang="cs-CZ" sz="1900" dirty="0" err="1"/>
              <a:t>Albis</a:t>
            </a:r>
            <a:r>
              <a:rPr lang="cs-CZ" sz="1900" dirty="0"/>
              <a:t> International, s. 277–289.</a:t>
            </a:r>
          </a:p>
          <a:p>
            <a:r>
              <a:rPr lang="cs-CZ" sz="1900" dirty="0" smtClean="0"/>
              <a:t>Soukup</a:t>
            </a:r>
            <a:r>
              <a:rPr lang="cs-CZ" sz="1900" dirty="0"/>
              <a:t>, P. 2010.  „Bible a násilí za válek z husity“. In: Soukup, P. – Svátek, J, a kol</a:t>
            </a:r>
            <a:r>
              <a:rPr lang="cs-CZ" sz="1900" i="1" dirty="0"/>
              <a:t>. Křížové výpravy v pozdním středověku: kapitoly z dějin náboženských konfliktů</a:t>
            </a:r>
            <a:r>
              <a:rPr lang="cs-CZ" sz="1900" dirty="0"/>
              <a:t>. Praha: Nakladatelství Lidové noviny, s. 78–89.</a:t>
            </a:r>
          </a:p>
          <a:p>
            <a:r>
              <a:rPr lang="cs-CZ" sz="1900" dirty="0" smtClean="0"/>
              <a:t>Soukup</a:t>
            </a:r>
            <a:r>
              <a:rPr lang="cs-CZ" sz="1900" dirty="0"/>
              <a:t>, P. 2016. „Religion and </a:t>
            </a:r>
            <a:r>
              <a:rPr lang="cs-CZ" sz="1900" dirty="0" err="1"/>
              <a:t>Violence</a:t>
            </a:r>
            <a:r>
              <a:rPr lang="cs-CZ" sz="1900" dirty="0"/>
              <a:t> in </a:t>
            </a:r>
            <a:r>
              <a:rPr lang="cs-CZ" sz="1900" dirty="0" err="1"/>
              <a:t>the</a:t>
            </a:r>
            <a:r>
              <a:rPr lang="cs-CZ" sz="1900" dirty="0"/>
              <a:t> </a:t>
            </a:r>
            <a:r>
              <a:rPr lang="cs-CZ" sz="1900" dirty="0" err="1"/>
              <a:t>Hussite</a:t>
            </a:r>
            <a:r>
              <a:rPr lang="cs-CZ" sz="1900" dirty="0"/>
              <a:t> </a:t>
            </a:r>
            <a:r>
              <a:rPr lang="cs-CZ" sz="1900" dirty="0" err="1"/>
              <a:t>Wars</a:t>
            </a:r>
            <a:r>
              <a:rPr lang="cs-CZ" sz="1900" dirty="0"/>
              <a:t>“. In: </a:t>
            </a:r>
            <a:r>
              <a:rPr lang="cs-CZ" sz="1900" dirty="0" err="1"/>
              <a:t>Palaver</a:t>
            </a:r>
            <a:r>
              <a:rPr lang="cs-CZ" sz="1900" dirty="0"/>
              <a:t>, V. – </a:t>
            </a:r>
            <a:r>
              <a:rPr lang="cs-CZ" sz="1900" dirty="0" err="1"/>
              <a:t>Rudolph</a:t>
            </a:r>
            <a:r>
              <a:rPr lang="cs-CZ" sz="1900" dirty="0"/>
              <a:t>, H. – </a:t>
            </a:r>
            <a:r>
              <a:rPr lang="cs-CZ" sz="1900" dirty="0" err="1"/>
              <a:t>Regensburger</a:t>
            </a:r>
            <a:r>
              <a:rPr lang="cs-CZ" sz="1900" dirty="0"/>
              <a:t>, D. (</a:t>
            </a:r>
            <a:r>
              <a:rPr lang="cs-CZ" sz="1900" dirty="0" err="1"/>
              <a:t>eds</a:t>
            </a:r>
            <a:r>
              <a:rPr lang="cs-CZ" sz="1900" dirty="0"/>
              <a:t>.). </a:t>
            </a:r>
            <a:r>
              <a:rPr lang="cs-CZ" sz="1900" i="1" dirty="0" err="1"/>
              <a:t>The</a:t>
            </a:r>
            <a:r>
              <a:rPr lang="cs-CZ" sz="1900" i="1" dirty="0"/>
              <a:t> </a:t>
            </a:r>
            <a:r>
              <a:rPr lang="cs-CZ" sz="1900" i="1" dirty="0" err="1"/>
              <a:t>European</a:t>
            </a:r>
            <a:r>
              <a:rPr lang="cs-CZ" sz="1900" i="1" dirty="0"/>
              <a:t> </a:t>
            </a:r>
            <a:r>
              <a:rPr lang="cs-CZ" sz="1900" i="1" dirty="0" err="1"/>
              <a:t>Wars</a:t>
            </a:r>
            <a:r>
              <a:rPr lang="cs-CZ" sz="1900" i="1" dirty="0"/>
              <a:t> </a:t>
            </a:r>
            <a:r>
              <a:rPr lang="cs-CZ" sz="1900" i="1" dirty="0" err="1"/>
              <a:t>of</a:t>
            </a:r>
            <a:r>
              <a:rPr lang="cs-CZ" sz="1900" i="1" dirty="0"/>
              <a:t> </a:t>
            </a:r>
            <a:r>
              <a:rPr lang="cs-CZ" sz="1900" i="1" dirty="0" err="1"/>
              <a:t>Religion</a:t>
            </a:r>
            <a:r>
              <a:rPr lang="cs-CZ" sz="1900" dirty="0" err="1"/>
              <a:t>s</a:t>
            </a:r>
            <a:r>
              <a:rPr lang="cs-CZ" sz="1900" dirty="0"/>
              <a:t>. New York: </a:t>
            </a:r>
            <a:r>
              <a:rPr lang="cs-CZ" sz="1900" dirty="0" err="1"/>
              <a:t>Routledge</a:t>
            </a:r>
            <a:r>
              <a:rPr lang="cs-CZ" sz="1900" dirty="0"/>
              <a:t>, s. 19–44</a:t>
            </a:r>
            <a:r>
              <a:rPr lang="cs-CZ" sz="1900" dirty="0" smtClean="0"/>
              <a:t>.</a:t>
            </a:r>
          </a:p>
          <a:p>
            <a:endParaRPr lang="cs-CZ" sz="1900" dirty="0" smtClean="0"/>
          </a:p>
          <a:p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101989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Spravedlivá válka – Polsko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4497363"/>
          </a:xfrm>
        </p:spPr>
        <p:txBody>
          <a:bodyPr>
            <a:normAutofit/>
          </a:bodyPr>
          <a:lstStyle/>
          <a:p>
            <a:r>
              <a:rPr lang="cs-CZ" sz="3500" b="1" dirty="0" err="1" smtClean="0"/>
              <a:t>Stanisław</a:t>
            </a:r>
            <a:r>
              <a:rPr lang="cs-CZ" sz="3500" b="1" dirty="0" smtClean="0"/>
              <a:t> ze </a:t>
            </a:r>
            <a:r>
              <a:rPr lang="cs-CZ" sz="3500" b="1" dirty="0" err="1" smtClean="0"/>
              <a:t>Skarbimierza</a:t>
            </a:r>
            <a:r>
              <a:rPr lang="cs-CZ" sz="3500" b="1" dirty="0" smtClean="0"/>
              <a:t> (</a:t>
            </a:r>
            <a:r>
              <a:rPr lang="pl-PL" sz="3500" b="1" dirty="0" smtClean="0"/>
              <a:t>1365-1431)</a:t>
            </a:r>
            <a:endParaRPr lang="cs-CZ" sz="3500" b="1" dirty="0" smtClean="0"/>
          </a:p>
          <a:p>
            <a:r>
              <a:rPr lang="cs-CZ" sz="3500" b="1" dirty="0" err="1" smtClean="0"/>
              <a:t>Paweł</a:t>
            </a:r>
            <a:r>
              <a:rPr lang="cs-CZ" sz="3500" b="1" dirty="0" smtClean="0"/>
              <a:t> </a:t>
            </a:r>
            <a:r>
              <a:rPr lang="cs-CZ" sz="3500" b="1" dirty="0" err="1" smtClean="0"/>
              <a:t>Włodkowic</a:t>
            </a:r>
            <a:r>
              <a:rPr lang="cs-CZ" sz="3500" b="1" dirty="0" smtClean="0"/>
              <a:t> (1370-1435)</a:t>
            </a:r>
          </a:p>
          <a:p>
            <a:r>
              <a:rPr lang="cs-CZ" sz="3500" dirty="0" smtClean="0"/>
              <a:t>Pronikání Řádu německých rytířů do Pobaltí a mocenské spory s polským královstvím.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51875"/>
            <a:ext cx="1835696" cy="250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4221088"/>
            <a:ext cx="2367840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959698"/>
            <a:ext cx="4499992" cy="189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Spravedlivá válka – Polsko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44973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35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543" y="1417638"/>
            <a:ext cx="6210914" cy="541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4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Paweł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Włodkowic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4497363"/>
          </a:xfrm>
        </p:spPr>
        <p:txBody>
          <a:bodyPr>
            <a:normAutofit/>
          </a:bodyPr>
          <a:lstStyle/>
          <a:p>
            <a:endParaRPr lang="cs-CZ" sz="35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72" y="1886769"/>
            <a:ext cx="3264694" cy="445055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496" y="2286819"/>
            <a:ext cx="5072063" cy="365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8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Paweł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Włodkowic</a:t>
            </a:r>
            <a:r>
              <a:rPr lang="cs-CZ" dirty="0">
                <a:solidFill>
                  <a:schemeClr val="bg1"/>
                </a:solidFill>
              </a:rPr>
              <a:t> a </a:t>
            </a:r>
            <a:r>
              <a:rPr lang="cs-CZ" dirty="0" err="1">
                <a:solidFill>
                  <a:schemeClr val="bg1"/>
                </a:solidFill>
              </a:rPr>
              <a:t>Stanisław</a:t>
            </a:r>
            <a:r>
              <a:rPr lang="cs-CZ" dirty="0">
                <a:solidFill>
                  <a:schemeClr val="bg1"/>
                </a:solidFill>
              </a:rPr>
              <a:t> ze </a:t>
            </a:r>
            <a:r>
              <a:rPr lang="cs-CZ" dirty="0" err="1">
                <a:solidFill>
                  <a:schemeClr val="bg1"/>
                </a:solidFill>
              </a:rPr>
              <a:t>Skarbimierza</a:t>
            </a:r>
            <a:r>
              <a:rPr lang="cs-CZ" dirty="0">
                <a:solidFill>
                  <a:schemeClr val="bg1"/>
                </a:solidFill>
              </a:rPr>
              <a:t> – recepce v Polsku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501" y="3068959"/>
            <a:ext cx="2903531" cy="34892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828" y="3079829"/>
            <a:ext cx="3096344" cy="348663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151" y="3068960"/>
            <a:ext cx="3020935" cy="34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3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Spravedlivá válka</a:t>
            </a:r>
            <a:endParaRPr lang="cs-CZ" i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4497363"/>
          </a:xfrm>
        </p:spPr>
        <p:txBody>
          <a:bodyPr>
            <a:normAutofit/>
          </a:bodyPr>
          <a:lstStyle/>
          <a:p>
            <a:pPr algn="just"/>
            <a:r>
              <a:rPr lang="cs-CZ" sz="3500" dirty="0" smtClean="0"/>
              <a:t>Přesvědčení o tom, že válka může být  za určitých okolností  a při naplnění určitých podmínek morálně  přípustná (+ snaha o popis těchto okolností a stanovení těchto podmínek).</a:t>
            </a:r>
          </a:p>
        </p:txBody>
      </p:sp>
      <p:pic>
        <p:nvPicPr>
          <p:cNvPr id="7" name="Picture 6" descr="E:\Studium\Doktorát\HK-Filozofie\Konference\Wrocław, 2015\GAULD_2012_no869_Ethic_of_W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953512"/>
            <a:ext cx="5472608" cy="290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Paweł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Włodkowic</a:t>
            </a:r>
            <a:r>
              <a:rPr lang="cs-CZ" dirty="0" smtClean="0">
                <a:solidFill>
                  <a:schemeClr val="bg1"/>
                </a:solidFill>
              </a:rPr>
              <a:t> a </a:t>
            </a:r>
            <a:r>
              <a:rPr lang="cs-CZ" dirty="0" err="1" smtClean="0">
                <a:solidFill>
                  <a:schemeClr val="bg1"/>
                </a:solidFill>
              </a:rPr>
              <a:t>Stanisław</a:t>
            </a:r>
            <a:r>
              <a:rPr lang="cs-CZ" dirty="0" smtClean="0">
                <a:solidFill>
                  <a:schemeClr val="bg1"/>
                </a:solidFill>
              </a:rPr>
              <a:t> ze </a:t>
            </a:r>
            <a:r>
              <a:rPr lang="cs-CZ" dirty="0" err="1" smtClean="0">
                <a:solidFill>
                  <a:schemeClr val="bg1"/>
                </a:solidFill>
              </a:rPr>
              <a:t>Skarbimierza</a:t>
            </a:r>
            <a:r>
              <a:rPr lang="cs-CZ" dirty="0" smtClean="0">
                <a:solidFill>
                  <a:schemeClr val="bg1"/>
                </a:solidFill>
              </a:rPr>
              <a:t> – recepce v Polsku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" y="2912243"/>
            <a:ext cx="3223248" cy="393405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639" y="2912243"/>
            <a:ext cx="2239144" cy="39340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135" y="2912243"/>
            <a:ext cx="3033045" cy="398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2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Paweł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Włodkowic</a:t>
            </a:r>
            <a:r>
              <a:rPr lang="cs-CZ" dirty="0" smtClean="0">
                <a:solidFill>
                  <a:schemeClr val="bg1"/>
                </a:solidFill>
              </a:rPr>
              <a:t> a </a:t>
            </a:r>
            <a:r>
              <a:rPr lang="cs-CZ" dirty="0" err="1" smtClean="0">
                <a:solidFill>
                  <a:schemeClr val="bg1"/>
                </a:solidFill>
              </a:rPr>
              <a:t>Stanisław</a:t>
            </a:r>
            <a:r>
              <a:rPr lang="cs-CZ" dirty="0" smtClean="0">
                <a:solidFill>
                  <a:schemeClr val="bg1"/>
                </a:solidFill>
              </a:rPr>
              <a:t> ze </a:t>
            </a:r>
            <a:r>
              <a:rPr lang="cs-CZ" dirty="0" err="1" smtClean="0">
                <a:solidFill>
                  <a:schemeClr val="bg1"/>
                </a:solidFill>
              </a:rPr>
              <a:t>Skarbimierza</a:t>
            </a:r>
            <a:r>
              <a:rPr lang="cs-CZ" dirty="0" smtClean="0">
                <a:solidFill>
                  <a:schemeClr val="bg1"/>
                </a:solidFill>
              </a:rPr>
              <a:t> – recepce v Polsku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28" y="2257640"/>
            <a:ext cx="706794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0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Přehled autorů spravedlivé války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4497363"/>
          </a:xfrm>
        </p:spPr>
        <p:txBody>
          <a:bodyPr>
            <a:normAutofit/>
          </a:bodyPr>
          <a:lstStyle/>
          <a:p>
            <a:endParaRPr lang="cs-CZ" sz="35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4" y="1429547"/>
            <a:ext cx="3638998" cy="55029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389" y="2268369"/>
            <a:ext cx="5481628" cy="382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7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Antologie textů o spravedlivé válce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4497363"/>
          </a:xfrm>
        </p:spPr>
        <p:txBody>
          <a:bodyPr>
            <a:normAutofit/>
          </a:bodyPr>
          <a:lstStyle/>
          <a:p>
            <a:endParaRPr lang="cs-CZ" sz="3500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8" y="1417638"/>
            <a:ext cx="3885252" cy="55299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626" y="1420669"/>
            <a:ext cx="5151364" cy="544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0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0912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cs-CZ" sz="5500" dirty="0" smtClean="0">
                <a:solidFill>
                  <a:schemeClr val="bg1"/>
                </a:solidFill>
              </a:rPr>
              <a:t>To je vše!</a:t>
            </a:r>
            <a:br>
              <a:rPr lang="cs-CZ" sz="5500" dirty="0" smtClean="0">
                <a:solidFill>
                  <a:schemeClr val="bg1"/>
                </a:solidFill>
              </a:rPr>
            </a:br>
            <a:r>
              <a:rPr lang="cs-CZ" sz="5500" dirty="0" smtClean="0">
                <a:solidFill>
                  <a:schemeClr val="bg1"/>
                </a:solidFill>
              </a:rPr>
              <a:t>To jest </a:t>
            </a:r>
            <a:r>
              <a:rPr lang="cs-CZ" sz="5500" dirty="0" err="1" smtClean="0">
                <a:solidFill>
                  <a:schemeClr val="bg1"/>
                </a:solidFill>
              </a:rPr>
              <a:t>wszystko</a:t>
            </a:r>
            <a:r>
              <a:rPr lang="cs-CZ" sz="5500" dirty="0" smtClean="0">
                <a:solidFill>
                  <a:schemeClr val="bg1"/>
                </a:solidFill>
              </a:rPr>
              <a:t>!</a:t>
            </a:r>
            <a:endParaRPr lang="cs-CZ" sz="5500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31520"/>
            <a:ext cx="9144000" cy="262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Spravedlivá válka – starověk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>
            <a:normAutofit/>
          </a:bodyPr>
          <a:lstStyle/>
          <a:p>
            <a:r>
              <a:rPr lang="cs-CZ" sz="3500" b="1" dirty="0" smtClean="0"/>
              <a:t>Cicero (</a:t>
            </a:r>
            <a:r>
              <a:rPr lang="pt-BR" sz="3500" b="1" dirty="0" smtClean="0"/>
              <a:t>106</a:t>
            </a:r>
            <a:r>
              <a:rPr lang="cs-CZ" sz="3500" b="1" dirty="0" smtClean="0"/>
              <a:t>-</a:t>
            </a:r>
            <a:r>
              <a:rPr lang="pt-BR" sz="3500" b="1" dirty="0" smtClean="0"/>
              <a:t>43 př. n. l.</a:t>
            </a:r>
            <a:r>
              <a:rPr lang="cs-CZ" sz="3500" b="1" dirty="0" smtClean="0"/>
              <a:t>)</a:t>
            </a:r>
          </a:p>
          <a:p>
            <a:r>
              <a:rPr lang="cs-CZ" sz="3500" dirty="0" smtClean="0"/>
              <a:t>Konstantní expanze Římské říše pomocí vojenské síly.</a:t>
            </a:r>
            <a:endParaRPr lang="cs-CZ" sz="3500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750798"/>
            <a:ext cx="2272622" cy="31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839716"/>
            <a:ext cx="4963804" cy="301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Spravedlivá válka – starověk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cs-CZ" sz="3500" b="1" dirty="0" err="1" smtClean="0"/>
              <a:t>Aurelius</a:t>
            </a:r>
            <a:r>
              <a:rPr lang="cs-CZ" sz="3500" b="1" dirty="0" smtClean="0"/>
              <a:t> </a:t>
            </a:r>
            <a:r>
              <a:rPr lang="cs-CZ" sz="3500" b="1" dirty="0" err="1" smtClean="0"/>
              <a:t>Augustinus</a:t>
            </a:r>
            <a:r>
              <a:rPr lang="cs-CZ" sz="3500" b="1" dirty="0" smtClean="0"/>
              <a:t> (354-430)</a:t>
            </a:r>
          </a:p>
          <a:p>
            <a:r>
              <a:rPr lang="cs-CZ" sz="3500" dirty="0" smtClean="0"/>
              <a:t>Nájezdy germánských  aj. kmenů  -&gt; dezintegrace impéria.</a:t>
            </a:r>
          </a:p>
          <a:p>
            <a:endParaRPr lang="cs-CZ" dirty="0" smtClean="0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789040"/>
            <a:ext cx="2736304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933623"/>
            <a:ext cx="4320480" cy="292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Spravedlivá válka – středověk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8676456" cy="4525963"/>
          </a:xfrm>
        </p:spPr>
        <p:txBody>
          <a:bodyPr>
            <a:normAutofit/>
          </a:bodyPr>
          <a:lstStyle/>
          <a:p>
            <a:r>
              <a:rPr lang="cs-CZ" sz="3500" b="1" dirty="0" smtClean="0"/>
              <a:t>Tomáš </a:t>
            </a:r>
            <a:r>
              <a:rPr lang="cs-CZ" sz="3500" b="1" dirty="0" err="1" smtClean="0"/>
              <a:t>Akvinský</a:t>
            </a:r>
            <a:r>
              <a:rPr lang="cs-CZ" sz="3500" b="1" dirty="0" smtClean="0"/>
              <a:t> (1225-1274)</a:t>
            </a:r>
          </a:p>
          <a:p>
            <a:r>
              <a:rPr lang="cs-CZ" sz="3500" dirty="0" smtClean="0"/>
              <a:t>Rozpad říše </a:t>
            </a:r>
            <a:r>
              <a:rPr lang="cs-CZ" sz="3500" dirty="0" err="1" smtClean="0"/>
              <a:t>Karlovců</a:t>
            </a:r>
            <a:r>
              <a:rPr lang="cs-CZ" sz="3500" dirty="0" smtClean="0"/>
              <a:t> -&gt;  dlouhé období „feudální anarchie“ a výskyt násilí soukromých osob.</a:t>
            </a:r>
          </a:p>
          <a:p>
            <a:pPr>
              <a:buNone/>
            </a:pPr>
            <a:r>
              <a:rPr lang="cs-CZ" sz="3500" dirty="0" smtClean="0"/>
              <a:t>	1. </a:t>
            </a:r>
            <a:r>
              <a:rPr lang="cs-CZ" sz="3500" u="sng" dirty="0" smtClean="0"/>
              <a:t>Legitimní autorita</a:t>
            </a:r>
          </a:p>
          <a:p>
            <a:pPr>
              <a:buNone/>
            </a:pPr>
            <a:r>
              <a:rPr lang="cs-CZ" sz="3500" dirty="0" smtClean="0"/>
              <a:t>	2. Spravedlivý důvod</a:t>
            </a:r>
          </a:p>
          <a:p>
            <a:pPr>
              <a:buNone/>
            </a:pPr>
            <a:r>
              <a:rPr lang="cs-CZ" sz="3500" dirty="0" smtClean="0"/>
              <a:t>	3. Správný záměr</a:t>
            </a:r>
            <a:endParaRPr lang="cs-CZ" sz="3500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573016"/>
            <a:ext cx="2380315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Spravedlivá válka – novověk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>
            <a:normAutofit/>
          </a:bodyPr>
          <a:lstStyle/>
          <a:p>
            <a:r>
              <a:rPr lang="cs-CZ" sz="3500" b="1" dirty="0" err="1" smtClean="0"/>
              <a:t>Francisco</a:t>
            </a:r>
            <a:r>
              <a:rPr lang="cs-CZ" sz="3500" b="1" dirty="0" smtClean="0"/>
              <a:t> de </a:t>
            </a:r>
            <a:r>
              <a:rPr lang="cs-CZ" sz="3500" b="1" dirty="0" err="1" smtClean="0"/>
              <a:t>Vitoria</a:t>
            </a:r>
            <a:r>
              <a:rPr lang="cs-CZ" sz="3500" b="1" dirty="0" smtClean="0"/>
              <a:t> (</a:t>
            </a:r>
            <a:r>
              <a:rPr lang="pt-BR" sz="3500" b="1" dirty="0" smtClean="0"/>
              <a:t>1483</a:t>
            </a:r>
            <a:r>
              <a:rPr lang="cs-CZ" sz="3500" b="1" dirty="0" smtClean="0"/>
              <a:t>-</a:t>
            </a:r>
            <a:r>
              <a:rPr lang="pt-BR" sz="3500" b="1" dirty="0" smtClean="0"/>
              <a:t>1546</a:t>
            </a:r>
            <a:r>
              <a:rPr lang="cs-CZ" sz="3500" b="1" dirty="0" smtClean="0"/>
              <a:t>)</a:t>
            </a:r>
          </a:p>
          <a:p>
            <a:r>
              <a:rPr lang="cs-CZ" sz="3500" dirty="0" smtClean="0"/>
              <a:t>Reakce na zprávy o jednání conquistadorů v tzv. „Novém světě“.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464306"/>
            <a:ext cx="2448694" cy="297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933056"/>
            <a:ext cx="50863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Spravedlivá válka – novověk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4497363"/>
          </a:xfrm>
        </p:spPr>
        <p:txBody>
          <a:bodyPr>
            <a:normAutofit/>
          </a:bodyPr>
          <a:lstStyle/>
          <a:p>
            <a:r>
              <a:rPr lang="cs-CZ" sz="3500" b="1" dirty="0" smtClean="0"/>
              <a:t>Hugo </a:t>
            </a:r>
            <a:r>
              <a:rPr lang="cs-CZ" sz="3500" b="1" dirty="0" err="1" smtClean="0"/>
              <a:t>Grotius</a:t>
            </a:r>
            <a:r>
              <a:rPr lang="cs-CZ" sz="3500" b="1" dirty="0" smtClean="0"/>
              <a:t> (</a:t>
            </a:r>
            <a:r>
              <a:rPr lang="sv-SE" sz="3500" b="1" dirty="0" smtClean="0"/>
              <a:t>1583</a:t>
            </a:r>
            <a:r>
              <a:rPr lang="cs-CZ" sz="3500" b="1" dirty="0" smtClean="0"/>
              <a:t>-</a:t>
            </a:r>
            <a:r>
              <a:rPr lang="sv-SE" sz="3500" b="1" dirty="0" smtClean="0"/>
              <a:t>1645</a:t>
            </a:r>
            <a:r>
              <a:rPr lang="cs-CZ" sz="3500" b="1" dirty="0" smtClean="0"/>
              <a:t>)</a:t>
            </a:r>
          </a:p>
          <a:p>
            <a:r>
              <a:rPr lang="cs-CZ" sz="3500" dirty="0" smtClean="0"/>
              <a:t>Třicetiletá válka a její ničivé důsledky na evropský kontinent + spory o obchodní centra v Asii.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050292"/>
            <a:ext cx="2321635" cy="2807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4533900"/>
            <a:ext cx="51530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Spravedlivá válka – současnost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4497363"/>
          </a:xfrm>
        </p:spPr>
        <p:txBody>
          <a:bodyPr>
            <a:normAutofit/>
          </a:bodyPr>
          <a:lstStyle/>
          <a:p>
            <a:r>
              <a:rPr lang="cs-CZ" sz="3500" b="1" dirty="0" smtClean="0"/>
              <a:t>Michael </a:t>
            </a:r>
            <a:r>
              <a:rPr lang="cs-CZ" sz="3500" b="1" dirty="0" err="1" smtClean="0"/>
              <a:t>Walzer</a:t>
            </a:r>
            <a:r>
              <a:rPr lang="cs-CZ" sz="3500" b="1" dirty="0" smtClean="0"/>
              <a:t> (1935- )</a:t>
            </a:r>
          </a:p>
          <a:p>
            <a:r>
              <a:rPr lang="cs-CZ" sz="3500" dirty="0" smtClean="0"/>
              <a:t>Americké angažmá ve Vietnamu a protiválečný aktivismus autora stimulem k sepsání vlivné knihy </a:t>
            </a:r>
            <a:r>
              <a:rPr lang="cs-CZ" sz="3500" i="1" dirty="0" smtClean="0"/>
              <a:t>Just </a:t>
            </a:r>
            <a:r>
              <a:rPr lang="cs-CZ" sz="3500" i="1" dirty="0" err="1" smtClean="0"/>
              <a:t>and</a:t>
            </a:r>
            <a:r>
              <a:rPr lang="cs-CZ" sz="3500" i="1" dirty="0" smtClean="0"/>
              <a:t> </a:t>
            </a:r>
            <a:r>
              <a:rPr lang="cs-CZ" sz="3500" i="1" dirty="0" err="1" smtClean="0"/>
              <a:t>Unjust</a:t>
            </a:r>
            <a:r>
              <a:rPr lang="cs-CZ" sz="3500" i="1" dirty="0" smtClean="0"/>
              <a:t> </a:t>
            </a:r>
            <a:r>
              <a:rPr lang="cs-CZ" sz="3500" i="1" dirty="0" err="1" smtClean="0"/>
              <a:t>Wars</a:t>
            </a:r>
            <a:r>
              <a:rPr lang="cs-CZ" sz="3500" i="1" dirty="0" smtClean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5" y="4149080"/>
            <a:ext cx="2913484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180727"/>
            <a:ext cx="4788024" cy="26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Spravedlivá válka – současnost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4497363"/>
          </a:xfrm>
        </p:spPr>
        <p:txBody>
          <a:bodyPr>
            <a:normAutofit/>
          </a:bodyPr>
          <a:lstStyle/>
          <a:p>
            <a:r>
              <a:rPr lang="cs-CZ" sz="3500" b="1" dirty="0" smtClean="0"/>
              <a:t>Michael </a:t>
            </a:r>
            <a:r>
              <a:rPr lang="cs-CZ" sz="3500" b="1" dirty="0" err="1" smtClean="0"/>
              <a:t>Walzer</a:t>
            </a:r>
            <a:r>
              <a:rPr lang="cs-CZ" sz="3500" b="1" dirty="0" smtClean="0"/>
              <a:t> (1935- )</a:t>
            </a:r>
          </a:p>
          <a:p>
            <a:r>
              <a:rPr lang="cs-CZ" sz="3500" dirty="0" smtClean="0"/>
              <a:t>Americké angažmá ve Vietnamu a protiválečný aktivismus autora stimulem k sepsání vlivné knihy </a:t>
            </a:r>
            <a:r>
              <a:rPr lang="cs-CZ" sz="3500" i="1" dirty="0" smtClean="0"/>
              <a:t>Just and </a:t>
            </a:r>
            <a:r>
              <a:rPr lang="cs-CZ" sz="3500" i="1" dirty="0" err="1" smtClean="0"/>
              <a:t>Unjust</a:t>
            </a:r>
            <a:r>
              <a:rPr lang="cs-CZ" sz="3500" i="1" dirty="0" smtClean="0"/>
              <a:t> </a:t>
            </a:r>
            <a:r>
              <a:rPr lang="cs-CZ" sz="3500" i="1" dirty="0" err="1" smtClean="0"/>
              <a:t>Wars</a:t>
            </a:r>
            <a:r>
              <a:rPr lang="cs-CZ" sz="3500" i="1" dirty="0" smtClean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5" y="4149080"/>
            <a:ext cx="2913484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180727"/>
            <a:ext cx="4788024" cy="26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912" y="71437"/>
            <a:ext cx="444817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6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6081</TotalTime>
  <Words>560</Words>
  <Application>Microsoft Office PowerPoint</Application>
  <PresentationFormat>Předvádění na obrazovce (4:3)</PresentationFormat>
  <Paragraphs>90</Paragraphs>
  <Slides>24</Slides>
  <Notes>24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7" baseType="lpstr">
      <vt:lpstr>Arial</vt:lpstr>
      <vt:lpstr>Calibri</vt:lpstr>
      <vt:lpstr>Motiv sady Office</vt:lpstr>
      <vt:lpstr>Idea spravedlivé války a její obhájci po obou stranách česko-polské hranice na počátku 15. století</vt:lpstr>
      <vt:lpstr>Spravedlivá válka</vt:lpstr>
      <vt:lpstr>Spravedlivá válka – starověk</vt:lpstr>
      <vt:lpstr>Spravedlivá válka – starověk</vt:lpstr>
      <vt:lpstr>Spravedlivá válka – středověk</vt:lpstr>
      <vt:lpstr>Spravedlivá válka – novověk</vt:lpstr>
      <vt:lpstr>Spravedlivá válka – novověk</vt:lpstr>
      <vt:lpstr>Spravedlivá válka – současnost</vt:lpstr>
      <vt:lpstr>Spravedlivá válka – současnost</vt:lpstr>
      <vt:lpstr>Spravedlivá válka – české země</vt:lpstr>
      <vt:lpstr>Spravedlivá válka – české země</vt:lpstr>
      <vt:lpstr>Spravedlivá válka – české země</vt:lpstr>
      <vt:lpstr>Spravedlivá válka – české země</vt:lpstr>
      <vt:lpstr>Spravedlivá válka – české země</vt:lpstr>
      <vt:lpstr>Literatura: spravedlivá válka – české země</vt:lpstr>
      <vt:lpstr>Spravedlivá válka – Polsko</vt:lpstr>
      <vt:lpstr>Spravedlivá válka – Polsko</vt:lpstr>
      <vt:lpstr>Paweł Włodkowic</vt:lpstr>
      <vt:lpstr>Paweł Włodkowic a Stanisław ze Skarbimierza – recepce v Polsku</vt:lpstr>
      <vt:lpstr>Paweł Włodkowic a Stanisław ze Skarbimierza – recepce v Polsku</vt:lpstr>
      <vt:lpstr>Paweł Włodkowic a Stanisław ze Skarbimierza – recepce v Polsku</vt:lpstr>
      <vt:lpstr>Přehled autorů spravedlivé války</vt:lpstr>
      <vt:lpstr>Antologie textů o spravedlivé válce</vt:lpstr>
      <vt:lpstr>To je vše! To jest wszystko!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Válka a filozofie: vzájemná interakce</dc:title>
  <dc:creator>Lulach</dc:creator>
  <cp:lastModifiedBy>Rigel Michal</cp:lastModifiedBy>
  <cp:revision>310</cp:revision>
  <dcterms:created xsi:type="dcterms:W3CDTF">2019-03-06T17:30:47Z</dcterms:created>
  <dcterms:modified xsi:type="dcterms:W3CDTF">2019-10-03T05:57:10Z</dcterms:modified>
</cp:coreProperties>
</file>