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1" r:id="rId4"/>
    <p:sldId id="258" r:id="rId5"/>
    <p:sldId id="259" r:id="rId6"/>
    <p:sldId id="260" r:id="rId7"/>
    <p:sldId id="267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9A09-466D-4E10-8A3C-1447DFF6F4ED}" type="datetimeFigureOut">
              <a:rPr lang="cs-CZ" smtClean="0"/>
              <a:t>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5A36-650C-495C-BF5C-874231F11F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86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9A09-466D-4E10-8A3C-1447DFF6F4ED}" type="datetimeFigureOut">
              <a:rPr lang="cs-CZ" smtClean="0"/>
              <a:t>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5A36-650C-495C-BF5C-874231F11F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37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9A09-466D-4E10-8A3C-1447DFF6F4ED}" type="datetimeFigureOut">
              <a:rPr lang="cs-CZ" smtClean="0"/>
              <a:t>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5A36-650C-495C-BF5C-874231F11F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67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9A09-466D-4E10-8A3C-1447DFF6F4ED}" type="datetimeFigureOut">
              <a:rPr lang="cs-CZ" smtClean="0"/>
              <a:t>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5A36-650C-495C-BF5C-874231F11F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00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9A09-466D-4E10-8A3C-1447DFF6F4ED}" type="datetimeFigureOut">
              <a:rPr lang="cs-CZ" smtClean="0"/>
              <a:t>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5A36-650C-495C-BF5C-874231F11F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50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9A09-466D-4E10-8A3C-1447DFF6F4ED}" type="datetimeFigureOut">
              <a:rPr lang="cs-CZ" smtClean="0"/>
              <a:t>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5A36-650C-495C-BF5C-874231F11F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14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9A09-466D-4E10-8A3C-1447DFF6F4ED}" type="datetimeFigureOut">
              <a:rPr lang="cs-CZ" smtClean="0"/>
              <a:t>1.10.2019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5A36-650C-495C-BF5C-874231F11F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36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9A09-466D-4E10-8A3C-1447DFF6F4ED}" type="datetimeFigureOut">
              <a:rPr lang="cs-CZ" smtClean="0"/>
              <a:t>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5A36-650C-495C-BF5C-874231F11F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80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9A09-466D-4E10-8A3C-1447DFF6F4ED}" type="datetimeFigureOut">
              <a:rPr lang="cs-CZ" smtClean="0"/>
              <a:t>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5A36-650C-495C-BF5C-874231F11F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1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9A09-466D-4E10-8A3C-1447DFF6F4ED}" type="datetimeFigureOut">
              <a:rPr lang="cs-CZ" smtClean="0"/>
              <a:t>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5A36-650C-495C-BF5C-874231F11F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57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9A09-466D-4E10-8A3C-1447DFF6F4ED}" type="datetimeFigureOut">
              <a:rPr lang="cs-CZ" smtClean="0"/>
              <a:t>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5A36-650C-495C-BF5C-874231F11F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16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19A09-466D-4E10-8A3C-1447DFF6F4ED}" type="datetimeFigureOut">
              <a:rPr lang="cs-CZ" smtClean="0"/>
              <a:t>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05A36-650C-495C-BF5C-874231F11F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18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9/99/Grofschoaft_Glootz.gif/150px-Grofschoaft_Glootz.gi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thumb/9/99/Grofschoaft_Glootz.gif/150px-Grofschoaft_Glootz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abicko.avcr.cz/miranda2/export/sites/abicko.avcr.cz/cs/2010/01/Images/21_1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cs-CZ" i="1" dirty="0"/>
              <a:t>Otázka Kladska a česká geografie (v 1. pol. 20. stol.)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648072"/>
          </a:xfrm>
        </p:spPr>
        <p:txBody>
          <a:bodyPr/>
          <a:lstStyle/>
          <a:p>
            <a:r>
              <a:rPr lang="cs-CZ" dirty="0" smtClean="0"/>
              <a:t>RNDr. Jiří Martínek, Ph.D.</a:t>
            </a:r>
            <a:endParaRPr lang="cs-CZ" dirty="0"/>
          </a:p>
        </p:txBody>
      </p:sp>
      <p:pic>
        <p:nvPicPr>
          <p:cNvPr id="4" name="Picture 4" descr="http://upload.wikimedia.org/wikipedia/commons/thumb/9/99/Grofschoaft_Glootz.gif/150px-Grofschoaft_Glootz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14287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1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 následovalo dlouhé ticho… než se v 90. letech výzkum obnovil</a:t>
            </a:r>
          </a:p>
          <a:p>
            <a:r>
              <a:rPr lang="cs-CZ" dirty="0" smtClean="0"/>
              <a:t>(a to je jiná kapitola)</a:t>
            </a:r>
            <a:endParaRPr lang="cs-CZ" dirty="0"/>
          </a:p>
        </p:txBody>
      </p:sp>
      <p:pic>
        <p:nvPicPr>
          <p:cNvPr id="1026" name="Picture 2" descr="Výsledek obrázku pro kladsko semotan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3921"/>
            <a:ext cx="3747368" cy="374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4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/>
          </a:bodyPr>
          <a:lstStyle/>
          <a:p>
            <a:r>
              <a:rPr lang="cs-CZ" b="1" dirty="0" smtClean="0"/>
              <a:t>Děkuji za pozornost</a:t>
            </a:r>
            <a:r>
              <a:rPr lang="cs-CZ" b="1" dirty="0" smtClean="0"/>
              <a:t>.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err="1"/>
              <a:t>Dziękuję</a:t>
            </a:r>
            <a:r>
              <a:rPr lang="cs-CZ" b="1" dirty="0"/>
              <a:t> za </a:t>
            </a:r>
            <a:r>
              <a:rPr lang="cs-CZ" b="1" dirty="0" err="1"/>
              <a:t>uwagę</a:t>
            </a:r>
            <a:r>
              <a:rPr lang="cs-CZ" b="1" dirty="0"/>
              <a:t>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5517232"/>
            <a:ext cx="4546848" cy="6089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© RNDr. Jiří Martínek, Ph.D</a:t>
            </a:r>
            <a:r>
              <a:rPr lang="cs-CZ" dirty="0" smtClean="0"/>
              <a:t>., 2019</a:t>
            </a:r>
            <a:endParaRPr lang="cs-CZ" dirty="0"/>
          </a:p>
        </p:txBody>
      </p:sp>
      <p:pic>
        <p:nvPicPr>
          <p:cNvPr id="4" name="Picture 4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946" y="3284984"/>
            <a:ext cx="1512168" cy="1131102"/>
          </a:xfrm>
          <a:prstGeom prst="rect">
            <a:avLst/>
          </a:prstGeom>
          <a:noFill/>
        </p:spPr>
      </p:pic>
      <p:pic>
        <p:nvPicPr>
          <p:cNvPr id="5" name="Picture 4" descr="http://upload.wikimedia.org/wikipedia/commons/thumb/9/99/Grofschoaft_Glootz.gif/150px-Grofschoaft_Glootz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27" y="2643165"/>
            <a:ext cx="14287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Kladsko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považováno </a:t>
            </a:r>
            <a:r>
              <a:rPr lang="cs-CZ" dirty="0" smtClean="0"/>
              <a:t>za historické české </a:t>
            </a:r>
            <a:r>
              <a:rPr lang="cs-CZ" dirty="0" smtClean="0"/>
              <a:t>území, i když se se ztrátou Češi smířili</a:t>
            </a:r>
          </a:p>
          <a:p>
            <a:r>
              <a:rPr lang="cs-CZ" i="1" dirty="0" smtClean="0"/>
              <a:t>„nyní při království Pruském, ač starodávný náboženský svazek s Čechami zůstal až po dnešní dobu“ </a:t>
            </a:r>
            <a:r>
              <a:rPr lang="cs-CZ" dirty="0" smtClean="0"/>
              <a:t>(A. Sedláček, MSH., s. 412)</a:t>
            </a:r>
            <a:endParaRPr lang="cs-CZ" i="1" dirty="0" smtClean="0"/>
          </a:p>
          <a:p>
            <a:r>
              <a:rPr lang="cs-CZ" dirty="0" smtClean="0"/>
              <a:t>změna </a:t>
            </a:r>
            <a:r>
              <a:rPr lang="cs-CZ" dirty="0" smtClean="0"/>
              <a:t>hranic v Evropě ale až do 1. světové války nevypadala jako aktuální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64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pPr eaLnBrk="1" hangingPunct="1"/>
            <a:r>
              <a:rPr lang="cs-CZ" b="1" dirty="0" smtClean="0"/>
              <a:t>Viktor Dvorský </a:t>
            </a:r>
            <a:r>
              <a:rPr lang="cs-CZ" dirty="0" smtClean="0"/>
              <a:t>(1881–1960)</a:t>
            </a:r>
            <a:endParaRPr lang="cs-CZ" b="1" dirty="0" smtClean="0"/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457200" y="5661025"/>
            <a:ext cx="8229600" cy="863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/>
              <a:t>„přirozené“ (zeměpisně vymezené) státní území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0" y="1341438"/>
            <a:ext cx="7620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Viktor Dvorský (1882–1960)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88900" y="115888"/>
            <a:ext cx="1314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8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Arial" charset="0"/>
              </a:rPr>
              <a:t>1919: úpravy hranic s Německem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eaLnBrk="1" hangingPunct="1">
              <a:spcBef>
                <a:spcPts val="1200"/>
              </a:spcBef>
            </a:pPr>
            <a:r>
              <a:rPr lang="cs-CZ" sz="2800" dirty="0" smtClean="0"/>
              <a:t>úpravy hranic v Krušných horách, na Děčínsku, ale i v Krkonoších (připojení celého hřebene, včetně </a:t>
            </a:r>
            <a:r>
              <a:rPr lang="cs-CZ" sz="2800" dirty="0" err="1" smtClean="0"/>
              <a:t>Schreiberhau</a:t>
            </a:r>
            <a:r>
              <a:rPr lang="cs-CZ" sz="2800" dirty="0" smtClean="0"/>
              <a:t> a </a:t>
            </a:r>
            <a:r>
              <a:rPr lang="cs-CZ" sz="2800" dirty="0" err="1" smtClean="0"/>
              <a:t>Krummhübelu</a:t>
            </a:r>
            <a:r>
              <a:rPr lang="cs-CZ" sz="2800" dirty="0" smtClean="0"/>
              <a:t>!)</a:t>
            </a:r>
          </a:p>
          <a:p>
            <a:pPr marL="0" eaLnBrk="1" hangingPunct="1">
              <a:spcBef>
                <a:spcPts val="1200"/>
              </a:spcBef>
            </a:pPr>
            <a:r>
              <a:rPr lang="cs-CZ" sz="2800" dirty="0" smtClean="0"/>
              <a:t>z „železničních“ důvodů připojit </a:t>
            </a:r>
            <a:r>
              <a:rPr lang="cs-CZ" sz="2800" dirty="0" err="1" smtClean="0"/>
              <a:t>Ziegenhals</a:t>
            </a:r>
            <a:r>
              <a:rPr lang="cs-CZ" sz="2800" dirty="0" smtClean="0"/>
              <a:t>, naopak možno vzdát se třeba Vejprt</a:t>
            </a:r>
          </a:p>
          <a:p>
            <a:pPr marL="0" eaLnBrk="1" hangingPunct="1">
              <a:spcBef>
                <a:spcPts val="1200"/>
              </a:spcBef>
            </a:pPr>
            <a:r>
              <a:rPr lang="cs-CZ" sz="2800" dirty="0" smtClean="0"/>
              <a:t>vzdání se Chebska ještě v březnu 1919 odmítla vojenská část delegace</a:t>
            </a:r>
          </a:p>
          <a:p>
            <a:pPr marL="0" eaLnBrk="1" hangingPunct="1">
              <a:spcBef>
                <a:spcPts val="1200"/>
              </a:spcBef>
            </a:pPr>
            <a:endParaRPr lang="cs-CZ" sz="2800" dirty="0" smtClean="0"/>
          </a:p>
          <a:p>
            <a:pPr marL="0" eaLnBrk="1" hangingPunct="1">
              <a:spcBef>
                <a:spcPts val="1200"/>
              </a:spcBef>
            </a:pPr>
            <a:r>
              <a:rPr lang="cs-CZ" sz="2800" dirty="0" smtClean="0"/>
              <a:t>nakonec potvrzena původní hranice v nezměněné podobě, včetně výběžků</a:t>
            </a:r>
          </a:p>
        </p:txBody>
      </p:sp>
    </p:spTree>
    <p:extLst>
      <p:ext uri="{BB962C8B-B14F-4D97-AF65-F5344CB8AC3E}">
        <p14:creationId xmlns:p14="http://schemas.microsoft.com/office/powerpoint/2010/main" val="31594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Kladsko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zvažovány dvě varianty:</a:t>
            </a:r>
          </a:p>
          <a:p>
            <a:pPr eaLnBrk="1" hangingPunct="1">
              <a:buFont typeface="Arial" charset="0"/>
              <a:buNone/>
            </a:pPr>
            <a:r>
              <a:rPr lang="cs-CZ" dirty="0" smtClean="0"/>
              <a:t>I.: území asi 400 km</a:t>
            </a:r>
            <a:r>
              <a:rPr lang="cs-CZ" baseline="30000" dirty="0" smtClean="0"/>
              <a:t>2</a:t>
            </a:r>
            <a:r>
              <a:rPr lang="cs-CZ" dirty="0" smtClean="0"/>
              <a:t> s českou minoritou (event. i výměnou za Javorník)</a:t>
            </a:r>
          </a:p>
          <a:p>
            <a:pPr eaLnBrk="1" hangingPunct="1">
              <a:buFont typeface="Arial" charset="0"/>
              <a:buNone/>
            </a:pPr>
            <a:r>
              <a:rPr lang="cs-CZ" dirty="0" smtClean="0"/>
              <a:t>II. celé Kladsko, bez kompenzací</a:t>
            </a:r>
          </a:p>
          <a:p>
            <a:pPr eaLnBrk="1" hangingPunct="1"/>
            <a:r>
              <a:rPr lang="cs-CZ" dirty="0" smtClean="0"/>
              <a:t>záleželo by zřejmě na tom, zda by na druhé straně hranice bylo Německo, nebo Polsko (to je výslovně zmiňováno!)</a:t>
            </a:r>
          </a:p>
        </p:txBody>
      </p:sp>
    </p:spTree>
    <p:extLst>
      <p:ext uri="{BB962C8B-B14F-4D97-AF65-F5344CB8AC3E}">
        <p14:creationId xmlns:p14="http://schemas.microsoft.com/office/powerpoint/2010/main" val="8311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614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09538"/>
            <a:ext cx="66675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47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cs-CZ" b="1" dirty="0" smtClean="0"/>
              <a:t>Jaromír Korčák </a:t>
            </a:r>
            <a:r>
              <a:rPr lang="cs-CZ" dirty="0" smtClean="0"/>
              <a:t>(1895–1989)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ž</a:t>
            </a:r>
            <a:r>
              <a:rPr lang="cs-CZ" dirty="0" smtClean="0"/>
              <a:t>ák V. Dvorského</a:t>
            </a:r>
          </a:p>
          <a:p>
            <a:r>
              <a:rPr lang="cs-CZ" dirty="0" smtClean="0"/>
              <a:t>jeden ze zakladatelů české sociální geografie</a:t>
            </a:r>
          </a:p>
          <a:p>
            <a:r>
              <a:rPr lang="cs-CZ" dirty="0" smtClean="0"/>
              <a:t>ve 30. letech se věnoval i geopolitice</a:t>
            </a:r>
          </a:p>
          <a:p>
            <a:r>
              <a:rPr lang="cs-CZ" dirty="0" smtClean="0"/>
              <a:t>„kmenové oblasti“ (1938)</a:t>
            </a:r>
          </a:p>
          <a:p>
            <a:r>
              <a:rPr lang="cs-CZ" dirty="0" smtClean="0"/>
              <a:t>snaží se především dokázat spojitost Čech, Moravy a Slezska</a:t>
            </a:r>
          </a:p>
          <a:p>
            <a:r>
              <a:rPr lang="cs-CZ" dirty="0" smtClean="0"/>
              <a:t>ztráty Kladska 1742 lituje hlavně kvůli zúžení českého území</a:t>
            </a:r>
            <a:endParaRPr lang="cs-CZ" dirty="0"/>
          </a:p>
        </p:txBody>
      </p:sp>
      <p:pic>
        <p:nvPicPr>
          <p:cNvPr id="4098" name="Picture 2" descr="Výsledek obrázku pro korčák geopolitick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21489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07025" cy="1143000"/>
          </a:xfrm>
        </p:spPr>
        <p:txBody>
          <a:bodyPr/>
          <a:lstStyle/>
          <a:p>
            <a:r>
              <a:rPr lang="cs-CZ" b="1" dirty="0" smtClean="0"/>
              <a:t>Josef Pohl-</a:t>
            </a:r>
            <a:r>
              <a:rPr lang="cs-CZ" b="1" dirty="0" err="1" smtClean="0"/>
              <a:t>Doberský</a:t>
            </a:r>
            <a:endParaRPr lang="cs-CZ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7"/>
            <a:ext cx="8229600" cy="4176441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ž</a:t>
            </a:r>
            <a:r>
              <a:rPr lang="cs-CZ" sz="2800" dirty="0" smtClean="0"/>
              <a:t>ák V. Dvorského</a:t>
            </a:r>
          </a:p>
          <a:p>
            <a:r>
              <a:rPr lang="cs-CZ" sz="2800" dirty="0" smtClean="0"/>
              <a:t>oblasti </a:t>
            </a:r>
            <a:r>
              <a:rPr lang="cs-CZ" sz="2800" dirty="0"/>
              <a:t>Kladska se </a:t>
            </a:r>
            <a:r>
              <a:rPr lang="cs-CZ" sz="2800" dirty="0" smtClean="0"/>
              <a:t>věnoval již </a:t>
            </a:r>
            <a:r>
              <a:rPr lang="cs-CZ" sz="2800" dirty="0"/>
              <a:t>od 20. let</a:t>
            </a:r>
          </a:p>
          <a:p>
            <a:r>
              <a:rPr lang="cs-CZ" sz="2800" dirty="0"/>
              <a:t>největší práce </a:t>
            </a:r>
            <a:r>
              <a:rPr lang="cs-CZ" sz="2800" i="1" dirty="0"/>
              <a:t>Kladsko politicky-zeměpisné a hospodářské </a:t>
            </a:r>
            <a:r>
              <a:rPr lang="cs-CZ" sz="2800" dirty="0"/>
              <a:t>(1946; v </a:t>
            </a:r>
            <a:r>
              <a:rPr lang="cs-CZ" sz="2800" i="1" dirty="0"/>
              <a:t>Kladském sborníku</a:t>
            </a:r>
            <a:r>
              <a:rPr lang="cs-CZ" sz="2800" dirty="0"/>
              <a:t>)</a:t>
            </a:r>
          </a:p>
          <a:p>
            <a:r>
              <a:rPr lang="cs-CZ" sz="2800" dirty="0"/>
              <a:t>1946 publikoval i mapu Kladska s „historicky správným“ </a:t>
            </a:r>
            <a:r>
              <a:rPr lang="cs-CZ" sz="2800" dirty="0" smtClean="0"/>
              <a:t>pojmenováním</a:t>
            </a:r>
          </a:p>
          <a:p>
            <a:r>
              <a:rPr lang="cs-CZ" sz="2800" dirty="0" smtClean="0"/>
              <a:t>zcela jasně se vyjádřil pro připojení Kladska k ČSR</a:t>
            </a:r>
            <a:endParaRPr lang="cs-CZ" sz="2800" dirty="0"/>
          </a:p>
          <a:p>
            <a:r>
              <a:rPr lang="cs-CZ" sz="2800" dirty="0"/>
              <a:t>podílel se i na vytváření nového zeměpisného názvosloví</a:t>
            </a:r>
          </a:p>
          <a:p>
            <a:endParaRPr lang="cs-CZ" sz="2800" dirty="0"/>
          </a:p>
        </p:txBody>
      </p:sp>
      <p:pic>
        <p:nvPicPr>
          <p:cNvPr id="5" name="Picture 5" descr="Josef Pohl-Dobersk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6335"/>
            <a:ext cx="137160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1143000"/>
          </a:xfrm>
        </p:spPr>
        <p:txBody>
          <a:bodyPr/>
          <a:lstStyle/>
          <a:p>
            <a:r>
              <a:rPr lang="cs-CZ" sz="2000"/>
              <a:t>Kladsko, 1:200 000. České názvy v Kladsku a ve Slezsku jen podle archiv. pramenů. Příloha ke </a:t>
            </a:r>
            <a:r>
              <a:rPr lang="cs-CZ" sz="2000" i="1"/>
              <a:t>Kladskému sborníku </a:t>
            </a:r>
            <a:r>
              <a:rPr lang="cs-CZ" sz="2000"/>
              <a:t>1946 (ed. V. Černý)</a:t>
            </a:r>
            <a:r>
              <a:rPr lang="cs-CZ" sz="2000" i="1"/>
              <a:t>. </a:t>
            </a:r>
            <a:br>
              <a:rPr lang="cs-CZ" sz="2000" i="1"/>
            </a:br>
            <a:r>
              <a:rPr lang="cs-CZ" sz="2000"/>
              <a:t>Barevný tisk, výška 418 mm, šířka 357 mm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453188"/>
            <a:ext cx="8229600" cy="215900"/>
          </a:xfrm>
        </p:spPr>
        <p:txBody>
          <a:bodyPr/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cs-CZ" sz="1000"/>
              <a:t>© Mapový portál VÚGTK a Historický ústav AV ČR, v. v. i.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8150"/>
            <a:ext cx="76676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5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393</Words>
  <Application>Microsoft Office PowerPoint</Application>
  <PresentationFormat>Předvádění na obrazovce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Otázka Kladska a česká geografie (v 1. pol. 20. stol.) </vt:lpstr>
      <vt:lpstr>Kladsko</vt:lpstr>
      <vt:lpstr>Viktor Dvorský (1881–1960)</vt:lpstr>
      <vt:lpstr>1919: úpravy hranic s Německem</vt:lpstr>
      <vt:lpstr>Kladsko</vt:lpstr>
      <vt:lpstr>Prezentace aplikace PowerPoint</vt:lpstr>
      <vt:lpstr>Jaromír Korčák (1895–1989)</vt:lpstr>
      <vt:lpstr>Josef Pohl-Doberský</vt:lpstr>
      <vt:lpstr>Kladsko, 1:200 000. České názvy v Kladsku a ve Slezsku jen podle archiv. pramenů. Příloha ke Kladskému sborníku 1946 (ed. V. Černý).  Barevný tisk, výška 418 mm, šířka 357 mm </vt:lpstr>
      <vt:lpstr>Prezentace aplikace PowerPoint</vt:lpstr>
      <vt:lpstr>Děkuji za pozornost. Dziękuję za uwagę.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Rec1</dc:creator>
  <cp:lastModifiedBy>Rec1</cp:lastModifiedBy>
  <cp:revision>10</cp:revision>
  <dcterms:created xsi:type="dcterms:W3CDTF">2019-09-30T07:36:56Z</dcterms:created>
  <dcterms:modified xsi:type="dcterms:W3CDTF">2019-10-01T14:05:29Z</dcterms:modified>
</cp:coreProperties>
</file>