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0" r:id="rId4"/>
    <p:sldId id="311" r:id="rId5"/>
    <p:sldId id="281" r:id="rId6"/>
    <p:sldId id="312" r:id="rId7"/>
    <p:sldId id="305" r:id="rId8"/>
    <p:sldId id="280" r:id="rId9"/>
    <p:sldId id="287" r:id="rId10"/>
    <p:sldId id="282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za" initials="h" lastIdx="0" clrIdx="0">
    <p:extLst>
      <p:ext uri="{19B8F6BF-5375-455C-9EA6-DF929625EA0E}">
        <p15:presenceInfo xmlns:p15="http://schemas.microsoft.com/office/powerpoint/2012/main" userId="honz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6" autoAdjust="0"/>
    <p:restoredTop sz="94660"/>
  </p:normalViewPr>
  <p:slideViewPr>
    <p:cSldViewPr snapToGrid="0">
      <p:cViewPr varScale="1">
        <p:scale>
          <a:sx n="50" d="100"/>
          <a:sy n="50" d="100"/>
        </p:scale>
        <p:origin x="6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48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50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08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33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05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63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8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26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37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61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B1933-056C-4228-8619-FAE898CA96C8}" type="datetimeFigureOut">
              <a:rPr lang="cs-CZ" smtClean="0"/>
              <a:t>30.09.2019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0C5E5-03A9-44BF-B75C-FFA52BDE06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20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vetina@mup.cz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kvetina@hiu.cas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2462" y="144621"/>
            <a:ext cx="11399220" cy="189090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cs-CZ" sz="3600" b="1" cap="small" dirty="0" err="1" smtClean="0">
                <a:latin typeface="Cambria" panose="02040503050406030204" pitchFamily="18" charset="0"/>
                <a:cs typeface="Times New Roman" panose="02020603050405020304" pitchFamily="18" charset="0"/>
              </a:rPr>
              <a:t>Narativ</a:t>
            </a:r>
            <a:r>
              <a:rPr lang="cs-CZ" sz="36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sousedských dějin</a:t>
            </a:r>
            <a:br>
              <a:rPr lang="cs-CZ" sz="36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cs-CZ" sz="500" b="1" cap="small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cs-CZ" sz="3600" b="1" cap="small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cs-CZ" sz="3600" b="1" cap="small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cs-CZ" sz="36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Stereotyp polského šlechtice a českého Pepíka </a:t>
            </a:r>
            <a:br>
              <a:rPr lang="cs-CZ" sz="36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cs-CZ" sz="36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v historickém vzdělávání</a:t>
            </a:r>
            <a:endParaRPr lang="cs-CZ" sz="2800" i="1" dirty="0">
              <a:latin typeface="Cambria" panose="020405030504060302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90272" y="5684697"/>
            <a:ext cx="11830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>
                <a:latin typeface="Cambria" panose="02040503050406030204" pitchFamily="18" charset="0"/>
              </a:rPr>
              <a:t>2. </a:t>
            </a:r>
            <a:r>
              <a:rPr lang="cs-CZ" sz="1600" dirty="0" smtClean="0">
                <a:latin typeface="Cambria" panose="02040503050406030204" pitchFamily="18" charset="0"/>
              </a:rPr>
              <a:t>10</a:t>
            </a:r>
            <a:r>
              <a:rPr lang="cs-CZ" sz="1600" dirty="0" smtClean="0">
                <a:latin typeface="Cambria" panose="02040503050406030204" pitchFamily="18" charset="0"/>
              </a:rPr>
              <a:t>. 2019</a:t>
            </a:r>
            <a:r>
              <a:rPr lang="cs-CZ" sz="1600" dirty="0">
                <a:latin typeface="Cambria" panose="02040503050406030204" pitchFamily="18" charset="0"/>
              </a:rPr>
              <a:t>, I. kongres českých polonistických </a:t>
            </a:r>
            <a:r>
              <a:rPr lang="cs-CZ" sz="1600" dirty="0" smtClean="0">
                <a:latin typeface="Cambria" panose="02040503050406030204" pitchFamily="18" charset="0"/>
              </a:rPr>
              <a:t>studií, Česko-polské pohraničí, Hradec Králové</a:t>
            </a:r>
            <a:endParaRPr lang="cs-CZ" sz="600" dirty="0" smtClean="0">
              <a:latin typeface="Cambria" panose="02040503050406030204" pitchFamily="18" charset="0"/>
            </a:endParaRPr>
          </a:p>
          <a:p>
            <a:pPr algn="ctr"/>
            <a:r>
              <a:rPr lang="cs-CZ" sz="1600" dirty="0" smtClean="0">
                <a:latin typeface="Cambria" panose="02040503050406030204" pitchFamily="18" charset="0"/>
              </a:rPr>
              <a:t>Jan Květina </a:t>
            </a:r>
            <a:r>
              <a:rPr lang="cs-CZ" sz="1600" dirty="0" smtClean="0">
                <a:latin typeface="Cambria" panose="02040503050406030204" pitchFamily="18" charset="0"/>
              </a:rPr>
              <a:t>(Historický ústav AV ČR, </a:t>
            </a:r>
            <a:r>
              <a:rPr lang="cs-CZ" sz="1600" dirty="0" err="1" smtClean="0">
                <a:latin typeface="Cambria" panose="02040503050406030204" pitchFamily="18" charset="0"/>
              </a:rPr>
              <a:t>v.v.i</a:t>
            </a:r>
            <a:r>
              <a:rPr lang="cs-CZ" sz="1600" dirty="0" smtClean="0">
                <a:latin typeface="Cambria" panose="02040503050406030204" pitchFamily="18" charset="0"/>
              </a:rPr>
              <a:t>. – Metropolitní univerzita Praha</a:t>
            </a:r>
            <a:r>
              <a:rPr lang="cs-CZ" sz="1600" dirty="0" smtClean="0"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kvetina@hiu.cas.cz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, </a:t>
            </a:r>
            <a:r>
              <a:rPr lang="cs-CZ" sz="1600" dirty="0" smtClean="0">
                <a:latin typeface="Cambria" panose="02040503050406030204" pitchFamily="18" charset="0"/>
                <a:hlinkClick r:id="rId3"/>
              </a:rPr>
              <a:t>kvetina</a:t>
            </a:r>
            <a:r>
              <a:rPr lang="cs-CZ" sz="1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@mup.cz</a:t>
            </a:r>
            <a:endParaRPr lang="cs-CZ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379" y="2221323"/>
            <a:ext cx="2416918" cy="32837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582" y="2215167"/>
            <a:ext cx="2189018" cy="328988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83" y="2558675"/>
            <a:ext cx="2645786" cy="20915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065" y="2663210"/>
            <a:ext cx="2657475" cy="19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2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761" y="268377"/>
            <a:ext cx="10837980" cy="988923"/>
          </a:xfrm>
        </p:spPr>
        <p:txBody>
          <a:bodyPr>
            <a:normAutofit/>
          </a:bodyPr>
          <a:lstStyle/>
          <a:p>
            <a:pPr algn="ctr"/>
            <a:r>
              <a:rPr lang="cs-CZ" sz="3200" b="1" cap="small" dirty="0" smtClean="0">
                <a:latin typeface="Cambria" panose="02040503050406030204" pitchFamily="18" charset="0"/>
              </a:rPr>
              <a:t>český narativ polských dějin – </a:t>
            </a:r>
            <a:r>
              <a:rPr lang="cs-CZ" sz="3200" b="1" cap="small" dirty="0" smtClean="0">
                <a:latin typeface="Cambria" panose="02040503050406030204" pitchFamily="18" charset="0"/>
              </a:rPr>
              <a:t>shrnutí</a:t>
            </a:r>
            <a:endParaRPr lang="en-US" sz="3200" b="1" cap="small" dirty="0">
              <a:latin typeface="Cambria" panose="020405030504060302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339082"/>
              </p:ext>
            </p:extLst>
          </p:nvPr>
        </p:nvGraphicFramePr>
        <p:xfrm>
          <a:off x="150212" y="1132610"/>
          <a:ext cx="11688594" cy="548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8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3545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30325" algn="l"/>
                          <a:tab pos="2325370" algn="ctr"/>
                        </a:tabLst>
                      </a:pPr>
                      <a:endParaRPr lang="cs-CZ" sz="1800" i="1" dirty="0" smtClean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30325" algn="l"/>
                          <a:tab pos="2325370" algn="ctr"/>
                        </a:tabLst>
                      </a:pPr>
                      <a:r>
                        <a:rPr lang="cs-CZ" sz="1800" i="1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Jaký </a:t>
                      </a:r>
                      <a:r>
                        <a:rPr lang="cs-CZ" sz="1800" i="1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příběh polských dějin získá český žák na základě učebnic </a:t>
                      </a:r>
                      <a:r>
                        <a:rPr lang="cs-CZ" sz="1800" i="1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dějepisu</a:t>
                      </a:r>
                      <a:r>
                        <a:rPr lang="cs-CZ" sz="1800" i="1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30325" algn="l"/>
                          <a:tab pos="2325370" algn="ctr"/>
                        </a:tabLst>
                      </a:pP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Poláci se nechali pokřtít od Čechů a stali se jejich konkurencí.</a:t>
                      </a:r>
                      <a:endParaRPr lang="cs-CZ" sz="18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Poláci ovládli východní Evropu na úkor křižáků, ale utvořili slabý, nefunkční a nestabilní stát.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Polský stát byl v důsledku svých vlastních chyb rozdělen mezi sousedy.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Poláci se několikrát snažili neúspěšně získat nezávislost.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Polský stát byl obnoven díky porážce Ústředních mocností v 1. světové válce.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Poláci ustavili nedemokratický režim ohrožující ostatní státy </a:t>
                      </a: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regionu.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Poláci hrdinně, ale marně bojovali proti </a:t>
                      </a: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invazi</a:t>
                      </a:r>
                      <a:r>
                        <a:rPr lang="cs-CZ" sz="1800" baseline="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proto </a:t>
                      </a: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čelili 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standardnímu osudu okupovaných </a:t>
                      </a: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národů.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Po válce se Poláci stali jako ostatní země regionu součástí východního bloku.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206"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cs-CZ" sz="18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Díky katolické církvi a Janu Pavlovi II. se komunistický režim v Polsku začal hroutit dřív než v ostatních zemích.</a:t>
                      </a:r>
                      <a:endParaRPr lang="cs-CZ" sz="18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0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435134" y="433789"/>
            <a:ext cx="11402958" cy="982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</a:pPr>
            <a:r>
              <a:rPr lang="cs-CZ" sz="28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Národní stereotypy ve střední Evropě: Teoretická východiska</a:t>
            </a:r>
            <a:endParaRPr lang="en-GB" sz="2800" i="1" dirty="0">
              <a:latin typeface="Cambria" panose="02040503050406030204" pitchFamily="18" charset="0"/>
            </a:endParaRPr>
          </a:p>
        </p:txBody>
      </p:sp>
      <p:sp>
        <p:nvSpPr>
          <p:cNvPr id="9" name="Obdélníkový bublinový popisek 8"/>
          <p:cNvSpPr/>
          <p:nvPr/>
        </p:nvSpPr>
        <p:spPr>
          <a:xfrm>
            <a:off x="279287" y="3184631"/>
            <a:ext cx="6323910" cy="798357"/>
          </a:xfrm>
          <a:prstGeom prst="wedgeRectCallout">
            <a:avLst>
              <a:gd name="adj1" fmla="val 49862"/>
              <a:gd name="adj2" fmla="val -24534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Koncept historických a nehistorických národů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délníkový bublinový popisek 10"/>
          <p:cNvSpPr/>
          <p:nvPr/>
        </p:nvSpPr>
        <p:spPr>
          <a:xfrm>
            <a:off x="279287" y="1863910"/>
            <a:ext cx="6323911" cy="866023"/>
          </a:xfrm>
          <a:prstGeom prst="wedgeRectCallout">
            <a:avLst>
              <a:gd name="adj1" fmla="val 49862"/>
              <a:gd name="adj2" fmla="val -24534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Cambria" panose="02040503050406030204" pitchFamily="18" charset="0"/>
              </a:rPr>
              <a:t>C. Schmitt: </a:t>
            </a:r>
            <a:r>
              <a:rPr lang="cs-CZ" sz="2000" dirty="0" smtClean="0">
                <a:latin typeface="Cambria" panose="02040503050406030204" pitchFamily="18" charset="0"/>
              </a:rPr>
              <a:t>	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definice toho, čím jsme, vyžaduje definovat, čím nejsme…“ </a:t>
            </a:r>
            <a:endParaRPr lang="en-GB" sz="2000" dirty="0" smtClean="0">
              <a:latin typeface="Cambria" panose="02040503050406030204" pitchFamily="18" charset="0"/>
            </a:endParaRPr>
          </a:p>
        </p:txBody>
      </p:sp>
      <p:sp>
        <p:nvSpPr>
          <p:cNvPr id="12" name="Obdélníkový bublinový popisek 11"/>
          <p:cNvSpPr/>
          <p:nvPr/>
        </p:nvSpPr>
        <p:spPr>
          <a:xfrm>
            <a:off x="279287" y="4430471"/>
            <a:ext cx="6323911" cy="866023"/>
          </a:xfrm>
          <a:prstGeom prst="wedgeRectCallout">
            <a:avLst>
              <a:gd name="adj1" fmla="val 49862"/>
              <a:gd name="adj2" fmla="val -24534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latin typeface="Cambria" panose="02040503050406030204" pitchFamily="18" charset="0"/>
              </a:rPr>
              <a:t>V</a:t>
            </a:r>
            <a:r>
              <a:rPr lang="en-GB" sz="2000" dirty="0" smtClean="0">
                <a:latin typeface="Cambria" panose="02040503050406030204" pitchFamily="18" charset="0"/>
              </a:rPr>
              <a:t>. </a:t>
            </a:r>
            <a:r>
              <a:rPr lang="cs-CZ" sz="2000" dirty="0" smtClean="0">
                <a:latin typeface="Cambria" panose="02040503050406030204" pitchFamily="18" charset="0"/>
              </a:rPr>
              <a:t>Bělohradský</a:t>
            </a:r>
            <a:r>
              <a:rPr lang="en-GB" sz="2000" dirty="0" smtClean="0">
                <a:latin typeface="Cambria" panose="02040503050406030204" pitchFamily="18" charset="0"/>
              </a:rPr>
              <a:t>: 	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"...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českou identitu je třeba chápat jako identitu nesamozřejmých národů…“</a:t>
            </a: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17" y="1416427"/>
            <a:ext cx="3438525" cy="12001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774" y="5416867"/>
            <a:ext cx="3514725" cy="6572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074" y="2790833"/>
            <a:ext cx="2504123" cy="23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2867891" y="335155"/>
            <a:ext cx="6234545" cy="100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</a:pPr>
            <a:r>
              <a:rPr lang="cs-CZ" sz="28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Stereotyp </a:t>
            </a:r>
          </a:p>
          <a:p>
            <a:pPr algn="ctr">
              <a:lnSpc>
                <a:spcPct val="107000"/>
              </a:lnSpc>
            </a:pPr>
            <a:r>
              <a:rPr lang="cs-CZ" sz="28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„zlého uherského šlechtice“</a:t>
            </a:r>
            <a:endParaRPr lang="en-GB" sz="2800" i="1" dirty="0">
              <a:latin typeface="Cambria" panose="020405030504060302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74" y="1566213"/>
            <a:ext cx="3493736" cy="460136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933" y="124692"/>
            <a:ext cx="2242765" cy="354001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67" y="3524289"/>
            <a:ext cx="2814678" cy="302317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436" y="3664702"/>
            <a:ext cx="2663835" cy="29107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48" y="335155"/>
            <a:ext cx="3461580" cy="27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5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61" y="1830452"/>
            <a:ext cx="2984240" cy="421583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100" y="2051552"/>
            <a:ext cx="4200525" cy="32194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571" y="1210675"/>
            <a:ext cx="4133577" cy="302881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571" y="4239492"/>
            <a:ext cx="4133577" cy="2344210"/>
          </a:xfrm>
          <a:prstGeom prst="rect">
            <a:avLst/>
          </a:prstGeom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1478280" y="335155"/>
            <a:ext cx="8549639" cy="100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</a:pPr>
            <a:r>
              <a:rPr lang="cs-CZ" sz="2800" b="1" cap="small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Stereotyp „zlého uherského šlechtice“</a:t>
            </a:r>
            <a:endParaRPr lang="en-GB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1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61438" y="550799"/>
            <a:ext cx="5131984" cy="75170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200" b="1" cap="small" dirty="0" smtClean="0">
                <a:latin typeface="Cambria" panose="02040503050406030204" pitchFamily="18" charset="0"/>
              </a:rPr>
              <a:t>Stereotypy „Poláka“ </a:t>
            </a:r>
            <a:br>
              <a:rPr lang="cs-CZ" sz="3200" b="1" cap="small" dirty="0" smtClean="0">
                <a:latin typeface="Cambria" panose="02040503050406030204" pitchFamily="18" charset="0"/>
              </a:rPr>
            </a:br>
            <a:r>
              <a:rPr lang="cs-CZ" sz="3200" b="1" cap="small" dirty="0" smtClean="0">
                <a:latin typeface="Cambria" panose="02040503050406030204" pitchFamily="18" charset="0"/>
              </a:rPr>
              <a:t>v českém </a:t>
            </a:r>
            <a:r>
              <a:rPr lang="cs-CZ" sz="3200" b="1" cap="small" dirty="0" err="1" smtClean="0">
                <a:latin typeface="Cambria" panose="02040503050406030204" pitchFamily="18" charset="0"/>
              </a:rPr>
              <a:t>narativu</a:t>
            </a:r>
            <a:endParaRPr lang="en-GB" sz="3200" b="1" cap="small" dirty="0">
              <a:latin typeface="Cambria" panose="020405030504060302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49" y="1878117"/>
            <a:ext cx="5973967" cy="33603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0" y="188810"/>
            <a:ext cx="2994572" cy="34497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411" y="138545"/>
            <a:ext cx="2412187" cy="444730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6" y="3558295"/>
            <a:ext cx="2912660" cy="31216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7" y="3775430"/>
            <a:ext cx="4732644" cy="26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649605"/>
            <a:ext cx="7782598" cy="52635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057" y="298132"/>
            <a:ext cx="23717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3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95" y="2697479"/>
            <a:ext cx="2881745" cy="41698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505" y="2688100"/>
            <a:ext cx="3125672" cy="41698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008" y="2697479"/>
            <a:ext cx="3012909" cy="41605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2369" y="2697480"/>
            <a:ext cx="2881745" cy="41605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5523" y="2688099"/>
            <a:ext cx="2898080" cy="4169899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693282" y="800987"/>
            <a:ext cx="10837980" cy="1658129"/>
          </a:xfrm>
        </p:spPr>
        <p:txBody>
          <a:bodyPr>
            <a:normAutofit/>
          </a:bodyPr>
          <a:lstStyle/>
          <a:p>
            <a:pPr algn="ctr"/>
            <a:r>
              <a:rPr lang="cs-CZ" sz="4000" b="1" cap="small" dirty="0" err="1" smtClean="0">
                <a:latin typeface="Cambria" panose="02040503050406030204" pitchFamily="18" charset="0"/>
              </a:rPr>
              <a:t>narativ</a:t>
            </a:r>
            <a:r>
              <a:rPr lang="cs-CZ" sz="4000" b="1" cap="small" dirty="0" smtClean="0">
                <a:latin typeface="Cambria" panose="02040503050406030204" pitchFamily="18" charset="0"/>
              </a:rPr>
              <a:t> polských dějin</a:t>
            </a:r>
            <a:br>
              <a:rPr lang="cs-CZ" sz="4000" b="1" cap="small" dirty="0" smtClean="0">
                <a:latin typeface="Cambria" panose="02040503050406030204" pitchFamily="18" charset="0"/>
              </a:rPr>
            </a:br>
            <a:r>
              <a:rPr lang="cs-CZ" sz="4000" b="1" cap="small" dirty="0" smtClean="0">
                <a:latin typeface="Cambria" panose="02040503050406030204" pitchFamily="18" charset="0"/>
              </a:rPr>
              <a:t> v českých učebnicích</a:t>
            </a:r>
            <a:r>
              <a:rPr lang="cs-CZ" sz="3200" b="1" cap="small" dirty="0" smtClean="0">
                <a:latin typeface="Cambria" panose="02040503050406030204" pitchFamily="18" charset="0"/>
              </a:rPr>
              <a:t/>
            </a:r>
            <a:br>
              <a:rPr lang="cs-CZ" sz="3200" b="1" cap="small" dirty="0" smtClean="0">
                <a:latin typeface="Cambria" panose="02040503050406030204" pitchFamily="18" charset="0"/>
              </a:rPr>
            </a:br>
            <a:endParaRPr lang="en-US" sz="3200" b="1" cap="small" dirty="0">
              <a:latin typeface="Cambria" panose="02040503050406030204" pitchFamily="18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46" y="147984"/>
            <a:ext cx="2645786" cy="209153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6811" y="290180"/>
            <a:ext cx="2657475" cy="19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4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64354"/>
              </p:ext>
            </p:extLst>
          </p:nvPr>
        </p:nvGraphicFramePr>
        <p:xfrm>
          <a:off x="156557" y="107957"/>
          <a:ext cx="11804073" cy="6688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9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1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cap="small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téma</a:t>
                      </a:r>
                      <a:r>
                        <a:rPr lang="cs-CZ" sz="1800" cap="small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small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Diskurzivní prostředky (</a:t>
                      </a:r>
                      <a:r>
                        <a:rPr lang="cs-CZ" sz="1800" b="1" cap="small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stereotypizace</a:t>
                      </a:r>
                      <a:r>
                        <a:rPr lang="cs-CZ" sz="1800" b="1" cap="small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800" cap="small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cap="small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Příklady:</a:t>
                      </a:r>
                      <a:endParaRPr lang="cs-CZ" sz="1800" cap="small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2765">
                <a:tc>
                  <a:txBody>
                    <a:bodyPr/>
                    <a:lstStyle/>
                    <a:p>
                      <a:endParaRPr lang="cs-CZ" cap="small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cap="small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Christianizace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cap="small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(Sv. Vojtěch</a:t>
                      </a:r>
                      <a:r>
                        <a:rPr lang="cs-CZ" cap="small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cap="small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Zrada, </a:t>
                      </a:r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nevděk</a:t>
                      </a:r>
                    </a:p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polské barbarství vs. česká civilizace</a:t>
                      </a:r>
                      <a:endParaRPr lang="cs-CZ" b="1" cap="small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Měšek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cs-CZ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bez ohledu na příbuzenské svazky</a:t>
                      </a:r>
                      <a:r>
                        <a:rPr lang="cs-CZ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 Přemyslovci… </a:t>
                      </a:r>
                      <a:r>
                        <a:rPr lang="cs-CZ" sz="18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využil oslabení </a:t>
                      </a:r>
                      <a:r>
                        <a:rPr lang="cs-CZ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českého státu a dobyl Slezsko</a:t>
                      </a:r>
                      <a:r>
                        <a:rPr lang="cs-CZ" sz="180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.“</a:t>
                      </a:r>
                      <a:endParaRPr lang="cs-CZ" sz="180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cs-CZ" sz="180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i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Boleskav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Chrabrý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 zmocnil </a:t>
                      </a:r>
                      <a:r>
                        <a:rPr lang="cs-CZ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ostatků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 využil </a:t>
                      </a:r>
                      <a:r>
                        <a:rPr lang="cs-CZ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jich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…“</a:t>
                      </a:r>
                    </a:p>
                    <a:p>
                      <a:endParaRPr lang="cs-CZ" sz="180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„Břetislav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vedl výpravu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 Hnězdna… a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získal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…“</a:t>
                      </a:r>
                      <a:endParaRPr lang="cs-CZ" i="1" cap="small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2172">
                <a:tc>
                  <a:txBody>
                    <a:bodyPr/>
                    <a:lstStyle/>
                    <a:p>
                      <a:endParaRPr lang="cs-CZ" cap="small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cap="small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Polská šlechtická republika</a:t>
                      </a:r>
                      <a:endParaRPr lang="cs-CZ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Zaostalost, neschopnost</a:t>
                      </a:r>
                    </a:p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Figura zhýralého šlechtice</a:t>
                      </a:r>
                      <a:endParaRPr lang="cs-CZ" b="1" cap="small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slabé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Polsko“…</a:t>
                      </a:r>
                      <a:r>
                        <a:rPr lang="cs-CZ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rozpolcený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stát“…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anarchie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“…</a:t>
                      </a:r>
                      <a:r>
                        <a:rPr lang="cs-CZ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úpadek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</a:p>
                    <a:p>
                      <a:endParaRPr lang="cs-CZ" sz="1800" i="1" kern="1200" cap="small" baseline="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„Uvnitř země vládla anarchie, které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využila domácí šlechta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.“</a:t>
                      </a: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„politika šlechty vedla k zániku polského státu.“</a:t>
                      </a:r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847">
                <a:tc>
                  <a:txBody>
                    <a:bodyPr/>
                    <a:lstStyle/>
                    <a:p>
                      <a:endParaRPr lang="cs-CZ" cap="small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cap="small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Vídeň 1683</a:t>
                      </a:r>
                      <a:endParaRPr lang="cs-CZ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Bagatelizace </a:t>
                      </a:r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polské účasti</a:t>
                      </a:r>
                      <a:endParaRPr lang="cs-CZ" b="1" cap="small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0987">
                <a:tc>
                  <a:txBody>
                    <a:bodyPr/>
                    <a:lstStyle/>
                    <a:p>
                      <a:endParaRPr lang="cs-CZ" cap="small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cap="small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Ústava 3. května</a:t>
                      </a:r>
                      <a:endParaRPr lang="cs-CZ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Opomíjení polské demokratické tradice</a:t>
                      </a:r>
                      <a:endParaRPr lang="cs-CZ" b="1" cap="small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7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552504"/>
              </p:ext>
            </p:extLst>
          </p:nvPr>
        </p:nvGraphicFramePr>
        <p:xfrm>
          <a:off x="108870" y="13958"/>
          <a:ext cx="11900250" cy="6750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5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2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1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cap="small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téma</a:t>
                      </a:r>
                      <a:r>
                        <a:rPr lang="cs-CZ" sz="1800" cap="small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1" cap="small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Diskurzivní prostředky (</a:t>
                      </a:r>
                      <a:r>
                        <a:rPr lang="cs-CZ" sz="1800" b="1" cap="small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stereotypizace</a:t>
                      </a:r>
                      <a:r>
                        <a:rPr lang="cs-CZ" sz="1800" b="1" cap="small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800" cap="small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cap="small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Příklady:</a:t>
                      </a:r>
                      <a:endParaRPr lang="cs-CZ" sz="1800" cap="small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cap="small" baseline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Meziválečné Polsko</a:t>
                      </a:r>
                      <a:endParaRPr lang="cs-CZ" sz="1800" cap="small" baseline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cs-CZ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Čech = demokrat</a:t>
                      </a:r>
                    </a:p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Polák = stoupenec totality</a:t>
                      </a:r>
                      <a:endParaRPr lang="cs-CZ" b="1" cap="small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Vedle SSSR, Německa a Itálie zavládly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totalitní režimy také… v Polsku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…“</a:t>
                      </a:r>
                    </a:p>
                    <a:p>
                      <a:endParaRPr lang="cs-CZ" i="1" cap="small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„všem národnostem žijícím v Československé republice ústava zaručovala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plnou rovnoprávnost.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6438">
                <a:tc>
                  <a:txBody>
                    <a:bodyPr/>
                    <a:lstStyle/>
                    <a:p>
                      <a:r>
                        <a:rPr lang="cs-CZ" cap="small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Těšínsko</a:t>
                      </a:r>
                      <a:endParaRPr lang="cs-CZ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Polák </a:t>
                      </a:r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iniciátor sporu</a:t>
                      </a:r>
                      <a:endParaRPr lang="cs-CZ" b="1" cap="small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Dalším sporným územím se stalo Těšínsko,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patřící do té doby k českým zemím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….</a:t>
                      </a: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Poláci si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činí nároky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 československé ozbrojené síly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musí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zasáhnout… </a:t>
                      </a: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řešením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 stalo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rozdělení Těšínska… </a:t>
                      </a: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Polská vláda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 nesmířila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kompromisem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4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cap="small" baseline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Polsko-sovětská </a:t>
                      </a:r>
                      <a:r>
                        <a:rPr lang="cs-CZ" sz="1800" cap="small" baseline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válka</a:t>
                      </a:r>
                      <a:endParaRPr lang="cs-CZ" sz="1800" cap="small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ignorace</a:t>
                      </a:r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01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800" cap="small" baseline="0" dirty="0" smtClean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cap="small" baseline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polský odboj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cap="small" baseline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(19. a 20. století)</a:t>
                      </a:r>
                      <a:endParaRPr lang="cs-CZ" sz="1800" cap="small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Defétistické líčení</a:t>
                      </a: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(Polák = marný hrdina)</a:t>
                      </a:r>
                    </a:p>
                    <a:p>
                      <a:endParaRPr lang="cs-CZ" b="1" cap="small" baseline="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Bagatelizace </a:t>
                      </a:r>
                    </a:p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(stejný osud jako ostatní národy)</a:t>
                      </a:r>
                      <a:endParaRPr lang="cs-CZ" b="1" cap="small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zoufalé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povstání“… </a:t>
                      </a:r>
                      <a:r>
                        <a:rPr lang="cs-CZ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rychlé potlačení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vzpoury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“…</a:t>
                      </a:r>
                    </a:p>
                    <a:p>
                      <a:endParaRPr lang="cs-CZ" sz="180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marný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boj“</a:t>
                      </a:r>
                      <a:r>
                        <a:rPr lang="cs-CZ" sz="1800" i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špatně vyzbrojené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polské jednotky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</a:p>
                    <a:p>
                      <a:endParaRPr lang="cs-CZ" sz="180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„(Německo) 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obsadilo Polsko stejně rychle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jako zanedlouho porazilo Francii“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i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„</a:t>
                      </a:r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zoufalé hrdinství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polských vojáků nezabránilo zdrcující porážce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...“</a:t>
                      </a:r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4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cap="small" baseline="0" dirty="0" smtClean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Polsko </a:t>
                      </a:r>
                      <a:r>
                        <a:rPr lang="cs-CZ" sz="1800" cap="small" baseline="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Rusko</a:t>
                      </a:r>
                      <a:endParaRPr lang="cs-CZ" sz="1800" cap="small" baseline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cs-CZ" b="1" cap="small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Proruské postoje</a:t>
                      </a:r>
                      <a:endParaRPr lang="cs-CZ" b="1" cap="small" baseline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osvobozování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Polska Rudou armádou…. </a:t>
                      </a:r>
                    </a:p>
                    <a:p>
                      <a:r>
                        <a:rPr lang="cs-CZ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vstřícná politika Ruska 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vůči polskému záboru po roce 1831</a:t>
                      </a:r>
                      <a:r>
                        <a:rPr lang="cs-CZ" sz="18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  <a:endParaRPr lang="cs-CZ" i="1" cap="small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91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03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9605</TotalTime>
  <Words>472</Words>
  <Application>Microsoft Office PowerPoint</Application>
  <PresentationFormat>Širokoúhlá obrazovka</PresentationFormat>
  <Paragraphs>99</Paragraphs>
  <Slides>10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Times New Roman</vt:lpstr>
      <vt:lpstr>Motiv Office</vt:lpstr>
      <vt:lpstr>Narativ sousedských dějin x Stereotyp polského šlechtice a českého Pepíka  v historickém vzdělávání</vt:lpstr>
      <vt:lpstr>Prezentace aplikace PowerPoint</vt:lpstr>
      <vt:lpstr>Prezentace aplikace PowerPoint</vt:lpstr>
      <vt:lpstr>Prezentace aplikace PowerPoint</vt:lpstr>
      <vt:lpstr>Stereotypy „Poláka“  v českém narativu</vt:lpstr>
      <vt:lpstr>Prezentace aplikace PowerPoint</vt:lpstr>
      <vt:lpstr>narativ polských dějin  v českých učebnicích </vt:lpstr>
      <vt:lpstr>Prezentace aplikace PowerPoint</vt:lpstr>
      <vt:lpstr>Prezentace aplikace PowerPoint</vt:lpstr>
      <vt:lpstr>český narativ polských dějin – shrnutí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Masarykova interpretace mesianismu:</dc:title>
  <dc:creator>honza</dc:creator>
  <cp:lastModifiedBy>uhk</cp:lastModifiedBy>
  <cp:revision>132</cp:revision>
  <dcterms:created xsi:type="dcterms:W3CDTF">2015-11-03T15:31:52Z</dcterms:created>
  <dcterms:modified xsi:type="dcterms:W3CDTF">2019-10-03T05:17:05Z</dcterms:modified>
</cp:coreProperties>
</file>