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308" r:id="rId4"/>
    <p:sldId id="292" r:id="rId5"/>
    <p:sldId id="257" r:id="rId6"/>
    <p:sldId id="290" r:id="rId7"/>
    <p:sldId id="295" r:id="rId8"/>
    <p:sldId id="299" r:id="rId9"/>
    <p:sldId id="300" r:id="rId10"/>
    <p:sldId id="306" r:id="rId11"/>
    <p:sldId id="301" r:id="rId12"/>
    <p:sldId id="305" r:id="rId13"/>
    <p:sldId id="312" r:id="rId14"/>
    <p:sldId id="297" r:id="rId15"/>
    <p:sldId id="296" r:id="rId16"/>
    <p:sldId id="298" r:id="rId17"/>
    <p:sldId id="302" r:id="rId18"/>
    <p:sldId id="303" r:id="rId19"/>
    <p:sldId id="304" r:id="rId20"/>
    <p:sldId id="307" r:id="rId21"/>
    <p:sldId id="309" r:id="rId22"/>
    <p:sldId id="310" r:id="rId23"/>
    <p:sldId id="311" r:id="rId24"/>
    <p:sldId id="289" r:id="rId25"/>
    <p:sldId id="259" r:id="rId26"/>
    <p:sldId id="258" r:id="rId27"/>
    <p:sldId id="261" r:id="rId28"/>
    <p:sldId id="263" r:id="rId29"/>
    <p:sldId id="262" r:id="rId30"/>
    <p:sldId id="264" r:id="rId31"/>
    <p:sldId id="293" r:id="rId32"/>
    <p:sldId id="316" r:id="rId33"/>
    <p:sldId id="313" r:id="rId34"/>
    <p:sldId id="266" r:id="rId35"/>
    <p:sldId id="265" r:id="rId36"/>
    <p:sldId id="275" r:id="rId37"/>
    <p:sldId id="267" r:id="rId38"/>
    <p:sldId id="268" r:id="rId39"/>
    <p:sldId id="269" r:id="rId40"/>
    <p:sldId id="286" r:id="rId41"/>
    <p:sldId id="287" r:id="rId42"/>
    <p:sldId id="288" r:id="rId43"/>
    <p:sldId id="270" r:id="rId44"/>
    <p:sldId id="280" r:id="rId45"/>
    <p:sldId id="314" r:id="rId46"/>
    <p:sldId id="315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9FDE-7039-45CE-B19A-D65CDC09BF5B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0B13-5AE4-4EC6-A8CB-C283BDBB65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53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9FDE-7039-45CE-B19A-D65CDC09BF5B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0B13-5AE4-4EC6-A8CB-C283BDBB65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46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9FDE-7039-45CE-B19A-D65CDC09BF5B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0B13-5AE4-4EC6-A8CB-C283BDBB65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27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9FDE-7039-45CE-B19A-D65CDC09BF5B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0B13-5AE4-4EC6-A8CB-C283BDBB65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49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9FDE-7039-45CE-B19A-D65CDC09BF5B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0B13-5AE4-4EC6-A8CB-C283BDBB65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64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9FDE-7039-45CE-B19A-D65CDC09BF5B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0B13-5AE4-4EC6-A8CB-C283BDBB65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81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9FDE-7039-45CE-B19A-D65CDC09BF5B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0B13-5AE4-4EC6-A8CB-C283BDBB65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29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9FDE-7039-45CE-B19A-D65CDC09BF5B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0B13-5AE4-4EC6-A8CB-C283BDBB65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3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9FDE-7039-45CE-B19A-D65CDC09BF5B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0B13-5AE4-4EC6-A8CB-C283BDBB65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51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9FDE-7039-45CE-B19A-D65CDC09BF5B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0B13-5AE4-4EC6-A8CB-C283BDBB65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93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9FDE-7039-45CE-B19A-D65CDC09BF5B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0B13-5AE4-4EC6-A8CB-C283BDBB65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10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69FDE-7039-45CE-B19A-D65CDC09BF5B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80B13-5AE4-4EC6-A8CB-C283BDBB65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08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="" xmlns:a16="http://schemas.microsoft.com/office/drawing/2014/main" id="{29294754-E6CA-405D-9944-61D50F611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01783"/>
            <a:ext cx="7772400" cy="3239997"/>
          </a:xfrm>
        </p:spPr>
        <p:txBody>
          <a:bodyPr>
            <a:noAutofit/>
          </a:bodyPr>
          <a:lstStyle/>
          <a:p>
            <a:pPr algn="l"/>
            <a:r>
              <a:rPr 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Česko-polská spolupráce v oblasti celoživotního vzdělávání – prolegomena k problému a perspektivy dalšího vývoje</a:t>
            </a:r>
            <a:endParaRPr lang="cs-CZ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Podnadpis 2">
            <a:extLst>
              <a:ext uri="{FF2B5EF4-FFF2-40B4-BE49-F238E27FC236}">
                <a16:creationId xmlns="" xmlns:a16="http://schemas.microsoft.com/office/drawing/2014/main" id="{F722D9DA-408B-49B0-800D-F96B5ED20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068389"/>
            <a:ext cx="6858000" cy="1010194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Miroslav Kouba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 Univerzita Pardubice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6810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scontent.fprg1-1.fna.fbcdn.net/v/t31.0-8/15156995_1309101272468340_5813206131391766696_o.jpg?_nc_cat=100&amp;_nc_oc=AQkoWnF-NaD1npidmofJIx-HeCD9yPZ4t9L4ofWRx-MWaRBvYUjZnEEG4v1VGilaXfk&amp;_nc_ht=scontent.fprg1-1.fna&amp;oh=90b1eb2782c5e74534d8b78e02132123&amp;oe=5DF02BB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4" r="2849" b="4337"/>
          <a:stretch/>
        </p:blipFill>
        <p:spPr bwMode="auto">
          <a:xfrm>
            <a:off x="1841677" y="375409"/>
            <a:ext cx="5396249" cy="59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2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2740" y="5668562"/>
            <a:ext cx="7886700" cy="9769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1800" b="1" i="1" dirty="0"/>
              <a:t>Rekreacja ruchowa osób starszych</a:t>
            </a:r>
            <a:r>
              <a:rPr lang="pl-PL" sz="1800" b="1" dirty="0"/>
              <a:t>, praca zbiorowa / H. Szwarc, R. Wasilewska, T. </a:t>
            </a:r>
            <a:r>
              <a:rPr lang="pl-PL" sz="1800" b="1" dirty="0" smtClean="0"/>
              <a:t>Wolańska; Wydawnictwo </a:t>
            </a:r>
            <a:r>
              <a:rPr lang="pl-PL" sz="1800" b="1" dirty="0"/>
              <a:t>Akademii Wychowania Fizycznego, Warszawa, 1979</a:t>
            </a:r>
            <a:endParaRPr lang="cs-CZ" sz="1800" b="1" dirty="0"/>
          </a:p>
        </p:txBody>
      </p:sp>
      <p:pic>
        <p:nvPicPr>
          <p:cNvPr id="1026" name="Picture 2" descr="Výsledek obrázku pro Rekreacja ruchowa osób starszy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6185"/>
            <a:ext cx="4200927" cy="570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Haliny Szwar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9" r="6109" b="8485"/>
          <a:stretch/>
        </p:blipFill>
        <p:spPr bwMode="auto">
          <a:xfrm>
            <a:off x="5048516" y="146185"/>
            <a:ext cx="3887686" cy="570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8798"/>
            <a:ext cx="7886700" cy="2665927"/>
          </a:xfrm>
        </p:spPr>
        <p:txBody>
          <a:bodyPr>
            <a:normAutofit fontScale="92500" lnSpcReduction="10000"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 středisek 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U3V </a:t>
            </a:r>
            <a:r>
              <a:rPr lang="cs-CZ" sz="3600" dirty="0" smtClean="0"/>
              <a:t>se postupně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navyšoval </a:t>
            </a:r>
            <a:r>
              <a:rPr lang="cs-CZ" sz="3600" dirty="0" smtClean="0"/>
              <a:t>– kolem </a:t>
            </a:r>
            <a:r>
              <a:rPr lang="cs-CZ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roku 2010 </a:t>
            </a:r>
            <a:r>
              <a:rPr lang="cs-CZ" sz="3600" dirty="0" smtClean="0"/>
              <a:t>působilo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institucí </a:t>
            </a:r>
            <a:r>
              <a:rPr lang="cs-CZ" sz="3600" dirty="0"/>
              <a:t>tohoto charakteru. </a:t>
            </a:r>
          </a:p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Polským specifikem </a:t>
            </a:r>
            <a:r>
              <a:rPr lang="cs-CZ" sz="3600" dirty="0"/>
              <a:t>je i působnost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U3V </a:t>
            </a:r>
            <a:r>
              <a:rPr lang="cs-CZ" sz="3600" dirty="0"/>
              <a:t>také v zahraničí – ve městech 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Grodno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Vilnius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Lvov</a:t>
            </a:r>
            <a:r>
              <a:rPr lang="cs-CZ" sz="3600" dirty="0"/>
              <a:t>.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839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916" t="14615" r="8451" b="9479"/>
          <a:stretch/>
        </p:blipFill>
        <p:spPr>
          <a:xfrm>
            <a:off x="247871" y="571188"/>
            <a:ext cx="8648258" cy="537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ýsledek obrázku pro u3w w pols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6973" r="7553" b="13139"/>
          <a:stretch/>
        </p:blipFill>
        <p:spPr bwMode="auto">
          <a:xfrm>
            <a:off x="283334" y="287852"/>
            <a:ext cx="8763993" cy="61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721980" y="6311899"/>
            <a:ext cx="8138686" cy="450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 smtClean="0"/>
              <a:t>Zdroj:  Ogólnopolska Federacja Stowarzyszeń Uniwersytetów Trzeciego Wieku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179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Výsledek obrázku pro u3w w pols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5239" r="11106" b="1448"/>
          <a:stretch/>
        </p:blipFill>
        <p:spPr bwMode="auto">
          <a:xfrm>
            <a:off x="759853" y="231818"/>
            <a:ext cx="7624293" cy="64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Výsledek obrázku pro u3w w pols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5785" r="7609" b="4440"/>
          <a:stretch/>
        </p:blipFill>
        <p:spPr bwMode="auto">
          <a:xfrm>
            <a:off x="628650" y="206063"/>
            <a:ext cx="7792272" cy="647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3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901521"/>
            <a:ext cx="7886700" cy="5190186"/>
          </a:xfrm>
        </p:spPr>
        <p:txBody>
          <a:bodyPr>
            <a:normAutofit/>
          </a:bodyPr>
          <a:lstStyle/>
          <a:p>
            <a:r>
              <a:rPr lang="cs-CZ" sz="3800" dirty="0"/>
              <a:t>V </a:t>
            </a:r>
            <a:r>
              <a:rPr lang="cs-CZ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českém prostředí </a:t>
            </a:r>
            <a:r>
              <a:rPr lang="cs-CZ" sz="3800" dirty="0"/>
              <a:t>došlo k založení první </a:t>
            </a:r>
            <a:r>
              <a:rPr lang="cs-CZ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univerzity třetího věku </a:t>
            </a:r>
            <a:r>
              <a:rPr lang="cs-CZ" sz="3800" dirty="0"/>
              <a:t>v roce </a:t>
            </a:r>
            <a:r>
              <a:rPr lang="cs-CZ" sz="3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1986 </a:t>
            </a:r>
            <a:r>
              <a:rPr lang="cs-CZ" sz="3800" dirty="0"/>
              <a:t>v </a:t>
            </a:r>
            <a:r>
              <a:rPr lang="cs-CZ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Olomouci</a:t>
            </a:r>
            <a:r>
              <a:rPr lang="cs-CZ" sz="3800" dirty="0"/>
              <a:t>. </a:t>
            </a:r>
            <a:endParaRPr lang="cs-CZ" sz="3800" dirty="0" smtClean="0"/>
          </a:p>
          <a:p>
            <a:r>
              <a:rPr lang="cs-CZ" sz="3800" dirty="0" smtClean="0"/>
              <a:t>První </a:t>
            </a:r>
            <a:r>
              <a:rPr lang="cs-CZ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akademii </a:t>
            </a:r>
            <a:r>
              <a:rPr lang="cs-CZ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volného času </a:t>
            </a:r>
            <a:r>
              <a:rPr lang="cs-CZ" sz="3800" dirty="0"/>
              <a:t>založila v Praze </a:t>
            </a:r>
            <a:r>
              <a:rPr lang="cs-CZ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</a:t>
            </a:r>
            <a:r>
              <a:rPr lang="cs-CZ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Danuše Steinová</a:t>
            </a:r>
            <a:r>
              <a:rPr lang="cs-CZ" sz="3800" dirty="0"/>
              <a:t>, která během </a:t>
            </a:r>
            <a:r>
              <a:rPr lang="cs-CZ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90. let </a:t>
            </a:r>
            <a:r>
              <a:rPr lang="cs-CZ" sz="3800" dirty="0"/>
              <a:t>vedla </a:t>
            </a:r>
            <a:r>
              <a:rPr lang="cs-CZ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polytematické </a:t>
            </a:r>
            <a:r>
              <a:rPr lang="cs-CZ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kurzy </a:t>
            </a:r>
            <a:r>
              <a:rPr lang="cs-CZ" sz="3800" dirty="0"/>
              <a:t>a později se začala specializovat na </a:t>
            </a:r>
            <a:r>
              <a:rPr lang="cs-CZ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trénink </a:t>
            </a:r>
            <a:r>
              <a:rPr lang="cs-CZ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paměti</a:t>
            </a:r>
            <a:r>
              <a:rPr lang="cs-CZ" sz="3800" dirty="0" smtClean="0"/>
              <a:t>.</a:t>
            </a:r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20723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Výsledek obrázku pro Danuše Steinov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1" r="13528" b="19062"/>
          <a:stretch/>
        </p:blipFill>
        <p:spPr bwMode="auto">
          <a:xfrm>
            <a:off x="334756" y="365126"/>
            <a:ext cx="4117767" cy="582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&quot;Danuše Steinová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15794" r="11548" b="16212"/>
          <a:stretch/>
        </p:blipFill>
        <p:spPr bwMode="auto">
          <a:xfrm>
            <a:off x="4746417" y="365126"/>
            <a:ext cx="4097388" cy="582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4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373487"/>
            <a:ext cx="7886700" cy="5983782"/>
          </a:xfrm>
        </p:spPr>
        <p:txBody>
          <a:bodyPr>
            <a:normAutofit/>
          </a:bodyPr>
          <a:lstStyle/>
          <a:p>
            <a:r>
              <a:rPr lang="cs-CZ" dirty="0"/>
              <a:t>V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současnosti </a:t>
            </a:r>
            <a:r>
              <a:rPr lang="cs-CZ" dirty="0"/>
              <a:t>možnost studia na 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U3V </a:t>
            </a:r>
            <a:r>
              <a:rPr lang="cs-CZ" dirty="0"/>
              <a:t>nabízí 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většina </a:t>
            </a:r>
            <a:r>
              <a:rPr lang="cs-CZ" dirty="0"/>
              <a:t>českých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veřejných vysokých škol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/>
              <a:t>každý kraj vychází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minimálně jedna univerzita třetího věku</a:t>
            </a:r>
            <a:r>
              <a:rPr lang="cs-CZ" dirty="0"/>
              <a:t>, takže možnost studovat i v pozdějším věku mají </a:t>
            </a:r>
            <a:r>
              <a:rPr lang="cs-CZ" dirty="0" smtClean="0"/>
              <a:t>víceméně všichni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Největší </a:t>
            </a:r>
            <a:r>
              <a:rPr lang="cs-CZ" dirty="0"/>
              <a:t>množství těchto univerzitních kurzů pořádají 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Univerzita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Karlova</a:t>
            </a:r>
            <a:r>
              <a:rPr lang="cs-CZ" dirty="0" smtClean="0"/>
              <a:t>, </a:t>
            </a:r>
            <a:r>
              <a:rPr lang="cs-CZ" dirty="0"/>
              <a:t>na níž je studium rozděleno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podle fakult</a:t>
            </a:r>
            <a:r>
              <a:rPr lang="cs-CZ" dirty="0"/>
              <a:t>, </a:t>
            </a:r>
            <a:r>
              <a:rPr lang="cs-CZ" dirty="0" smtClean="0"/>
              <a:t>následuje</a:t>
            </a:r>
            <a:r>
              <a:rPr lang="cs-CZ" dirty="0"/>
              <a:t> 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Vysoká škola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ekonomická</a:t>
            </a:r>
            <a:r>
              <a:rPr lang="cs-CZ" dirty="0"/>
              <a:t> v Praze, která má systém soustředěný do jednoho sekretariátu.</a:t>
            </a:r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U3V </a:t>
            </a:r>
            <a:r>
              <a:rPr lang="cs-CZ" dirty="0" smtClean="0"/>
              <a:t>vznikají </a:t>
            </a:r>
            <a:r>
              <a:rPr lang="cs-CZ" dirty="0"/>
              <a:t>i v rámci vyšších odborných </a:t>
            </a:r>
            <a:r>
              <a:rPr lang="cs-CZ" dirty="0" smtClean="0"/>
              <a:t>škol v </a:t>
            </a:r>
            <a:r>
              <a:rPr lang="cs-CZ" dirty="0"/>
              <a:t>menších </a:t>
            </a:r>
            <a:r>
              <a:rPr lang="cs-CZ" dirty="0" smtClean="0"/>
              <a:t>městech	</a:t>
            </a:r>
            <a:r>
              <a:rPr lang="cs-CZ" dirty="0" smtClean="0"/>
              <a:t>;</a:t>
            </a:r>
          </a:p>
          <a:p>
            <a:r>
              <a:rPr lang="cs-CZ" dirty="0" smtClean="0"/>
              <a:t>kurzy organizují i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subjekty </a:t>
            </a:r>
            <a:r>
              <a:rPr lang="cs-CZ" dirty="0"/>
              <a:t>–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knihovny </a:t>
            </a:r>
            <a:r>
              <a:rPr lang="cs-CZ" dirty="0" smtClean="0"/>
              <a:t>aj.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4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901521"/>
            <a:ext cx="7886700" cy="5275442"/>
          </a:xfrm>
        </p:spPr>
        <p:txBody>
          <a:bodyPr>
            <a:normAutofit/>
          </a:bodyPr>
          <a:lstStyle/>
          <a:p>
            <a:r>
              <a:rPr lang="cs-CZ" sz="3300" dirty="0"/>
              <a:t>Spolupráce </a:t>
            </a:r>
            <a:r>
              <a:rPr lang="cs-CZ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středoevropských vzdělávacích institucí </a:t>
            </a:r>
            <a:r>
              <a:rPr lang="cs-CZ" sz="3300" dirty="0"/>
              <a:t>doznala nejen za dobu členství v </a:t>
            </a:r>
            <a:r>
              <a:rPr lang="cs-CZ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Evropské unii</a:t>
            </a:r>
            <a:r>
              <a:rPr lang="cs-CZ" sz="3300" dirty="0"/>
              <a:t> i existence </a:t>
            </a:r>
            <a:r>
              <a:rPr lang="cs-CZ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Visegradské čtyřky </a:t>
            </a:r>
            <a:r>
              <a:rPr lang="cs-CZ" sz="3300" dirty="0"/>
              <a:t>mnoha podob. </a:t>
            </a:r>
            <a:endParaRPr lang="cs-CZ" sz="3300" dirty="0" smtClean="0"/>
          </a:p>
          <a:p>
            <a:r>
              <a:rPr lang="cs-CZ" sz="3300" dirty="0" smtClean="0"/>
              <a:t>Četné </a:t>
            </a:r>
            <a:r>
              <a:rPr lang="cs-CZ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výměnné programy </a:t>
            </a:r>
            <a:r>
              <a:rPr lang="cs-CZ" sz="3300" dirty="0"/>
              <a:t>rozvíjejí studentské i učitelské mobility na všech stupních vysokoškolských studií, </a:t>
            </a:r>
            <a:endParaRPr lang="cs-CZ" sz="3300" dirty="0" smtClean="0"/>
          </a:p>
          <a:p>
            <a:r>
              <a:rPr lang="cs-CZ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</a:t>
            </a:r>
            <a:r>
              <a:rPr lang="cs-CZ" sz="3300" dirty="0"/>
              <a:t>této </a:t>
            </a:r>
            <a:r>
              <a:rPr lang="cs-CZ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internacionalizace </a:t>
            </a:r>
            <a:r>
              <a:rPr lang="cs-CZ" sz="3300" dirty="0"/>
              <a:t>lze doložit konkrétními počty uskutečněných výjezdů, stejně jako analýzami jejich </a:t>
            </a:r>
            <a:r>
              <a:rPr lang="cs-CZ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zpětné vazby</a:t>
            </a:r>
            <a:r>
              <a:rPr lang="cs-CZ" sz="3300" dirty="0"/>
              <a:t>.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="" xmlns:a16="http://schemas.microsoft.com/office/drawing/2014/main" id="{92FF342A-DAEC-4DD8-BA97-BBF43255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0732"/>
            <a:ext cx="7886700" cy="35609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Úvodní předpoklady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1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75010"/>
            <a:ext cx="7886700" cy="289774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V mezidobí se rozvinuly vedle Univerzit </a:t>
            </a:r>
            <a:r>
              <a:rPr lang="cs-CZ" sz="3600" dirty="0" smtClean="0"/>
              <a:t>třetího věku </a:t>
            </a:r>
            <a:r>
              <a:rPr lang="cs-CZ" sz="3600" dirty="0" smtClean="0"/>
              <a:t>také 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Univerzity volného času</a:t>
            </a:r>
            <a:r>
              <a:rPr lang="cs-CZ" sz="3600" dirty="0" smtClean="0"/>
              <a:t>, </a:t>
            </a:r>
          </a:p>
          <a:p>
            <a:r>
              <a:rPr lang="cs-CZ" sz="3600" dirty="0" smtClean="0"/>
              <a:t>zdůrazňují ryze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zájmovou motivaci </a:t>
            </a:r>
            <a:r>
              <a:rPr lang="cs-CZ" sz="3600" dirty="0" smtClean="0"/>
              <a:t>posluchačů.</a:t>
            </a:r>
          </a:p>
        </p:txBody>
      </p:sp>
    </p:spTree>
    <p:extLst>
      <p:ext uri="{BB962C8B-B14F-4D97-AF65-F5344CB8AC3E}">
        <p14:creationId xmlns:p14="http://schemas.microsoft.com/office/powerpoint/2010/main" val="38625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6931" t="13362" r="27242" b="5471"/>
          <a:stretch/>
        </p:blipFill>
        <p:spPr>
          <a:xfrm>
            <a:off x="103029" y="352247"/>
            <a:ext cx="8936011" cy="619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první česká univerzita třetího vě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02068"/>
            <a:ext cx="4582464" cy="660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6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první česká univerzita třetího vě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6" y="811369"/>
            <a:ext cx="8296275" cy="49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50017" y="3052293"/>
            <a:ext cx="1171977" cy="412124"/>
          </a:xfrm>
          <a:prstGeom prst="rect">
            <a:avLst/>
          </a:prstGeom>
          <a:solidFill>
            <a:schemeClr val="accent1">
              <a:alpha val="0"/>
            </a:schemeClr>
          </a:solid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819104" y="2897746"/>
            <a:ext cx="2088524" cy="347730"/>
          </a:xfrm>
          <a:prstGeom prst="rect">
            <a:avLst/>
          </a:prstGeom>
          <a:solidFill>
            <a:schemeClr val="accent1">
              <a:alpha val="0"/>
            </a:schemeClr>
          </a:solid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7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965915"/>
            <a:ext cx="7886700" cy="54992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Univerzity třetího věku </a:t>
            </a:r>
            <a:r>
              <a:rPr lang="cs-CZ" sz="3400" dirty="0" smtClean="0"/>
              <a:t>(U3V), </a:t>
            </a:r>
            <a:r>
              <a:rPr lang="cs-CZ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Univerzity volného času </a:t>
            </a:r>
            <a:r>
              <a:rPr lang="cs-CZ" sz="3400" dirty="0" smtClean="0"/>
              <a:t>(UVČ) a </a:t>
            </a:r>
            <a:r>
              <a:rPr lang="cs-CZ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celoživotní vzdělávání </a:t>
            </a:r>
            <a:r>
              <a:rPr lang="cs-CZ" sz="3400" dirty="0" smtClean="0"/>
              <a:t>(CŽV)</a:t>
            </a:r>
            <a:r>
              <a:rPr lang="cs-CZ" sz="3400" dirty="0"/>
              <a:t> sledují</a:t>
            </a:r>
            <a:r>
              <a:rPr lang="cs-CZ" sz="3400" dirty="0" smtClean="0"/>
              <a:t> v</a:t>
            </a:r>
            <a:r>
              <a:rPr lang="cs-CZ" sz="3400" dirty="0"/>
              <a:t> oblasti </a:t>
            </a:r>
            <a:r>
              <a:rPr lang="cs-CZ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humanitních věd</a:t>
            </a:r>
            <a:r>
              <a:rPr lang="cs-CZ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400" dirty="0" smtClean="0"/>
              <a:t>široké </a:t>
            </a:r>
            <a:r>
              <a:rPr lang="cs-CZ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spektrum témat a </a:t>
            </a:r>
            <a:r>
              <a:rPr lang="cs-CZ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oblastí</a:t>
            </a:r>
            <a:r>
              <a:rPr lang="cs-CZ" sz="3400" dirty="0" smtClean="0"/>
              <a:t>;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3400" dirty="0" smtClean="0"/>
              <a:t>jejich </a:t>
            </a:r>
            <a:r>
              <a:rPr lang="cs-CZ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pestrost </a:t>
            </a:r>
            <a:r>
              <a:rPr lang="cs-CZ" sz="3400" dirty="0" smtClean="0"/>
              <a:t>prostupuje jednotlivými přednáškami i celými cykly.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Kontinuita </a:t>
            </a:r>
            <a:r>
              <a:rPr lang="cs-CZ" sz="3400" dirty="0" smtClean="0"/>
              <a:t>kurzů </a:t>
            </a:r>
            <a:r>
              <a:rPr lang="cs-CZ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U3V / UVČ </a:t>
            </a:r>
            <a:r>
              <a:rPr lang="cs-CZ" sz="3400" dirty="0" smtClean="0"/>
              <a:t>a v</a:t>
            </a:r>
            <a:r>
              <a:rPr lang="cs-CZ" sz="3400" dirty="0"/>
              <a:t> té či oné podobě dává tušit nespornou </a:t>
            </a:r>
            <a:r>
              <a:rPr lang="cs-CZ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oblibu </a:t>
            </a:r>
            <a:r>
              <a:rPr lang="cs-CZ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publika </a:t>
            </a:r>
            <a:r>
              <a:rPr lang="cs-CZ" sz="3400" dirty="0" smtClean="0"/>
              <a:t>/ příjemců.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="" xmlns:a16="http://schemas.microsoft.com/office/drawing/2014/main" id="{92FF342A-DAEC-4DD8-BA97-BBF43255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0732"/>
            <a:ext cx="7886700" cy="35609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U3V a humanitní vědy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93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785612"/>
            <a:ext cx="7886700" cy="52030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3400" dirty="0"/>
              <a:t>jde zejména o </a:t>
            </a:r>
            <a:r>
              <a:rPr lang="cs-CZ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zájmové vzdělávání</a:t>
            </a:r>
            <a:r>
              <a:rPr lang="cs-CZ" sz="3400" dirty="0"/>
              <a:t>,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3400" dirty="0"/>
              <a:t>tj. </a:t>
            </a:r>
            <a:r>
              <a:rPr lang="cs-CZ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nevynucené </a:t>
            </a:r>
            <a:r>
              <a:rPr lang="cs-CZ" sz="3400" dirty="0"/>
              <a:t>kariérním růstem či profesními požadavky v zaměstnání, </a:t>
            </a:r>
            <a:endParaRPr lang="cs-CZ" sz="3400" dirty="0" smtClean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3400" dirty="0" smtClean="0"/>
              <a:t>naopak motivace vyplývá </a:t>
            </a:r>
            <a:r>
              <a:rPr lang="cs-CZ" sz="3400" dirty="0"/>
              <a:t>z posluchačovy </a:t>
            </a:r>
            <a:r>
              <a:rPr lang="cs-CZ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vlastní vůle </a:t>
            </a:r>
            <a:r>
              <a:rPr lang="cs-CZ" sz="3400" dirty="0"/>
              <a:t>s cílem </a:t>
            </a:r>
            <a:r>
              <a:rPr lang="cs-CZ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aktivně využít volný </a:t>
            </a:r>
            <a:r>
              <a:rPr lang="cs-CZ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 </a:t>
            </a:r>
            <a:r>
              <a:rPr lang="cs-CZ" sz="3400" dirty="0"/>
              <a:t>a získat </a:t>
            </a:r>
            <a:r>
              <a:rPr lang="cs-CZ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nové vědomosti</a:t>
            </a:r>
            <a:r>
              <a:rPr lang="cs-CZ" sz="3400" dirty="0"/>
              <a:t>, případně stávající znalosti konfrontovat s </a:t>
            </a:r>
            <a:r>
              <a:rPr lang="cs-CZ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novými </a:t>
            </a:r>
            <a:r>
              <a:rPr lang="cs-CZ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poznatky</a:t>
            </a:r>
            <a:r>
              <a:rPr lang="cs-CZ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názory </a:t>
            </a:r>
            <a:r>
              <a:rPr lang="cs-CZ" sz="3400" dirty="0"/>
              <a:t>a </a:t>
            </a:r>
            <a:r>
              <a:rPr lang="cs-CZ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interpretacemi</a:t>
            </a:r>
            <a:r>
              <a:rPr lang="cs-CZ" sz="3400" dirty="0"/>
              <a:t>. </a:t>
            </a:r>
          </a:p>
          <a:p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22385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35614"/>
            <a:ext cx="7886700" cy="363184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Na základě 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zkušeností 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organizátorů </a:t>
            </a:r>
            <a:r>
              <a:rPr lang="cs-CZ" sz="3600" dirty="0" smtClean="0"/>
              <a:t>U3V / UVČ i </a:t>
            </a:r>
            <a:r>
              <a:rPr lang="cs-CZ" sz="3600" dirty="0"/>
              <a:t>konkrétních 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přednášejících </a:t>
            </a:r>
            <a:r>
              <a:rPr lang="cs-CZ" sz="3600" dirty="0"/>
              <a:t>(lektorů) </a:t>
            </a:r>
            <a:r>
              <a:rPr lang="cs-CZ" sz="3600" dirty="0" smtClean="0"/>
              <a:t>vyplývají určité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„zákonitosti“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dirty="0" smtClean="0"/>
              <a:t>v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oblibě </a:t>
            </a:r>
            <a:r>
              <a:rPr lang="cs-CZ" sz="3600" dirty="0" smtClean="0"/>
              <a:t>nabízených témat;</a:t>
            </a:r>
          </a:p>
          <a:p>
            <a:r>
              <a:rPr lang="cs-CZ" sz="3600" dirty="0" smtClean="0"/>
              <a:t>tyto zkušenosti jsou dány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spontánním ohlasem </a:t>
            </a:r>
            <a:r>
              <a:rPr lang="cs-CZ" sz="3600" dirty="0" smtClean="0"/>
              <a:t>ke konkrétním tématům.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8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334851"/>
            <a:ext cx="7886700" cy="605307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V</a:t>
            </a:r>
            <a:r>
              <a:rPr lang="cs-CZ" sz="3200" dirty="0"/>
              <a:t> tematické oblasti (vzdělávací oblasti)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humanitních věd </a:t>
            </a:r>
            <a:r>
              <a:rPr lang="cs-CZ" sz="3200" dirty="0"/>
              <a:t>se těší největšího ohlasu zpravidla následující spektrum přednášek, které lze </a:t>
            </a:r>
            <a:r>
              <a:rPr lang="cs-CZ" sz="3200" dirty="0" smtClean="0"/>
              <a:t>vymezit </a:t>
            </a:r>
            <a:r>
              <a:rPr lang="cs-CZ" sz="3200" dirty="0"/>
              <a:t>do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základních okruhů</a:t>
            </a:r>
            <a:r>
              <a:rPr lang="cs-CZ" sz="3200" dirty="0"/>
              <a:t>: 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cs-CZ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reflexe a nové pohledy na „velké dějiny“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/>
              <a:t>– výklad událostních dějin, v jejichž rámci představují ústřední místo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historické milníky</a:t>
            </a:r>
            <a:r>
              <a:rPr lang="cs-CZ" sz="3200" dirty="0"/>
              <a:t>; 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cs-CZ" sz="3200" dirty="0"/>
              <a:t>naopak </a:t>
            </a:r>
            <a:r>
              <a:rPr lang="cs-CZ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regionální (lokální) dějiny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/>
              <a:t>a jejich </a:t>
            </a:r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události, osobnosti </a:t>
            </a:r>
            <a:r>
              <a:rPr lang="cs-CZ" sz="3200" u="sng" dirty="0"/>
              <a:t>a </a:t>
            </a:r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fenomény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/>
              <a:t>nahlížené v kontextu zpravidla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národních dějin</a:t>
            </a:r>
            <a:r>
              <a:rPr lang="cs-CZ" sz="3200" dirty="0"/>
              <a:t>, anebo naopak v pohledu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cs-CZ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mikrohistorie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cs-CZ" sz="320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7918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verzita volného času: Vzestup a pád českého cukrovarnictví| Intelektuál, vědec a politika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77"/>
          <a:stretch/>
        </p:blipFill>
        <p:spPr bwMode="auto">
          <a:xfrm>
            <a:off x="207091" y="246956"/>
            <a:ext cx="8720118" cy="617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1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334848"/>
            <a:ext cx="7886700" cy="6104586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</a:t>
            </a:r>
            <a:r>
              <a:rPr lang="cs-CZ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neznámé skutečnosti z dějin konkrétního regionu </a:t>
            </a:r>
            <a:r>
              <a:rPr lang="cs-CZ" sz="2900" dirty="0"/>
              <a:t>/ kraje, vztahující se k </a:t>
            </a: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místním rodákům</a:t>
            </a:r>
            <a:r>
              <a:rPr lang="cs-CZ" sz="2900" dirty="0"/>
              <a:t>, kteří v celonárodním smyslu mohou být chápáni jako </a:t>
            </a: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„epigoni“ </a:t>
            </a:r>
            <a:r>
              <a:rPr lang="cs-CZ" sz="2900" dirty="0"/>
              <a:t>(tj. jsou v celonárodním smyslu pozapomenuti či mají charakter ryze regionální / marginální); </a:t>
            </a:r>
          </a:p>
          <a:p>
            <a:pPr>
              <a:spcBef>
                <a:spcPts val="200"/>
              </a:spcBef>
            </a:pP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 </a:t>
            </a:r>
            <a:r>
              <a:rPr lang="cs-CZ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aktuální otázky obecného vývoje lidské společnosti</a:t>
            </a:r>
            <a:r>
              <a:rPr lang="cs-CZ" sz="2900" dirty="0"/>
              <a:t>, konfrontované přirozeně s procesy </a:t>
            </a: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globalizace, </a:t>
            </a:r>
            <a:r>
              <a:rPr lang="cs-CZ" sz="2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postkolonialismu</a:t>
            </a: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900" dirty="0"/>
              <a:t>a řady dalších konceptů, </a:t>
            </a:r>
            <a:endParaRPr lang="cs-CZ" sz="2900" dirty="0" smtClean="0"/>
          </a:p>
          <a:p>
            <a:pPr>
              <a:spcBef>
                <a:spcPts val="200"/>
              </a:spcBef>
            </a:pPr>
            <a:r>
              <a:rPr lang="cs-CZ" sz="2900" dirty="0" smtClean="0"/>
              <a:t>zejména </a:t>
            </a:r>
            <a:r>
              <a:rPr lang="cs-CZ" sz="2900" dirty="0"/>
              <a:t>na půdě univerzit nabízejí </a:t>
            </a: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teoretický úvahový a interpretační rámec </a:t>
            </a:r>
            <a:r>
              <a:rPr lang="cs-CZ" sz="2900" dirty="0"/>
              <a:t>k událostem, o nichž se příjemci kurzů U3V </a:t>
            </a:r>
            <a:r>
              <a:rPr lang="cs-CZ" sz="2900" dirty="0" smtClean="0"/>
              <a:t>dozvídají </a:t>
            </a:r>
            <a:r>
              <a:rPr lang="cs-CZ" sz="2900" dirty="0"/>
              <a:t>ze sdělovacích </a:t>
            </a:r>
            <a:r>
              <a:rPr lang="cs-CZ" sz="2900" dirty="0" smtClean="0"/>
              <a:t>prostředků.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19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universitas magistrorum 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81" y="167424"/>
            <a:ext cx="4164517" cy="65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3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321972"/>
            <a:ext cx="7886700" cy="5854991"/>
          </a:xfrm>
        </p:spPr>
        <p:txBody>
          <a:bodyPr>
            <a:normAutofit/>
          </a:bodyPr>
          <a:lstStyle/>
          <a:p>
            <a:r>
              <a:rPr lang="cs-CZ" sz="3100" dirty="0"/>
              <a:t>V souhrnu naznačených </a:t>
            </a:r>
            <a:r>
              <a:rPr lang="cs-CZ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čtyř rovin </a:t>
            </a:r>
            <a:r>
              <a:rPr lang="cs-CZ" sz="3100" dirty="0"/>
              <a:t>se jeví jako zastřešující přístup v kontextu nejrůznějších teorií kulturních </a:t>
            </a:r>
            <a:r>
              <a:rPr lang="cs-CZ" sz="3100" dirty="0" smtClean="0"/>
              <a:t>dějin v</a:t>
            </a:r>
            <a:r>
              <a:rPr lang="cs-CZ" sz="3100" dirty="0"/>
              <a:t> neposlední řadě i obecné nástroje </a:t>
            </a:r>
            <a:r>
              <a:rPr lang="cs-CZ" sz="3100" dirty="0" smtClean="0"/>
              <a:t>studia </a:t>
            </a:r>
            <a:r>
              <a:rPr lang="cs-CZ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(dějin) </a:t>
            </a:r>
            <a:r>
              <a:rPr lang="cs-CZ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každodennosti</a:t>
            </a:r>
            <a:r>
              <a:rPr lang="cs-CZ" sz="3100" dirty="0" smtClean="0"/>
              <a:t>,</a:t>
            </a:r>
          </a:p>
          <a:p>
            <a:r>
              <a:rPr lang="cs-CZ" sz="3100" dirty="0" smtClean="0"/>
              <a:t>ve </a:t>
            </a:r>
            <a:r>
              <a:rPr lang="cs-CZ" sz="3100" dirty="0"/>
              <a:t>vzájemném </a:t>
            </a:r>
            <a:r>
              <a:rPr lang="cs-CZ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česko-polském </a:t>
            </a: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(komparativně-kontrastním) přístupu </a:t>
            </a:r>
            <a:r>
              <a:rPr lang="cs-CZ" sz="3100" dirty="0"/>
              <a:t>bylo věnováno pozornosti relativně </a:t>
            </a:r>
            <a:r>
              <a:rPr lang="cs-CZ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málo</a:t>
            </a:r>
            <a:r>
              <a:rPr lang="cs-CZ" sz="3100" dirty="0"/>
              <a:t>. </a:t>
            </a:r>
            <a:endParaRPr lang="cs-CZ" sz="3100" dirty="0" smtClean="0"/>
          </a:p>
          <a:p>
            <a:r>
              <a:rPr lang="cs-CZ" sz="3100" dirty="0" smtClean="0"/>
              <a:t>Nabízí </a:t>
            </a:r>
            <a:r>
              <a:rPr lang="cs-CZ" sz="3100" dirty="0"/>
              <a:t>se tak široké téma </a:t>
            </a:r>
            <a:r>
              <a:rPr lang="cs-CZ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česko-polského pojetí kulturních dějin regionu </a:t>
            </a:r>
            <a:r>
              <a:rPr lang="cs-CZ" sz="3100" dirty="0"/>
              <a:t>po obou stranách historické </a:t>
            </a:r>
            <a:r>
              <a:rPr lang="cs-CZ" sz="3100" dirty="0" smtClean="0"/>
              <a:t>/ státní hranice.</a:t>
            </a:r>
          </a:p>
          <a:p>
            <a:r>
              <a:rPr lang="cs-CZ" sz="3100" dirty="0" smtClean="0"/>
              <a:t>Toto tematické rozpětí je </a:t>
            </a: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nosné </a:t>
            </a:r>
            <a:r>
              <a:rPr lang="cs-CZ" sz="3100" dirty="0" smtClean="0"/>
              <a:t>i pro </a:t>
            </a: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kurzy U3V / UVČ</a:t>
            </a:r>
            <a:r>
              <a:rPr lang="cs-CZ" sz="3100" dirty="0" smtClean="0"/>
              <a:t>.</a:t>
            </a:r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30505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373487"/>
            <a:ext cx="7886700" cy="5803476"/>
          </a:xfrm>
        </p:spPr>
        <p:txBody>
          <a:bodyPr>
            <a:normAutofit/>
          </a:bodyPr>
          <a:lstStyle/>
          <a:p>
            <a:r>
              <a:rPr lang="cs-CZ" sz="3200" dirty="0"/>
              <a:t>V kontextu programové náplně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Kongresu českých polonistických studií </a:t>
            </a:r>
            <a:r>
              <a:rPr lang="cs-CZ" sz="3200" dirty="0"/>
              <a:t>je věnována dílčí pozornost otázkám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celoživotního vzdělávání </a:t>
            </a:r>
            <a:r>
              <a:rPr lang="cs-CZ" sz="3200" dirty="0"/>
              <a:t>a univerzity třetího věku v 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komparaci zkušeností </a:t>
            </a:r>
            <a:r>
              <a:rPr lang="cs-CZ" sz="3200" b="1" dirty="0"/>
              <a:t>českých a </a:t>
            </a:r>
            <a:r>
              <a:rPr lang="cs-CZ" sz="3200" b="1" dirty="0" smtClean="0"/>
              <a:t>polských institucí </a:t>
            </a:r>
            <a:r>
              <a:rPr lang="cs-CZ" sz="3200" dirty="0" smtClean="0"/>
              <a:t>(= pardubický </a:t>
            </a:r>
            <a:r>
              <a:rPr lang="cs-CZ" sz="3200" dirty="0" smtClean="0"/>
              <a:t>workshop). </a:t>
            </a:r>
          </a:p>
          <a:p>
            <a:r>
              <a:rPr lang="cs-CZ" sz="3200" dirty="0"/>
              <a:t>Srovnání poznatků v této úrovni vzdělávací a osvětové činnosti může posloužit jako možné východisko pro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širší projektovou koncepci</a:t>
            </a:r>
            <a:r>
              <a:rPr lang="cs-CZ" sz="3200" dirty="0" smtClean="0"/>
              <a:t>,</a:t>
            </a:r>
          </a:p>
          <a:p>
            <a:r>
              <a:rPr lang="cs-CZ" sz="3200" dirty="0" smtClean="0"/>
              <a:t>tento projekt </a:t>
            </a:r>
            <a:r>
              <a:rPr lang="cs-CZ" sz="3200" dirty="0" smtClean="0"/>
              <a:t>by si </a:t>
            </a:r>
            <a:r>
              <a:rPr lang="cs-CZ" sz="3200" dirty="0" smtClean="0"/>
              <a:t>v</a:t>
            </a:r>
            <a:r>
              <a:rPr lang="cs-CZ" sz="3200" dirty="0"/>
              <a:t> daném kontextu </a:t>
            </a:r>
            <a:r>
              <a:rPr lang="cs-CZ" sz="3200" dirty="0" smtClean="0"/>
              <a:t>kladl </a:t>
            </a:r>
            <a:r>
              <a:rPr lang="cs-CZ" sz="3200" dirty="0"/>
              <a:t>za cíl rozvíjet mimo jiné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česko-polskou přeshraniční </a:t>
            </a: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spolupráci </a:t>
            </a:r>
            <a:r>
              <a:rPr lang="cs-CZ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na poli U3V</a:t>
            </a:r>
            <a:r>
              <a:rPr lang="cs-CZ" sz="3200" dirty="0" smtClean="0"/>
              <a:t>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132581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0845" t="13112" r="22113" b="5472"/>
          <a:stretch/>
        </p:blipFill>
        <p:spPr>
          <a:xfrm>
            <a:off x="628650" y="180304"/>
            <a:ext cx="8000196" cy="64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88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Jednou z možných témat mohou být </a:t>
            </a: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proměny a podoby historické paměti </a:t>
            </a:r>
            <a:r>
              <a:rPr lang="cs-CZ" sz="3200" dirty="0" smtClean="0"/>
              <a:t>obyvatel po obou stranách hranice;</a:t>
            </a:r>
          </a:p>
          <a:p>
            <a:r>
              <a:rPr lang="cs-CZ" sz="3200" dirty="0" smtClean="0"/>
              <a:t>rovněž sdílené proměny </a:t>
            </a: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dějin každodennosti </a:t>
            </a:r>
            <a:r>
              <a:rPr lang="cs-CZ" sz="3200" dirty="0" smtClean="0"/>
              <a:t>nabízejí množství podnětných témat.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880120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historia polskiego życia codziennego XIX wieku książ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7" y="379591"/>
            <a:ext cx="4171727" cy="601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Výsledek obrázku pro z dějin české každodennosti 19. století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67" y="379591"/>
            <a:ext cx="4079598" cy="6013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0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https://ipn.gov.pl/dokumenty/zalaczniki/1/1-30205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17" y="283665"/>
            <a:ext cx="4363921" cy="631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Volný čas v českých zemích 1957 - 1967 - Martin Fra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27" y="283665"/>
            <a:ext cx="4117482" cy="631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4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ýsledek obrázku pro martin franc kni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5" y="537693"/>
            <a:ext cx="4074020" cy="596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ek obrázku pro martin franc kni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69" y="537693"/>
            <a:ext cx="4022882" cy="596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5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914402"/>
            <a:ext cx="7886700" cy="4881093"/>
          </a:xfrm>
        </p:spPr>
        <p:txBody>
          <a:bodyPr>
            <a:normAutofit/>
          </a:bodyPr>
          <a:lstStyle/>
          <a:p>
            <a:r>
              <a:rPr lang="cs-CZ" sz="3300" dirty="0"/>
              <a:t>Přirozené je, že s ohledem na turbulentní vývoj nejen ve 20. století se celá společná hranice mezi Polskem a Českou republikou </a:t>
            </a:r>
            <a:r>
              <a:rPr lang="cs-CZ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„rozpadá“</a:t>
            </a:r>
            <a:r>
              <a:rPr lang="cs-CZ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300" dirty="0"/>
              <a:t>do bezpočtu </a:t>
            </a:r>
            <a:r>
              <a:rPr lang="cs-CZ" sz="3300" dirty="0" smtClean="0"/>
              <a:t>(</a:t>
            </a:r>
            <a:r>
              <a:rPr lang="cs-CZ" sz="3300" dirty="0" err="1" smtClean="0"/>
              <a:t>mikrohistorických</a:t>
            </a:r>
            <a:r>
              <a:rPr lang="cs-CZ" sz="3300" dirty="0" smtClean="0"/>
              <a:t>) </a:t>
            </a:r>
            <a:r>
              <a:rPr lang="cs-CZ" sz="3300" dirty="0"/>
              <a:t>a lokálních </a:t>
            </a:r>
            <a:r>
              <a:rPr lang="cs-CZ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případových studií</a:t>
            </a:r>
            <a:r>
              <a:rPr lang="cs-CZ" sz="3300" dirty="0"/>
              <a:t>, </a:t>
            </a:r>
            <a:endParaRPr lang="cs-CZ" sz="3300" dirty="0" smtClean="0"/>
          </a:p>
          <a:p>
            <a:r>
              <a:rPr lang="cs-CZ" sz="3300" dirty="0" smtClean="0"/>
              <a:t>jejich </a:t>
            </a:r>
            <a:r>
              <a:rPr lang="cs-CZ" sz="3300" dirty="0"/>
              <a:t>vzájemné propojení </a:t>
            </a:r>
            <a:r>
              <a:rPr lang="cs-CZ" sz="3300" dirty="0" smtClean="0"/>
              <a:t>lze nahlížet ve </a:t>
            </a:r>
            <a:r>
              <a:rPr lang="cs-CZ" sz="3300" dirty="0"/>
              <a:t>smyslu nejen </a:t>
            </a:r>
            <a:r>
              <a:rPr lang="cs-CZ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příkladů historických kontaktů</a:t>
            </a:r>
            <a:r>
              <a:rPr lang="cs-CZ" sz="3300" dirty="0"/>
              <a:t>, ale zejména </a:t>
            </a:r>
            <a:r>
              <a:rPr lang="cs-CZ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kulturně-historického </a:t>
            </a:r>
            <a:r>
              <a:rPr lang="cs-CZ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ztotožnění </a:t>
            </a:r>
            <a:r>
              <a:rPr lang="cs-CZ" sz="3300" dirty="0"/>
              <a:t>s událostmi, které se odehrávaly </a:t>
            </a:r>
            <a:r>
              <a:rPr lang="cs-CZ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„na druhé straně“</a:t>
            </a:r>
            <a:r>
              <a:rPr lang="cs-CZ" sz="3300" dirty="0" smtClean="0"/>
              <a:t> za </a:t>
            </a:r>
            <a:r>
              <a:rPr lang="cs-CZ" sz="3300" dirty="0"/>
              <a:t>hranicí. </a:t>
            </a:r>
          </a:p>
        </p:txBody>
      </p:sp>
    </p:spTree>
    <p:extLst>
      <p:ext uri="{BB962C8B-B14F-4D97-AF65-F5344CB8AC3E}">
        <p14:creationId xmlns:p14="http://schemas.microsoft.com/office/powerpoint/2010/main" val="661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8" t="27512" r="8335" b="10480"/>
          <a:stretch/>
        </p:blipFill>
        <p:spPr bwMode="auto">
          <a:xfrm>
            <a:off x="115910" y="755827"/>
            <a:ext cx="8886423" cy="5091181"/>
          </a:xfrm>
          <a:prstGeom prst="rect">
            <a:avLst/>
          </a:prstGeom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ál 4"/>
          <p:cNvSpPr/>
          <p:nvPr/>
        </p:nvSpPr>
        <p:spPr>
          <a:xfrm>
            <a:off x="4559121" y="3054303"/>
            <a:ext cx="520029" cy="494227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4067581" y="2794577"/>
            <a:ext cx="520029" cy="494227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3719850" y="2459729"/>
            <a:ext cx="520029" cy="494227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3075905" y="2292303"/>
            <a:ext cx="671846" cy="661653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2704559" y="2090265"/>
            <a:ext cx="520029" cy="494227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2071353" y="1701884"/>
            <a:ext cx="520029" cy="494227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5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83" y="90153"/>
            <a:ext cx="5288113" cy="66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540913"/>
            <a:ext cx="7886700" cy="5636050"/>
          </a:xfrm>
        </p:spPr>
        <p:txBody>
          <a:bodyPr>
            <a:noAutofit/>
          </a:bodyPr>
          <a:lstStyle/>
          <a:p>
            <a:r>
              <a:rPr lang="cs-CZ" sz="3000" dirty="0" smtClean="0"/>
              <a:t>Další rovinou aktuálních výzev jsou modely </a:t>
            </a:r>
            <a:r>
              <a:rPr lang="cs-CZ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celoživotního vzdělávání</a:t>
            </a:r>
            <a:r>
              <a:rPr lang="cs-CZ" sz="3000" b="1" dirty="0" smtClean="0">
                <a:solidFill>
                  <a:srgbClr val="FF0000"/>
                </a:solidFill>
              </a:rPr>
              <a:t> </a:t>
            </a:r>
            <a:r>
              <a:rPr lang="cs-CZ" sz="3000" dirty="0" smtClean="0"/>
              <a:t>a </a:t>
            </a:r>
            <a:r>
              <a:rPr lang="cs-CZ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univerzity třetího věku</a:t>
            </a:r>
            <a:r>
              <a:rPr lang="cs-CZ" sz="3000" dirty="0" smtClean="0"/>
              <a:t>; </a:t>
            </a:r>
          </a:p>
          <a:p>
            <a:r>
              <a:rPr lang="cs-CZ" sz="3000" dirty="0" smtClean="0"/>
              <a:t>tyto vzdělávací a osvětové formy se v posledních letech jeví </a:t>
            </a:r>
            <a:r>
              <a:rPr lang="cs-CZ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specifickou oblastí </a:t>
            </a:r>
            <a:r>
              <a:rPr lang="cs-CZ" sz="3000" dirty="0" smtClean="0"/>
              <a:t>činnosti veřejných vysokých škol;</a:t>
            </a:r>
          </a:p>
          <a:p>
            <a:r>
              <a:rPr lang="cs-CZ" sz="3000" dirty="0" smtClean="0"/>
              <a:t>základní teoretická východiska této sféry vzdělávání jsou zřejmá, mají již </a:t>
            </a: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bohaté spektrum zkušeností </a:t>
            </a:r>
            <a:r>
              <a:rPr lang="cs-CZ" sz="3000" dirty="0" smtClean="0"/>
              <a:t>v Polsku i v České republice.</a:t>
            </a:r>
          </a:p>
          <a:p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Výzvou </a:t>
            </a:r>
            <a:r>
              <a:rPr lang="cs-CZ" sz="3000" dirty="0" smtClean="0"/>
              <a:t>je ovšem promýšlení činností U3V a CŽV v </a:t>
            </a: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kontextech </a:t>
            </a:r>
            <a:r>
              <a:rPr lang="cs-CZ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česko-polské</a:t>
            </a:r>
            <a:r>
              <a:rPr lang="cs-CZ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000" dirty="0" smtClean="0"/>
              <a:t>(nejen přeshraniční) </a:t>
            </a: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spolupráce</a:t>
            </a:r>
            <a:r>
              <a:rPr lang="cs-CZ" sz="3000" dirty="0" smtClean="0"/>
              <a:t>.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7890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ttp://www.wodip.opole.pl/opolszczyzna/gminy/otmuchow/lo_otmuchow/mapka-przesiedle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51" y="365126"/>
            <a:ext cx="6895097" cy="637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1" t="40752" r="42572" b="19971"/>
          <a:stretch/>
        </p:blipFill>
        <p:spPr bwMode="auto">
          <a:xfrm>
            <a:off x="333408" y="306837"/>
            <a:ext cx="8249117" cy="5821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63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7" t="29460" r="43665" b="30268"/>
          <a:stretch/>
        </p:blipFill>
        <p:spPr bwMode="auto">
          <a:xfrm>
            <a:off x="285282" y="387216"/>
            <a:ext cx="8505791" cy="5756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1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502278"/>
            <a:ext cx="7886700" cy="5306096"/>
          </a:xfrm>
        </p:spPr>
        <p:txBody>
          <a:bodyPr>
            <a:normAutofit/>
          </a:bodyPr>
          <a:lstStyle/>
          <a:p>
            <a:r>
              <a:rPr lang="cs-CZ" sz="3600" dirty="0"/>
              <a:t>Tohoto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ztotožnění </a:t>
            </a:r>
            <a:r>
              <a:rPr lang="cs-CZ" sz="3600" dirty="0"/>
              <a:t>lze alespoň částečně dosáhnout sdílením 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komunikativní paměti </a:t>
            </a:r>
            <a:r>
              <a:rPr lang="cs-CZ" sz="3600" dirty="0"/>
              <a:t>(a zprostředkovaně i 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kulturní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paměti</a:t>
            </a:r>
            <a:r>
              <a:rPr lang="cs-CZ" sz="3600" dirty="0"/>
              <a:t>) samými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účastníky kurzů U3V</a:t>
            </a:r>
            <a:r>
              <a:rPr lang="cs-CZ" sz="3600" dirty="0"/>
              <a:t>, </a:t>
            </a:r>
            <a:endParaRPr lang="cs-CZ" sz="3600" dirty="0" smtClean="0"/>
          </a:p>
          <a:p>
            <a:r>
              <a:rPr lang="cs-CZ" sz="3600" dirty="0" smtClean="0"/>
              <a:t>tato interakce může </a:t>
            </a:r>
            <a:r>
              <a:rPr lang="cs-CZ" sz="3600" dirty="0"/>
              <a:t>být i jednou z 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obsahových podob </a:t>
            </a:r>
            <a:r>
              <a:rPr lang="cs-CZ" sz="3600" dirty="0"/>
              <a:t>takto zamýšlených </a:t>
            </a:r>
            <a:r>
              <a:rPr lang="cs-CZ" sz="3600" dirty="0" smtClean="0"/>
              <a:t>přednášek</a:t>
            </a:r>
            <a:r>
              <a:rPr lang="cs-CZ" sz="3600" dirty="0"/>
              <a:t>. </a:t>
            </a:r>
            <a:endParaRPr lang="cs-CZ" sz="3600" dirty="0" smtClean="0"/>
          </a:p>
          <a:p>
            <a:r>
              <a:rPr lang="cs-CZ" sz="3600" dirty="0" smtClean="0"/>
              <a:t>Role přednášejícího (lektora) by </a:t>
            </a:r>
            <a:r>
              <a:rPr lang="cs-CZ" sz="3600" dirty="0"/>
              <a:t>tak byla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obohacena </a:t>
            </a:r>
            <a:r>
              <a:rPr lang="cs-CZ" sz="3600" dirty="0"/>
              <a:t>o 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aktivní zapojení účastníků</a:t>
            </a:r>
            <a:r>
              <a:rPr lang="cs-CZ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643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412124"/>
            <a:ext cx="7886700" cy="5924282"/>
          </a:xfrm>
        </p:spPr>
        <p:txBody>
          <a:bodyPr>
            <a:noAutofit/>
          </a:bodyPr>
          <a:lstStyle/>
          <a:p>
            <a:r>
              <a:rPr lang="cs-CZ" sz="3100" dirty="0"/>
              <a:t>Vzájemné sdílení </a:t>
            </a:r>
            <a:r>
              <a:rPr lang="cs-CZ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žité minulosti </a:t>
            </a:r>
            <a:r>
              <a:rPr lang="cs-CZ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pamětníky </a:t>
            </a:r>
            <a:r>
              <a:rPr lang="cs-CZ" sz="3100" dirty="0"/>
              <a:t>v rovině </a:t>
            </a:r>
            <a:r>
              <a:rPr lang="cs-CZ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komunikativní paměti </a:t>
            </a:r>
            <a:r>
              <a:rPr lang="cs-CZ" sz="3100" dirty="0"/>
              <a:t>a sdílení </a:t>
            </a:r>
            <a:r>
              <a:rPr lang="cs-CZ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osobních biografií</a:t>
            </a:r>
            <a:r>
              <a:rPr lang="cs-CZ" sz="3100" dirty="0"/>
              <a:t>, osudů a zkušeností lidí po obou stranách hranice na společně koncipovaných kurzech U3V může přispět k </a:t>
            </a:r>
            <a:r>
              <a:rPr lang="cs-CZ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překonání </a:t>
            </a:r>
            <a:r>
              <a:rPr lang="cs-CZ" sz="3100" dirty="0" smtClean="0"/>
              <a:t>dřívější </a:t>
            </a: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izolovanosti</a:t>
            </a:r>
            <a:r>
              <a:rPr lang="cs-CZ" sz="3100" dirty="0"/>
              <a:t>, </a:t>
            </a:r>
            <a:endParaRPr lang="cs-CZ" sz="3100" dirty="0" smtClean="0"/>
          </a:p>
          <a:p>
            <a:r>
              <a:rPr lang="cs-CZ" sz="3100" dirty="0" smtClean="0"/>
              <a:t>Dlouhodobý pocit </a:t>
            </a: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vzájemné izolace překonaly </a:t>
            </a:r>
            <a:r>
              <a:rPr lang="cs-CZ" sz="3100" dirty="0" smtClean="0"/>
              <a:t>úspěchy evropské </a:t>
            </a:r>
            <a:r>
              <a:rPr lang="cs-CZ" sz="3100" dirty="0"/>
              <a:t>integrace a členství v EU </a:t>
            </a:r>
            <a:r>
              <a:rPr lang="cs-CZ" sz="3100" dirty="0" smtClean="0"/>
              <a:t>v</a:t>
            </a:r>
            <a:r>
              <a:rPr lang="cs-CZ" sz="3100" dirty="0"/>
              <a:t> </a:t>
            </a:r>
            <a:r>
              <a:rPr lang="cs-CZ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politicko-administrativním smyslu</a:t>
            </a:r>
            <a:r>
              <a:rPr lang="cs-CZ" sz="3100" dirty="0"/>
              <a:t>, </a:t>
            </a:r>
            <a:endParaRPr lang="cs-CZ" sz="3100" dirty="0" smtClean="0"/>
          </a:p>
          <a:p>
            <a:r>
              <a:rPr lang="cs-CZ" sz="3100" dirty="0" smtClean="0"/>
              <a:t>v</a:t>
            </a:r>
            <a:r>
              <a:rPr lang="cs-CZ" sz="3100" dirty="0"/>
              <a:t> rovině </a:t>
            </a:r>
            <a:r>
              <a:rPr lang="cs-CZ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mentálně sdíleného sousedství </a:t>
            </a:r>
            <a:r>
              <a:rPr lang="cs-CZ" sz="3100" dirty="0"/>
              <a:t>se však společnou kulturní identitu podařilo rozvinout jen </a:t>
            </a:r>
            <a:r>
              <a:rPr lang="cs-CZ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částečně</a:t>
            </a:r>
            <a:r>
              <a:rPr lang="cs-CZ" sz="3100" dirty="0"/>
              <a:t>.</a:t>
            </a:r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6787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74637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Přednášky a kurzy 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U3V </a:t>
            </a:r>
            <a:r>
              <a:rPr lang="cs-CZ" sz="3600" dirty="0" smtClean="0"/>
              <a:t>v česko-polském profilu proto mohou 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společnému sdílení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kulturní krajiny </a:t>
            </a:r>
            <a:r>
              <a:rPr lang="cs-CZ" sz="3600" dirty="0" smtClean="0"/>
              <a:t>napomoci;</a:t>
            </a:r>
          </a:p>
          <a:p>
            <a:r>
              <a:rPr lang="cs-CZ" sz="3600" dirty="0" smtClean="0"/>
              <a:t>potvrzuje se tak </a:t>
            </a:r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rovina </a:t>
            </a:r>
            <a:r>
              <a:rPr lang="cs-CZ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česko-polské spolupráce</a:t>
            </a:r>
            <a:r>
              <a:rPr lang="cs-CZ" sz="3600" dirty="0" smtClean="0"/>
              <a:t>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6976882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4327301"/>
            <a:ext cx="7886700" cy="1849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08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540913"/>
            <a:ext cx="7886700" cy="59242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Univerzity třetího věku</a:t>
            </a:r>
            <a:r>
              <a:rPr lang="cs-CZ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400" dirty="0"/>
              <a:t>jsou </a:t>
            </a:r>
            <a:r>
              <a:rPr lang="cs-CZ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vzdělávací a otevřená střediska pro výuku univerzitního typu</a:t>
            </a:r>
            <a:r>
              <a:rPr lang="cs-CZ" sz="3400" dirty="0"/>
              <a:t>, která jsou </a:t>
            </a:r>
            <a:r>
              <a:rPr lang="cs-CZ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primárně </a:t>
            </a:r>
            <a:r>
              <a:rPr lang="cs-CZ" sz="3400" dirty="0"/>
              <a:t>určena </a:t>
            </a:r>
            <a:r>
              <a:rPr lang="cs-CZ" sz="3400" dirty="0" smtClean="0"/>
              <a:t>posluchačům v </a:t>
            </a:r>
            <a:r>
              <a:rPr lang="cs-CZ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postproduktivním věku.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Činnost </a:t>
            </a:r>
            <a:r>
              <a:rPr lang="cs-CZ" sz="3400" dirty="0"/>
              <a:t>těchto institucí </a:t>
            </a:r>
            <a:r>
              <a:rPr lang="cs-CZ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zaměřuje </a:t>
            </a:r>
            <a:r>
              <a:rPr lang="cs-CZ" sz="3400" dirty="0"/>
              <a:t>na pořádání </a:t>
            </a:r>
            <a:r>
              <a:rPr lang="cs-CZ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přednášek</a:t>
            </a:r>
            <a:r>
              <a:rPr lang="cs-CZ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kurzů </a:t>
            </a:r>
            <a:r>
              <a:rPr lang="cs-CZ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cs-CZ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seminářů </a:t>
            </a:r>
            <a:r>
              <a:rPr lang="cs-CZ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cs-CZ" sz="3400" dirty="0" smtClean="0"/>
              <a:t>zpravidla v semestrálních cyklech,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3400" dirty="0" smtClean="0"/>
              <a:t>organizací práce se </a:t>
            </a:r>
            <a:r>
              <a:rPr lang="cs-CZ" sz="3400" dirty="0"/>
              <a:t>tak </a:t>
            </a:r>
            <a:r>
              <a:rPr lang="cs-CZ" sz="3400" dirty="0" smtClean="0"/>
              <a:t>blíží </a:t>
            </a:r>
            <a:r>
              <a:rPr lang="cs-CZ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univerzitním studiím.</a:t>
            </a:r>
            <a:endParaRPr lang="cs-CZ" sz="3400" dirty="0" smtClean="0"/>
          </a:p>
        </p:txBody>
      </p:sp>
    </p:spTree>
    <p:extLst>
      <p:ext uri="{BB962C8B-B14F-4D97-AF65-F5344CB8AC3E}">
        <p14:creationId xmlns:p14="http://schemas.microsoft.com/office/powerpoint/2010/main" val="36558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347730"/>
            <a:ext cx="7886700" cy="58292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U3V </a:t>
            </a:r>
            <a:r>
              <a:rPr lang="cs-CZ" sz="3200" dirty="0" smtClean="0"/>
              <a:t>se soustředí na </a:t>
            </a: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heterogenní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spektrum vzdělávacích oblastí;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3200" dirty="0" smtClean="0"/>
              <a:t>jedná se o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kurzy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cizího jazyka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práce v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zájmových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klubech </a:t>
            </a: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dílnách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např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literární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umělecké či řemeslné povahy</a:t>
            </a:r>
            <a:r>
              <a:rPr lang="cs-CZ" sz="3200" dirty="0" smtClean="0"/>
              <a:t>, včetně </a:t>
            </a: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péče o zdraví</a:t>
            </a:r>
            <a:r>
              <a:rPr lang="cs-CZ" sz="3200" dirty="0"/>
              <a:t>, </a:t>
            </a:r>
            <a:r>
              <a:rPr lang="cs-CZ" sz="3200" dirty="0" smtClean="0"/>
              <a:t>týmová </a:t>
            </a:r>
            <a:r>
              <a:rPr lang="cs-CZ" sz="3200" dirty="0"/>
              <a:t>cvičení,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fyzickou rekreaci </a:t>
            </a:r>
            <a:r>
              <a:rPr lang="cs-CZ" sz="3200" dirty="0"/>
              <a:t>nebo </a:t>
            </a: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turistické výlety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U3V</a:t>
            </a:r>
            <a:r>
              <a:rPr lang="cs-CZ" sz="3200" dirty="0" smtClean="0"/>
              <a:t> </a:t>
            </a:r>
            <a:r>
              <a:rPr lang="cs-CZ" sz="3200" dirty="0"/>
              <a:t>působí hlavně ve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spolupráci s akademickými a komunitními centry. </a:t>
            </a:r>
            <a:endParaRPr lang="cs-C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3200" dirty="0" smtClean="0"/>
              <a:t>Zpravidla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nejsou </a:t>
            </a:r>
            <a:r>
              <a:rPr lang="cs-CZ" sz="3200" dirty="0" smtClean="0"/>
              <a:t>udělovány žádné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tituly;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3200" dirty="0" smtClean="0"/>
              <a:t>návštěvnost je založena na </a:t>
            </a: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volbě a zájmu</a:t>
            </a:r>
            <a:r>
              <a:rPr lang="cs-CZ" sz="3200" dirty="0" smtClean="0"/>
              <a:t>.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5315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96214"/>
            <a:ext cx="7886700" cy="5880749"/>
          </a:xfrm>
        </p:spPr>
        <p:txBody>
          <a:bodyPr>
            <a:normAutofit/>
          </a:bodyPr>
          <a:lstStyle/>
          <a:p>
            <a:r>
              <a:rPr lang="cs-CZ" sz="3600" dirty="0"/>
              <a:t>V současné době funguje systém </a:t>
            </a:r>
            <a:r>
              <a:rPr lang="cs-CZ" sz="3600" dirty="0" smtClean="0"/>
              <a:t>U3V ve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většině 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evropských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zemí</a:t>
            </a:r>
            <a:r>
              <a:rPr lang="cs-CZ" sz="3600" dirty="0" smtClean="0"/>
              <a:t>. </a:t>
            </a:r>
          </a:p>
          <a:p>
            <a:r>
              <a:rPr lang="cs-CZ" sz="3600" dirty="0" smtClean="0"/>
              <a:t>Jedná se o druh vzdělávacího společenství organizovaného </a:t>
            </a:r>
            <a:r>
              <a:rPr lang="cs-CZ" sz="3600" dirty="0"/>
              <a:t>pro </a:t>
            </a:r>
            <a:r>
              <a:rPr lang="cs-CZ" sz="3600" dirty="0" smtClean="0"/>
              <a:t>občany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převážně důchodového věku</a:t>
            </a:r>
            <a:r>
              <a:rPr lang="cs-CZ" sz="3600" dirty="0" smtClean="0"/>
              <a:t>.</a:t>
            </a:r>
            <a:endParaRPr lang="cs-CZ" sz="3600" dirty="0"/>
          </a:p>
          <a:p>
            <a:r>
              <a:rPr lang="cs-CZ" sz="3600" dirty="0" smtClean="0"/>
              <a:t>Smyslem je 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podpora 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ducha</a:t>
            </a:r>
            <a:r>
              <a:rPr lang="cs-CZ" sz="3600" dirty="0"/>
              <a:t>, </a:t>
            </a:r>
            <a:r>
              <a:rPr lang="cs-CZ" sz="3600" dirty="0" smtClean="0"/>
              <a:t>poskytnout životní náplň, posilovat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yzickou i psychickou 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vitalitu </a:t>
            </a:r>
            <a:r>
              <a:rPr lang="cs-CZ" sz="3600" dirty="0" smtClean="0"/>
              <a:t>a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zlepšovat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podmínky </a:t>
            </a:r>
            <a:r>
              <a:rPr lang="cs-CZ" sz="3600" dirty="0"/>
              <a:t>seniorů prostřednictvím mentální, intelektuální a fyzické aktivace.</a:t>
            </a:r>
          </a:p>
        </p:txBody>
      </p:sp>
    </p:spTree>
    <p:extLst>
      <p:ext uri="{BB962C8B-B14F-4D97-AF65-F5344CB8AC3E}">
        <p14:creationId xmlns:p14="http://schemas.microsoft.com/office/powerpoint/2010/main" val="35382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463641"/>
            <a:ext cx="7886700" cy="5867870"/>
          </a:xfrm>
        </p:spPr>
        <p:txBody>
          <a:bodyPr>
            <a:normAutofit/>
          </a:bodyPr>
          <a:lstStyle/>
          <a:p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cs-CZ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Polsku </a:t>
            </a:r>
            <a:r>
              <a:rPr lang="cs-CZ" sz="3000" dirty="0" smtClean="0"/>
              <a:t>byla </a:t>
            </a:r>
            <a:r>
              <a:rPr lang="cs-CZ" sz="3000" dirty="0"/>
              <a:t>první </a:t>
            </a:r>
            <a:r>
              <a:rPr lang="cs-CZ" sz="3000" dirty="0" smtClean="0"/>
              <a:t>UTV založena </a:t>
            </a:r>
            <a:r>
              <a:rPr lang="cs-CZ" sz="3000" dirty="0"/>
              <a:t>v </a:t>
            </a: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roce </a:t>
            </a:r>
            <a:r>
              <a:rPr lang="cs-CZ" sz="3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1975 </a:t>
            </a:r>
            <a:r>
              <a:rPr lang="cs-CZ" sz="3000" dirty="0"/>
              <a:t>ve Varšavě díky zapojení </a:t>
            </a:r>
            <a:r>
              <a:rPr lang="cs-CZ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Haliny </a:t>
            </a:r>
            <a:r>
              <a:rPr lang="cs-CZ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Szwarc</a:t>
            </a:r>
            <a:r>
              <a:rPr lang="cs-CZ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000" dirty="0" smtClean="0"/>
              <a:t>(1923–2002).</a:t>
            </a:r>
          </a:p>
          <a:p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Halina </a:t>
            </a:r>
            <a:r>
              <a:rPr lang="cs-CZ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Szwarc</a:t>
            </a: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000" dirty="0" smtClean="0"/>
              <a:t>– za války byla výzvědnou agentkou Zemské armády, po válce </a:t>
            </a: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profesorka </a:t>
            </a: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medicíny </a:t>
            </a: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(1966)</a:t>
            </a:r>
            <a:r>
              <a:rPr lang="cs-CZ" sz="3000" dirty="0" smtClean="0"/>
              <a:t>, přední polská </a:t>
            </a: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gerontoložka</a:t>
            </a:r>
            <a:r>
              <a:rPr lang="cs-CZ" sz="3000" dirty="0" smtClean="0"/>
              <a:t>. </a:t>
            </a:r>
          </a:p>
          <a:p>
            <a:r>
              <a:rPr lang="cs-CZ" sz="3000" dirty="0" smtClean="0"/>
              <a:t>V </a:t>
            </a:r>
            <a:r>
              <a:rPr lang="cs-CZ" sz="3000" dirty="0"/>
              <a:t>roce </a:t>
            </a:r>
            <a:r>
              <a:rPr lang="cs-CZ" sz="3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1975 </a:t>
            </a:r>
            <a:r>
              <a:rPr lang="cs-CZ" sz="3000" dirty="0" smtClean="0"/>
              <a:t>iniciovala při Zdravotnickém centru postgraduálního </a:t>
            </a:r>
            <a:r>
              <a:rPr lang="cs-CZ" sz="3000" dirty="0"/>
              <a:t>vzdělávání </a:t>
            </a:r>
            <a:r>
              <a:rPr lang="cs-CZ" sz="3000" dirty="0" smtClean="0"/>
              <a:t>ve </a:t>
            </a:r>
            <a:r>
              <a:rPr lang="cs-CZ" sz="3000" dirty="0"/>
              <a:t>Varšavě </a:t>
            </a:r>
            <a:r>
              <a:rPr lang="cs-CZ" sz="3000" dirty="0" smtClean="0"/>
              <a:t>(Centrum </a:t>
            </a:r>
            <a:r>
              <a:rPr lang="cs-CZ" sz="3000" dirty="0" err="1" smtClean="0"/>
              <a:t>Medyczne</a:t>
            </a:r>
            <a:r>
              <a:rPr lang="cs-CZ" sz="3000" dirty="0" smtClean="0"/>
              <a:t> </a:t>
            </a:r>
            <a:r>
              <a:rPr lang="cs-CZ" sz="3000" dirty="0" err="1"/>
              <a:t>Kształcenia</a:t>
            </a:r>
            <a:r>
              <a:rPr lang="cs-CZ" sz="3000" dirty="0"/>
              <a:t> </a:t>
            </a:r>
            <a:r>
              <a:rPr lang="cs-CZ" sz="3000" dirty="0" err="1" smtClean="0"/>
              <a:t>Podyplomowego</a:t>
            </a:r>
            <a:r>
              <a:rPr lang="cs-CZ" sz="3000" dirty="0"/>
              <a:t> </a:t>
            </a:r>
            <a:r>
              <a:rPr lang="cs-CZ" sz="3000" dirty="0" smtClean="0"/>
              <a:t>w </a:t>
            </a:r>
            <a:r>
              <a:rPr lang="cs-CZ" sz="3000" dirty="0" err="1" smtClean="0"/>
              <a:t>Warszawie</a:t>
            </a:r>
            <a:r>
              <a:rPr lang="cs-CZ" sz="3000" dirty="0" smtClean="0"/>
              <a:t>) </a:t>
            </a: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 </a:t>
            </a:r>
            <a:r>
              <a:rPr lang="cs-CZ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univerzity </a:t>
            </a:r>
            <a:r>
              <a:rPr lang="cs-CZ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třetího věku</a:t>
            </a:r>
            <a:r>
              <a:rPr lang="cs-CZ" sz="3000" dirty="0"/>
              <a:t>, </a:t>
            </a:r>
            <a:endParaRPr lang="cs-CZ" sz="3000" dirty="0" smtClean="0"/>
          </a:p>
          <a:p>
            <a:r>
              <a:rPr lang="cs-CZ" sz="3000" dirty="0" smtClean="0"/>
              <a:t>byla </a:t>
            </a:r>
            <a:r>
              <a:rPr lang="cs-CZ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první </a:t>
            </a:r>
            <a:r>
              <a:rPr lang="cs-CZ" sz="3000" dirty="0"/>
              <a:t>takovou institucí </a:t>
            </a:r>
            <a:r>
              <a:rPr lang="cs-CZ" sz="3000" dirty="0" smtClean="0"/>
              <a:t>nejen v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Polsku</a:t>
            </a:r>
            <a:r>
              <a:rPr lang="cs-CZ" b="1" dirty="0" smtClean="0"/>
              <a:t>, </a:t>
            </a:r>
            <a:r>
              <a:rPr lang="cs-CZ" sz="3000" dirty="0" smtClean="0"/>
              <a:t>ale také v </a:t>
            </a: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Evropě</a:t>
            </a:r>
            <a:r>
              <a:rPr lang="cs-CZ" sz="3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49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Haliny Szwar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34"/>
          <a:stretch/>
        </p:blipFill>
        <p:spPr bwMode="auto">
          <a:xfrm>
            <a:off x="1482100" y="249528"/>
            <a:ext cx="6193708" cy="638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</TotalTime>
  <Words>553</Words>
  <Application>Microsoft Office PowerPoint</Application>
  <PresentationFormat>Předvádění na obrazovce (4:3)</PresentationFormat>
  <Paragraphs>74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Motiv Office</vt:lpstr>
      <vt:lpstr>Česko-polská spolupráce v oblasti celoživotního vzdělávání – prolegomena k problému a perspektivy dalšího vývoje</vt:lpstr>
      <vt:lpstr>Úvodní předpoklady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Rekreacja ruchowa osób starszych, praca zbiorowa / H. Szwarc, R. Wasilewska, T. Wolańska; Wydawnictwo Akademii Wychowania Fizycznego, Warszawa, 1979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U3V a humanitní vědy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Přístupy k interpretaci kulturních dějin v česko-polském diskurzu přednášek univerzity třetího věku</dc:title>
  <dc:creator>Miroslav Kouba</dc:creator>
  <cp:lastModifiedBy>Miroslav Kouba</cp:lastModifiedBy>
  <cp:revision>47</cp:revision>
  <dcterms:created xsi:type="dcterms:W3CDTF">2019-09-29T18:44:09Z</dcterms:created>
  <dcterms:modified xsi:type="dcterms:W3CDTF">2019-10-03T07:43:06Z</dcterms:modified>
</cp:coreProperties>
</file>