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5" r:id="rId4"/>
    <p:sldId id="260" r:id="rId5"/>
    <p:sldId id="258" r:id="rId6"/>
    <p:sldId id="261" r:id="rId7"/>
    <p:sldId id="262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13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38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4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9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21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42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51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46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36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55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58B84-ECBC-4ECF-B50E-0C3742516346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8ADE-08DF-43C7-B312-7D977E713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32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6740" y="1780382"/>
            <a:ext cx="11128248" cy="2919285"/>
          </a:xfrm>
        </p:spPr>
        <p:txBody>
          <a:bodyPr>
            <a:normAutofit fontScale="90000"/>
          </a:bodyPr>
          <a:lstStyle/>
          <a:p>
            <a:r>
              <a:rPr lang="cs-CZ" sz="6700" b="1" dirty="0"/>
              <a:t>Česko-polská spolupráce </a:t>
            </a:r>
            <a:r>
              <a:rPr lang="cs-CZ" sz="6700" b="1" dirty="0" smtClean="0"/>
              <a:t/>
            </a:r>
            <a:br>
              <a:rPr lang="cs-CZ" sz="6700" b="1" dirty="0" smtClean="0"/>
            </a:br>
            <a:r>
              <a:rPr lang="cs-CZ" sz="6700" b="1" dirty="0" smtClean="0"/>
              <a:t>při </a:t>
            </a:r>
            <a:r>
              <a:rPr lang="cs-CZ" sz="6700" b="1" dirty="0"/>
              <a:t>výzkumu společného pohraničí </a:t>
            </a:r>
            <a:r>
              <a:rPr lang="cs-CZ" sz="6700" b="1" dirty="0" smtClean="0"/>
              <a:t/>
            </a:r>
            <a:br>
              <a:rPr lang="cs-CZ" sz="6700" b="1" dirty="0" smtClean="0"/>
            </a:br>
            <a:r>
              <a:rPr lang="cs-CZ" sz="6700" b="1" dirty="0" smtClean="0"/>
              <a:t>na </a:t>
            </a:r>
            <a:r>
              <a:rPr lang="cs-CZ" sz="6700" b="1" dirty="0"/>
              <a:t>přelomu tisíciletí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8864" y="4461923"/>
            <a:ext cx="9144000" cy="1152842"/>
          </a:xfrm>
        </p:spPr>
        <p:txBody>
          <a:bodyPr/>
          <a:lstStyle/>
          <a:p>
            <a:r>
              <a:rPr lang="cs-CZ" sz="3200" b="1" dirty="0" smtClean="0"/>
              <a:t>Ondřej FELCMAN – Tomáš HRADECKÝ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ČESKO-POLSKÉ POHRANIČÍ | CZESKO-POLSKIE POGRANICZE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Mezinárodní konference 1.–3. října 2019, Hradec Králové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29" y="4699667"/>
            <a:ext cx="3316141" cy="22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0" y="892267"/>
            <a:ext cx="3879165" cy="5720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83" y="892265"/>
            <a:ext cx="3856629" cy="5720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75" y="892266"/>
            <a:ext cx="3951349" cy="57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10312" y="758952"/>
            <a:ext cx="1110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Další konference k tématu hranice a pohraničí</a:t>
            </a:r>
            <a:endParaRPr lang="cs-CZ" sz="3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0312" y="1975104"/>
            <a:ext cx="11640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Ludzie na granicy. Społeczne, handlowe, kulturalne, sportowe i turystyczne kontakty</a:t>
            </a:r>
          </a:p>
          <a:p>
            <a:r>
              <a:rPr lang="pl-PL" sz="2800" dirty="0" smtClean="0"/>
              <a:t>Ratiboř – Opava (26.–27. června 2014)</a:t>
            </a:r>
          </a:p>
          <a:p>
            <a:endParaRPr lang="pl-PL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830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8567" y="747441"/>
            <a:ext cx="3728275" cy="668147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Kladsko | </a:t>
            </a:r>
            <a:r>
              <a:rPr lang="cs-CZ" b="1" dirty="0" err="1" smtClean="0"/>
              <a:t>Kłodzko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87" y="1175194"/>
            <a:ext cx="5599176" cy="54521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7" y="3465576"/>
            <a:ext cx="5307573" cy="3392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" y="736282"/>
            <a:ext cx="1831277" cy="26161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-12075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ČESKO-POLSKÉ POHRANIČÍ | CZESKO-POLSKIE POGRANICZE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Mezinárodní konference 1.–3. října 2019, Hradec Králové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6" y="805242"/>
            <a:ext cx="4187598" cy="58864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68" y="805243"/>
            <a:ext cx="4195511" cy="58864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42" y="751344"/>
            <a:ext cx="2096337" cy="2971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42" y="3710947"/>
            <a:ext cx="2096337" cy="3000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98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650201"/>
            <a:ext cx="10826496" cy="60444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00365" y="943629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920000"/>
                </a:solidFill>
              </a:rPr>
              <a:t>Jugowice</a:t>
            </a:r>
            <a:endParaRPr lang="cs-CZ" sz="2400" b="1" dirty="0">
              <a:solidFill>
                <a:srgbClr val="92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21918" y="3033125"/>
            <a:ext cx="1704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920000"/>
                </a:solidFill>
              </a:rPr>
              <a:t>Polanica-Zdrój</a:t>
            </a:r>
            <a:endParaRPr lang="cs-CZ" sz="2000" b="1" dirty="0">
              <a:solidFill>
                <a:srgbClr val="92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135173" y="3672412"/>
            <a:ext cx="1774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920000"/>
                </a:solidFill>
              </a:rPr>
              <a:t>Trzebieszowice</a:t>
            </a:r>
            <a:endParaRPr lang="cs-CZ" sz="2000" b="1" dirty="0">
              <a:solidFill>
                <a:srgbClr val="92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939528" y="4443984"/>
            <a:ext cx="125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920000"/>
                </a:solidFill>
              </a:rPr>
              <a:t>Ratiborz</a:t>
            </a:r>
            <a:endParaRPr lang="cs-CZ" sz="2400" b="1" dirty="0">
              <a:solidFill>
                <a:srgbClr val="92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494776" y="5852160"/>
            <a:ext cx="99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920000"/>
                </a:solidFill>
              </a:rPr>
              <a:t>Opava</a:t>
            </a:r>
            <a:endParaRPr lang="cs-CZ" sz="2400" b="1" dirty="0">
              <a:solidFill>
                <a:srgbClr val="92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01521" y="2212299"/>
            <a:ext cx="14442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00" b="1" dirty="0" smtClean="0">
                <a:solidFill>
                  <a:srgbClr val="00B0F0"/>
                </a:solidFill>
              </a:rPr>
              <a:t>KŁODZKO</a:t>
            </a:r>
            <a:endParaRPr lang="cs-CZ" sz="2500" b="1" dirty="0">
              <a:solidFill>
                <a:srgbClr val="00B0F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7240" y="3706683"/>
            <a:ext cx="25958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00" b="1" dirty="0" smtClean="0">
                <a:solidFill>
                  <a:srgbClr val="00B0F0"/>
                </a:solidFill>
              </a:rPr>
              <a:t>HRADEC KRÁLOVÉ</a:t>
            </a:r>
            <a:endParaRPr lang="cs-CZ" sz="2500" b="1" dirty="0">
              <a:solidFill>
                <a:srgbClr val="00B0F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335762" y="2289243"/>
            <a:ext cx="167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920000"/>
                </a:solidFill>
              </a:rPr>
              <a:t>Kudowa-Zdrój</a:t>
            </a:r>
            <a:endParaRPr lang="cs-CZ" sz="20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0496" y="8406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i="1" dirty="0">
                <a:latin typeface="+mn-lt"/>
              </a:rPr>
              <a:t>Síťová spolupráce v Euroregionu </a:t>
            </a:r>
            <a:r>
              <a:rPr lang="cs-CZ" sz="3600" b="1" i="1" dirty="0" err="1">
                <a:latin typeface="+mn-lt"/>
              </a:rPr>
              <a:t>Glacensis</a:t>
            </a:r>
            <a:r>
              <a:rPr lang="cs-CZ" sz="3600" b="1" i="1" dirty="0">
                <a:latin typeface="+mn-lt"/>
              </a:rPr>
              <a:t> </a:t>
            </a:r>
            <a:r>
              <a:rPr lang="cs-CZ" sz="3600" b="1" i="1" dirty="0" smtClean="0">
                <a:latin typeface="+mn-lt"/>
              </a:rPr>
              <a:t/>
            </a:r>
            <a:br>
              <a:rPr lang="cs-CZ" sz="3600" b="1" i="1" dirty="0" smtClean="0">
                <a:latin typeface="+mn-lt"/>
              </a:rPr>
            </a:br>
            <a:r>
              <a:rPr lang="cs-CZ" sz="3600" b="1" i="1" dirty="0" err="1" smtClean="0">
                <a:latin typeface="+mn-lt"/>
              </a:rPr>
              <a:t>Sieciowa</a:t>
            </a:r>
            <a:r>
              <a:rPr lang="cs-CZ" sz="3600" b="1" i="1" dirty="0" smtClean="0">
                <a:latin typeface="+mn-lt"/>
              </a:rPr>
              <a:t> </a:t>
            </a:r>
            <a:r>
              <a:rPr lang="cs-CZ" sz="3600" b="1" i="1" dirty="0" err="1">
                <a:latin typeface="+mn-lt"/>
              </a:rPr>
              <a:t>wsp</a:t>
            </a:r>
            <a:r>
              <a:rPr lang="pl-PL" sz="3600" b="1" i="1" dirty="0">
                <a:latin typeface="+mn-lt"/>
              </a:rPr>
              <a:t>ół</a:t>
            </a:r>
            <a:r>
              <a:rPr lang="cs-CZ" sz="3600" b="1" i="1" dirty="0" err="1">
                <a:latin typeface="+mn-lt"/>
              </a:rPr>
              <a:t>praca</a:t>
            </a:r>
            <a:r>
              <a:rPr lang="cs-CZ" sz="3600" b="1" i="1" dirty="0">
                <a:latin typeface="+mn-lt"/>
              </a:rPr>
              <a:t> w </a:t>
            </a:r>
            <a:r>
              <a:rPr lang="cs-CZ" sz="3600" b="1" i="1" dirty="0" err="1">
                <a:latin typeface="+mn-lt"/>
              </a:rPr>
              <a:t>Euroregionie</a:t>
            </a:r>
            <a:r>
              <a:rPr lang="cs-CZ" sz="3600" b="1" i="1" dirty="0">
                <a:latin typeface="+mn-lt"/>
              </a:rPr>
              <a:t> </a:t>
            </a:r>
            <a:r>
              <a:rPr lang="cs-CZ" sz="3600" b="1" i="1" dirty="0" err="1" smtClean="0">
                <a:latin typeface="+mn-lt"/>
              </a:rPr>
              <a:t>Glacensis</a:t>
            </a:r>
            <a:r>
              <a:rPr lang="cs-CZ" sz="3200" b="1" i="1" dirty="0" smtClean="0">
                <a:latin typeface="+mn-lt"/>
              </a:rPr>
              <a:t/>
            </a:r>
            <a:br>
              <a:rPr lang="cs-CZ" sz="3200" b="1" i="1" dirty="0" smtClean="0">
                <a:latin typeface="+mn-lt"/>
              </a:rPr>
            </a:br>
            <a:r>
              <a:rPr lang="cs-CZ" sz="3200" dirty="0" smtClean="0">
                <a:latin typeface="+mn-lt"/>
              </a:rPr>
              <a:t>(2013–2015)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0664" y="2432304"/>
            <a:ext cx="11100816" cy="4279492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cs-CZ" b="1" dirty="0" smtClean="0"/>
              <a:t>Projekt Euroregionu </a:t>
            </a:r>
            <a:r>
              <a:rPr lang="cs-CZ" b="1" dirty="0" err="1" smtClean="0"/>
              <a:t>Glacensis</a:t>
            </a:r>
            <a:r>
              <a:rPr lang="cs-CZ" b="1" dirty="0" smtClean="0"/>
              <a:t> (PL.3.22/3.1/00/12.03425)</a:t>
            </a:r>
          </a:p>
          <a:p>
            <a:pPr marL="0" indent="0" algn="ctr">
              <a:lnSpc>
                <a:spcPct val="50000"/>
              </a:lnSpc>
              <a:buNone/>
            </a:pPr>
            <a:endParaRPr lang="cs-CZ" sz="2400" i="1" dirty="0" smtClean="0"/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smtClean="0"/>
              <a:t>Regionální identita v pohraničních regionech na příkladu kladské oblasti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err="1" smtClean="0"/>
              <a:t>Tożsamość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regionalna</a:t>
            </a:r>
            <a:r>
              <a:rPr lang="cs-CZ" sz="2400" i="1" dirty="0" smtClean="0"/>
              <a:t> w </a:t>
            </a:r>
            <a:r>
              <a:rPr lang="cs-CZ" sz="2400" i="1" dirty="0" err="1" smtClean="0"/>
              <a:t>regionach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pogranicznych</a:t>
            </a:r>
            <a:r>
              <a:rPr lang="cs-CZ" sz="2400" i="1" dirty="0" smtClean="0"/>
              <a:t> na </a:t>
            </a:r>
            <a:r>
              <a:rPr lang="cs-CZ" sz="2400" i="1" dirty="0" err="1" smtClean="0"/>
              <a:t>przykładzie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Ziemi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Kłodzkiej</a:t>
            </a:r>
            <a:endParaRPr lang="cs-CZ" sz="2400" i="1" dirty="0" smtClean="0"/>
          </a:p>
          <a:p>
            <a:pPr marL="0" indent="0" algn="ctr">
              <a:lnSpc>
                <a:spcPct val="50000"/>
              </a:lnSpc>
              <a:buNone/>
            </a:pPr>
            <a:r>
              <a:rPr lang="cs-CZ" sz="2000" dirty="0" smtClean="0"/>
              <a:t>(Polanica-Zdrój; 24.–25. října 2013)</a:t>
            </a:r>
          </a:p>
          <a:p>
            <a:pPr marL="0" indent="0" algn="ctr">
              <a:lnSpc>
                <a:spcPct val="50000"/>
              </a:lnSpc>
              <a:buNone/>
            </a:pPr>
            <a:endParaRPr lang="cs-CZ" sz="2400" i="1" dirty="0" smtClean="0"/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smtClean="0"/>
              <a:t>Polsko-české pohraničí po vstupu do EU (na příkladu kladské oblasti) 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err="1" smtClean="0"/>
              <a:t>Pogranicze</a:t>
            </a:r>
            <a:r>
              <a:rPr lang="cs-CZ" sz="2400" i="1" dirty="0" smtClean="0"/>
              <a:t> polsko-</a:t>
            </a:r>
            <a:r>
              <a:rPr lang="cs-CZ" sz="2400" i="1" dirty="0" err="1" smtClean="0"/>
              <a:t>czeskie</a:t>
            </a:r>
            <a:r>
              <a:rPr lang="cs-CZ" sz="2400" i="1" dirty="0" smtClean="0"/>
              <a:t> po </a:t>
            </a:r>
            <a:r>
              <a:rPr lang="cs-CZ" sz="2400" i="1" dirty="0" err="1" smtClean="0"/>
              <a:t>wstąpieniu</a:t>
            </a:r>
            <a:r>
              <a:rPr lang="cs-CZ" sz="2400" i="1" dirty="0" smtClean="0"/>
              <a:t> do EU (na </a:t>
            </a:r>
            <a:r>
              <a:rPr lang="cs-CZ" sz="2400" i="1" dirty="0" err="1" smtClean="0"/>
              <a:t>przykładzie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Ziemi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Kłodzkiej</a:t>
            </a:r>
            <a:r>
              <a:rPr lang="cs-CZ" sz="2400" i="1" dirty="0" smtClean="0"/>
              <a:t>)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cs-CZ" sz="2000" dirty="0" smtClean="0"/>
              <a:t>(Trzebieszowice; 9.–10. října 2014) </a:t>
            </a:r>
          </a:p>
          <a:p>
            <a:pPr marL="0" indent="0" algn="ctr">
              <a:lnSpc>
                <a:spcPct val="50000"/>
              </a:lnSpc>
              <a:buNone/>
            </a:pPr>
            <a:endParaRPr lang="cs-CZ" sz="2400" dirty="0" smtClean="0"/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smtClean="0"/>
              <a:t>Polsko-české pohraničí – 70 let zkoušek (1945–2015)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cs-CZ" sz="2400" i="1" dirty="0" err="1" smtClean="0"/>
              <a:t>Pogranicze</a:t>
            </a:r>
            <a:r>
              <a:rPr lang="cs-CZ" sz="2400" i="1" dirty="0" smtClean="0"/>
              <a:t> polsko-</a:t>
            </a:r>
            <a:r>
              <a:rPr lang="cs-CZ" sz="2400" i="1" dirty="0" err="1" smtClean="0"/>
              <a:t>czeskie</a:t>
            </a:r>
            <a:r>
              <a:rPr lang="cs-CZ" sz="2400" i="1" dirty="0" smtClean="0"/>
              <a:t> – 70 lat </a:t>
            </a:r>
            <a:r>
              <a:rPr lang="cs-CZ" sz="2400" i="1" dirty="0" err="1" smtClean="0"/>
              <a:t>doświadczeń</a:t>
            </a:r>
            <a:r>
              <a:rPr lang="cs-CZ" sz="2400" i="1" dirty="0" smtClean="0"/>
              <a:t> (1945–2015)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cs-CZ" sz="2000" dirty="0" smtClean="0"/>
              <a:t>(Polanica-Zdrój</a:t>
            </a:r>
            <a:r>
              <a:rPr lang="cs-CZ" sz="2000" dirty="0"/>
              <a:t>;</a:t>
            </a:r>
            <a:r>
              <a:rPr lang="cs-CZ" sz="2000" dirty="0" smtClean="0"/>
              <a:t> 26.–27. března 2015)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0496" y="8406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i="1" dirty="0">
                <a:latin typeface="+mn-lt"/>
              </a:rPr>
              <a:t>Síťová spolupráce v Euroregionu </a:t>
            </a:r>
            <a:r>
              <a:rPr lang="cs-CZ" sz="3600" b="1" i="1" dirty="0" err="1">
                <a:latin typeface="+mn-lt"/>
              </a:rPr>
              <a:t>Glacensis</a:t>
            </a:r>
            <a:r>
              <a:rPr lang="cs-CZ" sz="3600" b="1" i="1" dirty="0">
                <a:latin typeface="+mn-lt"/>
              </a:rPr>
              <a:t> </a:t>
            </a:r>
            <a:r>
              <a:rPr lang="cs-CZ" sz="3600" b="1" i="1" dirty="0" smtClean="0">
                <a:latin typeface="+mn-lt"/>
              </a:rPr>
              <a:t/>
            </a:r>
            <a:br>
              <a:rPr lang="cs-CZ" sz="3600" b="1" i="1" dirty="0" smtClean="0">
                <a:latin typeface="+mn-lt"/>
              </a:rPr>
            </a:br>
            <a:r>
              <a:rPr lang="cs-CZ" sz="3600" b="1" i="1" dirty="0" err="1" smtClean="0">
                <a:latin typeface="+mn-lt"/>
              </a:rPr>
              <a:t>Sieciowa</a:t>
            </a:r>
            <a:r>
              <a:rPr lang="cs-CZ" sz="3600" b="1" i="1" dirty="0" smtClean="0">
                <a:latin typeface="+mn-lt"/>
              </a:rPr>
              <a:t> </a:t>
            </a:r>
            <a:r>
              <a:rPr lang="cs-CZ" sz="3600" b="1" i="1" dirty="0" err="1">
                <a:latin typeface="+mn-lt"/>
              </a:rPr>
              <a:t>wsp</a:t>
            </a:r>
            <a:r>
              <a:rPr lang="pl-PL" sz="3600" b="1" i="1" dirty="0">
                <a:latin typeface="+mn-lt"/>
              </a:rPr>
              <a:t>ół</a:t>
            </a:r>
            <a:r>
              <a:rPr lang="cs-CZ" sz="3600" b="1" i="1" dirty="0" err="1">
                <a:latin typeface="+mn-lt"/>
              </a:rPr>
              <a:t>praca</a:t>
            </a:r>
            <a:r>
              <a:rPr lang="cs-CZ" sz="3600" b="1" i="1" dirty="0">
                <a:latin typeface="+mn-lt"/>
              </a:rPr>
              <a:t> w </a:t>
            </a:r>
            <a:r>
              <a:rPr lang="cs-CZ" sz="3600" b="1" i="1" dirty="0" err="1">
                <a:latin typeface="+mn-lt"/>
              </a:rPr>
              <a:t>Euroregionie</a:t>
            </a:r>
            <a:r>
              <a:rPr lang="cs-CZ" sz="3600" b="1" i="1" dirty="0">
                <a:latin typeface="+mn-lt"/>
              </a:rPr>
              <a:t> </a:t>
            </a:r>
            <a:r>
              <a:rPr lang="cs-CZ" sz="3600" b="1" i="1" dirty="0" err="1" smtClean="0">
                <a:latin typeface="+mn-lt"/>
              </a:rPr>
              <a:t>Glacensis</a:t>
            </a:r>
            <a:r>
              <a:rPr lang="cs-CZ" sz="3200" b="1" i="1" dirty="0" smtClean="0">
                <a:latin typeface="+mn-lt"/>
              </a:rPr>
              <a:t/>
            </a:r>
            <a:br>
              <a:rPr lang="cs-CZ" sz="3200" b="1" i="1" dirty="0" smtClean="0">
                <a:latin typeface="+mn-lt"/>
              </a:rPr>
            </a:br>
            <a:r>
              <a:rPr lang="cs-CZ" sz="3200" dirty="0" smtClean="0">
                <a:latin typeface="+mn-lt"/>
              </a:rPr>
              <a:t>(2013–2015)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0664" y="2432304"/>
            <a:ext cx="11100816" cy="4279492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Širší společenskovědní souvislosti historického vývoje </a:t>
            </a:r>
            <a:r>
              <a:rPr lang="cs-CZ" dirty="0" smtClean="0"/>
              <a:t>státní hranice a příhraničních </a:t>
            </a:r>
            <a:r>
              <a:rPr lang="cs-CZ" dirty="0"/>
              <a:t>regionů</a:t>
            </a:r>
          </a:p>
          <a:p>
            <a:pPr lvl="0"/>
            <a:r>
              <a:rPr lang="cs-CZ" dirty="0"/>
              <a:t>Multidisciplinární přístup k tématu (historie, sociologie, geografie…)</a:t>
            </a:r>
          </a:p>
          <a:p>
            <a:pPr lvl="0"/>
            <a:r>
              <a:rPr lang="cs-CZ" dirty="0"/>
              <a:t>Reflexe současného stavu pohraničí  (demografie, doprava, cestovní ruch)</a:t>
            </a:r>
          </a:p>
          <a:p>
            <a:pPr lvl="0"/>
            <a:r>
              <a:rPr lang="cs-CZ" dirty="0"/>
              <a:t>Společné směřování do politicky sjednocené Evropy a přeshraniční kooperace v ní</a:t>
            </a:r>
          </a:p>
          <a:p>
            <a:pPr lvl="0"/>
            <a:r>
              <a:rPr lang="cs-CZ" dirty="0"/>
              <a:t>Problematika školské výuky a učebnic, týkajících </a:t>
            </a:r>
            <a:r>
              <a:rPr lang="cs-CZ"/>
              <a:t>se </a:t>
            </a:r>
            <a:r>
              <a:rPr lang="cs-CZ" smtClean="0"/>
              <a:t>hranice a pohraničí</a:t>
            </a:r>
            <a:r>
              <a:rPr lang="cs-CZ" dirty="0"/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464" y="646331"/>
            <a:ext cx="11908536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1" i="1" dirty="0" smtClean="0"/>
              <a:t>Regionální identita v pohraničních regionech na příkladu kladské oblasti</a:t>
            </a:r>
            <a:br>
              <a:rPr lang="cs-CZ" sz="2800" b="1" i="1" dirty="0" smtClean="0"/>
            </a:br>
            <a:r>
              <a:rPr lang="cs-CZ" sz="2800" b="1" i="1" dirty="0" err="1" smtClean="0"/>
              <a:t>Tożsamość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regionalna</a:t>
            </a:r>
            <a:r>
              <a:rPr lang="cs-CZ" sz="2800" b="1" i="1" dirty="0" smtClean="0"/>
              <a:t> w </a:t>
            </a:r>
            <a:r>
              <a:rPr lang="cs-CZ" sz="2800" b="1" i="1" dirty="0" err="1" smtClean="0"/>
              <a:t>regionach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pogranicznych</a:t>
            </a:r>
            <a:r>
              <a:rPr lang="cs-CZ" sz="2800" b="1" i="1" dirty="0" smtClean="0"/>
              <a:t> na </a:t>
            </a:r>
            <a:r>
              <a:rPr lang="cs-CZ" sz="2800" b="1" i="1" dirty="0" err="1" smtClean="0"/>
              <a:t>przykładzie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Ziemi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Kłodzkiej</a:t>
            </a:r>
            <a:r>
              <a:rPr lang="cs-CZ" sz="2800" i="1" dirty="0" smtClean="0"/>
              <a:t/>
            </a:r>
            <a:br>
              <a:rPr lang="cs-CZ" sz="2800" i="1" dirty="0" smtClean="0"/>
            </a:br>
            <a:r>
              <a:rPr lang="cs-CZ" sz="2400" dirty="0" smtClean="0"/>
              <a:t>(Polanica-Zdrój; 24.–25. října 2013)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3464" y="2706624"/>
            <a:ext cx="7397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Identita jako vědecko-výzkumný problém pohraniční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Region jako stavební jednotka státu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Podmínky a způsoby vytváření identity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 smtClean="0"/>
              <a:t>Kladsko. Dějiny regionu</a:t>
            </a:r>
            <a:r>
              <a:rPr lang="cs-CZ" sz="2800" dirty="0" smtClean="0"/>
              <a:t>, Hradec </a:t>
            </a:r>
            <a:r>
              <a:rPr lang="cs-CZ" sz="2800" dirty="0"/>
              <a:t>Králové – </a:t>
            </a:r>
            <a:r>
              <a:rPr lang="cs-CZ" sz="2800" dirty="0" err="1" smtClean="0"/>
              <a:t>Wrocław</a:t>
            </a:r>
            <a:r>
              <a:rPr lang="cs-CZ" sz="2800" dirty="0" smtClean="0"/>
              <a:t> – Praha – </a:t>
            </a:r>
            <a:r>
              <a:rPr lang="cs-CZ" sz="2800" dirty="0" err="1" smtClean="0"/>
              <a:t>Kłodzko</a:t>
            </a:r>
            <a:r>
              <a:rPr lang="cs-CZ" sz="2800" dirty="0" smtClean="0"/>
              <a:t>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1716015"/>
            <a:ext cx="3732086" cy="51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646331"/>
            <a:ext cx="12082272" cy="11694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2800" b="1" i="1" dirty="0" smtClean="0"/>
              <a:t>Polsko-české pohraničí po vstupu do EU (na příkladu kladské oblasti)  </a:t>
            </a:r>
            <a:br>
              <a:rPr lang="cs-CZ" sz="2800" b="1" i="1" dirty="0" smtClean="0"/>
            </a:br>
            <a:r>
              <a:rPr lang="cs-CZ" sz="2800" b="1" i="1" dirty="0" err="1" smtClean="0"/>
              <a:t>Pogranicze</a:t>
            </a:r>
            <a:r>
              <a:rPr lang="cs-CZ" sz="2800" b="1" i="1" dirty="0" smtClean="0"/>
              <a:t> polsko-</a:t>
            </a:r>
            <a:r>
              <a:rPr lang="cs-CZ" sz="2800" b="1" i="1" dirty="0" err="1" smtClean="0"/>
              <a:t>czeskie</a:t>
            </a:r>
            <a:r>
              <a:rPr lang="cs-CZ" sz="2800" b="1" i="1" dirty="0" smtClean="0"/>
              <a:t> po </a:t>
            </a:r>
            <a:r>
              <a:rPr lang="cs-CZ" sz="2800" b="1" i="1" dirty="0" err="1" smtClean="0"/>
              <a:t>wstąpieniu</a:t>
            </a:r>
            <a:r>
              <a:rPr lang="cs-CZ" sz="2800" b="1" i="1" dirty="0" smtClean="0"/>
              <a:t> do EU (na </a:t>
            </a:r>
            <a:r>
              <a:rPr lang="cs-CZ" sz="2800" b="1" i="1" dirty="0" err="1" smtClean="0"/>
              <a:t>przykładzie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Ziemi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Kłodzkiej</a:t>
            </a:r>
            <a:r>
              <a:rPr lang="cs-CZ" sz="2800" b="1" i="1" dirty="0" smtClean="0"/>
              <a:t>) </a:t>
            </a:r>
            <a:r>
              <a:rPr lang="cs-CZ" sz="3200" i="1" dirty="0" smtClean="0"/>
              <a:t/>
            </a:r>
            <a:br>
              <a:rPr lang="cs-CZ" sz="3200" i="1" dirty="0" smtClean="0"/>
            </a:br>
            <a:r>
              <a:rPr lang="cs-CZ" sz="2800" dirty="0" smtClean="0"/>
              <a:t>(Trzebieszowice; 9.–10. října 2014)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9456" y="2791326"/>
            <a:ext cx="11786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Miroslav Joukl (FF UHK) – Zbigniew </a:t>
            </a:r>
            <a:r>
              <a:rPr lang="cs-CZ" sz="2200" dirty="0" err="1" smtClean="0"/>
              <a:t>Kurcz</a:t>
            </a:r>
            <a:r>
              <a:rPr lang="cs-CZ" sz="2200" dirty="0"/>
              <a:t> </a:t>
            </a:r>
            <a:r>
              <a:rPr lang="cs-CZ" sz="2200" dirty="0" smtClean="0"/>
              <a:t>– Irena </a:t>
            </a:r>
            <a:r>
              <a:rPr lang="cs-CZ" sz="2200" dirty="0" err="1" smtClean="0"/>
              <a:t>Szlachcic</a:t>
            </a:r>
            <a:r>
              <a:rPr lang="cs-CZ" sz="2200" dirty="0" smtClean="0"/>
              <a:t> (</a:t>
            </a:r>
            <a:r>
              <a:rPr lang="cs-CZ" sz="2200" dirty="0" err="1" smtClean="0"/>
              <a:t>Uniwersytet</a:t>
            </a:r>
            <a:r>
              <a:rPr lang="cs-CZ" sz="2200" dirty="0" smtClean="0"/>
              <a:t> </a:t>
            </a:r>
            <a:r>
              <a:rPr lang="cs-CZ" sz="2200" dirty="0" err="1" smtClean="0"/>
              <a:t>Wrocławski</a:t>
            </a:r>
            <a:r>
              <a:rPr lang="cs-CZ" sz="2200" dirty="0" smtClean="0"/>
              <a:t>)           </a:t>
            </a:r>
          </a:p>
          <a:p>
            <a:r>
              <a:rPr lang="cs-CZ" sz="2200" i="1" dirty="0" smtClean="0"/>
              <a:t>Aktéři česko-polské příhraniční spolupráce a lokální identity obyvatel </a:t>
            </a:r>
            <a:r>
              <a:rPr lang="cs-CZ" sz="2200" i="1" dirty="0" err="1" smtClean="0"/>
              <a:t>severovýchodočeského</a:t>
            </a:r>
            <a:r>
              <a:rPr lang="cs-CZ" sz="2200" i="1" dirty="0" smtClean="0"/>
              <a:t> pohraničí</a:t>
            </a:r>
          </a:p>
          <a:p>
            <a:endParaRPr lang="cs-CZ" sz="2200" dirty="0" smtClean="0"/>
          </a:p>
          <a:p>
            <a:r>
              <a:rPr lang="cs-CZ" sz="2200" dirty="0" smtClean="0"/>
              <a:t>Josef Bernard (Sociologický ústav AV ČR, v. v. i. Praha)</a:t>
            </a:r>
          </a:p>
          <a:p>
            <a:r>
              <a:rPr lang="cs-CZ" sz="2200" i="1" dirty="0" smtClean="0"/>
              <a:t>Sociologie pohraničí a sociologie Sudet v České republice (stav poznání, výzkumy, problémy, otázky)</a:t>
            </a:r>
          </a:p>
          <a:p>
            <a:r>
              <a:rPr lang="cs-CZ" sz="2200" dirty="0" smtClean="0"/>
              <a:t> </a:t>
            </a:r>
          </a:p>
          <a:p>
            <a:r>
              <a:rPr lang="cs-CZ" sz="2200" dirty="0" smtClean="0"/>
              <a:t>Ján </a:t>
            </a:r>
            <a:r>
              <a:rPr lang="cs-CZ" sz="2200" dirty="0" err="1" smtClean="0"/>
              <a:t>Bunčák</a:t>
            </a:r>
            <a:r>
              <a:rPr lang="cs-CZ" sz="2200" dirty="0" smtClean="0"/>
              <a:t> (FF UHK)</a:t>
            </a:r>
          </a:p>
          <a:p>
            <a:r>
              <a:rPr lang="cs-CZ" sz="2200" i="1" dirty="0" smtClean="0"/>
              <a:t>Stereotypy vzájemného vnímání Čechů a Poláků a jeho význam pro rozvoj česko-polské spolupráce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582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783491"/>
            <a:ext cx="12082272" cy="11694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1" i="1" dirty="0" smtClean="0"/>
              <a:t>Polsko-české pohraničí – 70 let zkoušek (1945–2015)</a:t>
            </a:r>
            <a:br>
              <a:rPr lang="cs-CZ" sz="2800" b="1" i="1" dirty="0" smtClean="0"/>
            </a:br>
            <a:r>
              <a:rPr lang="cs-CZ" sz="2800" b="1" i="1" dirty="0" err="1" smtClean="0"/>
              <a:t>Pogranicze</a:t>
            </a:r>
            <a:r>
              <a:rPr lang="cs-CZ" sz="2800" b="1" i="1" dirty="0" smtClean="0"/>
              <a:t> polsko-</a:t>
            </a:r>
            <a:r>
              <a:rPr lang="cs-CZ" sz="2800" b="1" i="1" dirty="0" err="1" smtClean="0"/>
              <a:t>czeskie</a:t>
            </a:r>
            <a:r>
              <a:rPr lang="cs-CZ" sz="2800" b="1" i="1" dirty="0" smtClean="0"/>
              <a:t> – 70 lat </a:t>
            </a:r>
            <a:r>
              <a:rPr lang="cs-CZ" sz="2800" b="1" i="1" dirty="0" err="1" smtClean="0"/>
              <a:t>doświadczeń</a:t>
            </a:r>
            <a:r>
              <a:rPr lang="cs-CZ" sz="2800" b="1" i="1" dirty="0" smtClean="0"/>
              <a:t> (1945–2015)</a:t>
            </a:r>
            <a:r>
              <a:rPr lang="cs-CZ" sz="3200" b="1" i="1" dirty="0" smtClean="0"/>
              <a:t/>
            </a:r>
            <a:br>
              <a:rPr lang="cs-CZ" sz="3200" b="1" i="1" dirty="0" smtClean="0"/>
            </a:br>
            <a:r>
              <a:rPr lang="cs-CZ" sz="2400" dirty="0" smtClean="0"/>
              <a:t>(Polanica-Zdrój; 26.–27. března 2015)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Ondřej FELCMAN | Tomáš HRADECKÝ</a:t>
            </a:r>
          </a:p>
          <a:p>
            <a:pPr algn="ctr"/>
            <a:r>
              <a:rPr lang="cs-CZ" b="1" i="1" dirty="0" smtClean="0">
                <a:solidFill>
                  <a:schemeClr val="bg1"/>
                </a:solidFill>
              </a:rPr>
              <a:t>Česko-polská spolupráce při výzkumu společného pohraničí na přelomu tisíciletí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9456" y="2791326"/>
            <a:ext cx="11786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pohraničí jako </a:t>
            </a:r>
            <a:r>
              <a:rPr lang="cs-CZ" sz="2800" dirty="0" smtClean="0"/>
              <a:t>objekt </a:t>
            </a:r>
            <a:r>
              <a:rPr lang="cs-CZ" sz="2800" dirty="0"/>
              <a:t>státní i regionální </a:t>
            </a:r>
            <a:r>
              <a:rPr lang="cs-CZ" sz="2800" dirty="0" smtClean="0"/>
              <a:t>politiky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kulturní život </a:t>
            </a:r>
            <a:r>
              <a:rPr lang="cs-CZ" sz="2800" dirty="0"/>
              <a:t>na </a:t>
            </a:r>
            <a:r>
              <a:rPr lang="cs-CZ" sz="2800" dirty="0" smtClean="0"/>
              <a:t>hranici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obraz </a:t>
            </a:r>
            <a:r>
              <a:rPr lang="cs-CZ" sz="2800" dirty="0"/>
              <a:t>pohraničí v historických, společenskovědních, statistických, demografických a sociologických </a:t>
            </a:r>
            <a:r>
              <a:rPr lang="cs-CZ" sz="2800" dirty="0" smtClean="0"/>
              <a:t>datech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zanikání </a:t>
            </a:r>
            <a:r>
              <a:rPr lang="cs-CZ" sz="2800" dirty="0"/>
              <a:t>tradičních </a:t>
            </a:r>
            <a:r>
              <a:rPr lang="cs-CZ" sz="2800" dirty="0" smtClean="0"/>
              <a:t>hraničních sídel 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proměny </a:t>
            </a:r>
            <a:r>
              <a:rPr lang="cs-CZ" sz="2800" dirty="0"/>
              <a:t>kulturní krajiny hraničních regionů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257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404</Words>
  <Application>Microsoft Office PowerPoint</Application>
  <PresentationFormat>Širokoúhlá obrazovka</PresentationFormat>
  <Paragraphs>76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Česko-polská spolupráce  při výzkumu společného pohraničí  na přelomu tisíciletí </vt:lpstr>
      <vt:lpstr>Kladsko | Kłodzko</vt:lpstr>
      <vt:lpstr>Prezentace aplikace PowerPoint</vt:lpstr>
      <vt:lpstr>Prezentace aplikace PowerPoint</vt:lpstr>
      <vt:lpstr>Síťová spolupráce v Euroregionu Glacensis  Sieciowa współpraca w Euroregionie Glacensis (2013–2015)</vt:lpstr>
      <vt:lpstr>Síťová spolupráce v Euroregionu Glacensis  Sieciowa współpraca w Euroregionie Glacensis (2013–2015)</vt:lpstr>
      <vt:lpstr>Regionální identita v pohraničních regionech na příkladu kladské oblasti Tożsamość regionalna w regionach pogranicznych na przykładzie Ziemi Kłodzkiej (Polanica-Zdrój; 24.–25. října 2013)</vt:lpstr>
      <vt:lpstr> Polsko-české pohraničí po vstupu do EU (na příkladu kladské oblasti)   Pogranicze polsko-czeskie po wstąpieniu do EU (na przykładzie Ziemi Kłodzkiej)  (Trzebieszowice; 9.–10. října 2014) </vt:lpstr>
      <vt:lpstr>Polsko-české pohraničí – 70 let zkoušek (1945–2015) Pogranicze polsko-czeskie – 70 lat doświadczeń (1945–2015) (Polanica-Zdrój; 26.–27. března 2015)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Česko-polská spolupráce  při výzkumu společného pohraničí  na přelomu tisíciletí</dc:title>
  <dc:creator>uhk</dc:creator>
  <cp:lastModifiedBy>uhk</cp:lastModifiedBy>
  <cp:revision>50</cp:revision>
  <dcterms:created xsi:type="dcterms:W3CDTF">2019-09-28T11:16:23Z</dcterms:created>
  <dcterms:modified xsi:type="dcterms:W3CDTF">2019-10-01T23:18:00Z</dcterms:modified>
</cp:coreProperties>
</file>