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6" r:id="rId3"/>
    <p:sldId id="298" r:id="rId4"/>
    <p:sldId id="297" r:id="rId5"/>
    <p:sldId id="285" r:id="rId6"/>
    <p:sldId id="284" r:id="rId7"/>
    <p:sldId id="292" r:id="rId8"/>
    <p:sldId id="294" r:id="rId9"/>
    <p:sldId id="293" r:id="rId10"/>
    <p:sldId id="281" r:id="rId11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49" autoAdjust="0"/>
  </p:normalViewPr>
  <p:slideViewPr>
    <p:cSldViewPr snapToGrid="0" snapToObjects="1">
      <p:cViewPr varScale="1">
        <p:scale>
          <a:sx n="60" d="100"/>
          <a:sy n="60" d="100"/>
        </p:scale>
        <p:origin x="-20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-2688" y="-12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632BC-5281-A549-90E8-CFFD8C625095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688AD-B3AD-BF4D-AA57-776D78CD79A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44186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CD669-1D8D-4440-B565-61F766FC0618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E855A-2BEA-5E43-BD95-543560FCEE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714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94962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0507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/>
              <a:t>Teoria narracji wyłoniła się jako t</a:t>
            </a:r>
            <a:r>
              <a:rPr lang="pl-PL" dirty="0"/>
              <a:t>eori</a:t>
            </a:r>
            <a:r>
              <a:rPr lang="pl-PL" baseline="0" dirty="0"/>
              <a:t>a </a:t>
            </a:r>
            <a:r>
              <a:rPr lang="pl-PL" dirty="0"/>
              <a:t>fikcji literackich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Początkowo</a:t>
            </a:r>
            <a:r>
              <a:rPr lang="pl-PL" baseline="0" dirty="0"/>
              <a:t> narrację traktowano jako prymarną strukturę tekstu kulturowego – bajki, fikcji, mitu . Analiza formy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/>
              <a:t>Plot – podstawowy element kompozycji tekstu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/>
              <a:t>Reprezentacja rzeczywistości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/>
              <a:t>Koncentracja we wczesnych pracach na wewnętrznej strukturze narracji – (Władimir </a:t>
            </a:r>
            <a:r>
              <a:rPr lang="pl-PL" baseline="0" dirty="0" err="1"/>
              <a:t>Propp</a:t>
            </a:r>
            <a:r>
              <a:rPr lang="pl-PL" baseline="0" dirty="0"/>
              <a:t> 1967, Morfologia bajki) </a:t>
            </a:r>
            <a:endParaRPr lang="pl-PL" dirty="0"/>
          </a:p>
          <a:p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Rzeczywistość – świat społeczny czy historyczny – nie jest już pojmowany jako zewnętrzny i niezależny wobec żyjącego w nim, czy badającego go człowieka; jest światem ludzkiego doświadczenia, przez to doświadczenie konstytuowanym. (Rosner,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s. 14)</a:t>
            </a:r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DOŚWIADCZENIE LUDZKIE KONSTYTUUJE ŚWIAT 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 jest to już zewnętrzny wobec podmiotu fizykalny świat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” [zatem nie tylko reprezentacja, ale i konstruowanie rzeczywistości] przejście od narracji reprezentacyjnej do ontologicznej – ważna zmiana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wykracza poza literackie teksty lub fikcję i może być zastosowane kiedy tylko coś jest opowiadane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Fischer-Nembmeier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2015)</a:t>
            </a:r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  <a:p>
            <a:r>
              <a:rPr lang="pl-PL" dirty="0"/>
              <a:t>Epistemologiczna</a:t>
            </a:r>
            <a:r>
              <a:rPr lang="pl-PL" baseline="0" dirty="0"/>
              <a:t> </a:t>
            </a:r>
          </a:p>
          <a:p>
            <a:pPr>
              <a:buFontTx/>
              <a:buChar char="-"/>
            </a:pPr>
            <a:r>
              <a:rPr lang="pl-PL" dirty="0"/>
              <a:t>Jako</a:t>
            </a:r>
            <a:r>
              <a:rPr lang="pl-PL" baseline="0" dirty="0"/>
              <a:t> struktura poznawcza opiera się na ludzkiej zdolności do organizowania zdarzeń, działań w całościowe rozwijające się struktury znaczeń</a:t>
            </a:r>
          </a:p>
          <a:p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dirty="0"/>
              <a:t>- Poznawanie poprzez sięganie</a:t>
            </a:r>
            <a:r>
              <a:rPr lang="pl-PL" baseline="0" dirty="0"/>
              <a:t> do narracji</a:t>
            </a:r>
            <a:endParaRPr lang="pl-PL" dirty="0"/>
          </a:p>
          <a:p>
            <a:r>
              <a:rPr lang="pl-PL" dirty="0" err="1"/>
              <a:t>Str</a:t>
            </a:r>
            <a:r>
              <a:rPr lang="pl-PL" baseline="0" dirty="0"/>
              <a:t>  znacząca - </a:t>
            </a:r>
            <a:r>
              <a:rPr lang="pl-PL" dirty="0"/>
              <a:t>funkcją jest nadawanie całościowego sensu i koherencji złożonym splotom wydarzeń, zamierzeń i czynów bohaterów</a:t>
            </a:r>
          </a:p>
          <a:p>
            <a:r>
              <a:rPr lang="pl-PL" dirty="0"/>
              <a:t>Zarazem</a:t>
            </a:r>
            <a:r>
              <a:rPr lang="pl-PL" baseline="0" dirty="0"/>
              <a:t> wybieranie tego, co ma się zmieścić w narracji – selekcja. </a:t>
            </a:r>
          </a:p>
          <a:p>
            <a:endParaRPr lang="pl-PL" baseline="0" dirty="0"/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Ludzie działają  na podstawie znaczeń, które rzeczy mają dla nich, a </a:t>
            </a:r>
            <a:r>
              <a:rPr lang="pl-PL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znaczenia oznaczają powiązania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Narracja jest formą dyskursu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discourse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form), w której </a:t>
            </a:r>
            <a:r>
              <a:rPr lang="pl-PL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naładowane znaczeniem powiązania są szczególnie wyeksponowane, tak przez przypisaną czasowość, przyczynowość lub kompozycję. (</a:t>
            </a:r>
            <a:r>
              <a:rPr lang="pl-PL" sz="120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Goodsell</a:t>
            </a:r>
            <a:r>
              <a:rPr lang="pl-PL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2005)</a:t>
            </a:r>
          </a:p>
          <a:p>
            <a:endParaRPr lang="pl-PL" u="sng" dirty="0"/>
          </a:p>
          <a:p>
            <a:r>
              <a:rPr lang="pl-PL" dirty="0"/>
              <a:t>ważne kto mówi – nawiązanie do Głosów w mieście i naszych aktorów budujących narracje]</a:t>
            </a:r>
          </a:p>
          <a:p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Wczesne prace o narracjach – koncentracja na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wewn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strukturze, późniejsze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skoncentrowaly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uwagę na tym, jak narracje wyrażają powiązania pomiędzy między ja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kontekstem jako metoda dająca dostęp do indywidualnej tożsamości i sprawstwa w ramach ustrukturyzowanego środowiska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Somers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1994).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Narrative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Constitution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Identity</a:t>
            </a:r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Analiza narracji szczególnie nadaje się do wglądu w  rozumienie subiektywnych doświadczeń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poszczeg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jednostek, sposobów myślenia i emocji charakterystycznych w obrębie różnych kultur.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Goodsell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Narracyjna</a:t>
            </a:r>
            <a:r>
              <a:rPr lang="pl-PL" baseline="0" dirty="0"/>
              <a:t> teoria opisuje</a:t>
            </a: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Co – </a:t>
            </a:r>
            <a:r>
              <a:rPr lang="pl-PL" dirty="0" err="1"/>
              <a:t>co</a:t>
            </a:r>
            <a:r>
              <a:rPr lang="pl-PL" dirty="0"/>
              <a:t> zawiera, co pomija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Narracja jest selektywnie wykorzystywana i </a:t>
            </a:r>
            <a:r>
              <a:rPr lang="pl-PL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manipulowana w służbie wartości określonych prz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ez jej narratora lub narratorów. – </a:t>
            </a:r>
            <a:r>
              <a:rPr lang="pl-PL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DAJE Możliwość zrozumienia miejsca jednostki w jej kontekście społecznym.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jest właściwie, np. rozważyć oboje: co jest, a czego nie ma w narracji – włączać, omijać – to dwie opcje dostępne dla narratora, odpowiednio do jego celów</a:t>
            </a: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(</a:t>
            </a:r>
            <a:r>
              <a:rPr lang="pl-P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Goodsell</a:t>
            </a: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W terminach narracyjnych byłoby to nazywane dystansem, ogniskowaniem (</a:t>
            </a:r>
            <a:r>
              <a:rPr lang="pl-PL" dirty="0" err="1"/>
              <a:t>focalization</a:t>
            </a:r>
            <a:r>
              <a:rPr lang="pl-PL" dirty="0"/>
              <a:t>), </a:t>
            </a:r>
            <a:r>
              <a:rPr lang="pl-PL" dirty="0" err="1"/>
              <a:t>intradiegesis</a:t>
            </a:r>
            <a:r>
              <a:rPr lang="pl-PL" dirty="0"/>
              <a:t> </a:t>
            </a:r>
            <a:r>
              <a:rPr lang="pl-PL" dirty="0" err="1"/>
              <a:t>vs</a:t>
            </a:r>
            <a:r>
              <a:rPr lang="pl-PL" dirty="0"/>
              <a:t>. </a:t>
            </a:r>
            <a:r>
              <a:rPr lang="pl-PL" dirty="0" err="1"/>
              <a:t>extradiegesis</a:t>
            </a:r>
            <a:r>
              <a:rPr lang="pl-PL" dirty="0"/>
              <a:t>, </a:t>
            </a:r>
            <a:r>
              <a:rPr lang="pl-PL" dirty="0" err="1"/>
              <a:t>homodiegesis</a:t>
            </a:r>
            <a:r>
              <a:rPr lang="pl-PL" dirty="0"/>
              <a:t> </a:t>
            </a:r>
            <a:r>
              <a:rPr lang="pl-PL" dirty="0" err="1"/>
              <a:t>vs</a:t>
            </a:r>
            <a:r>
              <a:rPr lang="pl-PL" dirty="0"/>
              <a:t> </a:t>
            </a:r>
            <a:r>
              <a:rPr lang="pl-PL" dirty="0" err="1"/>
              <a:t>heterodiegesis</a:t>
            </a:r>
            <a:r>
              <a:rPr lang="pl-PL" dirty="0"/>
              <a:t>, </a:t>
            </a:r>
            <a:r>
              <a:rPr lang="pl-PL" dirty="0" err="1"/>
              <a:t>subject</a:t>
            </a:r>
            <a:r>
              <a:rPr lang="pl-PL" dirty="0"/>
              <a:t> – podmiot/ adresat (</a:t>
            </a:r>
            <a:r>
              <a:rPr lang="pl-PL" dirty="0" err="1"/>
              <a:t>adressee</a:t>
            </a:r>
            <a:r>
              <a:rPr lang="pl-PL" dirty="0"/>
              <a:t>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dająca dostęp do indywidualnej tożsamości i sprawstwa w ramach ustrukturyzowanego środowiska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Somers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1994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Analiza narracji szczególnie nadaje się do wglądu w  rozumienie subiektywnych doświadczeń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poszczeg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jednostek, sposobów myślenia i emocji charakterystycznych w obrębie różnych kultur (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Goodsell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Kontekst odsyła do różnych poziomów i kompleksu relacji władzy</a:t>
            </a:r>
          </a:p>
          <a:p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‘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context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refers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many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levels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relations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Power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kontekst mówienia i słuchania  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rola publiczności – nie tylko w momencie formowania narracji, późniejsze odczytania, równoczesny przekaz w różnych miejscach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Kto mówi, kto odbiera przekaz – języki [znaczniki etniczne?]</a:t>
            </a:r>
          </a:p>
          <a:p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 mówi szata miejska – znakowanie przestrzeni</a:t>
            </a: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Czyje</a:t>
            </a:r>
            <a:r>
              <a:rPr lang="pl-PL" baseline="0" dirty="0"/>
              <a:t> głosy mogą wybrzmieć – co istotne między in. w badaniu przestrzeni</a:t>
            </a:r>
            <a:endParaRPr lang="pl-PL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Możliwość przeniesienia w narracji </a:t>
            </a:r>
            <a:r>
              <a:rPr lang="pl-PL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qualia</a:t>
            </a: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zdarzeń, uczuć i sytuacji – rozwinąć wrażenie doświadczeń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narracja jako ustna lub pisemna reprezentacja doświadczenia i nadawanie znaczenia – nie da się jednak ich wytworzyć bez podmiotu, który te wydarzenia łączy i nadaje im znaczenia; różnorodność sposobów łączenia i nadawania znaczeń, różnorodność chronologii opowiadania o zdarzeniach </a:t>
            </a:r>
          </a:p>
          <a:p>
            <a:endParaRPr lang="pl-PL" dirty="0"/>
          </a:p>
          <a:p>
            <a:r>
              <a:rPr lang="pl-PL" dirty="0"/>
              <a:t>Koncentrując się na narracjach miejskich można założyć, że opowieściom/wypowiedziom o mieście wyrażonym za pomocą zróżnicowanych środków wyrazu – działań, słów i obrazów – można przypisać narracyjny charakter, ponieważ każdorazowo dochodzi do nadawania sensu „zdarzeniom miejskim”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7352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Narracje elit zastane ale i wywołane w trakcie wywiadów fokusowych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7352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Biografia (kompletna, całościowa „historia życia”, historia tego, co doświadczane) nie wypełnia zatem przedmiotowego aspektu narracji (nie jest jedynym tematem narracji rozumianej jako opowiadanie), bo:</a:t>
            </a:r>
          </a:p>
          <a:p>
            <a:endParaRPr lang="pl-PL" dirty="0"/>
          </a:p>
          <a:p>
            <a:r>
              <a:rPr lang="pl-PL" dirty="0"/>
              <a:t>1. przedmiotem narracji mogą też być biografie „</a:t>
            </a:r>
            <a:r>
              <a:rPr lang="pl-PL" dirty="0" err="1"/>
              <a:t>fragmentryczne</a:t>
            </a:r>
            <a:r>
              <a:rPr lang="pl-PL" dirty="0"/>
              <a:t>” (zwrócenie uwagi na jakiś istotny aspekt własnego życia) – w znaczeniu tematyczne (w odróżnieniu od „kompletnych” – za; N. </a:t>
            </a:r>
            <a:r>
              <a:rPr lang="pl-PL" dirty="0" err="1"/>
              <a:t>Denzin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dirty="0"/>
              <a:t>2. narracje mogą być o kimś, o czymś i to jednostka opowiadająca (doświadczająca tego kogoś, to coś) nadaje znaczenia – dlatego jest to opowieść kategoryzowana jako narracja;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735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0736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 Szata informacyjna miast zawarta w nietrwałych elementach krajobrazu miejskiego (takich jak szyldy, tablice informacyjne, napisy, reklamy, nazwy ulic etc.) pozyskana w wyniku etnograficznie rozumianej obecności badacza w terenie generującego dane wizualne.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855A-2BEA-5E43-BD95-543560FCEE5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3562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5569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4374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3467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7846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2396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2868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6141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4100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6656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4744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4788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99B8-6D07-B346-B099-99F8DA56885C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AC93F-84E6-304B-BA75-46F9C54AB20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073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6571" y="1114778"/>
            <a:ext cx="8412480" cy="2831739"/>
          </a:xfrm>
        </p:spPr>
        <p:txBody>
          <a:bodyPr>
            <a:normAutofit/>
          </a:bodyPr>
          <a:lstStyle/>
          <a:p>
            <a:r>
              <a:rPr lang="pl-PL" sz="3200" i="1" dirty="0"/>
              <a:t>Narracje miejskie – próba zastosowania koncepcji w badaniach miast podzielonych</a:t>
            </a:r>
            <a:br>
              <a:rPr lang="pl-PL" sz="3200" i="1" dirty="0"/>
            </a:br>
            <a:r>
              <a:rPr lang="pl-PL" sz="3200" i="1" dirty="0"/>
              <a:t>(na przykładzie Cieszyna i Czeskiego Cieszyna)</a:t>
            </a:r>
            <a:r>
              <a:rPr lang="pl-PL" i="1" dirty="0"/>
              <a:t>	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0450" y="4321030"/>
            <a:ext cx="8508601" cy="1793883"/>
          </a:xfrm>
        </p:spPr>
        <p:txBody>
          <a:bodyPr>
            <a:normAutofit/>
          </a:bodyPr>
          <a:lstStyle/>
          <a:p>
            <a:pPr algn="l"/>
            <a:r>
              <a:rPr lang="pl-PL" sz="2400" dirty="0">
                <a:solidFill>
                  <a:schemeClr val="tx1"/>
                </a:solidFill>
              </a:rPr>
              <a:t>dr Kamilla Dolińska, dr Natalia </a:t>
            </a:r>
            <a:r>
              <a:rPr lang="pl-PL" sz="2400" dirty="0" err="1">
                <a:solidFill>
                  <a:schemeClr val="tx1"/>
                </a:solidFill>
              </a:rPr>
              <a:t>Niedźwiecka-Iwańczak</a:t>
            </a:r>
            <a:endParaRPr lang="pl-PL" sz="2400" dirty="0">
              <a:solidFill>
                <a:schemeClr val="tx1"/>
              </a:solidFill>
            </a:endParaRPr>
          </a:p>
          <a:p>
            <a:pPr algn="l"/>
            <a:endParaRPr lang="pl-PL" sz="2400" dirty="0">
              <a:solidFill>
                <a:schemeClr val="tx1"/>
              </a:solidFill>
            </a:endParaRPr>
          </a:p>
          <a:p>
            <a:pPr algn="l"/>
            <a:r>
              <a:rPr lang="pl-PL" sz="2400" dirty="0">
                <a:solidFill>
                  <a:schemeClr val="tx1"/>
                </a:solidFill>
              </a:rPr>
              <a:t>Instytut Socjologii </a:t>
            </a:r>
            <a:r>
              <a:rPr lang="pl-PL" sz="2400" dirty="0" err="1">
                <a:solidFill>
                  <a:schemeClr val="tx1"/>
                </a:solidFill>
              </a:rPr>
              <a:t>UWr</a:t>
            </a:r>
            <a:r>
              <a:rPr lang="pl-PL" sz="2400" dirty="0">
                <a:solidFill>
                  <a:schemeClr val="tx1"/>
                </a:solidFill>
              </a:rPr>
              <a:t>/ Ośrodek Badań Regionalnych i Obszarów Pogranicza</a:t>
            </a:r>
          </a:p>
        </p:txBody>
      </p:sp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065" y="0"/>
            <a:ext cx="3924935" cy="632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72382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772" y="88174"/>
            <a:ext cx="3153228" cy="1363256"/>
          </a:xfrm>
        </p:spPr>
        <p:txBody>
          <a:bodyPr>
            <a:normAutofit fontScale="90000"/>
          </a:bodyPr>
          <a:lstStyle/>
          <a:p>
            <a:pPr algn="l"/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772" y="1306287"/>
            <a:ext cx="8538028" cy="5342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dirty="0"/>
              <a:t>Dziękujemy za uwagę!</a:t>
            </a:r>
          </a:p>
        </p:txBody>
      </p:sp>
      <p:pic>
        <p:nvPicPr>
          <p:cNvPr id="4" name="Obraz 3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065" y="0"/>
            <a:ext cx="3924935" cy="632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55813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354169"/>
            <a:ext cx="8229600" cy="708338"/>
          </a:xfrm>
        </p:spPr>
        <p:txBody>
          <a:bodyPr>
            <a:noAutofit/>
          </a:bodyPr>
          <a:lstStyle/>
          <a:p>
            <a:r>
              <a:rPr lang="pl-PL" sz="2400" dirty="0"/>
              <a:t>Początki zainteresowania narracją, zwrot narracyjny. </a:t>
            </a:r>
            <a:br>
              <a:rPr lang="pl-PL" sz="2400" dirty="0"/>
            </a:br>
            <a:r>
              <a:rPr lang="pl-PL" sz="2400" dirty="0"/>
              <a:t>Czym jest narracja?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49958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pl-PL" sz="2000" dirty="0"/>
              <a:t>Teoria fikcji literackich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Centralną zasadą zwrotu narracyjnego jest uznanie, że mówiący raczej </a:t>
            </a:r>
            <a:r>
              <a:rPr lang="pl-PL" sz="2000" i="1" dirty="0"/>
              <a:t>konstruują</a:t>
            </a:r>
            <a:r>
              <a:rPr lang="pl-PL" sz="2000" dirty="0"/>
              <a:t> zdarzenia poprzez narracje, niż po prostu odwołują się do pewnych zdarzeń  (Chase 2009: 24)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Życie społeczne jest </a:t>
            </a:r>
            <a:r>
              <a:rPr lang="pl-PL" sz="2000" dirty="0" smtClean="0"/>
              <a:t>samo </a:t>
            </a:r>
            <a:r>
              <a:rPr lang="pl-PL" sz="2000" dirty="0"/>
              <a:t>z siebie opowiadane i ta narracja jest jego ontologicznym warunkiem (</a:t>
            </a:r>
            <a:r>
              <a:rPr lang="pl-PL" sz="2000" dirty="0" err="1"/>
              <a:t>Sommers</a:t>
            </a:r>
            <a:r>
              <a:rPr lang="pl-PL" sz="2000" dirty="0"/>
              <a:t> 1994: 614)</a:t>
            </a:r>
          </a:p>
          <a:p>
            <a:pPr>
              <a:spcBef>
                <a:spcPts val="600"/>
              </a:spcBef>
              <a:buNone/>
            </a:pPr>
            <a:r>
              <a:rPr lang="pl-PL" sz="2000" dirty="0"/>
              <a:t>	Narracja: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jest strukturą poznawczą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jest strukturą czasową, tj. rozwijającą się w czasie, a zarazem skończoną, mającą początek i zakończenie (Rosner 2006)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jest strukturą znaczącą, w jaką my sami w toku naszego życia ujmujemy i odnosimy do siebie zdarzenia i działania, nadając im w ten sposób zrozumiałość (tamże: 27)</a:t>
            </a:r>
          </a:p>
          <a:p>
            <a:pPr>
              <a:spcBef>
                <a:spcPts val="600"/>
              </a:spcBef>
            </a:pPr>
            <a:r>
              <a:rPr lang="pl-PL" sz="2000" dirty="0"/>
              <a:t>bez narratora jest tylko sekwencją zdarzeń [Rosner 2006]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6883"/>
          </a:xfrm>
        </p:spPr>
        <p:txBody>
          <a:bodyPr>
            <a:normAutofit/>
          </a:bodyPr>
          <a:lstStyle/>
          <a:p>
            <a:r>
              <a:rPr lang="pl-PL" sz="2400" dirty="0"/>
              <a:t>Co jest istotne, co  wnosi badanie narracji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23901"/>
            <a:ext cx="8229600" cy="5402264"/>
          </a:xfrm>
        </p:spPr>
        <p:txBody>
          <a:bodyPr>
            <a:noAutofit/>
          </a:bodyPr>
          <a:lstStyle/>
          <a:p>
            <a:r>
              <a:rPr lang="pl-PL" sz="1800" dirty="0"/>
              <a:t>co i jak jest opowiadane</a:t>
            </a:r>
          </a:p>
          <a:p>
            <a:r>
              <a:rPr lang="pl-PL" sz="1800" dirty="0"/>
              <a:t>Jak: nowe możliwości – bardziej czy mniej bezpośrednio opowiadane, z jakiej perspektywy, na jakim poziomie, do jakiego stopnia narrator jest częścią historii, kto opowiada do kogo?  </a:t>
            </a:r>
          </a:p>
          <a:p>
            <a:r>
              <a:rPr lang="pl-PL" sz="1800" dirty="0"/>
              <a:t>Społeczny charakter narracji. Kontekst narracji</a:t>
            </a:r>
          </a:p>
          <a:p>
            <a:pPr>
              <a:buNone/>
            </a:pPr>
            <a:r>
              <a:rPr lang="pl-PL" sz="1800" dirty="0"/>
              <a:t>	„</a:t>
            </a:r>
            <a:r>
              <a:rPr lang="pl-PL" sz="1800" dirty="0" err="1"/>
              <a:t>Further</a:t>
            </a:r>
            <a:r>
              <a:rPr lang="pl-PL" sz="1800" dirty="0"/>
              <a:t>, </a:t>
            </a:r>
            <a:r>
              <a:rPr lang="pl-PL" sz="1800" dirty="0" err="1"/>
              <a:t>narratives</a:t>
            </a:r>
            <a:r>
              <a:rPr lang="pl-PL" sz="1800" dirty="0"/>
              <a:t> </a:t>
            </a:r>
            <a:r>
              <a:rPr lang="pl-PL" sz="1800" dirty="0" err="1"/>
              <a:t>are</a:t>
            </a:r>
            <a:r>
              <a:rPr lang="pl-PL" sz="1800" dirty="0"/>
              <a:t> </a:t>
            </a:r>
            <a:r>
              <a:rPr lang="pl-PL" sz="1800" dirty="0" err="1"/>
              <a:t>social</a:t>
            </a:r>
            <a:r>
              <a:rPr lang="pl-PL" sz="1800" dirty="0"/>
              <a:t> </a:t>
            </a:r>
            <a:r>
              <a:rPr lang="pl-PL" sz="1800" dirty="0" err="1"/>
              <a:t>fact</a:t>
            </a:r>
            <a:r>
              <a:rPr lang="pl-PL" sz="1800" dirty="0"/>
              <a:t>: </a:t>
            </a:r>
            <a:r>
              <a:rPr lang="pl-PL" sz="1800" dirty="0" err="1" smtClean="0"/>
              <a:t>they</a:t>
            </a:r>
            <a:r>
              <a:rPr lang="pl-PL" sz="1800" dirty="0" smtClean="0"/>
              <a:t> </a:t>
            </a:r>
            <a:r>
              <a:rPr lang="pl-PL" sz="1800" dirty="0" err="1"/>
              <a:t>are</a:t>
            </a:r>
            <a:r>
              <a:rPr lang="pl-PL" sz="1800" dirty="0"/>
              <a:t> </a:t>
            </a:r>
            <a:r>
              <a:rPr lang="pl-PL" sz="1800" dirty="0" err="1"/>
              <a:t>produces</a:t>
            </a:r>
            <a:r>
              <a:rPr lang="pl-PL" sz="1800" dirty="0"/>
              <a:t> </a:t>
            </a:r>
            <a:r>
              <a:rPr lang="pl-PL" sz="1800" dirty="0" err="1"/>
              <a:t>through</a:t>
            </a:r>
            <a:r>
              <a:rPr lang="pl-PL" sz="1800" dirty="0"/>
              <a:t> </a:t>
            </a:r>
            <a:r>
              <a:rPr lang="pl-PL" sz="1800" dirty="0" err="1"/>
              <a:t>culture</a:t>
            </a:r>
            <a:r>
              <a:rPr lang="pl-PL" sz="1800" dirty="0"/>
              <a:t>, </a:t>
            </a:r>
            <a:r>
              <a:rPr lang="pl-PL" sz="1800" dirty="0" err="1"/>
              <a:t>justified</a:t>
            </a:r>
            <a:r>
              <a:rPr lang="pl-PL" sz="1800" dirty="0"/>
              <a:t> </a:t>
            </a:r>
            <a:r>
              <a:rPr lang="pl-PL" sz="1800" dirty="0" err="1" smtClean="0"/>
              <a:t>through</a:t>
            </a:r>
            <a:r>
              <a:rPr lang="pl-PL" sz="1800" dirty="0" smtClean="0"/>
              <a:t> </a:t>
            </a:r>
            <a:r>
              <a:rPr lang="pl-PL" sz="1800" dirty="0" err="1"/>
              <a:t>culture</a:t>
            </a:r>
            <a:r>
              <a:rPr lang="pl-PL" sz="1800" dirty="0"/>
              <a:t>, </a:t>
            </a:r>
            <a:r>
              <a:rPr lang="pl-PL" sz="1800" dirty="0" err="1"/>
              <a:t>e</a:t>
            </a:r>
            <a:r>
              <a:rPr lang="pl-PL" sz="1800" dirty="0" err="1" smtClean="0"/>
              <a:t>xpressed</a:t>
            </a:r>
            <a:r>
              <a:rPr lang="pl-PL" sz="1800" dirty="0" smtClean="0"/>
              <a:t> </a:t>
            </a:r>
            <a:r>
              <a:rPr lang="pl-PL" sz="1800" dirty="0" err="1"/>
              <a:t>socially</a:t>
            </a:r>
            <a:r>
              <a:rPr lang="pl-PL" sz="1800" dirty="0"/>
              <a:t>, and </a:t>
            </a:r>
            <a:r>
              <a:rPr lang="pl-PL" sz="1800" dirty="0" err="1"/>
              <a:t>acted</a:t>
            </a:r>
            <a:r>
              <a:rPr lang="pl-PL" sz="1800" dirty="0"/>
              <a:t> upon </a:t>
            </a:r>
            <a:r>
              <a:rPr lang="pl-PL" sz="1800" dirty="0" err="1"/>
              <a:t>narrators</a:t>
            </a:r>
            <a:r>
              <a:rPr lang="pl-PL" sz="1800" dirty="0"/>
              <a:t> and </a:t>
            </a:r>
            <a:r>
              <a:rPr lang="pl-PL" sz="1800" dirty="0" err="1"/>
              <a:t>others</a:t>
            </a:r>
            <a:r>
              <a:rPr lang="pl-PL" sz="1800" dirty="0"/>
              <a:t>” [</a:t>
            </a:r>
            <a:r>
              <a:rPr lang="pl-PL" sz="1800" dirty="0" err="1"/>
              <a:t>Goodsell</a:t>
            </a:r>
            <a:r>
              <a:rPr lang="pl-PL" sz="1800" dirty="0"/>
              <a:t> 2005]</a:t>
            </a:r>
          </a:p>
          <a:p>
            <a:pPr>
              <a:buNone/>
            </a:pPr>
            <a:r>
              <a:rPr lang="pl-PL" sz="1800" dirty="0"/>
              <a:t>	„wyraża powiązania między ja (</a:t>
            </a:r>
            <a:r>
              <a:rPr lang="pl-PL" sz="1800" dirty="0" err="1"/>
              <a:t>self</a:t>
            </a:r>
            <a:r>
              <a:rPr lang="pl-PL" sz="1800" dirty="0"/>
              <a:t>) a kontekstem społeczno-kulturowym” (</a:t>
            </a:r>
            <a:r>
              <a:rPr lang="pl-PL" sz="1800" dirty="0" err="1"/>
              <a:t>Somers</a:t>
            </a:r>
            <a:r>
              <a:rPr lang="pl-PL" sz="1800" dirty="0"/>
              <a:t> 1994) </a:t>
            </a:r>
            <a:r>
              <a:rPr lang="pl-PL" sz="1800" dirty="0" err="1"/>
              <a:t>Narrative</a:t>
            </a:r>
            <a:r>
              <a:rPr lang="pl-PL" sz="1800" dirty="0"/>
              <a:t> a </a:t>
            </a:r>
            <a:r>
              <a:rPr lang="pl-PL" sz="1800" dirty="0" err="1"/>
              <a:t>vital</a:t>
            </a:r>
            <a:r>
              <a:rPr lang="pl-PL" sz="1800" dirty="0"/>
              <a:t> field </a:t>
            </a:r>
            <a:r>
              <a:rPr lang="pl-PL" sz="1800" dirty="0" err="1"/>
              <a:t>situated</a:t>
            </a:r>
            <a:r>
              <a:rPr lang="pl-PL" sz="1800" dirty="0"/>
              <a:t> </a:t>
            </a:r>
            <a:r>
              <a:rPr lang="pl-PL" sz="1800" dirty="0" err="1"/>
              <a:t>between</a:t>
            </a:r>
            <a:r>
              <a:rPr lang="pl-PL" sz="1800" dirty="0"/>
              <a:t> </a:t>
            </a:r>
            <a:r>
              <a:rPr lang="pl-PL" sz="1800" dirty="0" err="1"/>
              <a:t>self</a:t>
            </a:r>
            <a:r>
              <a:rPr lang="pl-PL" sz="1800" dirty="0"/>
              <a:t> and </a:t>
            </a:r>
            <a:r>
              <a:rPr lang="pl-PL" sz="1800" dirty="0" err="1"/>
              <a:t>society</a:t>
            </a:r>
            <a:r>
              <a:rPr lang="pl-PL" sz="1800" dirty="0"/>
              <a:t> </a:t>
            </a:r>
          </a:p>
          <a:p>
            <a:pPr>
              <a:buNone/>
            </a:pPr>
            <a:r>
              <a:rPr lang="pl-PL" sz="1800" dirty="0"/>
              <a:t>	</a:t>
            </a:r>
            <a:r>
              <a:rPr lang="pl-PL" sz="1800" dirty="0" err="1"/>
              <a:t>Text</a:t>
            </a:r>
            <a:r>
              <a:rPr lang="pl-PL" sz="1800" dirty="0"/>
              <a:t> - </a:t>
            </a:r>
            <a:r>
              <a:rPr lang="pl-PL" sz="1800" dirty="0" err="1"/>
              <a:t>intersection</a:t>
            </a:r>
            <a:r>
              <a:rPr lang="pl-PL" sz="1800" dirty="0"/>
              <a:t> of </a:t>
            </a:r>
            <a:r>
              <a:rPr lang="pl-PL" sz="1800" dirty="0" err="1"/>
              <a:t>content</a:t>
            </a:r>
            <a:r>
              <a:rPr lang="pl-PL" sz="1800" dirty="0"/>
              <a:t> and </a:t>
            </a:r>
            <a:r>
              <a:rPr lang="pl-PL" sz="1800" dirty="0" err="1"/>
              <a:t>context</a:t>
            </a:r>
            <a:r>
              <a:rPr lang="pl-PL" sz="1800" dirty="0"/>
              <a:t> (</a:t>
            </a:r>
            <a:r>
              <a:rPr lang="pl-PL" sz="1800" dirty="0" err="1"/>
              <a:t>Goodsell</a:t>
            </a:r>
            <a:r>
              <a:rPr lang="pl-PL" sz="1800" dirty="0"/>
              <a:t>)</a:t>
            </a:r>
          </a:p>
          <a:p>
            <a:r>
              <a:rPr lang="pl-PL" sz="1800" dirty="0"/>
              <a:t>Uwzględnienie władzy </a:t>
            </a:r>
          </a:p>
          <a:p>
            <a:r>
              <a:rPr lang="pl-PL" sz="1800" dirty="0"/>
              <a:t>Narracja oferuje coś, czego nie dają inne formy: osobiste doświadczenia, władzę zakomunikowania jakie to było, opisanie </a:t>
            </a:r>
            <a:r>
              <a:rPr lang="pl-PL" sz="1800" i="1" dirty="0" err="1"/>
              <a:t>qualia</a:t>
            </a:r>
            <a:r>
              <a:rPr lang="pl-PL" sz="1800" dirty="0"/>
              <a:t> (doświadczeń zmysłowych) (</a:t>
            </a:r>
            <a:r>
              <a:rPr lang="pl-PL" sz="1800" dirty="0" err="1"/>
              <a:t>Fischer-Nebmeier</a:t>
            </a:r>
            <a:r>
              <a:rPr lang="pl-PL" sz="1800" dirty="0"/>
              <a:t> 2015)</a:t>
            </a:r>
          </a:p>
          <a:p>
            <a:r>
              <a:rPr lang="pl-PL" sz="1800" dirty="0"/>
              <a:t>Aspekt </a:t>
            </a:r>
            <a:r>
              <a:rPr lang="pl-PL" sz="1800" dirty="0" err="1"/>
              <a:t>ocenny</a:t>
            </a:r>
            <a:r>
              <a:rPr lang="pl-PL" sz="1800" dirty="0"/>
              <a:t> w narracji -  wartościowanie (</a:t>
            </a:r>
            <a:r>
              <a:rPr lang="pl-PL" sz="1800" dirty="0" err="1"/>
              <a:t>evaluation</a:t>
            </a:r>
            <a:r>
              <a:rPr lang="pl-PL" sz="1800" dirty="0"/>
              <a:t>), która wspiera jakąkolwiek narrację w </a:t>
            </a:r>
            <a:r>
              <a:rPr lang="pl-PL" sz="1800" dirty="0" smtClean="0"/>
              <a:t>kulturze</a:t>
            </a:r>
            <a:endParaRPr lang="pl-PL" sz="1800" dirty="0"/>
          </a:p>
          <a:p>
            <a:r>
              <a:rPr lang="pl-PL" sz="1800" dirty="0"/>
              <a:t>Aktywności dnia codziennego - ważna perspektywa jeśli chce się zająć skrzyżowaniem pomiędzy narracją a społeczeństwem.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Rozumienie na gruncie socjologii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/>
              <a:t>Narracja może być ustna lub pisana i może zostać wywołana lub zasłyszana podczas pracy terenowej, wywiadu bądź zwykłej rozmowy.  [Chase 2009]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W każdej  z tych sytuacji narracja może być: </a:t>
            </a:r>
          </a:p>
          <a:p>
            <a:pPr marL="514350" indent="-514350">
              <a:buAutoNum type="alphaLcParenBoth"/>
            </a:pPr>
            <a:r>
              <a:rPr lang="pl-PL" dirty="0"/>
              <a:t>krótką tematyczną historią dotyczącą pewnego szczególnego wydarzenia i określonych postaci, jak  na przykład spotkania z przyjacielem, szefem lub lekarzem </a:t>
            </a:r>
          </a:p>
          <a:p>
            <a:pPr marL="514350" indent="-514350">
              <a:buAutoNum type="alphaLcParenBoth"/>
            </a:pPr>
            <a:r>
              <a:rPr lang="pl-PL" dirty="0"/>
              <a:t>szerszą opowieścią o istotnym aspekcie czyjegoś życia, jak na przykład o pewnym okresie (pracy, o małżeństwie, rozwodzie, narodzinach dzieci, chorobie, traumie lub udziale w wojnie bądź ruchu społecznym);</a:t>
            </a:r>
          </a:p>
          <a:p>
            <a:pPr marL="514350" indent="-514350">
              <a:buAutoNum type="alphaLcParenBoth"/>
            </a:pPr>
            <a:r>
              <a:rPr lang="pl-PL" dirty="0"/>
              <a:t>narracją o całym czyimś życiu, od narodzin do chwili obecnej.  </a:t>
            </a:r>
          </a:p>
          <a:p>
            <a:pPr marL="514350" indent="-514350">
              <a:buNone/>
            </a:pPr>
            <a:r>
              <a:rPr lang="pl-PL" dirty="0"/>
              <a:t> (Chase 2009 </a:t>
            </a:r>
            <a:r>
              <a:rPr lang="pl-PL" dirty="0" smtClean="0"/>
              <a:t>) </a:t>
            </a: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r>
              <a:rPr lang="pl-PL" dirty="0" smtClean="0"/>
              <a:t>Szersze </a:t>
            </a:r>
            <a:r>
              <a:rPr lang="pl-PL" dirty="0" smtClean="0"/>
              <a:t>rozumienie narracji: praktyka </a:t>
            </a:r>
            <a:r>
              <a:rPr lang="pl-PL" dirty="0" err="1" smtClean="0"/>
              <a:t>performatywna</a:t>
            </a:r>
            <a:r>
              <a:rPr lang="pl-PL" dirty="0" smtClean="0"/>
              <a:t>  (</a:t>
            </a:r>
            <a:r>
              <a:rPr lang="pl-PL" dirty="0" err="1" smtClean="0"/>
              <a:t>Certeau</a:t>
            </a:r>
            <a:r>
              <a:rPr lang="pl-PL" dirty="0" smtClean="0"/>
              <a:t>, za Michałowska) (włączając pozawerbalne działania w przestrzeni 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5602"/>
            <a:ext cx="8432404" cy="836992"/>
          </a:xfrm>
        </p:spPr>
        <p:txBody>
          <a:bodyPr>
            <a:normAutofit/>
          </a:bodyPr>
          <a:lstStyle/>
          <a:p>
            <a:r>
              <a:rPr lang="pl-PL" dirty="0"/>
              <a:t>Narracje miejskie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7135" y="1045029"/>
            <a:ext cx="8642469" cy="5487370"/>
          </a:xfrm>
        </p:spPr>
        <p:txBody>
          <a:bodyPr>
            <a:noAutofit/>
          </a:bodyPr>
          <a:lstStyle/>
          <a:p>
            <a:endParaRPr lang="pl-PL" sz="1800" dirty="0"/>
          </a:p>
          <a:p>
            <a:r>
              <a:rPr lang="pl-PL" sz="2000" dirty="0"/>
              <a:t>narracja (opowieść) – mówiony bądź pisany tekst będący opisem zdarzeń bądź działań (bądź serii zdarzeń lub działań) połączonych pewną chronologią; znacząca rola podmiotu, który łączy te wydarzenia i nadaje im określone znaczenie (Kulas 2014)</a:t>
            </a:r>
          </a:p>
          <a:p>
            <a:endParaRPr lang="pl-PL" sz="2000" dirty="0"/>
          </a:p>
          <a:p>
            <a:r>
              <a:rPr lang="pl-PL" sz="2000" dirty="0"/>
              <a:t>narracje jako (Rosner 2003, Michałowska 2014):</a:t>
            </a:r>
          </a:p>
          <a:p>
            <a:pPr marL="0" indent="0">
              <a:buNone/>
            </a:pPr>
            <a:r>
              <a:rPr lang="pl-PL" sz="2000" dirty="0"/>
              <a:t> - „wypowiedzi, dzięki którym miasto jest stwarzane i przeżywane”</a:t>
            </a:r>
          </a:p>
          <a:p>
            <a:pPr marL="0" indent="0">
              <a:buNone/>
            </a:pPr>
            <a:r>
              <a:rPr lang="pl-PL" sz="2000" dirty="0"/>
              <a:t> - wyrażanie „miejskich doświadczeń w opowieściach o codziennych zdarzeniach”, o działaniach w mieście;</a:t>
            </a:r>
          </a:p>
          <a:p>
            <a:pPr marL="0" indent="0">
              <a:buNone/>
            </a:pPr>
            <a:r>
              <a:rPr lang="pl-PL" sz="2000" dirty="0"/>
              <a:t> - „nadani[e] sensu zdarzeniom miejskim poprzez praktyki opowiadania – za pomocą słów, obrazów lub działań”;</a:t>
            </a:r>
          </a:p>
          <a:p>
            <a:endParaRPr lang="pl-PL" sz="2000" dirty="0"/>
          </a:p>
          <a:p>
            <a:r>
              <a:rPr lang="pl-PL" sz="2000" dirty="0"/>
              <a:t>kategorie [miejskich] narratorów: lokalne/regionalne elity polityczne oraz mieszkańcy (Michałowska 2014)</a:t>
            </a:r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="" xmlns:p14="http://schemas.microsoft.com/office/powerpoint/2010/main" val="385873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5603"/>
            <a:ext cx="8432404" cy="797804"/>
          </a:xfrm>
        </p:spPr>
        <p:txBody>
          <a:bodyPr>
            <a:normAutofit/>
          </a:bodyPr>
          <a:lstStyle/>
          <a:p>
            <a:r>
              <a:rPr lang="pl-PL" sz="3200" dirty="0"/>
              <a:t>Miejscy narratorzy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3407"/>
            <a:ext cx="8229600" cy="5264329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/>
              <a:t>narracje elit </a:t>
            </a:r>
            <a:r>
              <a:rPr lang="pl-PL" dirty="0"/>
              <a:t>„przyjmują najczęściej formę raportu lub planu miejskiego […] budowane są za pomocą zobiektywizowanych danych: statystyk i badań ilościowych, których celem jest przedstawienie zmiany miejskiej” (Michałowska 2014: 55); możliwe jest „wywołanie” narracji elit</a:t>
            </a:r>
          </a:p>
          <a:p>
            <a:endParaRPr lang="pl-PL" dirty="0"/>
          </a:p>
          <a:p>
            <a:r>
              <a:rPr lang="pl-PL" dirty="0"/>
              <a:t>Analiza dokumentów (przykłady):</a:t>
            </a:r>
          </a:p>
          <a:p>
            <a:pPr marL="0" indent="0">
              <a:buNone/>
            </a:pPr>
            <a:r>
              <a:rPr lang="pl-PL" dirty="0"/>
              <a:t>	- umowy o współpracy Cieszyna i Czeskiego Cieszyna z 1996 roku</a:t>
            </a:r>
          </a:p>
          <a:p>
            <a:pPr marL="0" indent="0">
              <a:buNone/>
            </a:pPr>
            <a:r>
              <a:rPr lang="pl-PL" dirty="0"/>
              <a:t>	- protokołów wspólnych sesji Rady Miejskiej Cieszyna z Radą Miejską 	Czeskiego Cieszyna</a:t>
            </a:r>
          </a:p>
          <a:p>
            <a:pPr marL="0" indent="0">
              <a:buNone/>
            </a:pPr>
            <a:r>
              <a:rPr lang="pl-PL" dirty="0"/>
              <a:t>	- strategii rozwoju miasta Cieszyn i Czeski Cieszyn</a:t>
            </a:r>
          </a:p>
          <a:p>
            <a:pPr marL="0" indent="0">
              <a:buNone/>
            </a:pPr>
            <a:r>
              <a:rPr lang="pl-PL" dirty="0"/>
              <a:t>	- transgranicznych projektów i programów:  „Ciesz się CIESZYNEM / </a:t>
            </a:r>
            <a:r>
              <a:rPr lang="pl-PL" dirty="0" err="1"/>
              <a:t>Teš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	TĚŠÍNEM. </a:t>
            </a:r>
            <a:r>
              <a:rPr lang="pl-PL" dirty="0" err="1"/>
              <a:t>Zahrada</a:t>
            </a:r>
            <a:r>
              <a:rPr lang="pl-PL" dirty="0"/>
              <a:t> </a:t>
            </a:r>
            <a:r>
              <a:rPr lang="pl-PL" dirty="0" err="1"/>
              <a:t>dvou</a:t>
            </a:r>
            <a:r>
              <a:rPr lang="pl-PL" dirty="0"/>
              <a:t> </a:t>
            </a:r>
            <a:r>
              <a:rPr lang="pl-PL" dirty="0" err="1"/>
              <a:t>břehů</a:t>
            </a:r>
            <a:r>
              <a:rPr lang="pl-PL" dirty="0"/>
              <a:t>. </a:t>
            </a:r>
            <a:r>
              <a:rPr lang="pl-PL" dirty="0" err="1"/>
              <a:t>Ogórd</a:t>
            </a:r>
            <a:r>
              <a:rPr lang="pl-PL" dirty="0"/>
              <a:t> dwóch brzegów”, „Open </a:t>
            </a:r>
            <a:r>
              <a:rPr lang="pl-PL" dirty="0" err="1"/>
              <a:t>Air</a:t>
            </a:r>
            <a:r>
              <a:rPr lang="pl-PL" dirty="0"/>
              <a:t> 	</a:t>
            </a:r>
            <a:r>
              <a:rPr lang="pl-PL" dirty="0" err="1"/>
              <a:t>Museum</a:t>
            </a:r>
            <a:r>
              <a:rPr lang="pl-PL" dirty="0"/>
              <a:t>. Cieszyn. </a:t>
            </a:r>
            <a:r>
              <a:rPr lang="pl-PL" dirty="0" err="1"/>
              <a:t>Český</a:t>
            </a:r>
            <a:r>
              <a:rPr lang="pl-PL" dirty="0"/>
              <a:t> </a:t>
            </a:r>
            <a:r>
              <a:rPr lang="pl-PL" dirty="0" err="1"/>
              <a:t>Tĕšín</a:t>
            </a:r>
            <a:r>
              <a:rPr lang="pl-PL" dirty="0"/>
              <a:t>”,  „Program dla Kultury Cieszyna i 	Czeskiego Cieszyna”, „Kaj </a:t>
            </a:r>
            <a:r>
              <a:rPr lang="pl-PL" dirty="0" err="1"/>
              <a:t>indzi</a:t>
            </a:r>
            <a:r>
              <a:rPr lang="pl-PL" dirty="0"/>
              <a:t> </a:t>
            </a:r>
            <a:r>
              <a:rPr lang="pl-PL" dirty="0" err="1"/>
              <a:t>inakszy</a:t>
            </a:r>
            <a:r>
              <a:rPr lang="pl-PL" dirty="0"/>
              <a:t> - u nas po </a:t>
            </a:r>
            <a:r>
              <a:rPr lang="pl-PL" dirty="0" err="1"/>
              <a:t>naszymu</a:t>
            </a:r>
            <a:r>
              <a:rPr lang="pl-PL" dirty="0"/>
              <a:t>. Kultura 	ludowa Śląska Cieszyńskiego”</a:t>
            </a:r>
          </a:p>
          <a:p>
            <a:endParaRPr lang="pl-PL" dirty="0"/>
          </a:p>
          <a:p>
            <a:r>
              <a:rPr lang="pl-PL" dirty="0"/>
              <a:t>Zogniskowane wywiady grupowe z przedstawicielami elit: utożsamianymi z władzą, ale i reprezentowanymi przez nauczycieli i lokalnych twórców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7994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432404" cy="744583"/>
          </a:xfrm>
        </p:spPr>
        <p:txBody>
          <a:bodyPr>
            <a:normAutofit/>
          </a:bodyPr>
          <a:lstStyle/>
          <a:p>
            <a:r>
              <a:rPr lang="pl-PL" sz="2800" dirty="0"/>
              <a:t>Miejscy narratorzy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7463"/>
            <a:ext cx="8229600" cy="560493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b="1" dirty="0"/>
              <a:t>narracje mieszkańców</a:t>
            </a:r>
            <a:r>
              <a:rPr lang="pl-PL" sz="2000" dirty="0"/>
              <a:t>: reprezentacje doświadczeń i nadawanie znaczeń z perspektywy „oddolnej”, prywatnej (Michałowska 2014: 50); „retrospektywne tworzenie znaczenia – nadawanie kształtu przeszłym doświadczeniom lub ich porządkowaniem”, „sposób rozumienia działań własnych oraz podejmowanych przez inne osoby”, „organizacja zdarzeń i obiektów w znaczącą całość oraz łączenie ze sobą i przyglądanie się konsekwencjom działań i zdarzeń na przestrzeni czasu”, „wyrażają również emocje, myśli i interpretacje” (Chase 2009: 24-25)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mogą mieć różną formę – „gotowego tekstu” lub „aktu opowiadania” (</a:t>
            </a:r>
            <a:r>
              <a:rPr lang="pl-PL" sz="2000" dirty="0" err="1"/>
              <a:t>Lamarque</a:t>
            </a:r>
            <a:r>
              <a:rPr lang="pl-PL" sz="2000" dirty="0"/>
              <a:t> 2004)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mogą odwoływać się do różnych treści stanowiących przedmiot </a:t>
            </a:r>
            <a:r>
              <a:rPr lang="pl-PL" sz="2000" dirty="0" smtClean="0"/>
              <a:t>narracji </a:t>
            </a:r>
            <a:endParaRPr lang="pl-PL" sz="2000" dirty="0"/>
          </a:p>
          <a:p>
            <a:pPr>
              <a:buNone/>
            </a:pPr>
            <a:r>
              <a:rPr lang="pl-PL" sz="22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17994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432404" cy="744583"/>
          </a:xfrm>
        </p:spPr>
        <p:txBody>
          <a:bodyPr>
            <a:normAutofit/>
          </a:bodyPr>
          <a:lstStyle/>
          <a:p>
            <a:r>
              <a:rPr lang="pl-PL" sz="2800" dirty="0"/>
              <a:t>Miejscy narratorzy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7463"/>
            <a:ext cx="8229600" cy="593053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b="1" dirty="0"/>
              <a:t>narracje mieszkańców – </a:t>
            </a:r>
            <a:r>
              <a:rPr lang="pl-PL" sz="2000" dirty="0"/>
              <a:t>wybrane treści opowiadające o codzienności w miastach podzielonych:</a:t>
            </a:r>
          </a:p>
          <a:p>
            <a:pPr>
              <a:buNone/>
            </a:pPr>
            <a:r>
              <a:rPr lang="pl-PL" sz="2000" dirty="0" smtClean="0"/>
              <a:t>	- praktyki </a:t>
            </a:r>
            <a:r>
              <a:rPr lang="pl-PL" sz="2000" dirty="0"/>
              <a:t>transgraniczne</a:t>
            </a:r>
          </a:p>
          <a:p>
            <a:pPr>
              <a:buNone/>
            </a:pPr>
            <a:r>
              <a:rPr lang="pl-PL" sz="2000" dirty="0" smtClean="0"/>
              <a:t>	- sąsiedztwo </a:t>
            </a:r>
            <a:r>
              <a:rPr lang="pl-PL" sz="2000" dirty="0"/>
              <a:t>narodowe na pograniczu (sąsiedzi bliscy przestrzennie jako „swoi”, „inni”, „obcy”)</a:t>
            </a:r>
          </a:p>
          <a:p>
            <a:pPr>
              <a:buNone/>
            </a:pPr>
            <a:r>
              <a:rPr lang="pl-PL" sz="2000" dirty="0" smtClean="0"/>
              <a:t>	- doświadczanie </a:t>
            </a:r>
            <a:r>
              <a:rPr lang="pl-PL" sz="2000" dirty="0"/>
              <a:t>granicy, pogranicza  i wspólnoty (w tym lokalnej) (narodowej/ponadnarodowej)</a:t>
            </a:r>
          </a:p>
          <a:p>
            <a:pPr>
              <a:buNone/>
            </a:pPr>
            <a:r>
              <a:rPr lang="pl-PL" sz="2000" dirty="0" smtClean="0"/>
              <a:t>	- identyfikacje </a:t>
            </a:r>
            <a:r>
              <a:rPr lang="pl-PL" sz="2000" dirty="0"/>
              <a:t>lokalne/narodowe</a:t>
            </a:r>
          </a:p>
          <a:p>
            <a:pPr>
              <a:buFontTx/>
              <a:buChar char="-"/>
            </a:pPr>
            <a:endParaRPr lang="pl-P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 smtClean="0"/>
              <a:t>wywiady </a:t>
            </a:r>
            <a:r>
              <a:rPr lang="pl-PL" sz="2000" dirty="0"/>
              <a:t>biograficzne, wywiady pogłębione, zogniskowane wywiady grupowe, analiza materiałów pisanych: dzienników, pamiętników, forów internetowych, </a:t>
            </a:r>
            <a:r>
              <a:rPr lang="pl-PL" sz="2000" dirty="0" err="1"/>
              <a:t>blogów</a:t>
            </a:r>
            <a:r>
              <a:rPr lang="pl-PL" sz="2000" dirty="0" smtClean="0"/>
              <a:t>, zogniskowane wywiady grupowe </a:t>
            </a: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„bitwa narracyjna” – walka o dominującą pozycję poszczególnych sposobów mówienia o mieście  [pozycja narratora wydaje się być kluczowa, ponieważ „ludzie tworzą różne strategie narracyjne w zależności od środowiska dyskursywnego” (Chase 2009: 29, 31)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>
              <a:buNone/>
            </a:pPr>
            <a:r>
              <a:rPr lang="pl-PL" sz="22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88550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432404" cy="744583"/>
          </a:xfrm>
        </p:spPr>
        <p:txBody>
          <a:bodyPr>
            <a:normAutofit/>
          </a:bodyPr>
          <a:lstStyle/>
          <a:p>
            <a:r>
              <a:rPr lang="pl-PL" sz="2800" i="1" dirty="0"/>
              <a:t>Przestrzeń, która opowiada…</a:t>
            </a:r>
            <a:r>
              <a:rPr lang="pl-PL" sz="2800" dirty="0"/>
              <a:t> Narracja a przestrzeń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534367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„przestrzenie są wytwarzane przez opowiadanie o nich; codzienność rozwija się w przestrzeniach, które są pojmowane jedynie przez narracje” (Fischer-</a:t>
            </a:r>
            <a:r>
              <a:rPr lang="pl-PL" sz="2200" dirty="0" err="1"/>
              <a:t>Nebmeier</a:t>
            </a:r>
            <a:r>
              <a:rPr lang="pl-PL" sz="2200" dirty="0"/>
              <a:t> 2015: 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przestrzeń jako scena, na której rozbrzmiewają narracje – dochodzić może do spotkania opowiadającego i odbiorców;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przestrzeń w fizycznej formie mieści w sobie narracje w postaci efektów praktyk narracyjnych (i zarazem uobecnień poszczególnych głosów narratorów) w materialnym kształcie: inskrypcji, tablic, pomników, znaków, oznaczeń ale i mniej trwałych elementów, takich jak wlepki czy graffiti; składają się one, parafrazując określenie Aleksandra </a:t>
            </a:r>
            <a:r>
              <a:rPr lang="pl-PL" sz="2200" dirty="0" err="1"/>
              <a:t>Wallisa</a:t>
            </a:r>
            <a:r>
              <a:rPr lang="pl-PL" sz="2200" dirty="0"/>
              <a:t> (1977), na szatę informacyjną przestrzeni.</a:t>
            </a:r>
          </a:p>
        </p:txBody>
      </p:sp>
    </p:spTree>
    <p:extLst>
      <p:ext uri="{BB962C8B-B14F-4D97-AF65-F5344CB8AC3E}">
        <p14:creationId xmlns="" xmlns:p14="http://schemas.microsoft.com/office/powerpoint/2010/main" val="205581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13556</TotalTime>
  <Words>1336</Words>
  <Application>Microsoft Office PowerPoint</Application>
  <PresentationFormat>Pokaz na ekranie (4:3)</PresentationFormat>
  <Paragraphs>150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Narracje miejskie – próba zastosowania koncepcji w badaniach miast podzielonych (na przykładzie Cieszyna i Czeskiego Cieszyna) </vt:lpstr>
      <vt:lpstr>Początki zainteresowania narracją, zwrot narracyjny.  Czym jest narracja?</vt:lpstr>
      <vt:lpstr>Co jest istotne, co  wnosi badanie narracji </vt:lpstr>
      <vt:lpstr>Rozumienie na gruncie socjologii</vt:lpstr>
      <vt:lpstr>Narracje miejskie</vt:lpstr>
      <vt:lpstr>Miejscy narratorzy</vt:lpstr>
      <vt:lpstr>Miejscy narratorzy</vt:lpstr>
      <vt:lpstr>Miejscy narratorzy</vt:lpstr>
      <vt:lpstr>Przestrzeń, która opowiada… Narracja a przestrzeń</vt:lpstr>
      <vt:lpstr> </vt:lpstr>
    </vt:vector>
  </TitlesOfParts>
  <Company>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 O</dc:creator>
  <cp:lastModifiedBy>Natalia</cp:lastModifiedBy>
  <cp:revision>382</cp:revision>
  <cp:lastPrinted>2017-11-05T21:47:01Z</cp:lastPrinted>
  <dcterms:created xsi:type="dcterms:W3CDTF">2016-09-07T10:08:10Z</dcterms:created>
  <dcterms:modified xsi:type="dcterms:W3CDTF">2019-10-02T13:41:11Z</dcterms:modified>
</cp:coreProperties>
</file>