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9" r:id="rId6"/>
    <p:sldId id="280" r:id="rId7"/>
    <p:sldId id="281" r:id="rId8"/>
    <p:sldId id="279" r:id="rId9"/>
    <p:sldId id="265" r:id="rId10"/>
    <p:sldId id="271" r:id="rId11"/>
    <p:sldId id="268" r:id="rId12"/>
    <p:sldId id="262" r:id="rId13"/>
    <p:sldId id="267" r:id="rId14"/>
    <p:sldId id="275" r:id="rId15"/>
    <p:sldId id="276" r:id="rId16"/>
    <p:sldId id="272" r:id="rId17"/>
    <p:sldId id="273" r:id="rId18"/>
    <p:sldId id="274" r:id="rId19"/>
    <p:sldId id="27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C42F-2ED6-41F4-BBC2-919FFAEEF0FB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924-2263-4EF2-BC67-F1BC0A4CEA6A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290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C42F-2ED6-41F4-BBC2-919FFAEEF0FB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924-2263-4EF2-BC67-F1BC0A4CEA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34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C42F-2ED6-41F4-BBC2-919FFAEEF0FB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924-2263-4EF2-BC67-F1BC0A4CEA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919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C42F-2ED6-41F4-BBC2-919FFAEEF0FB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924-2263-4EF2-BC67-F1BC0A4CEA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846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C42F-2ED6-41F4-BBC2-919FFAEEF0FB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924-2263-4EF2-BC67-F1BC0A4CEA6A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508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C42F-2ED6-41F4-BBC2-919FFAEEF0FB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924-2263-4EF2-BC67-F1BC0A4CEA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4260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C42F-2ED6-41F4-BBC2-919FFAEEF0FB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924-2263-4EF2-BC67-F1BC0A4CEA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4214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C42F-2ED6-41F4-BBC2-919FFAEEF0FB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924-2263-4EF2-BC67-F1BC0A4CEA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6901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C42F-2ED6-41F4-BBC2-919FFAEEF0FB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924-2263-4EF2-BC67-F1BC0A4CEA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1797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7CFC42F-2ED6-41F4-BBC2-919FFAEEF0FB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92EF924-2263-4EF2-BC67-F1BC0A4CEA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773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C42F-2ED6-41F4-BBC2-919FFAEEF0FB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F924-2263-4EF2-BC67-F1BC0A4CEA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390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7CFC42F-2ED6-41F4-BBC2-919FFAEEF0FB}" type="datetimeFigureOut">
              <a:rPr lang="cs-CZ" smtClean="0"/>
              <a:t>02.10.2019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92EF924-2263-4EF2-BC67-F1BC0A4CEA6A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854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euro-glacensis.cz/files/obrazky/uzemni-vymezeni-euroregionu-glacensis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hyperlink" Target="http://www.google.cz/url?sa=i&amp;rct=j&amp;q=&amp;esrc=s&amp;source=images&amp;cd=&amp;cad=rja&amp;uact=8&amp;ved=0CAcQjRw&amp;url=http://arch.broumov-mesto.cz/cpinfocentrum/default.html&amp;ei=TzdTVf-TB8a7sQG7xoC4BA&amp;bvm=bv.93112503,d.bGg&amp;psig=AFQjCNE2bxCLW4IKs2AV9LuBt1GdhK1u7w&amp;ust=143160338795781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rvenykostelec.cz/Media/ContentItems/4223_zimni-noviny-kladskeho-pomezi-jsou-tu-opet-pro-vas/kladske-noviny-zima-2013_caef54b3eb664d4f887545e1131b6e1d.JPG" TargetMode="External"/><Relationship Id="rId7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hyperlink" Target="http://www.google.cz/url?sa=i&amp;rct=j&amp;q=&amp;esrc=s&amp;source=images&amp;cd=&amp;cad=rja&amp;uact=8&amp;ved=0CAcQjRw&amp;url=http://www.academiamercurii.cz/kurzy.php&amp;ei=gMJTVe36JoKzUY7ageAM&amp;bvm=bv.93112503,d.d24&amp;psig=AFQjCNHFYm9vFYXSkkmgW4e_yvVNujMwnw&amp;ust=1431638697141522" TargetMode="Externa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://www.google.cz/url?sa=i&amp;rct=j&amp;q=&amp;esrc=s&amp;source=images&amp;cd=&amp;cad=rja&amp;uact=8&amp;ved=0CAcQjRw&amp;url=http://www.ceskatelevize.cz/porady/10394012509-hranice-bez-hranic/&amp;ei=pjdTVaThFMaTsAH16oCoBA&amp;bvm=bv.93112503,d.bGg&amp;psig=AFQjCNE2bxCLW4IKs2AV9LuBt1GdhK1u7w&amp;ust=1431603387957814" TargetMode="External"/><Relationship Id="rId7" Type="http://schemas.openxmlformats.org/officeDocument/2006/relationships/hyperlink" Target="http://www.google.cz/url?sa=i&amp;rct=j&amp;q=&amp;esrc=s&amp;source=images&amp;cd=&amp;cad=rja&amp;uact=8&amp;ved=0CAcQjRw&amp;url=http://hotel-tommy.com/zabava-okoli.php&amp;ei=NThTVen7FceksgHAvYDABA&amp;bvm=bv.93112503,d.bGg&amp;psig=AFQjCNGgUKmfBwvwEx1RO9U72mma6w_aaQ&amp;ust=1431603629546701" TargetMode="Externa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hyperlink" Target="http://www.google.cz/url?sa=i&amp;rct=j&amp;q=&amp;esrc=s&amp;source=images&amp;cd=&amp;cad=rja&amp;uact=8&amp;ved=0CAcQjRw&amp;url=http://www.broumov.net/vismo/dokumenty2.asp?id_org=1276&amp;id=4767&amp;ei=CDhTVcSSGsKxsAHd7IGwBA&amp;bvm=bv.93112503,d.bGg&amp;psig=AFQjCNEpiKyDuHkTMqGm1k0v4UXKSruFow&amp;ust=1431603581971041" TargetMode="Externa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4465" y="758952"/>
            <a:ext cx="11867535" cy="3566160"/>
          </a:xfrm>
        </p:spPr>
        <p:txBody>
          <a:bodyPr>
            <a:normAutofit/>
          </a:bodyPr>
          <a:lstStyle/>
          <a:p>
            <a:r>
              <a:rPr lang="pl-PL" sz="6000" b="1" i="1" dirty="0"/>
              <a:t>Proměna společné hranice od 18. století do současnosti. </a:t>
            </a: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sz="4900" i="1" dirty="0" smtClean="0"/>
              <a:t>Od </a:t>
            </a:r>
            <a:r>
              <a:rPr lang="pl-PL" sz="4900" i="1" dirty="0"/>
              <a:t>zemské hranice po Schengen </a:t>
            </a:r>
            <a:endParaRPr lang="cs-CZ" sz="49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RNDr. Tomáš Burda, FIM, Katedra </a:t>
            </a:r>
            <a:r>
              <a:rPr lang="cs-CZ" dirty="0" err="1" smtClean="0"/>
              <a:t>rekreologie</a:t>
            </a:r>
            <a:r>
              <a:rPr lang="cs-CZ" dirty="0" smtClean="0"/>
              <a:t> a cestovního ruchu UHK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678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Snaha o získání Kladska po roce 1945</a:t>
            </a:r>
          </a:p>
        </p:txBody>
      </p:sp>
      <p:pic>
        <p:nvPicPr>
          <p:cNvPr id="4" name="Zástupný symbol pro obsah 3" descr="DAVÍDEK-Václav.-Kladsko-domů-2-160x117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1992" y="1859425"/>
            <a:ext cx="3240360" cy="2369513"/>
          </a:xfrm>
        </p:spPr>
      </p:pic>
      <p:sp>
        <p:nvSpPr>
          <p:cNvPr id="5" name="Obdélník 4"/>
          <p:cNvSpPr/>
          <p:nvPr/>
        </p:nvSpPr>
        <p:spPr>
          <a:xfrm>
            <a:off x="2488950" y="4228938"/>
            <a:ext cx="7272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cs-CZ" dirty="0"/>
              <a:t>Kladsko se v roce 1945 stalo součástí obnoveného polského státu, změnila se tedy identita jeho obyvatel i vztah k území</a:t>
            </a:r>
          </a:p>
          <a:p>
            <a:r>
              <a:rPr lang="cs-CZ" dirty="0"/>
              <a:t>Snahy o navrácení Kladska pod českou svrchovanost byly, ale byly také neúspěšné i přes zvýšený zájem o Kladsko a v konečném důsledku došlo k postupnému zániku českého osídlení v Kladsku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7170" name="Picture 2" descr="http://www.e-antikvariat.com/photos/52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1110" y="355931"/>
            <a:ext cx="2671414" cy="40673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911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78403"/>
          </a:xfrm>
        </p:spPr>
        <p:txBody>
          <a:bodyPr/>
          <a:lstStyle/>
          <a:p>
            <a:r>
              <a:rPr lang="cs-CZ" dirty="0" smtClean="0"/>
              <a:t>Proměny příhraničních regionů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Naopak od stability samotného průběhu hraniční linie v příhraničí dochází k výrazným změnám jak politickým, tak i společenským, ale i hospodářským, zejména po roce 1945</a:t>
            </a:r>
          </a:p>
          <a:p>
            <a:r>
              <a:rPr lang="cs-CZ" dirty="0" smtClean="0"/>
              <a:t>Na jedné straně České země v rámci Rakouského císařství – po roce 1867  Rakouska-Uherska – po roce 1918  ČSR – období let 1938-1945 – obnovení Československa 1945 – totalitní režim 1948-1989 </a:t>
            </a:r>
            <a:r>
              <a:rPr lang="cs-CZ" dirty="0" smtClean="0"/>
              <a:t>(rok 1968) – </a:t>
            </a:r>
            <a:r>
              <a:rPr lang="cs-CZ" dirty="0" smtClean="0"/>
              <a:t>demokratické Československo do roku 1993 – poté Česká republika</a:t>
            </a:r>
          </a:p>
          <a:p>
            <a:r>
              <a:rPr lang="cs-CZ" dirty="0" smtClean="0"/>
              <a:t>Na druhé Kladsko a Pruské Slezsko - Prusko – po roce 1871 Německé císařství – po roce 1918 Německá republika </a:t>
            </a:r>
            <a:r>
              <a:rPr lang="cs-CZ" dirty="0" smtClean="0"/>
              <a:t>(na východě již Polsko) – </a:t>
            </a:r>
            <a:r>
              <a:rPr lang="cs-CZ" dirty="0" smtClean="0"/>
              <a:t>1933 nástup nacismu – největší zlom 1945 součást Polska – 1980 pokus o demokratické reformy Solidarita  - </a:t>
            </a:r>
            <a:r>
              <a:rPr lang="cs-CZ" dirty="0" smtClean="0"/>
              <a:t>po roce 1989 demokratické </a:t>
            </a:r>
            <a:r>
              <a:rPr lang="cs-CZ" dirty="0" smtClean="0"/>
              <a:t>Polsko</a:t>
            </a:r>
          </a:p>
          <a:p>
            <a:r>
              <a:rPr lang="cs-CZ" dirty="0" smtClean="0"/>
              <a:t>Společné obyvatelstvo německy mluvící a významné kontakty do </a:t>
            </a:r>
            <a:r>
              <a:rPr lang="cs-CZ" dirty="0"/>
              <a:t>roku 1945 </a:t>
            </a:r>
            <a:r>
              <a:rPr lang="cs-CZ" dirty="0" smtClean="0"/>
              <a:t>(nábožensky rozdílné, ale s menšinou katolíků zejména v oblasti Kladska), čilá hospodářská spolupráce</a:t>
            </a:r>
          </a:p>
          <a:p>
            <a:r>
              <a:rPr lang="cs-CZ" dirty="0" smtClean="0"/>
              <a:t>Dosídlení většiny území </a:t>
            </a:r>
            <a:r>
              <a:rPr lang="cs-CZ" dirty="0" smtClean="0"/>
              <a:t>po roce 1945 při </a:t>
            </a:r>
            <a:r>
              <a:rPr lang="cs-CZ" dirty="0" smtClean="0"/>
              <a:t>hranici s výjimkou Náchodska (česká strana) a </a:t>
            </a:r>
            <a:r>
              <a:rPr lang="cs-CZ" dirty="0" smtClean="0"/>
              <a:t>Těšínska </a:t>
            </a:r>
            <a:r>
              <a:rPr lang="cs-CZ" dirty="0" smtClean="0"/>
              <a:t>(obě strany hranice)</a:t>
            </a:r>
          </a:p>
          <a:p>
            <a:r>
              <a:rPr lang="cs-CZ" dirty="0" smtClean="0"/>
              <a:t>Plánovaná ekonomika, kolektivizace proběhla na české straně, na polské jen částečně, vzájemné kontakty </a:t>
            </a:r>
            <a:r>
              <a:rPr lang="cs-CZ" dirty="0" smtClean="0"/>
              <a:t>omezeny (s výjimkou určité liberalizace v 60. a 70. letech)</a:t>
            </a:r>
            <a:endParaRPr lang="cs-CZ" dirty="0" smtClean="0"/>
          </a:p>
          <a:p>
            <a:r>
              <a:rPr lang="cs-CZ" dirty="0" smtClean="0"/>
              <a:t>Demokratické změny na konci 80 let a společný vstup do NATO (1999) a Evropské unie (2004) – </a:t>
            </a:r>
            <a:r>
              <a:rPr lang="cs-CZ" dirty="0" err="1" smtClean="0"/>
              <a:t>Schengen</a:t>
            </a:r>
            <a:r>
              <a:rPr lang="cs-CZ" dirty="0" smtClean="0"/>
              <a:t>  (2007)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70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Proměna kontextů v oblasti hranic</a:t>
            </a:r>
            <a:endParaRPr lang="cs-CZ" dirty="0"/>
          </a:p>
        </p:txBody>
      </p:sp>
      <p:pic>
        <p:nvPicPr>
          <p:cNvPr id="4" name="Zástupný symbol pro obsah 3" descr="Nachodsko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00600" y="1065260"/>
            <a:ext cx="6492875" cy="4590955"/>
          </a:xfrm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Na obou stranách hranice docházelo nejen k proměně státních zřízení, obyvatelstva, ale také k změnám vnitřního uspořádání</a:t>
            </a:r>
          </a:p>
          <a:p>
            <a:r>
              <a:rPr lang="cs-CZ" dirty="0" smtClean="0"/>
              <a:t>Rekonstrukční mapa vývoje správy v oblasti Kladska a Náchodska ve 20. století</a:t>
            </a:r>
          </a:p>
          <a:p>
            <a:r>
              <a:rPr lang="cs-CZ" dirty="0" smtClean="0"/>
              <a:t>I přes přítomnost v různých státních útvarech byly správní reformy v podobných časových obdobích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60587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75281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Broumovsko a Kladsko a proměna jejich sousedů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460" y="1967857"/>
            <a:ext cx="3364353" cy="4074649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606"/>
            <a:ext cx="4442460" cy="36449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813" y="1797247"/>
            <a:ext cx="4218039" cy="441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7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hranice – její vnímání jako bariéry spolupráce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Hranice je vnímána jako bariéra vzájemné spolupráce </a:t>
            </a:r>
          </a:p>
          <a:p>
            <a:r>
              <a:rPr lang="cs-CZ" dirty="0" smtClean="0"/>
              <a:t>Mění se však intenzita tohoto bariérového efektu </a:t>
            </a:r>
          </a:p>
          <a:p>
            <a:r>
              <a:rPr lang="cs-CZ" dirty="0"/>
              <a:t>V období po vzniku státní hranice tedy v 18. a 19. století byla hranice vnímána jako překážka se která však není </a:t>
            </a:r>
            <a:r>
              <a:rPr lang="cs-CZ" dirty="0" smtClean="0"/>
              <a:t>nepřekonatelná</a:t>
            </a:r>
          </a:p>
          <a:p>
            <a:r>
              <a:rPr lang="cs-CZ" dirty="0"/>
              <a:t>P</a:t>
            </a:r>
            <a:r>
              <a:rPr lang="cs-CZ" dirty="0" smtClean="0"/>
              <a:t>řed rokem 1945 resp. 1938 byla hranice poměrně propustná pro hospodářské, kulturní i společenské styky (např. možnost turistických propustek)</a:t>
            </a:r>
          </a:p>
          <a:p>
            <a:r>
              <a:rPr lang="cs-CZ" dirty="0" smtClean="0"/>
              <a:t>Na obou stranách hranice žilo stejné obyvatelstvo  (tedy převážně Němci, ale v oblasti kladského tzv. českého koutku Češi a v oblasti Těšínska pak Poláci)</a:t>
            </a:r>
          </a:p>
          <a:p>
            <a:r>
              <a:rPr lang="cs-CZ" dirty="0" smtClean="0"/>
              <a:t>Po roce 1945 ač se stala hranicí spřátelených zemí tak byla nejprve úplně uzavřená (mluvíme o tzv. malé železné oponě), poté alespoň částečně otevřená, ale </a:t>
            </a:r>
            <a:r>
              <a:rPr lang="cs-CZ" dirty="0" smtClean="0"/>
              <a:t>v </a:t>
            </a:r>
            <a:r>
              <a:rPr lang="cs-CZ" dirty="0" smtClean="0"/>
              <a:t>roce 1968  a zvláště po roce 1980 opět téměř  hermeticky uzavřená.</a:t>
            </a:r>
          </a:p>
          <a:p>
            <a:r>
              <a:rPr lang="cs-CZ" dirty="0" smtClean="0"/>
              <a:t>Teprve rok 1989 znamená změnu, zpočátku poměrně pomalou (nedostatečná infrastruktura, chybí dopravní spojení i hraniční přechody, ale také vzájemná nedůvěra a orientace na spolupráci směrem na západ)</a:t>
            </a:r>
          </a:p>
          <a:p>
            <a:r>
              <a:rPr lang="cs-CZ" dirty="0" smtClean="0"/>
              <a:t>Významný impulsem je však příprava na společný vstup do Evropské unie a budování sítě Euroregionů – hranice začala být vnímána jako </a:t>
            </a:r>
            <a:r>
              <a:rPr lang="cs-CZ" dirty="0" smtClean="0"/>
              <a:t>příležitost ne jako bariéra</a:t>
            </a:r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71534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Spolupráce přes hranici - Euroregiony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24" y="1936341"/>
            <a:ext cx="4763127" cy="3500898"/>
          </a:xfrm>
        </p:spPr>
      </p:pic>
      <p:sp>
        <p:nvSpPr>
          <p:cNvPr id="5" name="Obdélník 4"/>
          <p:cNvSpPr/>
          <p:nvPr/>
        </p:nvSpPr>
        <p:spPr>
          <a:xfrm>
            <a:off x="6056671" y="2551837"/>
            <a:ext cx="541757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Nisa-</a:t>
            </a:r>
            <a:r>
              <a:rPr lang="cs-CZ" b="1" dirty="0" err="1" smtClean="0"/>
              <a:t>Neisse</a:t>
            </a:r>
            <a:r>
              <a:rPr lang="cs-CZ" b="1" dirty="0" smtClean="0"/>
              <a:t>-</a:t>
            </a:r>
            <a:r>
              <a:rPr lang="cs-CZ" b="1" dirty="0" err="1" smtClean="0"/>
              <a:t>Nysa</a:t>
            </a:r>
            <a:r>
              <a:rPr lang="cs-CZ" dirty="0" smtClean="0"/>
              <a:t> </a:t>
            </a:r>
            <a:r>
              <a:rPr lang="cs-CZ" dirty="0"/>
              <a:t>1991 trilaterální (Česko-Německo- Polsko</a:t>
            </a:r>
            <a:r>
              <a:rPr lang="cs-CZ" dirty="0" smtClean="0"/>
              <a:t>) – jeden z prvních Euroregionů ve střední Evropě</a:t>
            </a:r>
            <a:endParaRPr lang="cs-CZ" dirty="0" smtClean="0"/>
          </a:p>
          <a:p>
            <a:r>
              <a:rPr lang="cs-CZ" dirty="0" smtClean="0"/>
              <a:t> </a:t>
            </a:r>
            <a:r>
              <a:rPr lang="cs-CZ" b="1" dirty="0" err="1"/>
              <a:t>Glacensis</a:t>
            </a:r>
            <a:r>
              <a:rPr lang="cs-CZ" dirty="0"/>
              <a:t> 1996 bilaterální (Česko-Polsko) </a:t>
            </a:r>
            <a:endParaRPr lang="cs-CZ" dirty="0" smtClean="0"/>
          </a:p>
          <a:p>
            <a:r>
              <a:rPr lang="cs-CZ" dirty="0" smtClean="0"/>
              <a:t>Praděd-</a:t>
            </a:r>
            <a:r>
              <a:rPr lang="cs-CZ" dirty="0" err="1" smtClean="0"/>
              <a:t>Pradziad</a:t>
            </a:r>
            <a:r>
              <a:rPr lang="cs-CZ" dirty="0" smtClean="0"/>
              <a:t> </a:t>
            </a:r>
            <a:r>
              <a:rPr lang="cs-CZ" dirty="0"/>
              <a:t>1997 bilaterální (Česko-Polsko</a:t>
            </a:r>
            <a:r>
              <a:rPr lang="cs-CZ" dirty="0" smtClean="0"/>
              <a:t>)</a:t>
            </a:r>
          </a:p>
          <a:p>
            <a:r>
              <a:rPr lang="cs-CZ" dirty="0" smtClean="0"/>
              <a:t> </a:t>
            </a:r>
            <a:r>
              <a:rPr lang="cs-CZ" b="1" dirty="0" err="1"/>
              <a:t>Silesia</a:t>
            </a:r>
            <a:r>
              <a:rPr lang="cs-CZ" dirty="0"/>
              <a:t> 1998 bilaterální (Česko-Polsko) </a:t>
            </a:r>
            <a:endParaRPr lang="cs-CZ" dirty="0" smtClean="0"/>
          </a:p>
          <a:p>
            <a:r>
              <a:rPr lang="cs-CZ" b="1" dirty="0" smtClean="0"/>
              <a:t>Těšínské </a:t>
            </a:r>
            <a:r>
              <a:rPr lang="cs-CZ" b="1" dirty="0"/>
              <a:t>Slezsko-</a:t>
            </a:r>
            <a:r>
              <a:rPr lang="cs-CZ" b="1" dirty="0" err="1"/>
              <a:t>Śląsk</a:t>
            </a:r>
            <a:r>
              <a:rPr lang="cs-CZ" b="1" dirty="0"/>
              <a:t> </a:t>
            </a:r>
            <a:r>
              <a:rPr lang="cs-CZ" b="1" dirty="0" err="1"/>
              <a:t>Cieszyński</a:t>
            </a:r>
            <a:r>
              <a:rPr lang="cs-CZ" b="1" dirty="0"/>
              <a:t> </a:t>
            </a:r>
            <a:r>
              <a:rPr lang="cs-CZ" dirty="0"/>
              <a:t>1998 bilaterální (Česko-Polsko</a:t>
            </a:r>
            <a:r>
              <a:rPr lang="cs-CZ" dirty="0" smtClean="0"/>
              <a:t>)</a:t>
            </a:r>
          </a:p>
          <a:p>
            <a:r>
              <a:rPr lang="cs-CZ" dirty="0" smtClean="0"/>
              <a:t> </a:t>
            </a:r>
            <a:r>
              <a:rPr lang="cs-CZ" b="1" dirty="0"/>
              <a:t>Beskydy-</a:t>
            </a:r>
            <a:r>
              <a:rPr lang="cs-CZ" b="1" dirty="0" err="1"/>
              <a:t>Beskidy</a:t>
            </a:r>
            <a:r>
              <a:rPr lang="cs-CZ" b="1" dirty="0"/>
              <a:t> </a:t>
            </a:r>
            <a:r>
              <a:rPr lang="cs-CZ" dirty="0"/>
              <a:t>2000 trilaterální (Česko-Polsko- Slovensko</a:t>
            </a:r>
            <a:r>
              <a:rPr lang="cs-CZ" dirty="0" smtClean="0"/>
              <a:t>)</a:t>
            </a:r>
          </a:p>
          <a:p>
            <a:r>
              <a:rPr lang="cs-CZ" dirty="0" smtClean="0"/>
              <a:t> </a:t>
            </a:r>
            <a:r>
              <a:rPr lang="cs-CZ" dirty="0"/>
              <a:t>C</a:t>
            </a:r>
            <a:r>
              <a:rPr lang="cs-CZ" dirty="0" smtClean="0"/>
              <a:t>elý </a:t>
            </a:r>
            <a:r>
              <a:rPr lang="cs-CZ" dirty="0" smtClean="0"/>
              <a:t>úsek společné </a:t>
            </a:r>
            <a:r>
              <a:rPr lang="cs-CZ" dirty="0" smtClean="0"/>
              <a:t>hranice byl pokryt již před vstupem Česká a Polska do Evropské unie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77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3626" y="286603"/>
            <a:ext cx="10782054" cy="1158739"/>
          </a:xfrm>
        </p:spPr>
        <p:txBody>
          <a:bodyPr>
            <a:normAutofit/>
          </a:bodyPr>
          <a:lstStyle/>
          <a:p>
            <a:r>
              <a:rPr lang="cs-CZ" sz="3600" dirty="0"/>
              <a:t>Utváření </a:t>
            </a:r>
            <a:r>
              <a:rPr lang="cs-CZ" sz="3600" dirty="0" smtClean="0"/>
              <a:t>společného regionu </a:t>
            </a:r>
            <a:r>
              <a:rPr lang="cs-CZ" sz="3600" dirty="0"/>
              <a:t>po roce </a:t>
            </a:r>
            <a:r>
              <a:rPr lang="cs-CZ" sz="3600" dirty="0" smtClean="0"/>
              <a:t>1989 příklad </a:t>
            </a:r>
            <a:r>
              <a:rPr lang="cs-CZ" sz="3600" dirty="0" smtClean="0"/>
              <a:t>Kladska a Kladského pomezí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/>
              <a:t>Historická zvláštnost a společenská a kulturní svébytnost regionu právem přispěla k vytvoření současného Euroregionu </a:t>
            </a:r>
            <a:r>
              <a:rPr lang="cs-CZ" sz="1600" dirty="0" err="1"/>
              <a:t>Glacensis</a:t>
            </a:r>
            <a:r>
              <a:rPr lang="cs-CZ" sz="1600" dirty="0"/>
              <a:t>, zahrnujícího nejen dnes polské Kladsko, ale také zmíněné české a polské příhraničí (Kladské pomezí) i s částí českého i polského vnitrozemí.</a:t>
            </a:r>
          </a:p>
          <a:p>
            <a:r>
              <a:rPr lang="cs-CZ" sz="1600" dirty="0" smtClean="0"/>
              <a:t>Přispělo k tomu otevření </a:t>
            </a:r>
            <a:r>
              <a:rPr lang="cs-CZ" sz="1600" dirty="0"/>
              <a:t>hranic po roce 1990</a:t>
            </a:r>
          </a:p>
          <a:p>
            <a:r>
              <a:rPr lang="cs-CZ" sz="1600" dirty="0"/>
              <a:t>Kladsko je chápáno jako region historické paměti</a:t>
            </a:r>
          </a:p>
          <a:p>
            <a:r>
              <a:rPr lang="cs-CZ" sz="1600" dirty="0"/>
              <a:t>Spolupráce jednotlivých obcí a měst nebo mikroregionů</a:t>
            </a:r>
          </a:p>
          <a:p>
            <a:r>
              <a:rPr lang="cs-CZ" sz="1600" dirty="0" smtClean="0"/>
              <a:t>Postupně byl kladen  </a:t>
            </a:r>
            <a:r>
              <a:rPr lang="cs-CZ" sz="1600" dirty="0"/>
              <a:t>důraz na cestovní ruch </a:t>
            </a:r>
          </a:p>
          <a:p>
            <a:endParaRPr lang="cs-CZ" dirty="0"/>
          </a:p>
        </p:txBody>
      </p:sp>
      <p:pic>
        <p:nvPicPr>
          <p:cNvPr id="19458" name="Picture 2" descr="Územní vymezení euroregionu Glacensis">
            <a:hlinkClick r:id="rId2" tooltip="Územní vymezení euroregionu Glacensis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213" y="4116973"/>
            <a:ext cx="3744415" cy="2647881"/>
          </a:xfrm>
          <a:prstGeom prst="rect">
            <a:avLst/>
          </a:prstGeom>
          <a:noFill/>
        </p:spPr>
      </p:pic>
      <p:pic>
        <p:nvPicPr>
          <p:cNvPr id="30724" name="Picture 4" descr="http://arch.broumov-mesto.cz/cpinfocentrum/images/logo-cpi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08168" y="2708920"/>
            <a:ext cx="2880320" cy="1995276"/>
          </a:xfrm>
          <a:prstGeom prst="rect">
            <a:avLst/>
          </a:prstGeom>
          <a:noFill/>
        </p:spPr>
      </p:pic>
      <p:pic>
        <p:nvPicPr>
          <p:cNvPr id="8" name="Zástupný symbol pro obsah 3" descr="kladske_pomezi[1]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56041" y="4869160"/>
            <a:ext cx="2232247" cy="167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3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Kladsko a Kladské </a:t>
            </a:r>
            <a:r>
              <a:rPr lang="cs-CZ" sz="3200" dirty="0"/>
              <a:t>pomezí jako žitý region – budování </a:t>
            </a:r>
            <a:r>
              <a:rPr lang="cs-CZ" sz="3200" dirty="0" smtClean="0"/>
              <a:t>společné regionální </a:t>
            </a:r>
            <a:r>
              <a:rPr lang="cs-CZ" sz="3200" dirty="0"/>
              <a:t>identity</a:t>
            </a:r>
          </a:p>
        </p:txBody>
      </p:sp>
      <p:pic>
        <p:nvPicPr>
          <p:cNvPr id="4" name="Zástupný symbol pro obsah 3" descr="Kladskym-pomezim-pozvanka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8600" y="1980680"/>
            <a:ext cx="2693946" cy="3816424"/>
          </a:xfrm>
        </p:spPr>
      </p:pic>
      <p:pic>
        <p:nvPicPr>
          <p:cNvPr id="25602" name="Picture 2" descr="Zimní noviny Kladského pomezí jsou tu opět pro vá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5128" y="4041525"/>
            <a:ext cx="3384376" cy="2008063"/>
          </a:xfrm>
          <a:prstGeom prst="rect">
            <a:avLst/>
          </a:prstGeom>
          <a:noFill/>
        </p:spPr>
      </p:pic>
      <p:pic>
        <p:nvPicPr>
          <p:cNvPr id="25604" name="Picture 4" descr="http://www.academiamercurii.cz/graphx/kladskepomezi_l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45501" y="1889993"/>
            <a:ext cx="1872208" cy="1998899"/>
          </a:xfrm>
          <a:prstGeom prst="rect">
            <a:avLst/>
          </a:prstGeom>
          <a:noFill/>
        </p:spPr>
      </p:pic>
      <p:pic>
        <p:nvPicPr>
          <p:cNvPr id="7" name="Zástupný symbol pro obsah 3" descr="lidova-architektura_562x234[1]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70664" y="1386351"/>
            <a:ext cx="6376956" cy="265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dirty="0" smtClean="0"/>
              <a:t>Společné projekty symboly</a:t>
            </a:r>
            <a:r>
              <a:rPr lang="cs-CZ" sz="2800" dirty="0"/>
              <a:t>, loga</a:t>
            </a:r>
            <a:br>
              <a:rPr lang="cs-CZ" sz="2800" dirty="0"/>
            </a:br>
            <a:r>
              <a:rPr lang="cs-CZ" sz="2800" dirty="0"/>
              <a:t>v </a:t>
            </a:r>
            <a:r>
              <a:rPr lang="cs-CZ" sz="2800" dirty="0" smtClean="0"/>
              <a:t>oblasti Kladska a Kladského pomezí</a:t>
            </a:r>
            <a:endParaRPr lang="cs-CZ" sz="2800" dirty="0"/>
          </a:p>
        </p:txBody>
      </p:sp>
      <p:pic>
        <p:nvPicPr>
          <p:cNvPr id="5" name="Picture 2" descr="C:\Users\Tomas\Desktop\Konference\Nové Město Kladsko\vyh-int-01[1]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9976" y="1628801"/>
            <a:ext cx="2857500" cy="1285875"/>
          </a:xfrm>
          <a:prstGeom prst="rect">
            <a:avLst/>
          </a:prstGeom>
          <a:noFill/>
        </p:spPr>
      </p:pic>
      <p:pic>
        <p:nvPicPr>
          <p:cNvPr id="29698" name="Picture 2" descr="http://img.ceskatelevize.cz/program/porady/10394012509/foto/uni.jpg?verze=134693397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1944" y="3284985"/>
            <a:ext cx="4392488" cy="2470775"/>
          </a:xfrm>
          <a:prstGeom prst="rect">
            <a:avLst/>
          </a:prstGeom>
          <a:noFill/>
        </p:spPr>
      </p:pic>
      <p:pic>
        <p:nvPicPr>
          <p:cNvPr id="29700" name="Picture 4" descr="http://www.broumov.net/VismoOnline_ActionScripts/Image.ashx?id_org=1276&amp;id_obrazky=14820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91544" y="5085184"/>
            <a:ext cx="1143000" cy="1152526"/>
          </a:xfrm>
          <a:prstGeom prst="rect">
            <a:avLst/>
          </a:prstGeom>
          <a:noFill/>
        </p:spPr>
      </p:pic>
      <p:pic>
        <p:nvPicPr>
          <p:cNvPr id="29702" name="Picture 6" descr="http://hotel-tommy.com/img/okoli/1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91544" y="1628801"/>
            <a:ext cx="3384376" cy="1682519"/>
          </a:xfrm>
          <a:prstGeom prst="rect">
            <a:avLst/>
          </a:prstGeom>
          <a:noFill/>
        </p:spPr>
      </p:pic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256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53939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Jak je to s vnímáním na obou stranách hranice dnes. Existuje společná identita?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99427"/>
          </a:xfrm>
        </p:spPr>
        <p:txBody>
          <a:bodyPr>
            <a:normAutofit/>
          </a:bodyPr>
          <a:lstStyle/>
          <a:p>
            <a:r>
              <a:rPr lang="cs-CZ" dirty="0" smtClean="0"/>
              <a:t>V roce </a:t>
            </a:r>
            <a:r>
              <a:rPr lang="cs-CZ" dirty="0"/>
              <a:t>2015 proběhlo </a:t>
            </a:r>
            <a:r>
              <a:rPr lang="cs-CZ" dirty="0" smtClean="0"/>
              <a:t>dotazníkové </a:t>
            </a:r>
            <a:r>
              <a:rPr lang="cs-CZ" dirty="0"/>
              <a:t>šetření mezi starosty Kladska a Kladského pomezí</a:t>
            </a:r>
          </a:p>
          <a:p>
            <a:r>
              <a:rPr lang="cs-CZ" dirty="0" smtClean="0"/>
              <a:t>Součást širšího šetření na regionální symboly v polsko-českém pohraničí</a:t>
            </a:r>
          </a:p>
          <a:p>
            <a:pPr>
              <a:lnSpc>
                <a:spcPct val="90000"/>
              </a:lnSpc>
            </a:pPr>
            <a:r>
              <a:rPr lang="cs-CZ" dirty="0" smtClean="0">
                <a:latin typeface="Calibri" pitchFamily="34" charset="0"/>
              </a:rPr>
              <a:t>V Kladském pomezí – celkem </a:t>
            </a:r>
            <a:r>
              <a:rPr lang="cs-CZ" b="1" dirty="0" smtClean="0">
                <a:latin typeface="Calibri" pitchFamily="34" charset="0"/>
              </a:rPr>
              <a:t>47 starostů </a:t>
            </a:r>
            <a:r>
              <a:rPr lang="cs-CZ" dirty="0" smtClean="0">
                <a:latin typeface="Calibri" pitchFamily="34" charset="0"/>
              </a:rPr>
              <a:t>(</a:t>
            </a:r>
            <a:r>
              <a:rPr lang="cs-CZ" b="1" dirty="0" smtClean="0">
                <a:latin typeface="Calibri" pitchFamily="34" charset="0"/>
              </a:rPr>
              <a:t>46,1 % </a:t>
            </a:r>
            <a:r>
              <a:rPr lang="cs-CZ" dirty="0" smtClean="0">
                <a:latin typeface="Calibri" pitchFamily="34" charset="0"/>
              </a:rPr>
              <a:t>ze všech starostů v Kladském pomezí v okresech Náchod, Rychnov n. Kněžnou a Trutnov)</a:t>
            </a:r>
            <a:endParaRPr lang="cs-CZ" b="1" dirty="0" smtClean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cs-CZ" dirty="0" smtClean="0"/>
              <a:t> </a:t>
            </a:r>
            <a:r>
              <a:rPr lang="cs-CZ" dirty="0" smtClean="0">
                <a:latin typeface="Calibri" pitchFamily="34" charset="0"/>
              </a:rPr>
              <a:t>Působí na formování regionální identity, silný symbol pomáhá ukotvení v regionálním povědomí společnosti – propagace regionu</a:t>
            </a:r>
          </a:p>
          <a:p>
            <a:pPr>
              <a:lnSpc>
                <a:spcPct val="90000"/>
              </a:lnSpc>
            </a:pPr>
            <a:r>
              <a:rPr lang="cs-CZ" b="1" dirty="0" smtClean="0">
                <a:latin typeface="Calibri" pitchFamily="34" charset="0"/>
              </a:rPr>
              <a:t>Symboly „našeho regionu“ očima starostů</a:t>
            </a:r>
          </a:p>
          <a:p>
            <a:pPr lvl="1">
              <a:lnSpc>
                <a:spcPct val="90000"/>
              </a:lnSpc>
            </a:pPr>
            <a:r>
              <a:rPr lang="cs-CZ" dirty="0" smtClean="0">
                <a:latin typeface="Calibri" pitchFamily="34" charset="0"/>
              </a:rPr>
              <a:t>velká variabilita</a:t>
            </a:r>
          </a:p>
          <a:p>
            <a:pPr lvl="1">
              <a:lnSpc>
                <a:spcPct val="90000"/>
              </a:lnSpc>
            </a:pPr>
            <a:r>
              <a:rPr lang="cs-CZ" dirty="0" smtClean="0">
                <a:latin typeface="Calibri" pitchFamily="34" charset="0"/>
              </a:rPr>
              <a:t>příroda a krajina (34), kulturní památky (28), osobnosti (9), místní produkty (5), události (3), ostatní</a:t>
            </a:r>
          </a:p>
          <a:p>
            <a:pPr lvl="1">
              <a:lnSpc>
                <a:spcPct val="90000"/>
              </a:lnSpc>
            </a:pPr>
            <a:r>
              <a:rPr lang="cs-CZ" dirty="0" smtClean="0">
                <a:latin typeface="Calibri" pitchFamily="34" charset="0"/>
              </a:rPr>
              <a:t>symboly zpoza hranice regionu KP (Krkonoše, Orlické Hory, Kuks, ZOO Dvůr Králové)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836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26120"/>
          </a:xfrm>
        </p:spPr>
        <p:txBody>
          <a:bodyPr/>
          <a:lstStyle/>
          <a:p>
            <a:r>
              <a:rPr lang="cs-CZ" dirty="0" smtClean="0"/>
              <a:t>Co vše znamená hranice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769806"/>
            <a:ext cx="10058400" cy="409928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Je ukotvená v </a:t>
            </a:r>
            <a:r>
              <a:rPr lang="cs-CZ" dirty="0" err="1"/>
              <a:t>urča</a:t>
            </a:r>
            <a:r>
              <a:rPr lang="cs-CZ" dirty="0"/>
              <a:t> </a:t>
            </a:r>
            <a:r>
              <a:rPr lang="cs-CZ" dirty="0" err="1"/>
              <a:t>itém</a:t>
            </a:r>
            <a:r>
              <a:rPr lang="cs-CZ" dirty="0"/>
              <a:t> </a:t>
            </a:r>
            <a:r>
              <a:rPr lang="cs-CZ" b="1" dirty="0" smtClean="0"/>
              <a:t>prostoru </a:t>
            </a:r>
            <a:r>
              <a:rPr lang="cs-CZ" dirty="0" smtClean="0"/>
              <a:t>a</a:t>
            </a:r>
            <a:r>
              <a:rPr lang="cs-CZ" b="1" dirty="0" smtClean="0"/>
              <a:t> v čase</a:t>
            </a:r>
          </a:p>
          <a:p>
            <a:pPr marL="0" indent="0">
              <a:buNone/>
            </a:pPr>
            <a:r>
              <a:rPr lang="cs-CZ" dirty="0" smtClean="0"/>
              <a:t>Mění se </a:t>
            </a:r>
            <a:r>
              <a:rPr lang="cs-CZ" b="1" dirty="0" smtClean="0"/>
              <a:t>vzniká </a:t>
            </a:r>
            <a:r>
              <a:rPr lang="cs-CZ" b="1" dirty="0" smtClean="0"/>
              <a:t>zaniká</a:t>
            </a:r>
            <a:r>
              <a:rPr lang="cs-CZ" dirty="0" smtClean="0"/>
              <a:t>, má svůj </a:t>
            </a:r>
            <a:r>
              <a:rPr lang="cs-CZ" b="1" dirty="0" smtClean="0"/>
              <a:t>význam</a:t>
            </a:r>
            <a:r>
              <a:rPr lang="cs-CZ" dirty="0" smtClean="0"/>
              <a:t> a </a:t>
            </a:r>
            <a:r>
              <a:rPr lang="cs-CZ" b="1" dirty="0" smtClean="0"/>
              <a:t>funkce</a:t>
            </a:r>
          </a:p>
          <a:p>
            <a:pPr marL="0" indent="0">
              <a:buNone/>
            </a:pPr>
            <a:r>
              <a:rPr lang="cs-CZ" b="1" dirty="0" smtClean="0"/>
              <a:t>Reliktní hranice</a:t>
            </a:r>
            <a:r>
              <a:rPr lang="cs-CZ" dirty="0" smtClean="0"/>
              <a:t>, tedy ta, která již neplní svojí funkci, ale je stále přítomná v procesech, rozhodování, budování identit apod.</a:t>
            </a:r>
          </a:p>
          <a:p>
            <a:pPr marL="0" indent="0">
              <a:buNone/>
            </a:pPr>
            <a:r>
              <a:rPr lang="cs-CZ" dirty="0" smtClean="0"/>
              <a:t>Jinak hranici chápou historici, jinak geografové, politologové či </a:t>
            </a:r>
            <a:r>
              <a:rPr lang="cs-CZ" dirty="0" smtClean="0"/>
              <a:t>sociologové, je potřeba </a:t>
            </a:r>
            <a:r>
              <a:rPr lang="cs-CZ" b="1" dirty="0" smtClean="0"/>
              <a:t>multidisciplinární přístup</a:t>
            </a:r>
            <a:endParaRPr lang="cs-CZ" b="1" dirty="0" smtClean="0"/>
          </a:p>
          <a:p>
            <a:pPr marL="0" indent="0">
              <a:buNone/>
            </a:pPr>
            <a:r>
              <a:rPr lang="cs-CZ" dirty="0"/>
              <a:t>Mění se nejen její </a:t>
            </a:r>
            <a:r>
              <a:rPr lang="cs-CZ" b="1" dirty="0"/>
              <a:t>průběh</a:t>
            </a:r>
            <a:r>
              <a:rPr lang="cs-CZ" dirty="0"/>
              <a:t> </a:t>
            </a:r>
            <a:r>
              <a:rPr lang="cs-CZ" dirty="0" smtClean="0"/>
              <a:t>(stabilita či naopak labilita jejího průběhu, zájem </a:t>
            </a:r>
            <a:r>
              <a:rPr lang="cs-CZ" dirty="0"/>
              <a:t>především kartografů </a:t>
            </a:r>
            <a:r>
              <a:rPr lang="cs-CZ" dirty="0" smtClean="0"/>
              <a:t>či politických geografů</a:t>
            </a:r>
            <a:r>
              <a:rPr lang="cs-CZ" dirty="0"/>
              <a:t>), ale především </a:t>
            </a:r>
            <a:r>
              <a:rPr lang="cs-CZ" b="1" dirty="0"/>
              <a:t>význam</a:t>
            </a:r>
            <a:r>
              <a:rPr lang="cs-CZ" dirty="0"/>
              <a:t> </a:t>
            </a:r>
            <a:r>
              <a:rPr lang="cs-CZ" dirty="0" smtClean="0"/>
              <a:t>(zemská, nižších správních celků, státní), </a:t>
            </a:r>
            <a:r>
              <a:rPr lang="cs-CZ" b="1" dirty="0" smtClean="0"/>
              <a:t>funkce</a:t>
            </a:r>
            <a:r>
              <a:rPr lang="cs-CZ" dirty="0" smtClean="0"/>
              <a:t> (především propustnost, </a:t>
            </a:r>
            <a:r>
              <a:rPr lang="cs-CZ" dirty="0" err="1" smtClean="0"/>
              <a:t>nerjvýznamější</a:t>
            </a:r>
            <a:r>
              <a:rPr lang="cs-CZ" dirty="0" smtClean="0"/>
              <a:t> je </a:t>
            </a:r>
            <a:r>
              <a:rPr lang="cs-CZ" b="1" dirty="0" smtClean="0"/>
              <a:t>bariérový </a:t>
            </a:r>
            <a:r>
              <a:rPr lang="cs-CZ" b="1" dirty="0" smtClean="0"/>
              <a:t>efekt </a:t>
            </a:r>
            <a:r>
              <a:rPr lang="cs-CZ" dirty="0" smtClean="0"/>
              <a:t>hranice </a:t>
            </a:r>
            <a:r>
              <a:rPr lang="cs-CZ" dirty="0" smtClean="0"/>
              <a:t>(ten </a:t>
            </a:r>
            <a:r>
              <a:rPr lang="cs-CZ" dirty="0" smtClean="0"/>
              <a:t>může být skutečný nebo jen domnělý a </a:t>
            </a:r>
            <a:r>
              <a:rPr lang="cs-CZ" dirty="0" smtClean="0"/>
              <a:t>ovlivňuje interakce </a:t>
            </a:r>
            <a:r>
              <a:rPr lang="cs-CZ" dirty="0" smtClean="0"/>
              <a:t>přes hranici) a mění se také území okolo hranice </a:t>
            </a:r>
            <a:r>
              <a:rPr lang="cs-CZ" dirty="0" smtClean="0"/>
              <a:t>- </a:t>
            </a:r>
            <a:r>
              <a:rPr lang="cs-CZ" b="1" dirty="0" smtClean="0"/>
              <a:t>příhraničí</a:t>
            </a:r>
            <a:endParaRPr lang="cs-CZ" b="1" dirty="0" smtClean="0"/>
          </a:p>
          <a:p>
            <a:pPr marL="0" indent="0">
              <a:buNone/>
            </a:pPr>
            <a:r>
              <a:rPr lang="cs-CZ" dirty="0" smtClean="0"/>
              <a:t>Dnešní česko-polská hranice je ukázkovým příkladem všech těchto změn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140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Symboly Kladska a Kladského </a:t>
            </a:r>
            <a:r>
              <a:rPr lang="cs-CZ" sz="3200" dirty="0" smtClean="0"/>
              <a:t>pomezí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90000"/>
              </a:lnSpc>
            </a:pPr>
            <a:r>
              <a:rPr lang="cs-CZ" sz="2400" b="1" dirty="0">
                <a:latin typeface="Calibri" pitchFamily="34" charset="0"/>
              </a:rPr>
              <a:t>Česká strana</a:t>
            </a:r>
          </a:p>
          <a:p>
            <a:pPr>
              <a:lnSpc>
                <a:spcPct val="90000"/>
              </a:lnSpc>
            </a:pPr>
            <a:r>
              <a:rPr lang="cs-CZ" sz="2400" dirty="0">
                <a:latin typeface="Calibri" pitchFamily="34" charset="0"/>
              </a:rPr>
              <a:t>Příroda a krajina – příroda (čistá, krásná) obecně (5x), pískovcové skály, Adršpašsko-teplické skály</a:t>
            </a:r>
          </a:p>
          <a:p>
            <a:pPr>
              <a:lnSpc>
                <a:spcPct val="90000"/>
              </a:lnSpc>
            </a:pPr>
            <a:r>
              <a:rPr lang="cs-CZ" sz="2400" dirty="0">
                <a:latin typeface="Calibri" pitchFamily="34" charset="0"/>
              </a:rPr>
              <a:t>Kulturní památky – Ratibořice a Babiččino údolí (8x), předválečné opevnění, Kuks</a:t>
            </a:r>
          </a:p>
          <a:p>
            <a:pPr>
              <a:lnSpc>
                <a:spcPct val="90000"/>
              </a:lnSpc>
            </a:pPr>
            <a:r>
              <a:rPr lang="cs-CZ" sz="2400" dirty="0">
                <a:latin typeface="Calibri" pitchFamily="34" charset="0"/>
              </a:rPr>
              <a:t>Osobnosti – B. Němcová, A. Jirásek, </a:t>
            </a:r>
            <a:r>
              <a:rPr lang="cs-CZ" sz="2400" dirty="0" err="1">
                <a:latin typeface="Calibri" pitchFamily="34" charset="0"/>
              </a:rPr>
              <a:t>Dietzenhoferové</a:t>
            </a:r>
            <a:r>
              <a:rPr lang="cs-CZ" sz="2400" dirty="0">
                <a:latin typeface="Calibri" pitchFamily="34" charset="0"/>
              </a:rPr>
              <a:t>, Albrecht z </a:t>
            </a:r>
            <a:r>
              <a:rPr lang="cs-CZ" sz="2400" dirty="0" err="1">
                <a:latin typeface="Calibri" pitchFamily="34" charset="0"/>
              </a:rPr>
              <a:t>Valdštejna</a:t>
            </a:r>
            <a:endParaRPr lang="cs-CZ" sz="2400" dirty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cs-CZ" sz="2400" dirty="0">
                <a:latin typeface="Calibri" pitchFamily="34" charset="0"/>
              </a:rPr>
              <a:t>Produkty: pivo Primátor</a:t>
            </a:r>
          </a:p>
          <a:p>
            <a:pPr>
              <a:lnSpc>
                <a:spcPct val="90000"/>
              </a:lnSpc>
            </a:pPr>
            <a:r>
              <a:rPr lang="cs-CZ" sz="2400" dirty="0">
                <a:latin typeface="Calibri" pitchFamily="34" charset="0"/>
              </a:rPr>
              <a:t>Události: válka v roce 1866</a:t>
            </a:r>
          </a:p>
          <a:p>
            <a:pPr>
              <a:lnSpc>
                <a:spcPct val="90000"/>
              </a:lnSpc>
            </a:pPr>
            <a:r>
              <a:rPr lang="cs-CZ" sz="2400" b="1" dirty="0">
                <a:latin typeface="Calibri" pitchFamily="34" charset="0"/>
              </a:rPr>
              <a:t>Euroregion (přeshraniční identita)</a:t>
            </a:r>
          </a:p>
          <a:p>
            <a:r>
              <a:rPr lang="cs-CZ" sz="2400" dirty="0">
                <a:latin typeface="Calibri" pitchFamily="34" charset="0"/>
              </a:rPr>
              <a:t>častěji neuveden žádný, dále velice obecné</a:t>
            </a:r>
          </a:p>
          <a:p>
            <a:r>
              <a:rPr lang="cs-CZ" sz="2400" dirty="0">
                <a:latin typeface="Calibri" pitchFamily="34" charset="0"/>
              </a:rPr>
              <a:t>celek: spolupráce, partnerství (6x), hory (4x), Kladsko (2x)</a:t>
            </a:r>
          </a:p>
          <a:p>
            <a:r>
              <a:rPr lang="cs-CZ" sz="2400" dirty="0">
                <a:latin typeface="Calibri" pitchFamily="34" charset="0"/>
              </a:rPr>
              <a:t>česká část: příroda (3x), Krkonoše (3x)</a:t>
            </a:r>
          </a:p>
          <a:p>
            <a:r>
              <a:rPr lang="cs-CZ" sz="2400" dirty="0">
                <a:latin typeface="Calibri" pitchFamily="34" charset="0"/>
              </a:rPr>
              <a:t>polská část: spolupráce, partnerství (4x), Stolové hory (2x)</a:t>
            </a:r>
          </a:p>
          <a:p>
            <a:r>
              <a:rPr lang="cs-CZ" sz="2400" dirty="0">
                <a:latin typeface="Calibri" pitchFamily="34" charset="0"/>
              </a:rPr>
              <a:t>polští starostové: hory („náš region“: kladská růže, </a:t>
            </a:r>
            <a:r>
              <a:rPr lang="cs-CZ" sz="2400" dirty="0" err="1">
                <a:latin typeface="Calibri" pitchFamily="34" charset="0"/>
              </a:rPr>
              <a:t>Vambeřice</a:t>
            </a:r>
            <a:r>
              <a:rPr lang="cs-CZ" sz="2400" dirty="0">
                <a:latin typeface="Calibri" pitchFamily="34" charset="0"/>
              </a:rPr>
              <a:t>, kladský pstruh, Sněžník)</a:t>
            </a:r>
          </a:p>
          <a:p>
            <a:pPr>
              <a:lnSpc>
                <a:spcPct val="90000"/>
              </a:lnSpc>
            </a:pPr>
            <a:endParaRPr lang="cs-CZ" sz="2400" b="1" dirty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endParaRPr lang="cs-CZ" sz="2400" b="1" dirty="0">
              <a:latin typeface="Calibri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251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63771"/>
          </a:xfrm>
        </p:spPr>
        <p:txBody>
          <a:bodyPr/>
          <a:lstStyle/>
          <a:p>
            <a:r>
              <a:rPr lang="cs-CZ" dirty="0" smtClean="0"/>
              <a:t>Obsah příspěvku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Vzhledem k časovému rozsahu příspěvku se nelze věnovat vše naznačeným aspektů na celé délce česko-polské hranice</a:t>
            </a:r>
          </a:p>
          <a:p>
            <a:r>
              <a:rPr lang="cs-CZ" dirty="0" smtClean="0"/>
              <a:t>Proto je vybraná jen část problematiky, která shrnuje a dokumentuje hlavní změny, které ovlivnili hranici – zejména její </a:t>
            </a:r>
            <a:r>
              <a:rPr lang="cs-CZ" b="1" dirty="0" smtClean="0"/>
              <a:t>průběh</a:t>
            </a:r>
            <a:r>
              <a:rPr lang="cs-CZ" dirty="0" smtClean="0"/>
              <a:t>, </a:t>
            </a:r>
            <a:r>
              <a:rPr lang="cs-CZ" b="1" dirty="0" smtClean="0"/>
              <a:t>význam</a:t>
            </a:r>
            <a:r>
              <a:rPr lang="cs-CZ" dirty="0" smtClean="0"/>
              <a:t> a </a:t>
            </a:r>
            <a:r>
              <a:rPr lang="cs-CZ" b="1" dirty="0" smtClean="0"/>
              <a:t>funkce</a:t>
            </a:r>
            <a:r>
              <a:rPr lang="cs-CZ" dirty="0" smtClean="0"/>
              <a:t>, </a:t>
            </a:r>
            <a:r>
              <a:rPr lang="cs-CZ" b="1" dirty="0" smtClean="0"/>
              <a:t>proměna přilehlých území</a:t>
            </a:r>
            <a:r>
              <a:rPr lang="cs-CZ" dirty="0" smtClean="0"/>
              <a:t>, </a:t>
            </a:r>
            <a:r>
              <a:rPr lang="cs-CZ" b="1" dirty="0" smtClean="0"/>
              <a:t>propustnost a bariérový efekt</a:t>
            </a:r>
            <a:r>
              <a:rPr lang="cs-CZ" dirty="0" smtClean="0"/>
              <a:t>, </a:t>
            </a:r>
            <a:r>
              <a:rPr lang="cs-CZ" b="1" dirty="0" smtClean="0"/>
              <a:t>spolupráce přes hranici </a:t>
            </a:r>
            <a:r>
              <a:rPr lang="cs-CZ" dirty="0" smtClean="0"/>
              <a:t>a </a:t>
            </a:r>
            <a:r>
              <a:rPr lang="cs-CZ" b="1" dirty="0" smtClean="0"/>
              <a:t>budování přeshraničních identit </a:t>
            </a:r>
            <a:r>
              <a:rPr lang="cs-CZ" dirty="0" smtClean="0"/>
              <a:t>a </a:t>
            </a:r>
            <a:r>
              <a:rPr lang="cs-CZ" b="1" dirty="0" smtClean="0"/>
              <a:t>vnímání hranice</a:t>
            </a:r>
          </a:p>
          <a:p>
            <a:r>
              <a:rPr lang="cs-CZ" dirty="0" smtClean="0"/>
              <a:t>To vše na příkladech především v té části česko-polské hranice, která vznikla až po roce 1945 a ve specifických územích jako je Kladsko nebo Broumovsko  </a:t>
            </a:r>
          </a:p>
          <a:p>
            <a:r>
              <a:rPr lang="cs-CZ" dirty="0" smtClean="0"/>
              <a:t>Časový rozsah určuje název příspěvku – tedy od ztráty Slezska až do vstupu do Schengenského prostoru, tedy od vzniku bariérového efektu hranice až po jeho zánik resp. změnu na příležitost k využití hranice a pohraničí jako zóny spolupráce a budování přeshraniční identity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186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22765"/>
          </a:xfrm>
        </p:spPr>
        <p:txBody>
          <a:bodyPr/>
          <a:lstStyle/>
          <a:p>
            <a:r>
              <a:rPr lang="cs-CZ" dirty="0" smtClean="0"/>
              <a:t>Průběh hranice a význam hranice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17414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Dnešní česko-polská hranice byla ve svém průběhu relativně stabilní, a to zejména po roce 1742, tedy po ztrátě Slezska a Kladska</a:t>
            </a:r>
          </a:p>
          <a:p>
            <a:r>
              <a:rPr lang="cs-CZ" dirty="0" smtClean="0"/>
              <a:t>Probíhaly běžné úpravy hraniční čáry v na vodních tocích či v relativně málo obydlených oblastech</a:t>
            </a:r>
          </a:p>
          <a:p>
            <a:r>
              <a:rPr lang="cs-CZ" dirty="0" smtClean="0"/>
              <a:t>K nejvýznamnějším změnám došlo po vzniku Československa, kdy bylo v roce 1920 připojeno od Německa národnostně smíšené Hlučínsko a naopak došlo </a:t>
            </a:r>
            <a:r>
              <a:rPr lang="cs-CZ" dirty="0" smtClean="0"/>
              <a:t>k odtržení </a:t>
            </a:r>
            <a:r>
              <a:rPr lang="cs-CZ" dirty="0" smtClean="0"/>
              <a:t>části Těšínska (</a:t>
            </a:r>
            <a:r>
              <a:rPr lang="cs-CZ" dirty="0" smtClean="0"/>
              <a:t>to </a:t>
            </a:r>
            <a:r>
              <a:rPr lang="cs-CZ" dirty="0" smtClean="0"/>
              <a:t>bylo spolu s větší části Těšína připojeno přímo k Polsku a vznikla tak společná československo-polská hranice)</a:t>
            </a:r>
          </a:p>
          <a:p>
            <a:r>
              <a:rPr lang="cs-CZ" dirty="0" smtClean="0"/>
              <a:t>V tehdy československo-německém úseku hranice však i přes návrhy především v oblasti Kladska ke změnám nedošlo</a:t>
            </a:r>
          </a:p>
          <a:p>
            <a:r>
              <a:rPr lang="cs-CZ" dirty="0" smtClean="0"/>
              <a:t>Rok 1938 znamená dočasný posun hranice prakticky k hranici etnické (proto se Náchodsko stalo kromě </a:t>
            </a:r>
            <a:r>
              <a:rPr lang="cs-CZ" dirty="0" smtClean="0"/>
              <a:t>Domažlicka </a:t>
            </a:r>
            <a:r>
              <a:rPr lang="cs-CZ" dirty="0" smtClean="0"/>
              <a:t>jedinou oblasti v Čechách, kde nedošlo ke posunu hranice)</a:t>
            </a:r>
          </a:p>
          <a:p>
            <a:r>
              <a:rPr lang="cs-CZ" dirty="0" smtClean="0"/>
              <a:t>Původní státní hranice se stává hranicí administrativní (mezi župou </a:t>
            </a:r>
            <a:r>
              <a:rPr lang="cs-CZ" dirty="0" err="1" smtClean="0"/>
              <a:t>Sudetengau</a:t>
            </a:r>
            <a:r>
              <a:rPr lang="cs-CZ" dirty="0" smtClean="0"/>
              <a:t> a ostatními správními celky v říši, tedy s výjimkou území zabraného v roce 1938 na Těšínsku)</a:t>
            </a:r>
          </a:p>
          <a:p>
            <a:r>
              <a:rPr lang="cs-CZ" dirty="0" smtClean="0"/>
              <a:t>K návratu do stavu k roku 1938 došlo i přes snahu o připojení některých původně německých území po roce 1945</a:t>
            </a:r>
          </a:p>
          <a:p>
            <a:r>
              <a:rPr lang="cs-CZ" dirty="0" smtClean="0"/>
              <a:t>K jediné významnější změně tak došlo v roce 1958, kdy byla </a:t>
            </a:r>
            <a:r>
              <a:rPr lang="cs-CZ" dirty="0"/>
              <a:t>podepsána definitivní dohoda o vytyčení hranic s </a:t>
            </a:r>
            <a:r>
              <a:rPr lang="cs-CZ" dirty="0" smtClean="0"/>
              <a:t>Polskem</a:t>
            </a:r>
            <a:r>
              <a:rPr lang="cs-CZ" dirty="0"/>
              <a:t>.</a:t>
            </a:r>
            <a:r>
              <a:rPr lang="cs-CZ" dirty="0" smtClean="0"/>
              <a:t> </a:t>
            </a:r>
            <a:r>
              <a:rPr lang="cs-CZ" dirty="0"/>
              <a:t>D</a:t>
            </a:r>
            <a:r>
              <a:rPr lang="cs-CZ" dirty="0" smtClean="0"/>
              <a:t>ošlo </a:t>
            </a:r>
            <a:r>
              <a:rPr lang="cs-CZ" dirty="0"/>
              <a:t>k výměně drobných území u Harrachova (včetně území dnešní železniční stanice a osady Mýtiny) a na </a:t>
            </a:r>
            <a:r>
              <a:rPr lang="cs-CZ" dirty="0" err="1"/>
              <a:t>Vidnavsku</a:t>
            </a:r>
            <a:r>
              <a:rPr lang="cs-CZ" dirty="0"/>
              <a:t> </a:t>
            </a:r>
            <a:r>
              <a:rPr lang="cs-CZ" dirty="0" smtClean="0"/>
              <a:t>(Československo získala </a:t>
            </a:r>
            <a:r>
              <a:rPr lang="cs-CZ" dirty="0"/>
              <a:t>o 3,68 km</a:t>
            </a:r>
            <a:r>
              <a:rPr lang="cs-CZ" baseline="30000" dirty="0"/>
              <a:t>2</a:t>
            </a:r>
            <a:r>
              <a:rPr lang="cs-CZ" dirty="0"/>
              <a:t> více, což polská strana dodnes požaduje kompenzovat).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075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Neuskutečněné návrhy úpravy hranic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 roce 1918 vyvrcholili snahy </a:t>
            </a:r>
            <a:r>
              <a:rPr lang="cs-CZ" dirty="0" smtClean="0"/>
              <a:t>především o připojení </a:t>
            </a:r>
            <a:r>
              <a:rPr lang="cs-CZ" dirty="0"/>
              <a:t>Kladska k nově vzniklému Československu a vzrostl tak zájem o dění v této oblasti</a:t>
            </a:r>
          </a:p>
          <a:p>
            <a:r>
              <a:rPr lang="cs-CZ" dirty="0"/>
              <a:t>Na pařížské mírové konferenci však nebyla přijata ani ta nejmírnější varianta československého návrhu, která zahrnovala pouze připojení příhraničního území s převahou českého obyvatelstva (tzv. Českého koutku</a:t>
            </a:r>
            <a:r>
              <a:rPr lang="cs-CZ" dirty="0" smtClean="0"/>
              <a:t>) v okolí města </a:t>
            </a:r>
            <a:r>
              <a:rPr lang="cs-CZ" dirty="0" err="1" smtClean="0"/>
              <a:t>Kudowa</a:t>
            </a:r>
            <a:r>
              <a:rPr lang="cs-CZ" dirty="0" smtClean="0"/>
              <a:t>-Zdroj</a:t>
            </a:r>
          </a:p>
          <a:p>
            <a:r>
              <a:rPr lang="cs-CZ" dirty="0" smtClean="0"/>
              <a:t>V oblasti dnešní česko-polské hranice se objevily také návrhy na odstoupení </a:t>
            </a:r>
            <a:r>
              <a:rPr lang="cs-CZ" dirty="0" err="1" smtClean="0"/>
              <a:t>Glucholaz</a:t>
            </a:r>
            <a:r>
              <a:rPr lang="cs-CZ" dirty="0" smtClean="0"/>
              <a:t> (kvůli odstranění železničně </a:t>
            </a:r>
            <a:r>
              <a:rPr lang="cs-CZ" dirty="0" err="1" smtClean="0"/>
              <a:t>peáže</a:t>
            </a:r>
            <a:r>
              <a:rPr lang="cs-CZ" dirty="0" smtClean="0"/>
              <a:t>) a pak také v oblasti Krkonoš, kde se ze strategických důvodů usilovalo o celou severní stranu včetně </a:t>
            </a:r>
            <a:r>
              <a:rPr lang="cs-CZ" dirty="0" err="1" smtClean="0"/>
              <a:t>Karpacze</a:t>
            </a:r>
            <a:r>
              <a:rPr lang="cs-CZ" dirty="0" smtClean="0"/>
              <a:t> a </a:t>
            </a:r>
            <a:r>
              <a:rPr lang="cs-CZ" dirty="0" err="1" smtClean="0"/>
              <a:t>Sklarzske</a:t>
            </a:r>
            <a:r>
              <a:rPr lang="cs-CZ" dirty="0" smtClean="0"/>
              <a:t> </a:t>
            </a:r>
            <a:r>
              <a:rPr lang="cs-CZ" dirty="0" err="1" smtClean="0"/>
              <a:t>Poreby</a:t>
            </a:r>
            <a:r>
              <a:rPr lang="cs-CZ" dirty="0" smtClean="0"/>
              <a:t> (ústupkem za to měla být část </a:t>
            </a:r>
            <a:r>
              <a:rPr lang="cs-CZ" dirty="0" err="1" smtClean="0"/>
              <a:t>Frýdlanského</a:t>
            </a:r>
            <a:r>
              <a:rPr lang="cs-CZ" dirty="0" smtClean="0"/>
              <a:t> výběžku</a:t>
            </a:r>
          </a:p>
          <a:p>
            <a:r>
              <a:rPr lang="cs-CZ" dirty="0" smtClean="0"/>
              <a:t>Bylo však rozhodnuto o zachování hranic s Německem od Plechého na Šumavě až po Osoblažský výběžek, tedy i o převážnou část dnešní česko-polské hranice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50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53939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Kladsko a Slezsko – návrhy na úpravu hranic po roce 1918 </a:t>
            </a:r>
            <a:r>
              <a:rPr lang="cs-CZ" sz="1800" dirty="0" smtClean="0"/>
              <a:t>(zdroj </a:t>
            </a:r>
            <a:r>
              <a:rPr lang="cs-CZ" sz="1800" dirty="0" smtClean="0"/>
              <a:t>map a plánů archiv </a:t>
            </a:r>
            <a:r>
              <a:rPr lang="cs-CZ" sz="1800" dirty="0" smtClean="0"/>
              <a:t>MZV)</a:t>
            </a:r>
            <a:endParaRPr lang="cs-CZ" sz="1800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9" y="1964250"/>
            <a:ext cx="5612074" cy="420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490" y="1964249"/>
            <a:ext cx="5524322" cy="414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71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303" y="286603"/>
            <a:ext cx="10880377" cy="853939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Zdůvodnění návrhu na úpravu hranic s Polskem</a:t>
            </a:r>
            <a:endParaRPr lang="cs-CZ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63" y="1816767"/>
            <a:ext cx="2680966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484" y="1811545"/>
            <a:ext cx="6041922" cy="402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88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3626" y="286603"/>
            <a:ext cx="11356258" cy="108991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Neuskutečněné plány na úpravu hranic v roce 1945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48" y="1777437"/>
            <a:ext cx="6202023" cy="4022725"/>
          </a:xfrm>
        </p:spPr>
      </p:pic>
    </p:spTree>
    <p:extLst>
      <p:ext uri="{BB962C8B-B14F-4D97-AF65-F5344CB8AC3E}">
        <p14:creationId xmlns:p14="http://schemas.microsoft.com/office/powerpoint/2010/main" val="330879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81758"/>
          </a:xfrm>
        </p:spPr>
        <p:txBody>
          <a:bodyPr/>
          <a:lstStyle/>
          <a:p>
            <a:r>
              <a:rPr lang="cs-CZ" dirty="0" smtClean="0"/>
              <a:t>Kladsko a jeho vývoj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95" y="1643607"/>
            <a:ext cx="5130043" cy="466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2077" y="1714541"/>
            <a:ext cx="412045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5399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424</TotalTime>
  <Words>1647</Words>
  <Application>Microsoft Office PowerPoint</Application>
  <PresentationFormat>Širokoúhlá obrazovka</PresentationFormat>
  <Paragraphs>97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3" baseType="lpstr">
      <vt:lpstr>Calibri</vt:lpstr>
      <vt:lpstr>Calibri Light</vt:lpstr>
      <vt:lpstr>Retrospektiva</vt:lpstr>
      <vt:lpstr>Proměna společné hranice od 18. století do současnosti.  Od zemské hranice po Schengen </vt:lpstr>
      <vt:lpstr>Co vše znamená hranice</vt:lpstr>
      <vt:lpstr>Obsah příspěvku</vt:lpstr>
      <vt:lpstr>Průběh hranice a význam hranice</vt:lpstr>
      <vt:lpstr>Neuskutečněné návrhy úpravy hranic</vt:lpstr>
      <vt:lpstr>Kladsko a Slezsko – návrhy na úpravu hranic po roce 1918 (zdroj map a plánů archiv MZV)</vt:lpstr>
      <vt:lpstr>Zdůvodnění návrhu na úpravu hranic s Polskem</vt:lpstr>
      <vt:lpstr>Neuskutečněné plány na úpravu hranic v roce 1945</vt:lpstr>
      <vt:lpstr>Kladsko a jeho vývoj</vt:lpstr>
      <vt:lpstr>Snaha o získání Kladska po roce 1945</vt:lpstr>
      <vt:lpstr>Proměny příhraničních regionů </vt:lpstr>
      <vt:lpstr>Proměna kontextů v oblasti hranic</vt:lpstr>
      <vt:lpstr>Broumovsko a Kladsko a proměna jejich sousedů</vt:lpstr>
      <vt:lpstr>Význam hranice – její vnímání jako bariéry spolupráce</vt:lpstr>
      <vt:lpstr>Spolupráce přes hranici - Euroregiony</vt:lpstr>
      <vt:lpstr>Utváření společného regionu po roce 1989 příklad Kladska a Kladského pomezí</vt:lpstr>
      <vt:lpstr>Kladsko a Kladské pomezí jako žitý region – budování společné regionální identity</vt:lpstr>
      <vt:lpstr>Společné projekty symboly, loga v oblasti Kladska a Kladského pomezí</vt:lpstr>
      <vt:lpstr>Jak je to s vnímáním na obou stranách hranice dnes. Existuje společná identita?</vt:lpstr>
      <vt:lpstr>Symboly Kladska a Kladského pomezí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Burda</dc:creator>
  <cp:lastModifiedBy>Burda</cp:lastModifiedBy>
  <cp:revision>28</cp:revision>
  <dcterms:created xsi:type="dcterms:W3CDTF">2019-10-01T16:05:15Z</dcterms:created>
  <dcterms:modified xsi:type="dcterms:W3CDTF">2019-10-02T09:56:04Z</dcterms:modified>
</cp:coreProperties>
</file>