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298" r:id="rId4"/>
    <p:sldId id="299" r:id="rId5"/>
    <p:sldId id="297" r:id="rId6"/>
    <p:sldId id="293" r:id="rId7"/>
    <p:sldId id="269" r:id="rId8"/>
    <p:sldId id="295" r:id="rId9"/>
    <p:sldId id="303" r:id="rId10"/>
    <p:sldId id="304" r:id="rId11"/>
    <p:sldId id="301" r:id="rId12"/>
    <p:sldId id="310" r:id="rId13"/>
    <p:sldId id="296" r:id="rId14"/>
    <p:sldId id="313" r:id="rId15"/>
    <p:sldId id="314" r:id="rId16"/>
    <p:sldId id="300" r:id="rId17"/>
    <p:sldId id="306" r:id="rId18"/>
    <p:sldId id="302" r:id="rId19"/>
    <p:sldId id="307" r:id="rId20"/>
    <p:sldId id="308" r:id="rId21"/>
    <p:sldId id="315" r:id="rId22"/>
    <p:sldId id="309" r:id="rId23"/>
    <p:sldId id="311" r:id="rId24"/>
    <p:sldId id="316" r:id="rId25"/>
    <p:sldId id="317" r:id="rId26"/>
    <p:sldId id="318" r:id="rId27"/>
    <p:sldId id="312" r:id="rId28"/>
    <p:sldId id="319" r:id="rId29"/>
    <p:sldId id="288" r:id="rId30"/>
  </p:sldIdLst>
  <p:sldSz cx="9145588" cy="6858000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-1182" y="20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K%202019%20CZPL\Kopie%20-%20MJ%20RED%20souhrnny-prehled-schvalenych-projektu-k-24.6.2019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K%202019%20CZPL\Kopie%20-%20MJ%20RED%20souhrnny-prehled-schvalenych-projektu-k-24.6.2019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K%202019%20CZPL\podklad%20ob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List1!$C$9</c:f>
              <c:strCache>
                <c:ptCount val="1"/>
                <c:pt idx="0">
                  <c:v>v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List1!$B$10:$B$13</c:f>
              <c:strCache>
                <c:ptCount val="4"/>
                <c:pt idx="0">
                  <c:v>dostupnost, prostředí, rizika</c:v>
                </c:pt>
                <c:pt idx="1">
                  <c:v>podnikání a cestovní ruch</c:v>
                </c:pt>
                <c:pt idx="2">
                  <c:v>spolupráce místních společenství</c:v>
                </c:pt>
                <c:pt idx="3">
                  <c:v>technická pomoc</c:v>
                </c:pt>
              </c:strCache>
            </c:strRef>
          </c:cat>
          <c:val>
            <c:numRef>
              <c:f>List1!$C$10:$C$13</c:f>
              <c:numCache>
                <c:formatCode>#,##0</c:formatCode>
                <c:ptCount val="4"/>
                <c:pt idx="0">
                  <c:v>96032</c:v>
                </c:pt>
                <c:pt idx="1">
                  <c:v>81889</c:v>
                </c:pt>
                <c:pt idx="2">
                  <c:v>64776</c:v>
                </c:pt>
                <c:pt idx="3">
                  <c:v>15491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mil. €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List1!$A$7:$A$11</c:f>
              <c:strCache>
                <c:ptCount val="5"/>
                <c:pt idx="0">
                  <c:v>ČR – Polsko</c:v>
                </c:pt>
                <c:pt idx="1">
                  <c:v>Rakousko – ČR </c:v>
                </c:pt>
                <c:pt idx="2">
                  <c:v>Bavorsko – ČR </c:v>
                </c:pt>
                <c:pt idx="3">
                  <c:v>Sasko – ČR </c:v>
                </c:pt>
                <c:pt idx="4">
                  <c:v>Slovensko – ČR</c:v>
                </c:pt>
              </c:strCache>
            </c:strRef>
          </c:cat>
          <c:val>
            <c:numRef>
              <c:f>List1!$B$7:$B$11</c:f>
              <c:numCache>
                <c:formatCode>General</c:formatCode>
                <c:ptCount val="5"/>
                <c:pt idx="0">
                  <c:v>226.2</c:v>
                </c:pt>
                <c:pt idx="1">
                  <c:v>97.8</c:v>
                </c:pt>
                <c:pt idx="2">
                  <c:v>103.4</c:v>
                </c:pt>
                <c:pt idx="3">
                  <c:v>157.9</c:v>
                </c:pt>
                <c:pt idx="4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56288"/>
        <c:axId val="48574464"/>
      </c:barChart>
      <c:catAx>
        <c:axId val="48556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48574464"/>
        <c:crosses val="autoZero"/>
        <c:auto val="1"/>
        <c:lblAlgn val="ctr"/>
        <c:lblOffset val="100"/>
        <c:noMultiLvlLbl val="0"/>
      </c:catAx>
      <c:valAx>
        <c:axId val="48574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48556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'tab graf'!$K$4</c:f>
              <c:strCache>
                <c:ptCount val="1"/>
                <c:pt idx="0">
                  <c:v>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'tab graf'!$J$5:$J$8</c:f>
              <c:strCache>
                <c:ptCount val="4"/>
                <c:pt idx="0">
                  <c:v>SPOLEČNÉ ŘÍZENÍ RIZIK</c:v>
                </c:pt>
                <c:pt idx="1">
                  <c:v>ROZVOJ POTENCIÁLU PŘÍRODNÍCH A KULTURNÍCH ZDROJŮ PRO PODPORU ZAMĚSTNANOSTI</c:v>
                </c:pt>
                <c:pt idx="2">
                  <c:v>VZDĚLÁNÍ A KVALIFIKACE</c:v>
                </c:pt>
                <c:pt idx="3">
                  <c:v>SPOLUPRÁCE INSTITUCÍ A KOMUNIT</c:v>
                </c:pt>
              </c:strCache>
            </c:strRef>
          </c:cat>
          <c:val>
            <c:numRef>
              <c:f>'tab graf'!$K$5:$K$8</c:f>
              <c:numCache>
                <c:formatCode>#,##0</c:formatCode>
                <c:ptCount val="4"/>
                <c:pt idx="0">
                  <c:v>11949</c:v>
                </c:pt>
                <c:pt idx="1">
                  <c:v>134683</c:v>
                </c:pt>
                <c:pt idx="2">
                  <c:v>6061</c:v>
                </c:pt>
                <c:pt idx="3">
                  <c:v>53847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 graf'!$H$13</c:f>
              <c:strCache>
                <c:ptCount val="1"/>
                <c:pt idx="0">
                  <c:v>obce </c:v>
                </c:pt>
              </c:strCache>
            </c:strRef>
          </c:tx>
          <c:invertIfNegative val="0"/>
          <c:cat>
            <c:strRef>
              <c:f>'tab graf'!$I$12:$J$12</c:f>
              <c:strCache>
                <c:ptCount val="2"/>
                <c:pt idx="0">
                  <c:v>ČESKO</c:v>
                </c:pt>
                <c:pt idx="1">
                  <c:v>POLSKO</c:v>
                </c:pt>
              </c:strCache>
            </c:strRef>
          </c:cat>
          <c:val>
            <c:numRef>
              <c:f>'tab graf'!$I$13:$J$13</c:f>
              <c:numCache>
                <c:formatCode>General</c:formatCode>
                <c:ptCount val="2"/>
                <c:pt idx="0">
                  <c:v>71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'tab graf'!$H$14</c:f>
              <c:strCache>
                <c:ptCount val="1"/>
                <c:pt idx="0">
                  <c:v>kraj/vojvodství, regionální instituce vč. řízených organizací</c:v>
                </c:pt>
              </c:strCache>
            </c:strRef>
          </c:tx>
          <c:invertIfNegative val="0"/>
          <c:cat>
            <c:strRef>
              <c:f>'tab graf'!$I$12:$J$12</c:f>
              <c:strCache>
                <c:ptCount val="2"/>
                <c:pt idx="0">
                  <c:v>ČESKO</c:v>
                </c:pt>
                <c:pt idx="1">
                  <c:v>POLSKO</c:v>
                </c:pt>
              </c:strCache>
            </c:strRef>
          </c:cat>
          <c:val>
            <c:numRef>
              <c:f>'tab graf'!$I$14:$J$14</c:f>
              <c:numCache>
                <c:formatCode>General</c:formatCode>
                <c:ptCount val="2"/>
                <c:pt idx="0">
                  <c:v>26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'tab graf'!$H$15</c:f>
              <c:strCache>
                <c:ptCount val="1"/>
                <c:pt idx="0">
                  <c:v>školská zařízení</c:v>
                </c:pt>
              </c:strCache>
            </c:strRef>
          </c:tx>
          <c:invertIfNegative val="0"/>
          <c:cat>
            <c:strRef>
              <c:f>'tab graf'!$I$12:$J$12</c:f>
              <c:strCache>
                <c:ptCount val="2"/>
                <c:pt idx="0">
                  <c:v>ČESKO</c:v>
                </c:pt>
                <c:pt idx="1">
                  <c:v>POLSKO</c:v>
                </c:pt>
              </c:strCache>
            </c:strRef>
          </c:cat>
          <c:val>
            <c:numRef>
              <c:f>'tab graf'!$I$15:$J$15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tx>
            <c:strRef>
              <c:f>'tab graf'!$H$16</c:f>
              <c:strCache>
                <c:ptCount val="1"/>
                <c:pt idx="0">
                  <c:v>další subjekty</c:v>
                </c:pt>
              </c:strCache>
            </c:strRef>
          </c:tx>
          <c:invertIfNegative val="0"/>
          <c:cat>
            <c:strRef>
              <c:f>'tab graf'!$I$12:$J$12</c:f>
              <c:strCache>
                <c:ptCount val="2"/>
                <c:pt idx="0">
                  <c:v>ČESKO</c:v>
                </c:pt>
                <c:pt idx="1">
                  <c:v>POLSKO</c:v>
                </c:pt>
              </c:strCache>
            </c:strRef>
          </c:cat>
          <c:val>
            <c:numRef>
              <c:f>'tab graf'!$I$16:$J$16</c:f>
              <c:numCache>
                <c:formatCode>General</c:formatCode>
                <c:ptCount val="2"/>
                <c:pt idx="0">
                  <c:v>43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826176"/>
        <c:axId val="147827712"/>
      </c:barChart>
      <c:catAx>
        <c:axId val="147826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47827712"/>
        <c:crosses val="autoZero"/>
        <c:auto val="1"/>
        <c:lblAlgn val="ctr"/>
        <c:lblOffset val="100"/>
        <c:noMultiLvlLbl val="0"/>
      </c:catAx>
      <c:valAx>
        <c:axId val="147827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47826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List1!$C$20</c:f>
              <c:strCache>
                <c:ptCount val="1"/>
                <c:pt idx="0">
                  <c:v>2007-2013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List1!$B$21:$B$27</c:f>
              <c:strCache>
                <c:ptCount val="7"/>
                <c:pt idx="0">
                  <c:v>doprava</c:v>
                </c:pt>
                <c:pt idx="1">
                  <c:v>životní prostředí</c:v>
                </c:pt>
                <c:pt idx="2">
                  <c:v>cestovní ruch</c:v>
                </c:pt>
                <c:pt idx="3">
                  <c:v>prevence rizik</c:v>
                </c:pt>
                <c:pt idx="4">
                  <c:v>vzdělávání</c:v>
                </c:pt>
                <c:pt idx="5">
                  <c:v>institucionální spolupráce</c:v>
                </c:pt>
                <c:pt idx="6">
                  <c:v>kultura</c:v>
                </c:pt>
              </c:strCache>
            </c:strRef>
          </c:cat>
          <c:val>
            <c:numRef>
              <c:f>List1!$C$21:$C$27</c:f>
              <c:numCache>
                <c:formatCode>General</c:formatCode>
                <c:ptCount val="7"/>
                <c:pt idx="0">
                  <c:v>18.8</c:v>
                </c:pt>
                <c:pt idx="1">
                  <c:v>15.4</c:v>
                </c:pt>
                <c:pt idx="2">
                  <c:v>11.1</c:v>
                </c:pt>
                <c:pt idx="3">
                  <c:v>34.200000000000003</c:v>
                </c:pt>
                <c:pt idx="4">
                  <c:v>0</c:v>
                </c:pt>
                <c:pt idx="5">
                  <c:v>10.3</c:v>
                </c:pt>
                <c:pt idx="6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List1!$D$20</c:f>
              <c:strCache>
                <c:ptCount val="1"/>
                <c:pt idx="0">
                  <c:v>2014-2020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List1!$B$21:$B$27</c:f>
              <c:strCache>
                <c:ptCount val="7"/>
                <c:pt idx="0">
                  <c:v>doprava</c:v>
                </c:pt>
                <c:pt idx="1">
                  <c:v>životní prostředí</c:v>
                </c:pt>
                <c:pt idx="2">
                  <c:v>cestovní ruch</c:v>
                </c:pt>
                <c:pt idx="3">
                  <c:v>prevence rizik</c:v>
                </c:pt>
                <c:pt idx="4">
                  <c:v>vzdělávání</c:v>
                </c:pt>
                <c:pt idx="5">
                  <c:v>institucionální spolupráce</c:v>
                </c:pt>
                <c:pt idx="6">
                  <c:v>kultura</c:v>
                </c:pt>
              </c:strCache>
            </c:strRef>
          </c:cat>
          <c:val>
            <c:numRef>
              <c:f>List1!$D$21:$D$27</c:f>
              <c:numCache>
                <c:formatCode>General</c:formatCode>
                <c:ptCount val="7"/>
                <c:pt idx="0">
                  <c:v>30.8</c:v>
                </c:pt>
                <c:pt idx="1">
                  <c:v>15.4</c:v>
                </c:pt>
                <c:pt idx="2">
                  <c:v>34.6</c:v>
                </c:pt>
                <c:pt idx="3">
                  <c:v>3.8</c:v>
                </c:pt>
                <c:pt idx="4">
                  <c:v>3.8</c:v>
                </c:pt>
                <c:pt idx="5">
                  <c:v>7.7</c:v>
                </c:pt>
                <c:pt idx="6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erabek@sci.muni.c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4157" y="1911907"/>
            <a:ext cx="8304028" cy="1703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ČESKO-POLSKÁ SPOLUPRÁCE –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400" dirty="0" smtClean="0"/>
              <a:t>ŠANCE VYUŽITÁ ČI PROMARNĚNÁ?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2474" y="3682118"/>
            <a:ext cx="8066234" cy="698497"/>
          </a:xfrm>
        </p:spPr>
        <p:txBody>
          <a:bodyPr/>
          <a:lstStyle/>
          <a:p>
            <a:r>
              <a:rPr lang="cs-CZ" sz="2000" b="1" dirty="0" smtClean="0"/>
              <a:t>Milan JEŘÁBEK, </a:t>
            </a:r>
          </a:p>
          <a:p>
            <a:r>
              <a:rPr lang="cs-CZ" sz="2000" b="1" dirty="0" smtClean="0"/>
              <a:t>Geografický ústav, Přírodovědecká fakulta, Masarykova univerzita</a:t>
            </a:r>
          </a:p>
          <a:p>
            <a:endParaRPr lang="cs-CZ" sz="2000" b="1" dirty="0" smtClean="0"/>
          </a:p>
          <a:p>
            <a:r>
              <a:rPr lang="cs-CZ" sz="1600" dirty="0" smtClean="0"/>
              <a:t>I. </a:t>
            </a:r>
            <a:r>
              <a:rPr lang="cs-CZ" sz="1600" dirty="0" smtClean="0"/>
              <a:t>kongres </a:t>
            </a:r>
            <a:r>
              <a:rPr lang="cs-CZ" sz="1600" dirty="0" smtClean="0"/>
              <a:t>polonistických studií</a:t>
            </a:r>
          </a:p>
          <a:p>
            <a:r>
              <a:rPr lang="cs-CZ" sz="1600" dirty="0" smtClean="0"/>
              <a:t>Mezinárodní konference Česko-polské pohraničí / </a:t>
            </a:r>
            <a:r>
              <a:rPr lang="cs-CZ" sz="1600" dirty="0" err="1" smtClean="0"/>
              <a:t>Czesko-polskie</a:t>
            </a:r>
            <a:r>
              <a:rPr lang="cs-CZ" sz="1600" dirty="0" smtClean="0"/>
              <a:t> </a:t>
            </a:r>
            <a:r>
              <a:rPr lang="cs-CZ" sz="1600" dirty="0" err="1" smtClean="0"/>
              <a:t>pogranicza</a:t>
            </a:r>
            <a:endParaRPr lang="cs-CZ" sz="1600" dirty="0" smtClean="0"/>
          </a:p>
          <a:p>
            <a:r>
              <a:rPr lang="cs-CZ" sz="1600" dirty="0" smtClean="0"/>
              <a:t>Hradec Králové, 2. 10. 2019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23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1045" y="519975"/>
            <a:ext cx="8066301" cy="451576"/>
          </a:xfrm>
        </p:spPr>
        <p:txBody>
          <a:bodyPr/>
          <a:lstStyle/>
          <a:p>
            <a:r>
              <a:rPr lang="cs-CZ" sz="2400" dirty="0"/>
              <a:t>REGIONÁLNÍ POLITIKA/ROZVOJ / </a:t>
            </a:r>
            <a:r>
              <a:rPr lang="cs-CZ" sz="2400" dirty="0" smtClean="0"/>
              <a:t>5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1045" y="1225277"/>
            <a:ext cx="8066301" cy="4139998"/>
          </a:xfrm>
        </p:spPr>
        <p:txBody>
          <a:bodyPr/>
          <a:lstStyle/>
          <a:p>
            <a:r>
              <a:rPr lang="cs-CZ" sz="2000" dirty="0"/>
              <a:t>Třinecko</a:t>
            </a:r>
          </a:p>
          <a:p>
            <a:pPr lvl="1"/>
            <a:r>
              <a:rPr lang="cs-CZ" sz="1600" dirty="0" smtClean="0"/>
              <a:t>BÖHM, BANOT 2013. </a:t>
            </a:r>
            <a:r>
              <a:rPr lang="cs-CZ" sz="1600" dirty="0"/>
              <a:t>Mapovací studie v rámci projektu „Přeshraničně na </a:t>
            </a:r>
            <a:r>
              <a:rPr lang="cs-CZ" sz="1600" dirty="0" err="1"/>
              <a:t>Třinecku</a:t>
            </a:r>
            <a:r>
              <a:rPr lang="cs-CZ" sz="1600" dirty="0" smtClean="0"/>
              <a:t>“</a:t>
            </a:r>
          </a:p>
          <a:p>
            <a:pPr lvl="1"/>
            <a:r>
              <a:rPr lang="cs-CZ" sz="1600" dirty="0" smtClean="0">
                <a:ea typeface="Calibri"/>
                <a:cs typeface="Times New Roman"/>
              </a:rPr>
              <a:t>na </a:t>
            </a:r>
            <a:r>
              <a:rPr lang="cs-CZ" sz="1600" dirty="0">
                <a:ea typeface="Calibri"/>
                <a:cs typeface="Times New Roman"/>
              </a:rPr>
              <a:t>styku tří zemí (</a:t>
            </a:r>
            <a:r>
              <a:rPr lang="cs-CZ" sz="1600" dirty="0" err="1">
                <a:ea typeface="Calibri"/>
                <a:cs typeface="Times New Roman"/>
              </a:rPr>
              <a:t>Trojzemí</a:t>
            </a:r>
            <a:r>
              <a:rPr lang="cs-CZ" sz="1600" dirty="0">
                <a:ea typeface="Calibri"/>
                <a:cs typeface="Times New Roman"/>
              </a:rPr>
              <a:t>) Česka, Polska, Slovenska, v „přeshraniční exponovanosti“ srovnávat pouze s Hrádkem n. N., jeho okolím a Břeclavskem</a:t>
            </a:r>
          </a:p>
          <a:p>
            <a:pPr lvl="1"/>
            <a:r>
              <a:rPr lang="cs-CZ" sz="1600" dirty="0">
                <a:cs typeface="Times New Roman"/>
              </a:rPr>
              <a:t>Český Těšín </a:t>
            </a:r>
            <a:r>
              <a:rPr lang="cs-CZ" sz="1600" dirty="0"/>
              <a:t>nejvýznamnějším dopravním uzlem v MSK a druhým nejvýznamnějším na Moravě a ve </a:t>
            </a:r>
            <a:r>
              <a:rPr lang="cs-CZ" sz="1600" dirty="0" smtClean="0"/>
              <a:t>Slezsku</a:t>
            </a:r>
          </a:p>
          <a:p>
            <a:pPr lvl="1"/>
            <a:r>
              <a:rPr lang="cs-CZ" sz="1600" dirty="0"/>
              <a:t>Těšínsko, Třinecko a Jablunkovsko je atraktivní oblastí pro cestovní ruch a </a:t>
            </a:r>
            <a:r>
              <a:rPr lang="cs-CZ" sz="1600" dirty="0" smtClean="0"/>
              <a:t>turistika, 10 mil. potenciálních polských návštěvníků do 2 hodin autem</a:t>
            </a:r>
            <a:endParaRPr lang="cs-CZ" sz="1600" dirty="0"/>
          </a:p>
          <a:p>
            <a:r>
              <a:rPr lang="cs-CZ" sz="2000" dirty="0" smtClean="0"/>
              <a:t>Slezské vojvodství</a:t>
            </a:r>
          </a:p>
          <a:p>
            <a:pPr lvl="1"/>
            <a:r>
              <a:rPr lang="cs-CZ" sz="1600" dirty="0" err="1" smtClean="0"/>
              <a:t>Strategia</a:t>
            </a:r>
            <a:r>
              <a:rPr lang="cs-CZ" sz="1600" dirty="0" smtClean="0"/>
              <a:t> </a:t>
            </a:r>
            <a:r>
              <a:rPr lang="cs-CZ" sz="1600" dirty="0" err="1"/>
              <a:t>Rozwoju</a:t>
            </a:r>
            <a:r>
              <a:rPr lang="cs-CZ" sz="1600" dirty="0"/>
              <a:t> </a:t>
            </a:r>
            <a:r>
              <a:rPr lang="cs-CZ" sz="1600" dirty="0" err="1"/>
              <a:t>Województwa</a:t>
            </a:r>
            <a:r>
              <a:rPr lang="cs-CZ" sz="1600" dirty="0"/>
              <a:t> </a:t>
            </a:r>
            <a:r>
              <a:rPr lang="cs-CZ" sz="1600" dirty="0" err="1"/>
              <a:t>Śląskiego</a:t>
            </a:r>
            <a:r>
              <a:rPr lang="cs-CZ" sz="1600" dirty="0"/>
              <a:t> </a:t>
            </a:r>
            <a:r>
              <a:rPr lang="cs-CZ" sz="1600" dirty="0" smtClean="0"/>
              <a:t>– „</a:t>
            </a:r>
            <a:r>
              <a:rPr lang="cs-CZ" sz="1600" dirty="0" err="1"/>
              <a:t>Śląskie</a:t>
            </a:r>
            <a:r>
              <a:rPr lang="cs-CZ" sz="1600" dirty="0"/>
              <a:t> 2020</a:t>
            </a:r>
            <a:r>
              <a:rPr lang="cs-CZ" sz="1600" dirty="0" smtClean="0"/>
              <a:t>”</a:t>
            </a:r>
            <a:r>
              <a:rPr lang="cs-CZ" sz="1600" dirty="0"/>
              <a:t> </a:t>
            </a:r>
            <a:r>
              <a:rPr lang="cs-CZ" sz="1600" dirty="0" smtClean="0"/>
              <a:t>(2010)</a:t>
            </a:r>
          </a:p>
          <a:p>
            <a:pPr lvl="1"/>
            <a:r>
              <a:rPr lang="cs-CZ" sz="1600" dirty="0" smtClean="0"/>
              <a:t>Rozvoj prostřednictvím mezinárodní spolupráce, zlepšení infrastruktury</a:t>
            </a:r>
          </a:p>
          <a:p>
            <a:pPr lvl="1"/>
            <a:r>
              <a:rPr lang="cs-CZ" sz="1600" dirty="0"/>
              <a:t>tzv. oblasti strategické intervence </a:t>
            </a:r>
            <a:r>
              <a:rPr lang="cs-CZ" sz="1600" dirty="0" smtClean="0"/>
              <a:t>(12), vč. Hornoslezská </a:t>
            </a:r>
            <a:r>
              <a:rPr lang="cs-CZ" sz="1600" dirty="0"/>
              <a:t>metropolitní, aglomerace </a:t>
            </a:r>
            <a:r>
              <a:rPr lang="cs-CZ" sz="1600" dirty="0" err="1"/>
              <a:t>Bielsko</a:t>
            </a:r>
            <a:r>
              <a:rPr lang="cs-CZ" sz="1600" dirty="0"/>
              <a:t>, aglomerace </a:t>
            </a:r>
            <a:r>
              <a:rPr lang="cs-CZ" sz="1600" dirty="0" err="1"/>
              <a:t>Czestochowa</a:t>
            </a:r>
            <a:r>
              <a:rPr lang="cs-CZ" sz="1600" dirty="0"/>
              <a:t>, aglomerace </a:t>
            </a:r>
            <a:r>
              <a:rPr lang="cs-CZ" sz="1600" dirty="0" err="1"/>
              <a:t>Rybnicka</a:t>
            </a:r>
            <a:endParaRPr lang="cs-CZ" sz="1600" dirty="0" smtClean="0"/>
          </a:p>
          <a:p>
            <a:r>
              <a:rPr lang="cs-CZ" sz="2000" dirty="0" smtClean="0"/>
              <a:t>Opolské vojvodství</a:t>
            </a:r>
          </a:p>
          <a:p>
            <a:pPr lvl="1"/>
            <a:r>
              <a:rPr lang="cs-CZ" sz="1600" dirty="0" err="1" smtClean="0"/>
              <a:t>Strategia</a:t>
            </a:r>
            <a:r>
              <a:rPr lang="cs-CZ" sz="1600" dirty="0" smtClean="0"/>
              <a:t> </a:t>
            </a:r>
            <a:r>
              <a:rPr lang="cs-CZ" sz="1600" dirty="0" err="1"/>
              <a:t>Rozwoju</a:t>
            </a:r>
            <a:r>
              <a:rPr lang="cs-CZ" sz="1600" dirty="0"/>
              <a:t> </a:t>
            </a:r>
            <a:r>
              <a:rPr lang="cs-CZ" sz="1600" dirty="0" err="1"/>
              <a:t>Województwa</a:t>
            </a:r>
            <a:r>
              <a:rPr lang="cs-CZ" sz="1600" dirty="0"/>
              <a:t> </a:t>
            </a:r>
            <a:r>
              <a:rPr lang="cs-CZ" sz="1600" dirty="0" err="1"/>
              <a:t>Opolskiego</a:t>
            </a:r>
            <a:r>
              <a:rPr lang="cs-CZ" sz="1600" dirty="0"/>
              <a:t> do r. </a:t>
            </a:r>
            <a:r>
              <a:rPr lang="cs-CZ" sz="1600" dirty="0" smtClean="0"/>
              <a:t>2020 (2012)</a:t>
            </a:r>
          </a:p>
          <a:p>
            <a:pPr lvl="1"/>
            <a:r>
              <a:rPr lang="cs-CZ" sz="1600" dirty="0"/>
              <a:t>zastavení (zpomalení) </a:t>
            </a:r>
            <a:r>
              <a:rPr lang="cs-CZ" sz="1600" dirty="0" smtClean="0"/>
              <a:t>vylidňování</a:t>
            </a:r>
          </a:p>
          <a:p>
            <a:pPr lvl="1"/>
            <a:r>
              <a:rPr lang="cs-CZ" sz="1600" dirty="0"/>
              <a:t>usnadnění přeshraničních, nadnárodních a mezinárodních aktivit díky založení seskupení TRITIA</a:t>
            </a:r>
            <a:endParaRPr lang="cs-CZ" sz="1600" dirty="0" smtClean="0"/>
          </a:p>
          <a:p>
            <a:pPr>
              <a:lnSpc>
                <a:spcPct val="100000"/>
              </a:lnSpc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46542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REGIONÁLNÍ POLITIKA/ROZVOJ / </a:t>
            </a:r>
            <a:r>
              <a:rPr lang="cs-CZ" sz="2400" dirty="0" smtClean="0"/>
              <a:t>6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Euroregion </a:t>
            </a:r>
            <a:r>
              <a:rPr lang="cs-CZ" sz="2000" dirty="0" smtClean="0"/>
              <a:t>Praděd</a:t>
            </a:r>
          </a:p>
          <a:p>
            <a:pPr lvl="1"/>
            <a:r>
              <a:rPr lang="cs-CZ" sz="1600" dirty="0"/>
              <a:t>Strategie rozvoje polsko-české spolupráce v Euroregionu Praděd/</a:t>
            </a:r>
            <a:r>
              <a:rPr lang="cs-CZ" sz="1600" dirty="0" err="1"/>
              <a:t>Pradziad</a:t>
            </a:r>
            <a:r>
              <a:rPr lang="cs-CZ" sz="1600" dirty="0"/>
              <a:t> na léta 2014-2020 (2013) </a:t>
            </a:r>
            <a:endParaRPr lang="cs-CZ" sz="1600" dirty="0" smtClean="0"/>
          </a:p>
          <a:p>
            <a:pPr lvl="1"/>
            <a:r>
              <a:rPr lang="cs-CZ" sz="1600" dirty="0"/>
              <a:t>důraz na institucionální strukturu a především na dopravní dostupnost a polohovou perifernost </a:t>
            </a:r>
            <a:endParaRPr lang="cs-CZ" sz="1600" dirty="0" smtClean="0"/>
          </a:p>
          <a:p>
            <a:pPr lvl="1"/>
            <a:r>
              <a:rPr lang="cs-CZ" sz="1600" dirty="0"/>
              <a:t>absorpční kondice subjektů-členů ER jako klíčového prvku pro programování budoucích cílů a výzev </a:t>
            </a:r>
            <a:r>
              <a:rPr lang="cs-CZ" sz="1600" dirty="0" smtClean="0"/>
              <a:t>euroregionu</a:t>
            </a:r>
          </a:p>
          <a:p>
            <a:pPr marL="324000" lvl="1" indent="0">
              <a:buNone/>
            </a:pPr>
            <a:endParaRPr lang="cs-CZ" sz="1600" dirty="0"/>
          </a:p>
          <a:p>
            <a:r>
              <a:rPr lang="cs-CZ" sz="2000" dirty="0"/>
              <a:t>Evropské město Náchod-</a:t>
            </a:r>
            <a:r>
              <a:rPr lang="cs-CZ" sz="2000" dirty="0" err="1"/>
              <a:t>Kudowa</a:t>
            </a:r>
            <a:r>
              <a:rPr lang="cs-CZ" sz="2000" dirty="0"/>
              <a:t> </a:t>
            </a:r>
            <a:r>
              <a:rPr lang="cs-CZ" sz="2000" dirty="0" smtClean="0"/>
              <a:t>Zdroj</a:t>
            </a:r>
          </a:p>
          <a:p>
            <a:pPr lvl="1"/>
            <a:r>
              <a:rPr lang="cs-CZ" sz="1600" dirty="0" err="1"/>
              <a:t>European</a:t>
            </a:r>
            <a:r>
              <a:rPr lang="cs-CZ" sz="1600" dirty="0"/>
              <a:t> City Náchod-</a:t>
            </a:r>
            <a:r>
              <a:rPr lang="cs-CZ" sz="1600" dirty="0" err="1"/>
              <a:t>Kudowa</a:t>
            </a:r>
            <a:r>
              <a:rPr lang="cs-CZ" sz="1600" dirty="0"/>
              <a:t> </a:t>
            </a:r>
            <a:r>
              <a:rPr lang="cs-CZ" sz="1600" dirty="0" smtClean="0"/>
              <a:t>Zdroj, </a:t>
            </a:r>
            <a:r>
              <a:rPr lang="cs-CZ" sz="1600" dirty="0"/>
              <a:t>Evropské město Náchod – </a:t>
            </a:r>
            <a:r>
              <a:rPr lang="cs-CZ" sz="1600" dirty="0" err="1"/>
              <a:t>Kudowa</a:t>
            </a:r>
            <a:r>
              <a:rPr lang="cs-CZ" sz="1600" dirty="0"/>
              <a:t>-Zdroj / </a:t>
            </a:r>
            <a:r>
              <a:rPr lang="cs-CZ" sz="1600" dirty="0" err="1"/>
              <a:t>Miasto</a:t>
            </a:r>
            <a:r>
              <a:rPr lang="cs-CZ" sz="1600" dirty="0"/>
              <a:t> </a:t>
            </a:r>
            <a:r>
              <a:rPr lang="cs-CZ" sz="1600" dirty="0" err="1"/>
              <a:t>Europejskie</a:t>
            </a:r>
            <a:r>
              <a:rPr lang="cs-CZ" sz="1600" dirty="0"/>
              <a:t> </a:t>
            </a:r>
            <a:r>
              <a:rPr lang="cs-CZ" sz="1600" dirty="0" err="1"/>
              <a:t>Kudowa</a:t>
            </a:r>
            <a:r>
              <a:rPr lang="cs-CZ" sz="1600" dirty="0"/>
              <a:t>-Zdroj – </a:t>
            </a:r>
            <a:r>
              <a:rPr lang="cs-CZ" sz="1600" dirty="0" smtClean="0"/>
              <a:t>Náchod (</a:t>
            </a:r>
            <a:r>
              <a:rPr lang="cs-CZ" sz="1600" dirty="0"/>
              <a:t>2014</a:t>
            </a:r>
            <a:r>
              <a:rPr lang="cs-CZ" sz="1600" dirty="0" smtClean="0"/>
              <a:t>) </a:t>
            </a:r>
          </a:p>
          <a:p>
            <a:pPr lvl="1"/>
            <a:r>
              <a:rPr lang="cs-CZ" sz="1600" dirty="0" smtClean="0"/>
              <a:t>Jazyk jednou </a:t>
            </a:r>
            <a:r>
              <a:rPr lang="cs-CZ" sz="1600" dirty="0"/>
              <a:t>z bariér pro </a:t>
            </a:r>
            <a:r>
              <a:rPr lang="cs-CZ" sz="1600" dirty="0" smtClean="0"/>
              <a:t>spolupráci</a:t>
            </a:r>
          </a:p>
          <a:p>
            <a:pPr lvl="1"/>
            <a:r>
              <a:rPr lang="cs-CZ" sz="1600" dirty="0" smtClean="0"/>
              <a:t>neúměrná zátěž </a:t>
            </a:r>
            <a:r>
              <a:rPr lang="cs-CZ" sz="1600" dirty="0"/>
              <a:t>tranzitní </a:t>
            </a:r>
            <a:r>
              <a:rPr lang="cs-CZ" sz="1600" dirty="0" smtClean="0"/>
              <a:t>)příp. regionální/lokální) x absence železniční tratě</a:t>
            </a:r>
          </a:p>
          <a:p>
            <a:pPr lvl="1"/>
            <a:r>
              <a:rPr lang="cs-CZ" sz="1600" dirty="0" smtClean="0"/>
              <a:t>Region Kladské pomezí vhodný pro cestovní ruch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48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PRE/HISTORIE </a:t>
            </a:r>
            <a:br>
              <a:rPr lang="cs-CZ" sz="2400" dirty="0" smtClean="0"/>
            </a:br>
            <a:r>
              <a:rPr lang="cs-CZ" sz="2400" dirty="0" smtClean="0"/>
              <a:t>ČESKO-POLSKÉ PŘESHRANIČNÍ SPOLUPRÁCE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1995" y="2130152"/>
            <a:ext cx="8066301" cy="4139998"/>
          </a:xfrm>
        </p:spPr>
        <p:txBody>
          <a:bodyPr/>
          <a:lstStyle/>
          <a:p>
            <a:r>
              <a:rPr lang="cs-CZ" sz="2000" dirty="0" err="1" smtClean="0"/>
              <a:t>Phare</a:t>
            </a:r>
            <a:r>
              <a:rPr lang="cs-CZ" sz="2000" dirty="0" smtClean="0"/>
              <a:t> CBC 1994/1999, příhraniční okresy</a:t>
            </a:r>
          </a:p>
          <a:p>
            <a:pPr lvl="1"/>
            <a:r>
              <a:rPr lang="cs-CZ" sz="1600" dirty="0" smtClean="0"/>
              <a:t>CZ 259 mil. EUR, PL 527 mil. EUR, z toho společné projekty celkem 46 mil. EUR (23+23)</a:t>
            </a:r>
          </a:p>
          <a:p>
            <a:pPr marL="324000" lvl="1" indent="0">
              <a:buNone/>
            </a:pPr>
            <a:endParaRPr lang="cs-CZ" sz="1600" dirty="0" smtClean="0"/>
          </a:p>
          <a:p>
            <a:r>
              <a:rPr lang="cs-CZ" sz="2000" dirty="0" err="1" smtClean="0"/>
              <a:t>Interreg</a:t>
            </a:r>
            <a:r>
              <a:rPr lang="cs-CZ" sz="2000" dirty="0" smtClean="0"/>
              <a:t> III 2004-2006, příhraniční kraje</a:t>
            </a:r>
          </a:p>
          <a:p>
            <a:pPr lvl="1"/>
            <a:r>
              <a:rPr lang="cs-CZ" sz="1600" dirty="0" smtClean="0"/>
              <a:t>A – přeshraniční spolupráce, 55+177 mil. EUR, 80 % / CZ 16,5 + PL 18 mil. EUR</a:t>
            </a:r>
          </a:p>
        </p:txBody>
      </p:sp>
    </p:spTree>
    <p:extLst>
      <p:ext uri="{BB962C8B-B14F-4D97-AF65-F5344CB8AC3E}">
        <p14:creationId xmlns:p14="http://schemas.microsoft.com/office/powerpoint/2010/main" val="284452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1998" y="575811"/>
            <a:ext cx="6998389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OP PŘESHRANIČNÍ SPOLUPRÁCE / 2007-2013 </a:t>
            </a:r>
            <a:endParaRPr lang="cs-CZ" sz="2400" i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69353"/>
              </p:ext>
            </p:extLst>
          </p:nvPr>
        </p:nvGraphicFramePr>
        <p:xfrm>
          <a:off x="485775" y="1305084"/>
          <a:ext cx="8086725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1622630"/>
                <a:gridCol w="1594441"/>
                <a:gridCol w="486965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sousední stát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dotace EFRR v mil. EUR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priority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Sasko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207,40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 rámcových společenských podmínek v dotačním území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 hospodářství a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Zlepšení situace přírody a životního prostředí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Bavorsko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115,51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Hospodářský rozvoj, lidské zdroje a sítě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 území a životního prostředí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Rakousko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107,44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Socioekonomický rozvoj, cestovní ruch a transfer know-how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Regionální dostupnost a udržitelný rozvoj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Slovensko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92,74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Podpora sociokulturního a hospodářského rozvoje přeshraničního regionu a spolupráce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 dostupnosti přeshraničního území a životního prostředí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Polsko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219,46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Posilování dostupnosti, ochrana životního prostředí a prevence rizik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Zlepšení podmínek pro rozvoj podnikatelského prostředí a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Podpora spolupráce místních společenství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2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OP PŘESHRANIČNÍ SPOLUPRÁCE / 2007-2013 </a:t>
            </a:r>
            <a:r>
              <a:rPr lang="cs-CZ" sz="2400" dirty="0" smtClean="0"/>
              <a:t>– PL-CZ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28578"/>
              </p:ext>
            </p:extLst>
          </p:nvPr>
        </p:nvGraphicFramePr>
        <p:xfrm>
          <a:off x="3562350" y="1869916"/>
          <a:ext cx="4941094" cy="1773555"/>
        </p:xfrm>
        <a:graphic>
          <a:graphicData uri="http://schemas.openxmlformats.org/drawingml/2006/table">
            <a:tbl>
              <a:tblPr/>
              <a:tblGrid>
                <a:gridCol w="394096"/>
                <a:gridCol w="2796779"/>
                <a:gridCol w="933450"/>
                <a:gridCol w="816769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název / zaměření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rozpočet v tis.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projektů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I/2014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dostupnost, prostředí, rizika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podnikání a cestovní ruch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spolupráce místních společenství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technická pomoc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258 188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54367"/>
              </p:ext>
            </p:extLst>
          </p:nvPr>
        </p:nvGraphicFramePr>
        <p:xfrm>
          <a:off x="-713582" y="3590925"/>
          <a:ext cx="5180807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délník 7"/>
          <p:cNvSpPr/>
          <p:nvPr/>
        </p:nvSpPr>
        <p:spPr>
          <a:xfrm>
            <a:off x="3524250" y="39819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latin typeface="+mn-lt"/>
              </a:rPr>
              <a:t>Globální cíl: 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Podpora </a:t>
            </a:r>
            <a:r>
              <a:rPr lang="cs-CZ" sz="2000" dirty="0">
                <a:latin typeface="+mn-lt"/>
              </a:rPr>
              <a:t>socioekonomického rozvoje česko-polského příhraničí posilováním jeho konkurenceschopnosti a soudržnosti a propagací par</a:t>
            </a:r>
            <a:r>
              <a:rPr lang="cs-CZ" sz="2000" dirty="0"/>
              <a:t>tnerské </a:t>
            </a:r>
            <a:r>
              <a:rPr lang="cs-CZ" sz="2000" dirty="0">
                <a:latin typeface="+mn-lt"/>
              </a:rPr>
              <a:t>spolupráce jeho obyvatel</a:t>
            </a:r>
          </a:p>
        </p:txBody>
      </p:sp>
    </p:spTree>
    <p:extLst>
      <p:ext uri="{BB962C8B-B14F-4D97-AF65-F5344CB8AC3E}">
        <p14:creationId xmlns:p14="http://schemas.microsoft.com/office/powerpoint/2010/main" val="221670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8645" y="2114550"/>
            <a:ext cx="8066301" cy="3431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600" dirty="0"/>
              <a:t>Podpora spolupráce v oblasti vzdělávání je </a:t>
            </a:r>
            <a:r>
              <a:rPr lang="cs-CZ" sz="1600" i="1" dirty="0"/>
              <a:t>Zvyšování znalostí a dovedností obyvatel v česko-polské příhraniční oblasti</a:t>
            </a:r>
            <a:r>
              <a:rPr lang="cs-CZ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cs-CZ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Calibri"/>
              </a:rPr>
              <a:t>Žadatel</a:t>
            </a:r>
            <a:r>
              <a:rPr lang="cs-CZ" sz="1600" dirty="0">
                <a:solidFill>
                  <a:srgbClr val="000000"/>
                </a:solidFill>
                <a:ea typeface="Calibri"/>
                <a:cs typeface="Calibri"/>
              </a:rPr>
              <a:t>: Univerzita Palackého v Olomouci </a:t>
            </a:r>
            <a:r>
              <a:rPr lang="cs-CZ" sz="1600" dirty="0" smtClean="0">
                <a:solidFill>
                  <a:srgbClr val="000000"/>
                </a:solidFill>
                <a:ea typeface="Calibri"/>
                <a:cs typeface="Calibri"/>
              </a:rPr>
              <a:t>/ trvání </a:t>
            </a:r>
            <a:r>
              <a:rPr lang="cs-CZ" sz="1600" dirty="0">
                <a:solidFill>
                  <a:srgbClr val="000000"/>
                </a:solidFill>
                <a:ea typeface="Calibri"/>
                <a:cs typeface="Calibri"/>
              </a:rPr>
              <a:t>projektu: 2013 – 2015 </a:t>
            </a:r>
          </a:p>
          <a:p>
            <a:pPr lvl="1">
              <a:spcAft>
                <a:spcPts val="0"/>
              </a:spcAft>
            </a:pPr>
            <a:r>
              <a:rPr lang="cs-CZ" sz="1600" dirty="0" smtClean="0"/>
              <a:t>Katedra </a:t>
            </a:r>
            <a:r>
              <a:rPr lang="cs-CZ" sz="1600" dirty="0"/>
              <a:t>geografie Univerzity Palackého v Olomouci a </a:t>
            </a:r>
            <a:r>
              <a:rPr lang="cs-CZ" sz="1600" dirty="0" err="1"/>
              <a:t>Główny</a:t>
            </a:r>
            <a:r>
              <a:rPr lang="cs-CZ" sz="1600" dirty="0"/>
              <a:t> </a:t>
            </a:r>
            <a:r>
              <a:rPr lang="cs-CZ" sz="1600" dirty="0" err="1"/>
              <a:t>Instytut</a:t>
            </a:r>
            <a:r>
              <a:rPr lang="cs-CZ" sz="1600" dirty="0"/>
              <a:t> </a:t>
            </a:r>
            <a:r>
              <a:rPr lang="cs-CZ" sz="1600" dirty="0" err="1"/>
              <a:t>Górnictwa</a:t>
            </a:r>
            <a:r>
              <a:rPr lang="cs-CZ" sz="1600" dirty="0"/>
              <a:t> </a:t>
            </a:r>
            <a:r>
              <a:rPr lang="cs-CZ" sz="1600" dirty="0" smtClean="0"/>
              <a:t>Katowice, dále </a:t>
            </a:r>
            <a:r>
              <a:rPr lang="cs-CZ" sz="1600" dirty="0" err="1"/>
              <a:t>Politechnika</a:t>
            </a:r>
            <a:r>
              <a:rPr lang="cs-CZ" sz="1600" dirty="0"/>
              <a:t> </a:t>
            </a:r>
            <a:r>
              <a:rPr lang="cs-CZ" sz="1600" dirty="0" err="1"/>
              <a:t>Opolska</a:t>
            </a:r>
            <a:r>
              <a:rPr lang="cs-CZ" sz="1600" dirty="0"/>
              <a:t>, Euroregion Praděd, střední školy z Jeseníku a </a:t>
            </a:r>
            <a:r>
              <a:rPr lang="cs-CZ" sz="1600" dirty="0" err="1"/>
              <a:t>Prudniku</a:t>
            </a:r>
            <a:r>
              <a:rPr lang="cs-CZ" sz="1600" dirty="0"/>
              <a:t>, mikroregiony, vybrané obce, úřady práce a řada dalších </a:t>
            </a:r>
            <a:r>
              <a:rPr lang="cs-CZ" sz="1600" dirty="0" smtClean="0"/>
              <a:t>institucí</a:t>
            </a:r>
          </a:p>
          <a:p>
            <a:pPr marL="252000" lvl="1"/>
            <a:r>
              <a:rPr lang="cs-CZ" sz="1600" dirty="0" smtClean="0">
                <a:solidFill>
                  <a:srgbClr val="000000"/>
                </a:solidFill>
                <a:ea typeface="Calibri"/>
                <a:cs typeface="Calibri"/>
              </a:rPr>
              <a:t>Rozpočet/příspěvek </a:t>
            </a:r>
            <a:r>
              <a:rPr lang="cs-CZ" sz="1600" dirty="0">
                <a:solidFill>
                  <a:srgbClr val="000000"/>
                </a:solidFill>
                <a:ea typeface="Calibri"/>
                <a:cs typeface="Calibri"/>
              </a:rPr>
              <a:t>EU: 330 638/281 043 EUR </a:t>
            </a:r>
          </a:p>
          <a:p>
            <a:pPr>
              <a:lnSpc>
                <a:spcPct val="100000"/>
              </a:lnSpc>
            </a:pPr>
            <a:r>
              <a:rPr lang="cs-CZ" sz="1600" dirty="0" smtClean="0"/>
              <a:t>vytvoření </a:t>
            </a:r>
            <a:r>
              <a:rPr lang="cs-CZ" sz="1600" dirty="0"/>
              <a:t>funkční sítě vazeb mezi veřejnou správou, školskými zařízeními, neziskovým sektorem a dalšími </a:t>
            </a:r>
            <a:r>
              <a:rPr lang="cs-CZ" sz="1600" dirty="0" smtClean="0"/>
              <a:t>institucemi</a:t>
            </a:r>
          </a:p>
          <a:p>
            <a:pPr>
              <a:lnSpc>
                <a:spcPct val="100000"/>
              </a:lnSpc>
            </a:pPr>
            <a:r>
              <a:rPr lang="cs-CZ" sz="1600" dirty="0" smtClean="0"/>
              <a:t>výzkum </a:t>
            </a:r>
            <a:r>
              <a:rPr lang="cs-CZ" sz="1600" dirty="0"/>
              <a:t>socioekonomické situace regionu s důrazem na trh práce a snaží se přispět k zeslabení bariérového efektu státní hranice a k rozvoji víceúrovňových přeshraničních </a:t>
            </a:r>
            <a:r>
              <a:rPr lang="cs-CZ" sz="1600" dirty="0" smtClean="0"/>
              <a:t>vazeb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 smtClean="0"/>
              <a:t>exkurze</a:t>
            </a:r>
            <a:r>
              <a:rPr lang="cs-CZ" sz="1600" dirty="0"/>
              <a:t>, semináře a workshopy, do kterých se zapojují vyučující a studenti vysokých a středních škol, starostové obcí a experti z praxe.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Terénní cvičení ve Vidnavě, které proběhlo v dubnu 2014, se zaměřilo na přípravu projektů pro rozvoj regionu (Edu2Work, 2014).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0525" y="367575"/>
            <a:ext cx="8572500" cy="177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Projekt</a:t>
            </a:r>
            <a:r>
              <a:rPr lang="cs-CZ" sz="2400" dirty="0"/>
              <a:t> </a:t>
            </a:r>
            <a:r>
              <a:rPr lang="cs-CZ" sz="2400" dirty="0" smtClean="0"/>
              <a:t>(Edu2Work):</a:t>
            </a:r>
            <a:br>
              <a:rPr lang="cs-CZ" sz="2400" dirty="0" smtClean="0"/>
            </a:br>
            <a:r>
              <a:rPr lang="cs-CZ" sz="2400" dirty="0" smtClean="0"/>
              <a:t>SPOLUPRÁCE ŠKOL A VEŘEJNÝCH INSTITUCÍ </a:t>
            </a:r>
            <a:br>
              <a:rPr lang="cs-CZ" sz="2400" dirty="0" smtClean="0"/>
            </a:br>
            <a:r>
              <a:rPr lang="cs-CZ" sz="2400" dirty="0" smtClean="0"/>
              <a:t>V ČESKO-POLSKÉM POHRANIČÍ V OBLASTI VZDĚLÁVÁNÍ K VYŠŠÍ UPLATNITELNOSTI NA TRHU PRÁCE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422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INTERREG V-A </a:t>
            </a:r>
            <a:r>
              <a:rPr lang="cs-CZ" sz="2400" dirty="0"/>
              <a:t>/ </a:t>
            </a:r>
            <a:r>
              <a:rPr lang="cs-CZ" sz="2400" dirty="0" smtClean="0"/>
              <a:t>2014-2020 </a:t>
            </a:r>
            <a:r>
              <a:rPr lang="cs-CZ" sz="2400" dirty="0" smtClean="0"/>
              <a:t>– </a:t>
            </a:r>
            <a:br>
              <a:rPr lang="cs-CZ" sz="2400" dirty="0" smtClean="0"/>
            </a:br>
            <a:r>
              <a:rPr lang="cs-CZ" sz="2400" dirty="0" smtClean="0"/>
              <a:t>ALOKACE FINANČNÍCH PROSTŘEDKŮ EU</a:t>
            </a:r>
            <a:endParaRPr lang="cs-CZ" sz="2400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205842921"/>
              </p:ext>
            </p:extLst>
          </p:nvPr>
        </p:nvGraphicFramePr>
        <p:xfrm>
          <a:off x="1952625" y="1771649"/>
          <a:ext cx="5543549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/>
          <p:cNvSpPr/>
          <p:nvPr/>
        </p:nvSpPr>
        <p:spPr>
          <a:xfrm>
            <a:off x="6446620" y="5455593"/>
            <a:ext cx="909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mil. EUR</a:t>
            </a:r>
          </a:p>
        </p:txBody>
      </p:sp>
    </p:spTree>
    <p:extLst>
      <p:ext uri="{BB962C8B-B14F-4D97-AF65-F5344CB8AC3E}">
        <p14:creationId xmlns:p14="http://schemas.microsoft.com/office/powerpoint/2010/main" val="260075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16270" y="767625"/>
            <a:ext cx="8066301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INTERREG </a:t>
            </a:r>
            <a:r>
              <a:rPr lang="cs-CZ" sz="2400" dirty="0" smtClean="0"/>
              <a:t>V-A </a:t>
            </a:r>
            <a:r>
              <a:rPr lang="cs-CZ" sz="2400" dirty="0" smtClean="0"/>
              <a:t>ČR-POLSKO – DOTAČNÍ </a:t>
            </a:r>
            <a:r>
              <a:rPr lang="cs-CZ" sz="2400" dirty="0"/>
              <a:t>ÚZEMÍ 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30724"/>
            <a:ext cx="7029450" cy="52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4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4346" y="605699"/>
            <a:ext cx="2860329" cy="180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INTERREG V-A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ČR-POLSKO / </a:t>
            </a:r>
            <a:r>
              <a:rPr lang="cs-CZ" sz="2400" dirty="0" smtClean="0"/>
              <a:t>2014-2020 – ZÁKLADNÍ ÚDAJE ČERPÁNÍ </a:t>
            </a:r>
            <a:endParaRPr lang="cs-CZ" sz="24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919087"/>
              </p:ext>
            </p:extLst>
          </p:nvPr>
        </p:nvGraphicFramePr>
        <p:xfrm>
          <a:off x="3152775" y="352423"/>
          <a:ext cx="5848350" cy="3490810"/>
        </p:xfrm>
        <a:graphic>
          <a:graphicData uri="http://schemas.openxmlformats.org/drawingml/2006/table">
            <a:tbl>
              <a:tblPr/>
              <a:tblGrid>
                <a:gridCol w="466066"/>
                <a:gridCol w="2096159"/>
                <a:gridCol w="952500"/>
                <a:gridCol w="804237"/>
                <a:gridCol w="683730"/>
                <a:gridCol w="845658"/>
              </a:tblGrid>
              <a:tr h="11764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název / zaměření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alokace finančních prostředků v tis. 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hodnota dotace v tis. 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čerpání v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počet projektů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 24.6.2019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SPOLEČNÉ ŘÍZENÍ RIZIK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11 949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ROZVOJ POTENCIÁLU PŘÍRODNÍCH A KULTURNÍCH ZDROJŮ PRO PODPORU ZAMĚSTNANOSTI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135 733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134 683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VZDĚLÁNÍ A KVALIFIKACE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6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SPOLUPRÁCE INSTITUCÍ </a:t>
                      </a:r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KOMUNIT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53 847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75767"/>
              </p:ext>
            </p:extLst>
          </p:nvPr>
        </p:nvGraphicFramePr>
        <p:xfrm>
          <a:off x="289945" y="3981450"/>
          <a:ext cx="5425055" cy="276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59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1495" y="748575"/>
            <a:ext cx="5079655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INTERREG V-A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ČR-POLSKO </a:t>
            </a:r>
            <a:r>
              <a:rPr lang="cs-CZ" sz="2400" dirty="0"/>
              <a:t>/ 2014-2020 </a:t>
            </a:r>
            <a:r>
              <a:rPr lang="cs-CZ" sz="2400" dirty="0" smtClean="0"/>
              <a:t>– STRUKTURA PŘÍJEMCŮ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74408"/>
              </p:ext>
            </p:extLst>
          </p:nvPr>
        </p:nvGraphicFramePr>
        <p:xfrm>
          <a:off x="4267200" y="1666874"/>
          <a:ext cx="4352924" cy="2853925"/>
        </p:xfrm>
        <a:graphic>
          <a:graphicData uri="http://schemas.openxmlformats.org/drawingml/2006/table">
            <a:tbl>
              <a:tblPr/>
              <a:tblGrid>
                <a:gridCol w="2314575"/>
                <a:gridCol w="523875"/>
                <a:gridCol w="538147"/>
                <a:gridCol w="976327"/>
              </a:tblGrid>
              <a:tr h="415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příjemci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 + 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4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kraj/vojvodství, regionální instituce vč. řízených organizací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školská zařízení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další subjekty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419526"/>
              </p:ext>
            </p:extLst>
          </p:nvPr>
        </p:nvGraphicFramePr>
        <p:xfrm>
          <a:off x="162719" y="3905249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0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309" y="667108"/>
            <a:ext cx="8066301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STRUKTURA PŘÍSPĚVKU / METODICKÝ PŘÍSTUP</a:t>
            </a:r>
            <a:endParaRPr lang="cs-CZ" sz="24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9450" y="1639060"/>
            <a:ext cx="850604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Posloupnost věda/výzkum </a:t>
            </a:r>
            <a:r>
              <a:rPr lang="cs-CZ" sz="1800" dirty="0"/>
              <a:t> </a:t>
            </a:r>
            <a:r>
              <a:rPr lang="cs-CZ" sz="1800" dirty="0" smtClean="0"/>
              <a:t>→ regionální politika/rozvoj </a:t>
            </a:r>
            <a:r>
              <a:rPr lang="cs-CZ" sz="1800" dirty="0"/>
              <a:t> </a:t>
            </a:r>
            <a:r>
              <a:rPr lang="cs-CZ" sz="1800" dirty="0" smtClean="0"/>
              <a:t>→ </a:t>
            </a:r>
            <a:r>
              <a:rPr lang="cs-CZ" sz="1800" dirty="0"/>
              <a:t>přeshraniční spolupráce → subjektivní </a:t>
            </a:r>
            <a:r>
              <a:rPr lang="cs-CZ" sz="1800" dirty="0" smtClean="0"/>
              <a:t>vnímání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Excerpce </a:t>
            </a:r>
            <a:r>
              <a:rPr lang="cs-CZ" sz="1800" dirty="0" smtClean="0"/>
              <a:t>a vlastní výzkum relevantních </a:t>
            </a:r>
            <a:r>
              <a:rPr lang="cs-CZ" sz="1800" dirty="0" smtClean="0"/>
              <a:t>materiálů, částečně s využitím připravované monografie/rukopisu publikace „České pohraničí“ (JEŘÁBEK, DOKOUPIL, HAVLÍČEK, NOVOTNÝ, ZICH 2019</a:t>
            </a:r>
            <a:r>
              <a:rPr lang="cs-CZ" sz="1800" dirty="0" smtClean="0"/>
              <a:t>?)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Rámcové podmínky v koncepčních dokumentech – postavení přeshraniční spolupráce v regionálním rozvoji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Analýza minulého a zejména současného programového období EU, tj. Operačního programu Přeshraniční spolupráce resp. </a:t>
            </a:r>
            <a:r>
              <a:rPr lang="cs-CZ" sz="1800" dirty="0" err="1" smtClean="0"/>
              <a:t>Interregu</a:t>
            </a:r>
            <a:r>
              <a:rPr lang="cs-CZ" sz="1800" dirty="0" smtClean="0"/>
              <a:t> V-A Česká republika-Polsko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Představení vybraných projektů a poznatků z empirických šetření</a:t>
            </a:r>
            <a:endParaRPr lang="cs-CZ" sz="1800" dirty="0" smtClean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18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5275" y="539025"/>
            <a:ext cx="8543925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INTERREG V-A </a:t>
            </a:r>
            <a:r>
              <a:rPr lang="cs-CZ" sz="2400" dirty="0" smtClean="0"/>
              <a:t>ČR-POLSKO 2014-2020 </a:t>
            </a:r>
            <a:br>
              <a:rPr lang="cs-CZ" sz="2400" dirty="0" smtClean="0"/>
            </a:br>
            <a:r>
              <a:rPr lang="cs-CZ" sz="2400" dirty="0" smtClean="0"/>
              <a:t>PRIORITNÍ OSY, PŘÍJEMCI, LEAD-PARTNER A PARTNER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20564"/>
              </p:ext>
            </p:extLst>
          </p:nvPr>
        </p:nvGraphicFramePr>
        <p:xfrm>
          <a:off x="482601" y="1457783"/>
          <a:ext cx="8223253" cy="4053840"/>
        </p:xfrm>
        <a:graphic>
          <a:graphicData uri="http://schemas.openxmlformats.org/drawingml/2006/table">
            <a:tbl>
              <a:tblPr/>
              <a:tblGrid>
                <a:gridCol w="1932738"/>
                <a:gridCol w="729335"/>
                <a:gridCol w="556118"/>
                <a:gridCol w="556118"/>
                <a:gridCol w="556118"/>
                <a:gridCol w="556118"/>
                <a:gridCol w="556118"/>
                <a:gridCol w="556118"/>
                <a:gridCol w="556118"/>
                <a:gridCol w="556118"/>
                <a:gridCol w="464532"/>
                <a:gridCol w="647704"/>
              </a:tblGrid>
              <a:tr h="17819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příjemce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8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kraj/vojvodství, regionální instituce vč. řízených organizací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školská zařízení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další subjekty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POLSKO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04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4825" y="615225"/>
            <a:ext cx="8066301" cy="451576"/>
          </a:xfrm>
        </p:spPr>
        <p:txBody>
          <a:bodyPr/>
          <a:lstStyle/>
          <a:p>
            <a:r>
              <a:rPr lang="cs-CZ" sz="2400" dirty="0" smtClean="0"/>
              <a:t>ALOKACE DOTACE PROJEKTŮ – LEAD-PARTNER</a:t>
            </a:r>
            <a:endParaRPr lang="cs-CZ" sz="2400" dirty="0"/>
          </a:p>
        </p:txBody>
      </p:sp>
      <p:pic>
        <p:nvPicPr>
          <p:cNvPr id="4098" name="Picture 2" descr="C:\Users\jerabek\Downloads\CZ-P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3006"/>
            <a:ext cx="7993063" cy="47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57225" y="61785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+mn-lt"/>
              </a:rPr>
              <a:t>Návrh: M. JEŘÁBEK, realizace: P. MAREK</a:t>
            </a:r>
          </a:p>
        </p:txBody>
      </p:sp>
    </p:spTree>
    <p:extLst>
      <p:ext uri="{BB962C8B-B14F-4D97-AF65-F5344CB8AC3E}">
        <p14:creationId xmlns:p14="http://schemas.microsoft.com/office/powerpoint/2010/main" val="121400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NEJÚSPĚŠNĚJŠÍ ŽADATELÉ/PŘÍJEMCI – 5+ projektů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88781"/>
              </p:ext>
            </p:extLst>
          </p:nvPr>
        </p:nvGraphicFramePr>
        <p:xfrm>
          <a:off x="546893" y="1804194"/>
          <a:ext cx="7977982" cy="3840480"/>
        </p:xfrm>
        <a:graphic>
          <a:graphicData uri="http://schemas.openxmlformats.org/drawingml/2006/table">
            <a:tbl>
              <a:tblPr/>
              <a:tblGrid>
                <a:gridCol w="2314902"/>
                <a:gridCol w="501061"/>
                <a:gridCol w="501061"/>
                <a:gridCol w="501061"/>
                <a:gridCol w="501061"/>
                <a:gridCol w="501061"/>
                <a:gridCol w="501061"/>
                <a:gridCol w="501061"/>
                <a:gridCol w="501061"/>
                <a:gridCol w="501061"/>
                <a:gridCol w="501061"/>
                <a:gridCol w="652470"/>
              </a:tblGrid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příjemce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Český Těšín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Bystrzyca</a:t>
                      </a: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Klodzka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Jastrzebie</a:t>
                      </a: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-Zdroj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Krzyzanowice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Radkow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Swidnica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Glacensis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Dolnoslezské </a:t>
                      </a:r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vojvodství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Klodzki povjat/mikroregion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NOVUM PL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Opolské vojvodství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 </a:t>
                      </a:r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Olza</a:t>
                      </a: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Cieszyn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Ostrava VŠB-TU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3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6250" y="529500"/>
            <a:ext cx="8066301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ZAPOJENÍ OBCÍ/REGIONŮ DO ČESKO-POLSKÉ PŘESHRANIČNÍ SPOLUPRÁCE</a:t>
            </a:r>
            <a:endParaRPr lang="cs-CZ" sz="2400" dirty="0"/>
          </a:p>
        </p:txBody>
      </p:sp>
      <p:pic>
        <p:nvPicPr>
          <p:cNvPr id="7170" name="Picture 2" descr="C:\Users\jerabek\Downloads\CZ-P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525551"/>
            <a:ext cx="8410575" cy="45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57225" y="61785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+mn-lt"/>
              </a:rPr>
              <a:t>Návrh: M. JEŘÁBEK, realizace: P. MAREK</a:t>
            </a:r>
          </a:p>
        </p:txBody>
      </p:sp>
    </p:spTree>
    <p:extLst>
      <p:ext uri="{BB962C8B-B14F-4D97-AF65-F5344CB8AC3E}">
        <p14:creationId xmlns:p14="http://schemas.microsoft.com/office/powerpoint/2010/main" val="417610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ZESÍŤOVÁNÍ ŠKOLSKÝCH ZAŘÍZENÍ V RÁMCI PO 3</a:t>
            </a:r>
            <a:endParaRPr lang="cs-CZ" sz="2400" dirty="0"/>
          </a:p>
        </p:txBody>
      </p:sp>
      <p:pic>
        <p:nvPicPr>
          <p:cNvPr id="8194" name="Picture 2" descr="C:\Users\jerabek\Downloads\CZ-P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28791"/>
            <a:ext cx="8840788" cy="48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57225" y="61785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+mn-lt"/>
              </a:rPr>
              <a:t>Návrh: M. JEŘÁBEK, realizace: P. MAREK</a:t>
            </a:r>
          </a:p>
        </p:txBody>
      </p:sp>
    </p:spTree>
    <p:extLst>
      <p:ext uri="{BB962C8B-B14F-4D97-AF65-F5344CB8AC3E}">
        <p14:creationId xmlns:p14="http://schemas.microsoft.com/office/powerpoint/2010/main" val="136138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HODNOCENÍ MOŽNOSTI VYUŽITÍ PROJEKTŮ ČESKO-POLSKÉ PŘESHRANIČNÍ SPOLUPRÁCE </a:t>
            </a:r>
            <a:r>
              <a:rPr lang="cs-CZ" sz="2400" b="0" dirty="0" smtClean="0"/>
              <a:t>(CESTR 2014)</a:t>
            </a:r>
            <a:endParaRPr lang="cs-CZ" sz="2400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1045" y="195870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Euroregiony Praděd a </a:t>
            </a:r>
            <a:r>
              <a:rPr lang="cs-CZ" sz="2000" dirty="0" err="1" smtClean="0"/>
              <a:t>Silesia</a:t>
            </a:r>
            <a:r>
              <a:rPr lang="cs-CZ" sz="2000" dirty="0" smtClean="0"/>
              <a:t>, obce CZ 49/20 – PL 17/6 gmin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Dotazník ze 4 otázek:</a:t>
            </a:r>
          </a:p>
          <a:p>
            <a:pPr lvl="1"/>
            <a:r>
              <a:rPr lang="cs-CZ" sz="1600" dirty="0"/>
              <a:t>hodnocení programového období 2007-2013, seznam realizovaných projektů (28)</a:t>
            </a:r>
          </a:p>
          <a:p>
            <a:pPr lvl="1"/>
            <a:r>
              <a:rPr lang="cs-CZ" sz="1600" dirty="0"/>
              <a:t>budoucí rozvoj obcí a </a:t>
            </a:r>
          </a:p>
          <a:p>
            <a:pPr lvl="1"/>
            <a:r>
              <a:rPr lang="cs-CZ" sz="1600" dirty="0"/>
              <a:t>přeshraniční spolupráce v období 2014-2020, návrh projektů (23)</a:t>
            </a:r>
          </a:p>
          <a:p>
            <a:pPr lvl="1"/>
            <a:r>
              <a:rPr lang="cs-CZ" sz="1600" dirty="0" smtClean="0"/>
              <a:t>zaměření</a:t>
            </a:r>
            <a:r>
              <a:rPr lang="cs-CZ" sz="1600" dirty="0"/>
              <a:t>: dopravní dostupnost, ochrana životního prostředí, cestovní ruch, prevence rizik, vzdělávání, institucionální spolupráce, </a:t>
            </a:r>
            <a:r>
              <a:rPr lang="cs-CZ" sz="1600" dirty="0" smtClean="0"/>
              <a:t>kultura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800" dirty="0" smtClean="0"/>
              <a:t>Většina respondentů (42 %) v minulé období spíše spokojena, 35 % představitelů obcí velmi spokojeno.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V rámci přípravy a realizace projektu je do budoucna zapotřebí zjednodušit administrativu řízení projektů a urychlit financování v rámci dotací pro dotčené obce. </a:t>
            </a:r>
          </a:p>
        </p:txBody>
      </p:sp>
    </p:spTree>
    <p:extLst>
      <p:ext uri="{BB962C8B-B14F-4D97-AF65-F5344CB8AC3E}">
        <p14:creationId xmlns:p14="http://schemas.microsoft.com/office/powerpoint/2010/main" val="109859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HODNOCENÍ UŽITEČNOSTI PROJEKTŮ </a:t>
            </a:r>
            <a:br>
              <a:rPr lang="cs-CZ" sz="2400" dirty="0" smtClean="0"/>
            </a:br>
            <a:r>
              <a:rPr lang="cs-CZ" sz="2400" dirty="0" smtClean="0"/>
              <a:t>PODLE OBLASTÍ – </a:t>
            </a:r>
            <a:br>
              <a:rPr lang="cs-CZ" sz="2400" dirty="0" smtClean="0"/>
            </a:br>
            <a:r>
              <a:rPr lang="cs-CZ" sz="2400" dirty="0" smtClean="0"/>
              <a:t>VNITŘNÍ KRUH 2007-2013, VNĚJŠÍ KRUH 2014-2020</a:t>
            </a:r>
            <a:endParaRPr lang="cs-CZ" sz="2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33781"/>
              </p:ext>
            </p:extLst>
          </p:nvPr>
        </p:nvGraphicFramePr>
        <p:xfrm>
          <a:off x="1305718" y="2428875"/>
          <a:ext cx="606663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028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1" y="720000"/>
            <a:ext cx="8301596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MAPOVACÍ STUDIE ČESKO-POLSKÉ PŘESHRANIČNÍ SPOLUPRÁCE ŠKOL NA TŘINECKU </a:t>
            </a:r>
            <a:r>
              <a:rPr lang="cs-CZ" sz="2400" b="0" dirty="0" smtClean="0"/>
              <a:t>(BÖHM A KOL. 2014)</a:t>
            </a:r>
            <a:endParaRPr lang="cs-CZ" sz="2400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9145" y="188250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Součást/příloha Akčního plánu vzniku přeshraničního trhu práce na </a:t>
            </a:r>
            <a:r>
              <a:rPr lang="cs-CZ" sz="2000" dirty="0" err="1" smtClean="0"/>
              <a:t>Třinecku</a:t>
            </a:r>
            <a:endParaRPr lang="cs-CZ" sz="2000" dirty="0" smtClean="0"/>
          </a:p>
          <a:p>
            <a:r>
              <a:rPr lang="cs-CZ" sz="2000" dirty="0" smtClean="0"/>
              <a:t>Návrh kooperačních oblastí: </a:t>
            </a:r>
            <a:endParaRPr lang="cs-CZ" sz="2000" dirty="0"/>
          </a:p>
          <a:p>
            <a:pPr lvl="1"/>
            <a:r>
              <a:rPr lang="cs-CZ" sz="1600" dirty="0" smtClean="0"/>
              <a:t>Tvorba </a:t>
            </a:r>
            <a:r>
              <a:rPr lang="cs-CZ" sz="1600" dirty="0"/>
              <a:t>a provoz databáze spolupracujících škol; </a:t>
            </a:r>
          </a:p>
          <a:p>
            <a:pPr lvl="1"/>
            <a:r>
              <a:rPr lang="cs-CZ" sz="1600" dirty="0" smtClean="0"/>
              <a:t>Spolupráce </a:t>
            </a:r>
            <a:r>
              <a:rPr lang="cs-CZ" sz="1600" dirty="0"/>
              <a:t>poskytovatelů odborného vzdělávání; </a:t>
            </a:r>
          </a:p>
          <a:p>
            <a:pPr lvl="1"/>
            <a:r>
              <a:rPr lang="cs-CZ" sz="1600" dirty="0" smtClean="0"/>
              <a:t>Spolupráce </a:t>
            </a:r>
            <a:r>
              <a:rPr lang="cs-CZ" sz="1600" dirty="0"/>
              <a:t>poskytovatelů neformálního vzdělávání pracujících s mládeží; </a:t>
            </a:r>
          </a:p>
          <a:p>
            <a:pPr lvl="1"/>
            <a:r>
              <a:rPr lang="cs-CZ" sz="1600" dirty="0" smtClean="0"/>
              <a:t>Podpora </a:t>
            </a:r>
            <a:r>
              <a:rPr lang="cs-CZ" sz="1600" dirty="0"/>
              <a:t>výuky jazyků sousedů, zejména polštiny v ČR/SR a naopak; </a:t>
            </a:r>
          </a:p>
          <a:p>
            <a:pPr lvl="1"/>
            <a:r>
              <a:rPr lang="cs-CZ" sz="1600" dirty="0" smtClean="0"/>
              <a:t>Přizpůsobení </a:t>
            </a:r>
            <a:r>
              <a:rPr lang="cs-CZ" sz="1600" dirty="0"/>
              <a:t>vzdělávacích obsahů škol skutečnosti, že jsme v přeshraniční oblasti; </a:t>
            </a:r>
          </a:p>
          <a:p>
            <a:pPr lvl="1"/>
            <a:r>
              <a:rPr lang="cs-CZ" sz="1600" dirty="0" smtClean="0"/>
              <a:t>Zahájení </a:t>
            </a:r>
            <a:r>
              <a:rPr lang="cs-CZ" sz="1600" dirty="0"/>
              <a:t>fungování systému přeshraničních praxí; </a:t>
            </a:r>
          </a:p>
          <a:p>
            <a:pPr lvl="1"/>
            <a:r>
              <a:rPr lang="cs-CZ" sz="1600" dirty="0" smtClean="0"/>
              <a:t>Naplňování </a:t>
            </a:r>
            <a:r>
              <a:rPr lang="cs-CZ" sz="1600" dirty="0"/>
              <a:t>kompetencí učitelů, jak pracovat s přeshraničními prvky ve výuce. 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Návrh konkrétních projektů, mj. založení </a:t>
            </a:r>
            <a:r>
              <a:rPr lang="cs-CZ" sz="2000" dirty="0" err="1" smtClean="0"/>
              <a:t>Euroinstitutu</a:t>
            </a:r>
            <a:r>
              <a:rPr lang="cs-CZ" sz="2000" dirty="0" smtClean="0"/>
              <a:t> PL-CZ-SK</a:t>
            </a:r>
          </a:p>
          <a:p>
            <a:pPr lvl="1"/>
            <a:r>
              <a:rPr lang="cs-CZ" sz="1600" dirty="0" smtClean="0"/>
              <a:t>vzor DE-F, </a:t>
            </a:r>
            <a:r>
              <a:rPr lang="cs-CZ" sz="1600" dirty="0" err="1" smtClean="0"/>
              <a:t>Kehl-Strasbourg</a:t>
            </a:r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Vlastní šetření</a:t>
            </a:r>
          </a:p>
          <a:p>
            <a:pPr lvl="1"/>
            <a:r>
              <a:rPr lang="cs-CZ" sz="1600" dirty="0" smtClean="0"/>
              <a:t>17 + 13 středních škol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99276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VYBRANÉ POZNATKY Z DOTAZNÍKOVÉHO ŠETŘENÍ</a:t>
            </a:r>
            <a:endParaRPr lang="cs-CZ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63091"/>
              </p:ext>
            </p:extLst>
          </p:nvPr>
        </p:nvGraphicFramePr>
        <p:xfrm>
          <a:off x="695326" y="2348071"/>
          <a:ext cx="7667624" cy="1337310"/>
        </p:xfrm>
        <a:graphic>
          <a:graphicData uri="http://schemas.openxmlformats.org/drawingml/2006/table">
            <a:tbl>
              <a:tblPr/>
              <a:tblGrid>
                <a:gridCol w="3629024"/>
                <a:gridCol w="1762125"/>
                <a:gridCol w="22764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vybrané otázky / témata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zkušenosti s přeshraniční CZ-PL spoluprací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17//12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13//6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spolupracující cílové skupiny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celá škola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jednotlivé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vzájemné poznávání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dále společné učení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cesty ke zlepšení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finance, zjednodušená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budoucnost společných vzdělávacích aktivit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všech 30 škol 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15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7579" y="866775"/>
            <a:ext cx="8274819" cy="12668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200" dirty="0"/>
              <a:t>ČESKO-POLSKÁ SPOLUPRÁCE – 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2000" dirty="0"/>
              <a:t>ŠANCE VYUŽITÁ ČI PROMARNĚNÁ?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61730" y="4879674"/>
            <a:ext cx="5237574" cy="1319708"/>
          </a:xfrm>
        </p:spPr>
        <p:txBody>
          <a:bodyPr/>
          <a:lstStyle/>
          <a:p>
            <a:r>
              <a:rPr lang="cs-CZ" sz="2000" dirty="0" smtClean="0"/>
              <a:t>Děkuji Vám za pozornost</a:t>
            </a:r>
            <a:r>
              <a:rPr lang="cs-CZ" sz="2000" dirty="0" smtClean="0"/>
              <a:t>!</a:t>
            </a:r>
            <a:endParaRPr lang="cs-CZ" sz="2000" dirty="0" smtClean="0"/>
          </a:p>
        </p:txBody>
      </p:sp>
      <p:pic>
        <p:nvPicPr>
          <p:cNvPr id="7" name="obrázek 1" descr="PodpisM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356" y="5407248"/>
            <a:ext cx="1820649" cy="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554989" y="5909903"/>
            <a:ext cx="248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hlinkClick r:id="rId3"/>
              </a:rPr>
              <a:t>jerabek@sci.muni.cz</a:t>
            </a:r>
            <a:endParaRPr lang="cs-CZ" sz="20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1" y="2133581"/>
            <a:ext cx="1991629" cy="26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9" y="2133580"/>
            <a:ext cx="3256478" cy="26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83" y="2133580"/>
            <a:ext cx="3480216" cy="26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35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6515" y="518252"/>
            <a:ext cx="8066301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VĚDA/VÝZKUM ČESKO-POLSKÉHO POHRANIČÍ / 1</a:t>
            </a:r>
            <a:endParaRPr lang="cs-CZ" sz="24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0875" y="1403498"/>
            <a:ext cx="8506045" cy="46517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/>
              <a:t>Regionální identita obyvatel euroregionu </a:t>
            </a:r>
            <a:r>
              <a:rPr lang="pt-BR" sz="2000" dirty="0" smtClean="0"/>
              <a:t>Nisa</a:t>
            </a:r>
            <a:r>
              <a:rPr lang="cs-CZ" sz="2000" dirty="0" smtClean="0"/>
              <a:t> </a:t>
            </a:r>
          </a:p>
          <a:p>
            <a:pPr lvl="1"/>
            <a:r>
              <a:rPr lang="pt-BR" sz="1600" dirty="0" smtClean="0"/>
              <a:t>2001 – 2002</a:t>
            </a:r>
            <a:r>
              <a:rPr lang="cs-CZ" sz="1600" dirty="0" smtClean="0"/>
              <a:t>, SOÚ AV ČR / Ústí n. L., Univerzita</a:t>
            </a:r>
            <a:r>
              <a:rPr lang="cs-CZ" sz="1600" dirty="0"/>
              <a:t> </a:t>
            </a:r>
            <a:r>
              <a:rPr lang="cs-CZ" sz="1600" dirty="0" smtClean="0"/>
              <a:t>Göttingen, Univerzita </a:t>
            </a:r>
            <a:r>
              <a:rPr lang="cs-CZ" sz="1600" dirty="0" err="1" smtClean="0"/>
              <a:t>Wroclaw</a:t>
            </a:r>
            <a:r>
              <a:rPr lang="cs-CZ" sz="1600" dirty="0"/>
              <a:t>)</a:t>
            </a:r>
            <a:endParaRPr lang="pt-BR" sz="1600" dirty="0"/>
          </a:p>
          <a:p>
            <a:pPr lvl="1"/>
            <a:r>
              <a:rPr lang="cs-CZ" sz="1600" dirty="0" smtClean="0"/>
              <a:t>poznání </a:t>
            </a:r>
            <a:r>
              <a:rPr lang="cs-CZ" sz="1600" dirty="0"/>
              <a:t>procesů poválečného konstituování (změny) regionální identity a mentality </a:t>
            </a:r>
            <a:r>
              <a:rPr lang="cs-CZ" sz="1600" dirty="0" smtClean="0"/>
              <a:t>obyvatel </a:t>
            </a:r>
            <a:r>
              <a:rPr lang="cs-CZ" sz="1600" dirty="0"/>
              <a:t>české, německé a polské části </a:t>
            </a:r>
            <a:r>
              <a:rPr lang="cs-CZ" sz="1600" dirty="0" smtClean="0"/>
              <a:t>regionu, konstituování </a:t>
            </a:r>
            <a:r>
              <a:rPr lang="cs-CZ" sz="1600" dirty="0"/>
              <a:t>a změn územních </a:t>
            </a:r>
            <a:r>
              <a:rPr lang="cs-CZ" sz="1600" dirty="0" smtClean="0"/>
              <a:t>společenství, hodnotová orientace </a:t>
            </a:r>
            <a:r>
              <a:rPr lang="cs-CZ" sz="1600" dirty="0"/>
              <a:t>generace „dědů“ a „</a:t>
            </a:r>
            <a:r>
              <a:rPr lang="cs-CZ" sz="1600" dirty="0" smtClean="0"/>
              <a:t>vnuků“</a:t>
            </a:r>
          </a:p>
          <a:p>
            <a:pPr lvl="1"/>
            <a:r>
              <a:rPr lang="cs-CZ" sz="1600" dirty="0" smtClean="0"/>
              <a:t>ZICH </a:t>
            </a:r>
            <a:r>
              <a:rPr lang="cs-CZ" sz="1600" dirty="0" err="1"/>
              <a:t>ed</a:t>
            </a:r>
            <a:r>
              <a:rPr lang="cs-CZ" sz="1600" dirty="0"/>
              <a:t>. </a:t>
            </a:r>
            <a:r>
              <a:rPr lang="cs-CZ" sz="1600" dirty="0" smtClean="0"/>
              <a:t>2003, ALHEIT, SZLACHCICOVA, ZICH, 2006</a:t>
            </a:r>
          </a:p>
          <a:p>
            <a:pPr marL="324000" lvl="1" indent="0">
              <a:buNone/>
            </a:pPr>
            <a:endParaRPr lang="pt-BR" sz="16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Analýza přeshraniční spolupráce v euroregionálních strukturách na česko-polském pohraničí </a:t>
            </a:r>
          </a:p>
          <a:p>
            <a:pPr lvl="1"/>
            <a:r>
              <a:rPr lang="cs-CZ" sz="1600" dirty="0" smtClean="0"/>
              <a:t>MZV ČR, 2005-2006, UP Olomouc, UJEP Ústí n. L.</a:t>
            </a:r>
          </a:p>
          <a:p>
            <a:pPr lvl="1"/>
            <a:r>
              <a:rPr lang="cs-CZ" sz="1600" dirty="0" smtClean="0"/>
              <a:t>Empirický výzkum v Euroregionu </a:t>
            </a:r>
            <a:r>
              <a:rPr lang="cs-CZ" sz="1600" dirty="0" err="1" smtClean="0"/>
              <a:t>Glacensis</a:t>
            </a:r>
            <a:r>
              <a:rPr lang="cs-CZ" sz="1600" dirty="0" smtClean="0"/>
              <a:t>, oboustranně </a:t>
            </a:r>
          </a:p>
          <a:p>
            <a:pPr lvl="1"/>
            <a:r>
              <a:rPr lang="cs-CZ" sz="1600" dirty="0" smtClean="0"/>
              <a:t>SZCZYRBA, SMOLOVÁ, JEŘÁBEK 2006</a:t>
            </a:r>
          </a:p>
          <a:p>
            <a:pPr marL="324000" lvl="1" indent="0">
              <a:buNone/>
            </a:pPr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Výzkum regionální </a:t>
            </a:r>
            <a:r>
              <a:rPr lang="cs-CZ" sz="1800" dirty="0"/>
              <a:t>identity, národnostní otázky či vymezení hranice 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Sociologický </a:t>
            </a:r>
            <a:r>
              <a:rPr lang="cs-CZ" sz="1800" dirty="0"/>
              <a:t>a prostorový výzkum vybraných regionů na česko-polské </a:t>
            </a:r>
            <a:r>
              <a:rPr lang="cs-CZ" sz="1800" dirty="0" smtClean="0"/>
              <a:t>hranici</a:t>
            </a:r>
          </a:p>
          <a:p>
            <a:pPr>
              <a:lnSpc>
                <a:spcPct val="100000"/>
              </a:lnSpc>
            </a:pPr>
            <a:endParaRPr lang="cs-CZ" sz="200" dirty="0" smtClean="0"/>
          </a:p>
          <a:p>
            <a:pPr lvl="1"/>
            <a:r>
              <a:rPr lang="cs-CZ" sz="1600" dirty="0" smtClean="0"/>
              <a:t>OU Ostrava</a:t>
            </a:r>
          </a:p>
          <a:p>
            <a:pPr lvl="1"/>
            <a:r>
              <a:rPr lang="cs-CZ" sz="1600" dirty="0" smtClean="0"/>
              <a:t>PREMUSOVÁ 1996, SIWEK, KAŇOK 2000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40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6933" y="517981"/>
            <a:ext cx="8066301" cy="451576"/>
          </a:xfrm>
        </p:spPr>
        <p:txBody>
          <a:bodyPr/>
          <a:lstStyle/>
          <a:p>
            <a:r>
              <a:rPr lang="cs-CZ" sz="2400" dirty="0"/>
              <a:t>VĚDA/VÝZKUM ČESKO-POLSKÉHO </a:t>
            </a:r>
            <a:r>
              <a:rPr lang="cs-CZ" sz="2400" dirty="0" smtClean="0"/>
              <a:t>POHRANIČÍ / 2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9462" y="1394291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Rozvojové zájmy pohraničních regionů (na příkladu </a:t>
            </a:r>
            <a:r>
              <a:rPr lang="cs-CZ" sz="1800" dirty="0" err="1"/>
              <a:t>Orlicka</a:t>
            </a:r>
            <a:r>
              <a:rPr lang="cs-CZ" sz="1800" dirty="0"/>
              <a:t>) </a:t>
            </a:r>
            <a:endParaRPr lang="cs-CZ" sz="1800" dirty="0" smtClean="0"/>
          </a:p>
          <a:p>
            <a:pPr lvl="1"/>
            <a:r>
              <a:rPr lang="cs-CZ" sz="1600" dirty="0" smtClean="0"/>
              <a:t>MŠMT </a:t>
            </a:r>
            <a:r>
              <a:rPr lang="cs-CZ" sz="1600" dirty="0"/>
              <a:t>ČR, 2006-2011, </a:t>
            </a:r>
            <a:r>
              <a:rPr lang="cs-CZ" sz="1600" dirty="0" smtClean="0"/>
              <a:t>SOÚ </a:t>
            </a:r>
            <a:r>
              <a:rPr lang="cs-CZ" sz="1600" dirty="0"/>
              <a:t>AV ČR, ÚSD AV ČR, Sdružení obcí Orlicko</a:t>
            </a:r>
            <a:r>
              <a:rPr lang="cs-CZ" sz="1600" dirty="0" smtClean="0"/>
              <a:t>)</a:t>
            </a:r>
            <a:r>
              <a:rPr lang="cs-CZ" sz="1600" dirty="0"/>
              <a:t> </a:t>
            </a:r>
            <a:endParaRPr lang="cs-CZ" sz="1600" dirty="0" smtClean="0"/>
          </a:p>
          <a:p>
            <a:pPr lvl="1"/>
            <a:r>
              <a:rPr lang="cs-CZ" sz="1600" dirty="0"/>
              <a:t>Místní </a:t>
            </a:r>
            <a:r>
              <a:rPr lang="cs-CZ" sz="1600" dirty="0" smtClean="0"/>
              <a:t>společenství, heterogenita, symptom územního outsidera</a:t>
            </a:r>
          </a:p>
          <a:p>
            <a:pPr lvl="1"/>
            <a:r>
              <a:rPr lang="cs-CZ" sz="1600" dirty="0" smtClean="0"/>
              <a:t>VAISHAR, VAJDOVÁ </a:t>
            </a:r>
            <a:r>
              <a:rPr lang="cs-CZ" sz="1600" dirty="0" err="1" smtClean="0"/>
              <a:t>eds</a:t>
            </a:r>
            <a:r>
              <a:rPr lang="cs-CZ" sz="1600" dirty="0" smtClean="0"/>
              <a:t>. 2009</a:t>
            </a:r>
          </a:p>
          <a:p>
            <a:pPr marL="324000" lvl="1" indent="0"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Slezsko</a:t>
            </a:r>
            <a:r>
              <a:rPr lang="cs-CZ" sz="2000" dirty="0"/>
              <a:t>: Paměť – identita – </a:t>
            </a:r>
            <a:r>
              <a:rPr lang="cs-CZ" sz="2000" dirty="0" smtClean="0"/>
              <a:t>region</a:t>
            </a:r>
          </a:p>
          <a:p>
            <a:pPr lvl="1"/>
            <a:r>
              <a:rPr lang="cs-CZ" sz="1600" dirty="0"/>
              <a:t>MK ČR – NAKI, 2011–2015, Slezský ústav / Slezské muzeum v Opavě</a:t>
            </a:r>
          </a:p>
          <a:p>
            <a:pPr lvl="1"/>
            <a:r>
              <a:rPr lang="cs-CZ" sz="1600" dirty="0"/>
              <a:t>zachování, rozvoji a kultivaci regionálních a národních identit a kolektivní a historické paměti obyvatel Slezska a severní Moravy</a:t>
            </a:r>
          </a:p>
          <a:p>
            <a:pPr lvl="1"/>
            <a:r>
              <a:rPr lang="cs-CZ" sz="1600" dirty="0"/>
              <a:t>uspořádání šestidílného cyklu výstav s názvem Slezsko: Lidé a země </a:t>
            </a:r>
          </a:p>
          <a:p>
            <a:pPr lvl="1"/>
            <a:r>
              <a:rPr lang="cs-CZ" sz="1600" dirty="0" smtClean="0"/>
              <a:t>ŠRAJEROVÁ</a:t>
            </a:r>
          </a:p>
          <a:p>
            <a:pPr marL="324000" lvl="1" indent="0"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dirty="0"/>
              <a:t>Proměny způsobu života a modernizační procesy v mikroregionu </a:t>
            </a:r>
            <a:r>
              <a:rPr lang="cs-CZ" sz="2000" dirty="0" smtClean="0"/>
              <a:t>Hlučínsko</a:t>
            </a:r>
          </a:p>
          <a:p>
            <a:pPr lvl="1"/>
            <a:r>
              <a:rPr lang="cs-CZ" sz="1600" dirty="0" smtClean="0"/>
              <a:t>GA ČR 2013-2015UP Olomouc, VŠFS Praha</a:t>
            </a:r>
          </a:p>
          <a:p>
            <a:pPr lvl="1"/>
            <a:r>
              <a:rPr lang="cs-CZ" sz="1600" dirty="0" smtClean="0"/>
              <a:t>národní identita </a:t>
            </a:r>
            <a:r>
              <a:rPr lang="cs-CZ" sz="1600" dirty="0"/>
              <a:t>a </a:t>
            </a:r>
            <a:r>
              <a:rPr lang="cs-CZ" sz="1600" dirty="0" smtClean="0"/>
              <a:t>vazby </a:t>
            </a:r>
            <a:r>
              <a:rPr lang="cs-CZ" sz="1600" dirty="0"/>
              <a:t>obyvatel Hlučínska na zahraniční krajany, </a:t>
            </a:r>
            <a:r>
              <a:rPr lang="cs-CZ" sz="1600" dirty="0" smtClean="0"/>
              <a:t>zejm. Němce, konzervatismus, </a:t>
            </a:r>
            <a:r>
              <a:rPr lang="cs-CZ" sz="1600" dirty="0"/>
              <a:t>souvislost hodnotové orientace a historické paměti, podporovaná nadále silnou religiozitou populace</a:t>
            </a:r>
            <a:endParaRPr lang="cs-CZ" sz="1600" dirty="0" smtClean="0"/>
          </a:p>
          <a:p>
            <a:pPr lvl="1"/>
            <a:r>
              <a:rPr lang="cs-CZ" sz="1600" dirty="0" smtClean="0"/>
              <a:t>ZICH, ANÝŽOVÁ a kol. 2016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4199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309" y="667108"/>
            <a:ext cx="8066301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VĚDA/VÝZKUM ČESKO-POLSKÉHO POHRANIČÍ / </a:t>
            </a:r>
            <a:r>
              <a:rPr lang="cs-CZ" sz="2400" dirty="0" smtClean="0"/>
              <a:t>3</a:t>
            </a:r>
            <a:endParaRPr lang="cs-CZ" sz="24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351" y="1477135"/>
            <a:ext cx="813390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mezinárodní vědecké konference „</a:t>
            </a:r>
            <a:r>
              <a:rPr lang="cs-CZ" sz="2000" dirty="0" err="1"/>
              <a:t>Colloquium</a:t>
            </a:r>
            <a:r>
              <a:rPr lang="cs-CZ" sz="2000" dirty="0"/>
              <a:t> </a:t>
            </a:r>
            <a:r>
              <a:rPr lang="cs-CZ" sz="2000" dirty="0" err="1"/>
              <a:t>Opole</a:t>
            </a:r>
            <a:r>
              <a:rPr lang="cs-CZ" sz="2000" dirty="0"/>
              <a:t>. </a:t>
            </a:r>
            <a:r>
              <a:rPr lang="cs-CZ" sz="2000" dirty="0" err="1"/>
              <a:t>Polacy</a:t>
            </a:r>
            <a:r>
              <a:rPr lang="cs-CZ" sz="2000" dirty="0"/>
              <a:t> – </a:t>
            </a:r>
            <a:r>
              <a:rPr lang="cs-CZ" sz="2000" dirty="0" err="1"/>
              <a:t>Niemcy</a:t>
            </a:r>
            <a:r>
              <a:rPr lang="cs-CZ" sz="2000" dirty="0"/>
              <a:t> – </a:t>
            </a:r>
            <a:r>
              <a:rPr lang="cs-CZ" sz="2000" dirty="0" err="1" smtClean="0"/>
              <a:t>Czesi</a:t>
            </a:r>
            <a:r>
              <a:rPr lang="cs-CZ" sz="2000" dirty="0" smtClean="0"/>
              <a:t>“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periodikum „</a:t>
            </a:r>
            <a:r>
              <a:rPr lang="cs-CZ" sz="2000" dirty="0" err="1"/>
              <a:t>Pogranicze</a:t>
            </a:r>
            <a:r>
              <a:rPr lang="cs-CZ" sz="2000" dirty="0"/>
              <a:t>. </a:t>
            </a:r>
            <a:r>
              <a:rPr lang="cs-CZ" sz="2000" dirty="0" err="1"/>
              <a:t>Polish</a:t>
            </a:r>
            <a:r>
              <a:rPr lang="cs-CZ" sz="2000" dirty="0"/>
              <a:t> </a:t>
            </a:r>
            <a:r>
              <a:rPr lang="cs-CZ" sz="2000" dirty="0" err="1"/>
              <a:t>Borderlands</a:t>
            </a:r>
            <a:r>
              <a:rPr lang="cs-CZ" sz="2000" dirty="0"/>
              <a:t> </a:t>
            </a:r>
            <a:r>
              <a:rPr lang="cs-CZ" sz="2000" dirty="0" err="1"/>
              <a:t>Studies</a:t>
            </a:r>
            <a:r>
              <a:rPr lang="cs-CZ" sz="2000" dirty="0"/>
              <a:t>”</a:t>
            </a:r>
          </a:p>
          <a:p>
            <a:pPr lvl="1"/>
            <a:r>
              <a:rPr lang="cs-CZ" sz="1600" dirty="0" err="1"/>
              <a:t>Uniwersytet</a:t>
            </a:r>
            <a:r>
              <a:rPr lang="cs-CZ" sz="1600" dirty="0"/>
              <a:t> </a:t>
            </a:r>
            <a:r>
              <a:rPr lang="cs-CZ" sz="1600" dirty="0" err="1"/>
              <a:t>Opolski</a:t>
            </a:r>
            <a:r>
              <a:rPr lang="cs-CZ" sz="1600" dirty="0"/>
              <a:t>, TRZCIELIŃSKA-POLUS </a:t>
            </a:r>
            <a:r>
              <a:rPr lang="cs-CZ" sz="1600" dirty="0" smtClean="0"/>
              <a:t>2007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Trojzemí</a:t>
            </a:r>
            <a:r>
              <a:rPr lang="cs-CZ" sz="2000" dirty="0" smtClean="0"/>
              <a:t> </a:t>
            </a:r>
            <a:r>
              <a:rPr lang="cs-CZ" sz="2000" dirty="0"/>
              <a:t>2020. Perspektivy rozvoje příhraničního území Sasko – Severní Čechy – Dolní Slezsko </a:t>
            </a:r>
            <a:endParaRPr lang="cs-CZ" sz="2000" dirty="0" smtClean="0"/>
          </a:p>
          <a:p>
            <a:pPr lvl="1"/>
            <a:r>
              <a:rPr lang="cs-CZ" sz="1600" dirty="0"/>
              <a:t>Přeshraniční trh práce</a:t>
            </a:r>
          </a:p>
          <a:p>
            <a:pPr lvl="1"/>
            <a:r>
              <a:rPr lang="cs-CZ" sz="1600" dirty="0"/>
              <a:t>OBREBALSKI 2011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Univerzita Nisa (2000), participace: TU v Liberci, </a:t>
            </a:r>
            <a:r>
              <a:rPr lang="cs-CZ" sz="1600" dirty="0" err="1"/>
              <a:t>Hochschule</a:t>
            </a:r>
            <a:r>
              <a:rPr lang="cs-CZ" sz="1600" dirty="0"/>
              <a:t> </a:t>
            </a:r>
            <a:r>
              <a:rPr lang="cs-CZ" sz="1600" dirty="0" err="1"/>
              <a:t>Zittau</a:t>
            </a:r>
            <a:r>
              <a:rPr lang="cs-CZ" sz="1600" dirty="0"/>
              <a:t>/</a:t>
            </a:r>
            <a:r>
              <a:rPr lang="cs-CZ" sz="1600" dirty="0" err="1"/>
              <a:t>Görlitz</a:t>
            </a:r>
            <a:r>
              <a:rPr lang="cs-CZ" sz="1600" dirty="0"/>
              <a:t> a </a:t>
            </a:r>
            <a:r>
              <a:rPr lang="cs-CZ" sz="1600" dirty="0" err="1"/>
              <a:t>Politechnika</a:t>
            </a:r>
            <a:r>
              <a:rPr lang="cs-CZ" sz="1600" dirty="0"/>
              <a:t> </a:t>
            </a:r>
            <a:r>
              <a:rPr lang="cs-CZ" sz="1600" dirty="0" err="1"/>
              <a:t>Wroclawska</a:t>
            </a:r>
            <a:r>
              <a:rPr lang="cs-CZ" sz="1600" dirty="0"/>
              <a:t>, obor Management a marketing se specializací Informační a komunikační </a:t>
            </a:r>
            <a:r>
              <a:rPr lang="cs-CZ" sz="1600" dirty="0" smtClean="0"/>
              <a:t>management</a:t>
            </a:r>
          </a:p>
          <a:p>
            <a:pPr lvl="1"/>
            <a:endParaRPr lang="cs-CZ" sz="2000" dirty="0" smtClean="0"/>
          </a:p>
          <a:p>
            <a:pPr marL="324000" lvl="1" indent="0">
              <a:buNone/>
            </a:pPr>
            <a:endParaRPr lang="cs-CZ" sz="1600" dirty="0"/>
          </a:p>
          <a:p>
            <a:pPr lvl="1"/>
            <a:endParaRPr lang="cs-CZ" sz="1600" dirty="0" smtClean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40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8830" y="592203"/>
            <a:ext cx="6998389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REGIONÁLNÍ POLITIKA/ROZVOJ / 1</a:t>
            </a:r>
            <a:endParaRPr lang="cs-CZ" sz="2400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5668" y="1606941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Strategie regionálního rozvoje ČR 2007-2013 (2006)</a:t>
            </a:r>
          </a:p>
          <a:p>
            <a:pPr lvl="1"/>
            <a:r>
              <a:rPr lang="cs-CZ" sz="1600" dirty="0" smtClean="0"/>
              <a:t>Kap. </a:t>
            </a:r>
            <a:r>
              <a:rPr lang="cs-CZ" sz="1600" dirty="0"/>
              <a:t>Přeshraniční a meziregionální </a:t>
            </a:r>
            <a:r>
              <a:rPr lang="cs-CZ" sz="1600" dirty="0" smtClean="0"/>
              <a:t>spolupráce, meziregionální disparity</a:t>
            </a:r>
          </a:p>
          <a:p>
            <a:pPr lvl="1"/>
            <a:r>
              <a:rPr lang="cs-CZ" sz="1600" dirty="0" smtClean="0"/>
              <a:t>Nedokončená páteřní </a:t>
            </a:r>
            <a:r>
              <a:rPr lang="cs-CZ" sz="1600" dirty="0"/>
              <a:t>síť </a:t>
            </a:r>
            <a:r>
              <a:rPr lang="cs-CZ" sz="1600" dirty="0" smtClean="0"/>
              <a:t>dálnic, bariéra </a:t>
            </a:r>
            <a:r>
              <a:rPr lang="cs-CZ" sz="1600" dirty="0"/>
              <a:t>pro dostupnost některých </a:t>
            </a:r>
            <a:r>
              <a:rPr lang="cs-CZ" sz="1600" dirty="0" smtClean="0"/>
              <a:t>regionů/krajů, mj.  Pardubický a </a:t>
            </a:r>
            <a:r>
              <a:rPr lang="cs-CZ" sz="1600" dirty="0"/>
              <a:t>Moravskoslezský </a:t>
            </a:r>
            <a:r>
              <a:rPr lang="cs-CZ" sz="1600" dirty="0" smtClean="0"/>
              <a:t>kraj, napojení na </a:t>
            </a:r>
            <a:r>
              <a:rPr lang="cs-CZ" sz="1600" dirty="0"/>
              <a:t>sousední </a:t>
            </a:r>
            <a:r>
              <a:rPr lang="cs-CZ" sz="1600" dirty="0" smtClean="0"/>
              <a:t>státy</a:t>
            </a:r>
          </a:p>
          <a:p>
            <a:pPr lvl="1"/>
            <a:r>
              <a:rPr lang="cs-CZ" sz="1600" dirty="0" smtClean="0"/>
              <a:t>zaostávání </a:t>
            </a:r>
            <a:r>
              <a:rPr lang="cs-CZ" sz="1600" dirty="0"/>
              <a:t>ekonomické úrovně značné části příhraničních </a:t>
            </a:r>
            <a:r>
              <a:rPr lang="cs-CZ" sz="1600" dirty="0" smtClean="0"/>
              <a:t>okresů</a:t>
            </a:r>
          </a:p>
          <a:p>
            <a:pPr lvl="1"/>
            <a:r>
              <a:rPr lang="cs-CZ" sz="1600" dirty="0"/>
              <a:t>vstup do EU otevírá nové vztahy k oblastem sousedních zemí a jejich centrům, navazujícím z druhé strany </a:t>
            </a:r>
            <a:r>
              <a:rPr lang="cs-CZ" sz="1600" dirty="0" smtClean="0"/>
              <a:t>hranice, např. společná centra přeshraničního prostoru</a:t>
            </a:r>
          </a:p>
          <a:p>
            <a:pPr lvl="1"/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Strategie regionálního rozvoje ČR </a:t>
            </a:r>
            <a:r>
              <a:rPr lang="cs-CZ" sz="2000" dirty="0" smtClean="0"/>
              <a:t>2014-2020 </a:t>
            </a:r>
            <a:r>
              <a:rPr lang="cs-CZ" sz="2000" dirty="0"/>
              <a:t>(</a:t>
            </a:r>
            <a:r>
              <a:rPr lang="cs-CZ" sz="2000" dirty="0" smtClean="0"/>
              <a:t>2013)</a:t>
            </a:r>
            <a:endParaRPr lang="cs-CZ" sz="2000" dirty="0"/>
          </a:p>
          <a:p>
            <a:pPr lvl="1"/>
            <a:r>
              <a:rPr lang="cs-CZ" sz="1600" dirty="0" smtClean="0"/>
              <a:t>Pohraničí CZ-PL explicitně nezmiňováno</a:t>
            </a:r>
          </a:p>
          <a:p>
            <a:pPr marL="324000" lvl="1" indent="0">
              <a:buNone/>
            </a:pPr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Politika územního rozvoje ČR (</a:t>
            </a:r>
            <a:r>
              <a:rPr lang="cs-CZ" sz="2000" dirty="0" smtClean="0"/>
              <a:t>2009)</a:t>
            </a:r>
          </a:p>
          <a:p>
            <a:pPr lvl="1"/>
            <a:r>
              <a:rPr lang="cs-CZ" sz="1600" dirty="0" smtClean="0"/>
              <a:t>Rozvojové oblasti, osy, specifické oblasti</a:t>
            </a:r>
          </a:p>
          <a:p>
            <a:pPr lvl="1"/>
            <a:r>
              <a:rPr lang="cs-CZ" sz="1600" dirty="0" smtClean="0"/>
              <a:t>Vazba na sousední státy/území – např. OS3 Rozvojová </a:t>
            </a:r>
            <a:r>
              <a:rPr lang="cs-CZ" sz="1600" dirty="0"/>
              <a:t>osa Praha – Liberec – hranice ČR (Německo, Polsko). </a:t>
            </a:r>
          </a:p>
        </p:txBody>
      </p:sp>
    </p:spTree>
    <p:extLst>
      <p:ext uri="{BB962C8B-B14F-4D97-AF65-F5344CB8AC3E}">
        <p14:creationId xmlns:p14="http://schemas.microsoft.com/office/powerpoint/2010/main" val="280405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3405" y="318260"/>
            <a:ext cx="8275993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REGIONÁLNÍ POLITIKA/ROZVOJ / </a:t>
            </a:r>
            <a:r>
              <a:rPr lang="cs-CZ" sz="2400" dirty="0" smtClean="0"/>
              <a:t>2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Mezinárodní/přeshraniční aspekty v rozvojových </a:t>
            </a:r>
            <a:r>
              <a:rPr lang="cs-CZ" sz="2400" dirty="0" smtClean="0"/>
              <a:t>a </a:t>
            </a:r>
            <a:r>
              <a:rPr lang="cs-CZ" sz="2400" i="1" dirty="0" smtClean="0"/>
              <a:t>specifických</a:t>
            </a:r>
            <a:r>
              <a:rPr lang="cs-CZ" sz="2400" dirty="0" smtClean="0"/>
              <a:t> </a:t>
            </a:r>
            <a:r>
              <a:rPr lang="cs-CZ" sz="2400" dirty="0"/>
              <a:t>oblastech </a:t>
            </a:r>
            <a:r>
              <a:rPr lang="cs-CZ" sz="2400" dirty="0" smtClean="0"/>
              <a:t>Česka </a:t>
            </a:r>
            <a:r>
              <a:rPr lang="cs-CZ" sz="2400" dirty="0"/>
              <a:t>dle PÚR 2008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000" b="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1906"/>
              </p:ext>
            </p:extLst>
          </p:nvPr>
        </p:nvGraphicFramePr>
        <p:xfrm>
          <a:off x="255182" y="1785693"/>
          <a:ext cx="8633637" cy="4187585"/>
        </p:xfrm>
        <a:graphic>
          <a:graphicData uri="http://schemas.openxmlformats.org/drawingml/2006/table">
            <a:tbl>
              <a:tblPr firstRow="1" firstCol="1" bandRow="1"/>
              <a:tblGrid>
                <a:gridCol w="1828511"/>
                <a:gridCol w="6805126"/>
              </a:tblGrid>
              <a:tr h="23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Rozvojová oblast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Důvody vymezení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 Ostrava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velmi silnou koncentraci obyvatelstva a ekonomických činností, pro kterou je charakteristický dynamický rozvoj mezinárodní spolupráce se sousedícím polským regionem Horního Slezska;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výrazným předpokladem rozvoje je v současnosti budované napojení na dálniční síť ČR a Polska, jakož i poloha na II. a III. tranzitním železničním koridoru.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 Hradec Králové / Pardubice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rozvojově podporujícím faktorem je poloha Pardubic na I. tranzitním železničním koridoru, dálnici D11 z Prahy do Hradce Králové s plánovaným pokračováním do Polska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Jeseníky –Králický Sněžník</a:t>
                      </a:r>
                      <a:endParaRPr lang="cs-CZ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vytvářet územní podmínky pro zlepšení dopravní dostupnosti území a přeshraničních dopravních tahů, zejména na Kladsko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4 Karvinsko</a:t>
                      </a:r>
                      <a:endParaRPr lang="cs-CZ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potřeba využít pro další ekonomický rozvoj předpoklady plynoucí zejména z potenciálu výhodné dopravní polohy silně dopravně exponovaného území, kterým prochází hlavní železniční a silniční spojení na Polsko a Slovensko a plánované dálniční propojení s Polskem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 Krkonoše–Jizerské hory</a:t>
                      </a:r>
                      <a:endParaRPr lang="cs-CZ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národní parkem a biosférická rezervace UNESCO na území Královéhradeckého a Libereckého kraje a sousedního Polska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cestovní ruch tuzemský i zahraniční (Polsko, Německo)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nutnost kooperace území se sousední oblastí polských Krkonoš a </a:t>
                      </a:r>
                      <a:r>
                        <a:rPr lang="cs-CZ" sz="12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Jelenihorské</a:t>
                      </a: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kotliny.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vytvářet územní podmínky pro zlepšení dopravní dostupnosti území uvnitř i přes hranice</a:t>
                      </a:r>
                      <a:endParaRPr lang="cs-CZ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1" marR="4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3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7566" y="312655"/>
            <a:ext cx="6998389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REGIONÁLNÍ POLITIKA/ROZVOJ / </a:t>
            </a:r>
            <a:r>
              <a:rPr lang="cs-CZ" sz="2400" dirty="0" smtClean="0"/>
              <a:t>3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09626" y="800543"/>
            <a:ext cx="8267649" cy="3599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strategy</a:t>
            </a:r>
            <a:r>
              <a:rPr lang="cs-CZ" sz="2000" dirty="0"/>
              <a:t> 2020: </a:t>
            </a:r>
            <a:r>
              <a:rPr lang="cs-CZ" sz="2000" dirty="0" err="1"/>
              <a:t>active</a:t>
            </a:r>
            <a:r>
              <a:rPr lang="cs-CZ" sz="2000" dirty="0"/>
              <a:t> society, </a:t>
            </a:r>
            <a:r>
              <a:rPr lang="cs-CZ" sz="2000" dirty="0" err="1"/>
              <a:t>competitive</a:t>
            </a:r>
            <a:r>
              <a:rPr lang="cs-CZ" sz="2000" dirty="0"/>
              <a:t> </a:t>
            </a:r>
            <a:r>
              <a:rPr lang="cs-CZ" sz="2000" dirty="0" err="1"/>
              <a:t>economy</a:t>
            </a:r>
            <a:r>
              <a:rPr lang="cs-CZ" sz="2000" dirty="0"/>
              <a:t>, </a:t>
            </a:r>
            <a:r>
              <a:rPr lang="cs-CZ" sz="2000" dirty="0" err="1"/>
              <a:t>efficient</a:t>
            </a:r>
            <a:r>
              <a:rPr lang="cs-CZ" sz="2000" dirty="0"/>
              <a:t> </a:t>
            </a:r>
            <a:r>
              <a:rPr lang="cs-CZ" sz="2000" dirty="0" err="1"/>
              <a:t>state</a:t>
            </a:r>
            <a:r>
              <a:rPr lang="cs-CZ" sz="2000" dirty="0"/>
              <a:t> (2012)   </a:t>
            </a:r>
            <a:endParaRPr lang="cs-CZ" sz="2000" dirty="0" smtClean="0"/>
          </a:p>
          <a:p>
            <a:pPr lvl="1"/>
            <a:r>
              <a:rPr lang="cs-CZ" sz="1600" dirty="0" smtClean="0"/>
              <a:t>Pohraniční území s nízkou </a:t>
            </a:r>
            <a:r>
              <a:rPr lang="cs-CZ" sz="1600" dirty="0"/>
              <a:t>územní dostupností, kulturními i sociálními </a:t>
            </a:r>
            <a:r>
              <a:rPr lang="cs-CZ" sz="1600" dirty="0" smtClean="0"/>
              <a:t>rozdíly</a:t>
            </a:r>
          </a:p>
          <a:p>
            <a:pPr>
              <a:lnSpc>
                <a:spcPct val="100000"/>
              </a:lnSpc>
            </a:pPr>
            <a:r>
              <a:rPr lang="cs-CZ" sz="2000" dirty="0" err="1"/>
              <a:t>Krajowa</a:t>
            </a:r>
            <a:r>
              <a:rPr lang="cs-CZ" sz="2000" dirty="0"/>
              <a:t> </a:t>
            </a:r>
            <a:r>
              <a:rPr lang="cs-CZ" sz="2000" dirty="0" err="1"/>
              <a:t>Strategia</a:t>
            </a:r>
            <a:r>
              <a:rPr lang="cs-CZ" sz="2000" dirty="0"/>
              <a:t> </a:t>
            </a:r>
            <a:r>
              <a:rPr lang="cs-CZ" sz="2000" dirty="0" err="1"/>
              <a:t>Rozwoju</a:t>
            </a:r>
            <a:r>
              <a:rPr lang="cs-CZ" sz="2000" dirty="0"/>
              <a:t> </a:t>
            </a:r>
            <a:r>
              <a:rPr lang="cs-CZ" sz="2000" dirty="0" err="1"/>
              <a:t>Regionalnego</a:t>
            </a:r>
            <a:r>
              <a:rPr lang="cs-CZ" sz="2000" dirty="0"/>
              <a:t> 2010-2020: Regiony, </a:t>
            </a:r>
            <a:r>
              <a:rPr lang="cs-CZ" sz="2000" dirty="0" err="1"/>
              <a:t>Miasta</a:t>
            </a:r>
            <a:r>
              <a:rPr lang="cs-CZ" sz="2000" dirty="0"/>
              <a:t>, </a:t>
            </a:r>
            <a:r>
              <a:rPr lang="cs-CZ" sz="2000" dirty="0" err="1"/>
              <a:t>Obszary</a:t>
            </a:r>
            <a:r>
              <a:rPr lang="cs-CZ" sz="2000" dirty="0"/>
              <a:t> </a:t>
            </a:r>
            <a:r>
              <a:rPr lang="cs-CZ" sz="2000" dirty="0" err="1" smtClean="0"/>
              <a:t>wiejskie</a:t>
            </a:r>
            <a:r>
              <a:rPr lang="cs-CZ" sz="2000" dirty="0" smtClean="0"/>
              <a:t> (2010)</a:t>
            </a:r>
          </a:p>
          <a:p>
            <a:pPr lvl="1"/>
            <a:r>
              <a:rPr lang="cs-CZ" sz="1600" dirty="0"/>
              <a:t>zlepšení konkurenceschopnosti pohraničí posílením dopravní infrastruktury, zdravotnictví, informační </a:t>
            </a:r>
            <a:r>
              <a:rPr lang="cs-CZ" sz="1600" dirty="0" smtClean="0"/>
              <a:t>infrastruktury či vzdělání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Společný </a:t>
            </a:r>
            <a:r>
              <a:rPr lang="cs-CZ" sz="2000" dirty="0" smtClean="0"/>
              <a:t>dokument </a:t>
            </a:r>
            <a:r>
              <a:rPr lang="cs-CZ" sz="2000" dirty="0"/>
              <a:t>územního rozvoje států V4+2 (2010)</a:t>
            </a:r>
            <a:endParaRPr lang="cs-CZ" sz="2000" dirty="0" smtClean="0"/>
          </a:p>
          <a:p>
            <a:pPr lvl="1"/>
            <a:r>
              <a:rPr lang="cs-CZ" sz="1600" dirty="0"/>
              <a:t>identifikace přeshraničních nenávazností rozvojových os a přeshraničních nenávazností v rámci jednotlivých dopravních </a:t>
            </a:r>
            <a:r>
              <a:rPr lang="cs-CZ" sz="1600" dirty="0" smtClean="0"/>
              <a:t>sítí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Strategie integrované spolupráce česko-polského příhraničí 2014-2020</a:t>
            </a:r>
          </a:p>
          <a:p>
            <a:pPr lvl="1"/>
            <a:r>
              <a:rPr lang="cs-CZ" sz="1600" dirty="0" smtClean="0"/>
              <a:t>ARLEG S.A. </a:t>
            </a:r>
            <a:r>
              <a:rPr lang="cs-CZ" sz="1600" dirty="0" err="1" smtClean="0"/>
              <a:t>Legnica</a:t>
            </a:r>
            <a:r>
              <a:rPr lang="cs-CZ" sz="1600" dirty="0" smtClean="0"/>
              <a:t>, CIRI Hradec Králové</a:t>
            </a:r>
          </a:p>
          <a:p>
            <a:pPr lvl="1"/>
            <a:r>
              <a:rPr lang="cs-CZ" sz="1600" dirty="0" smtClean="0"/>
              <a:t>Bez Moravskoslezského kraje?</a:t>
            </a:r>
          </a:p>
          <a:p>
            <a:pPr marL="324000" lvl="1" indent="0">
              <a:buNone/>
            </a:pPr>
            <a:r>
              <a:rPr lang="cs-CZ" sz="1600" b="1" dirty="0" smtClean="0"/>
              <a:t>SWOT analýza: </a:t>
            </a:r>
          </a:p>
          <a:p>
            <a:pPr lvl="1"/>
            <a:r>
              <a:rPr lang="cs-CZ" sz="1600" dirty="0" smtClean="0"/>
              <a:t>S – existence dvou funkčních euroregionů, nejvyšší poptávka po dotacích v KHK resp. </a:t>
            </a:r>
            <a:r>
              <a:rPr lang="cs-CZ" sz="1600" dirty="0" err="1" smtClean="0"/>
              <a:t>subregionu</a:t>
            </a:r>
            <a:r>
              <a:rPr lang="cs-CZ" sz="1600" dirty="0" smtClean="0"/>
              <a:t> </a:t>
            </a:r>
            <a:r>
              <a:rPr lang="cs-CZ" sz="1600" dirty="0" err="1" smtClean="0"/>
              <a:t>Walbrzych</a:t>
            </a:r>
            <a:r>
              <a:rPr lang="cs-CZ" sz="1600" dirty="0" smtClean="0"/>
              <a:t>, relativně vysoká úspěšnost podaných projektů (73 % v PO 3);</a:t>
            </a:r>
          </a:p>
          <a:p>
            <a:pPr lvl="1"/>
            <a:r>
              <a:rPr lang="cs-CZ" sz="1600" dirty="0" smtClean="0"/>
              <a:t>W – hornatý charakter příhraničních oblastí, nedostatečná dopravní obslužnost, nejnižší počet podaných projektů za PUK; </a:t>
            </a:r>
          </a:p>
          <a:p>
            <a:pPr lvl="1"/>
            <a:r>
              <a:rPr lang="cs-CZ" sz="1600" dirty="0" smtClean="0"/>
              <a:t>O – rozvoj přeshraniční dopravy díky vstupu obou zemí do Schengenského prostoru;</a:t>
            </a:r>
          </a:p>
          <a:p>
            <a:pPr lvl="1"/>
            <a:r>
              <a:rPr lang="cs-CZ" sz="1600" dirty="0" smtClean="0"/>
              <a:t>T – stále více periferní charakter pohraničních regionů postižených strukturálními problémy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 smtClean="0"/>
              <a:t> 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1616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1520" y="529500"/>
            <a:ext cx="8066301" cy="451576"/>
          </a:xfrm>
        </p:spPr>
        <p:txBody>
          <a:bodyPr/>
          <a:lstStyle/>
          <a:p>
            <a:r>
              <a:rPr lang="cs-CZ" sz="2400" dirty="0"/>
              <a:t>REGIONÁLNÍ POLITIKA/ROZVOJ / </a:t>
            </a:r>
            <a:r>
              <a:rPr lang="cs-CZ" sz="2400" dirty="0" smtClean="0"/>
              <a:t>4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2945" y="140625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Liberecký kraj</a:t>
            </a:r>
          </a:p>
          <a:p>
            <a:pPr lvl="1"/>
            <a:r>
              <a:rPr lang="cs-CZ" sz="1600" dirty="0"/>
              <a:t>Program rozvoje 2007-2013 (2006), Strategie rozvoje 2006-2020 (2012), Program rozvoje 2014-2020 (2014)</a:t>
            </a:r>
          </a:p>
          <a:p>
            <a:pPr lvl="1"/>
            <a:r>
              <a:rPr lang="cs-CZ" sz="1600" dirty="0"/>
              <a:t>Zlepšení propustnosti hranic, síť partnerských měst a obcí, centra regionálního významu (LIBEREC, JELENIA GÓRA / GÖRLITZ, BAUTZEN) – projekt ESPON</a:t>
            </a:r>
          </a:p>
          <a:p>
            <a:pPr lvl="1"/>
            <a:r>
              <a:rPr lang="cs-CZ" sz="1600" dirty="0"/>
              <a:t>První euroregion ve střední Evropě / </a:t>
            </a:r>
            <a:r>
              <a:rPr lang="cs-CZ" sz="1600" dirty="0" err="1"/>
              <a:t>Neisse</a:t>
            </a:r>
            <a:r>
              <a:rPr lang="cs-CZ" sz="1600" dirty="0"/>
              <a:t>-Nisa-</a:t>
            </a:r>
            <a:r>
              <a:rPr lang="cs-CZ" sz="1600" dirty="0" err="1"/>
              <a:t>Nysa</a:t>
            </a:r>
            <a:r>
              <a:rPr lang="cs-CZ" sz="1600" dirty="0"/>
              <a:t> (1991)</a:t>
            </a:r>
          </a:p>
          <a:p>
            <a:pPr lvl="1"/>
            <a:r>
              <a:rPr lang="cs-CZ" sz="1600" dirty="0" err="1"/>
              <a:t>Trinacionální</a:t>
            </a:r>
            <a:r>
              <a:rPr lang="cs-CZ" sz="1600" dirty="0"/>
              <a:t> odborné grémium k identifikaci a řešení společných </a:t>
            </a:r>
            <a:r>
              <a:rPr lang="cs-CZ" sz="1600" dirty="0" smtClean="0"/>
              <a:t>problémů</a:t>
            </a:r>
          </a:p>
          <a:p>
            <a:pPr marL="324000" lvl="1" indent="0"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Horní Lužice-Dolní Slezsko</a:t>
            </a:r>
          </a:p>
          <a:p>
            <a:pPr lvl="1"/>
            <a:r>
              <a:rPr lang="cs-CZ" sz="1600" dirty="0" err="1"/>
              <a:t>Regionalplan</a:t>
            </a:r>
            <a:r>
              <a:rPr lang="cs-CZ" sz="1600" dirty="0"/>
              <a:t> </a:t>
            </a:r>
            <a:r>
              <a:rPr lang="cs-CZ" sz="1600" dirty="0" err="1"/>
              <a:t>Oberlausitz-Niederschlesien</a:t>
            </a:r>
            <a:r>
              <a:rPr lang="cs-CZ" sz="1600" dirty="0"/>
              <a:t> (2010</a:t>
            </a:r>
            <a:r>
              <a:rPr lang="cs-CZ" sz="1600" dirty="0" smtClean="0"/>
              <a:t>)</a:t>
            </a:r>
          </a:p>
          <a:p>
            <a:pPr lvl="1"/>
            <a:r>
              <a:rPr lang="cs-CZ" sz="1600" dirty="0" smtClean="0"/>
              <a:t>narůstající </a:t>
            </a:r>
            <a:r>
              <a:rPr lang="cs-CZ" sz="1600" dirty="0"/>
              <a:t>významem německo-polsko-českého </a:t>
            </a:r>
            <a:r>
              <a:rPr lang="cs-CZ" sz="1600" dirty="0" err="1"/>
              <a:t>trojzemí</a:t>
            </a:r>
            <a:r>
              <a:rPr lang="cs-CZ" sz="1600" dirty="0"/>
              <a:t> (trojmezí</a:t>
            </a:r>
            <a:r>
              <a:rPr lang="cs-CZ" sz="1600" dirty="0" smtClean="0"/>
              <a:t>)</a:t>
            </a:r>
          </a:p>
          <a:p>
            <a:pPr lvl="1"/>
            <a:r>
              <a:rPr lang="cs-CZ" sz="1600" dirty="0"/>
              <a:t>Sdružení měst Malý trojúhelník </a:t>
            </a:r>
            <a:r>
              <a:rPr lang="cs-CZ" sz="1600" dirty="0" err="1"/>
              <a:t>Bogatynia</a:t>
            </a:r>
            <a:r>
              <a:rPr lang="cs-CZ" sz="1600" dirty="0"/>
              <a:t>-Hrádek n. N.-</a:t>
            </a:r>
            <a:r>
              <a:rPr lang="cs-CZ" sz="1600" dirty="0" err="1"/>
              <a:t>Zittau</a:t>
            </a:r>
            <a:r>
              <a:rPr lang="cs-CZ" sz="1600" dirty="0"/>
              <a:t> </a:t>
            </a:r>
            <a:endParaRPr lang="cs-CZ" sz="1600" dirty="0" smtClean="0"/>
          </a:p>
          <a:p>
            <a:pPr lvl="1"/>
            <a:r>
              <a:rPr lang="cs-CZ" sz="1600" dirty="0" smtClean="0"/>
              <a:t>napojení </a:t>
            </a:r>
            <a:r>
              <a:rPr lang="cs-CZ" sz="1600" dirty="0"/>
              <a:t>turistických oblastí Krkonoš, Jizerských hor, Lužických hor na Žitavu (tzv. </a:t>
            </a:r>
            <a:r>
              <a:rPr lang="cs-CZ" sz="1600" dirty="0" err="1"/>
              <a:t>Sudetenstrasse</a:t>
            </a:r>
            <a:r>
              <a:rPr lang="cs-CZ" sz="1600" dirty="0"/>
              <a:t> / Sudetská </a:t>
            </a:r>
            <a:r>
              <a:rPr lang="cs-CZ" sz="1600" dirty="0" smtClean="0"/>
              <a:t>cesta)</a:t>
            </a:r>
          </a:p>
          <a:p>
            <a:pPr lvl="1"/>
            <a:r>
              <a:rPr lang="cs-CZ" sz="1600" dirty="0" smtClean="0"/>
              <a:t>snaha </a:t>
            </a:r>
            <a:r>
              <a:rPr lang="cs-CZ" sz="1600" dirty="0"/>
              <a:t>o zajištění veřejné hromadné osobní dopravy přeshraničně v kombinaci vlak-tramvaj projektem </a:t>
            </a:r>
            <a:r>
              <a:rPr lang="cs-CZ" sz="1600" dirty="0" err="1" smtClean="0"/>
              <a:t>Regiotram</a:t>
            </a:r>
            <a:r>
              <a:rPr lang="cs-CZ" sz="1600" dirty="0" smtClean="0"/>
              <a:t>-Nisa (Jablonec </a:t>
            </a:r>
            <a:r>
              <a:rPr lang="cs-CZ" sz="1600" dirty="0"/>
              <a:t>n. N., Liberec a Hrádek n. N</a:t>
            </a:r>
            <a:r>
              <a:rPr lang="cs-CZ" sz="1600" dirty="0" smtClean="0"/>
              <a:t>. / Žitava, Jelení Hora)</a:t>
            </a:r>
          </a:p>
          <a:p>
            <a:pPr lvl="1"/>
            <a:r>
              <a:rPr lang="cs-CZ" sz="1600" dirty="0"/>
              <a:t>Kulturní krajina s podstávkovými domy</a:t>
            </a:r>
          </a:p>
          <a:p>
            <a:pPr lvl="1"/>
            <a:r>
              <a:rPr lang="cs-CZ" sz="1600" dirty="0" smtClean="0"/>
              <a:t>Krakonošova cyklostezka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815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muni-cz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1596</TotalTime>
  <Words>2328</Words>
  <Application>Microsoft Office PowerPoint</Application>
  <PresentationFormat>Vlastní</PresentationFormat>
  <Paragraphs>746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prezentace-muni-cz-4-3</vt:lpstr>
      <vt:lpstr>ČESKO-POLSKÁ SPOLUPRÁCE –  ŠANCE VYUŽITÁ ČI PROMARNĚNÁ? </vt:lpstr>
      <vt:lpstr>STRUKTURA PŘÍSPĚVKU / METODICKÝ PŘÍSTUP</vt:lpstr>
      <vt:lpstr>VĚDA/VÝZKUM ČESKO-POLSKÉHO POHRANIČÍ / 1</vt:lpstr>
      <vt:lpstr>VĚDA/VÝZKUM ČESKO-POLSKÉHO POHRANIČÍ / 2</vt:lpstr>
      <vt:lpstr>VĚDA/VÝZKUM ČESKO-POLSKÉHO POHRANIČÍ / 3</vt:lpstr>
      <vt:lpstr>REGIONÁLNÍ POLITIKA/ROZVOJ / 1</vt:lpstr>
      <vt:lpstr>REGIONÁLNÍ POLITIKA/ROZVOJ / 2 Mezinárodní/přeshraniční aspekty v rozvojových a specifických oblastech Česka dle PÚR 2008 </vt:lpstr>
      <vt:lpstr>REGIONÁLNÍ POLITIKA/ROZVOJ / 3 </vt:lpstr>
      <vt:lpstr>REGIONÁLNÍ POLITIKA/ROZVOJ / 4</vt:lpstr>
      <vt:lpstr>REGIONÁLNÍ POLITIKA/ROZVOJ / 5</vt:lpstr>
      <vt:lpstr>REGIONÁLNÍ POLITIKA/ROZVOJ / 6</vt:lpstr>
      <vt:lpstr>PRE/HISTORIE  ČESKO-POLSKÉ PŘESHRANIČNÍ SPOLUPRÁCE</vt:lpstr>
      <vt:lpstr>OP PŘESHRANIČNÍ SPOLUPRÁCE / 2007-2013 </vt:lpstr>
      <vt:lpstr>OP PŘESHRANIČNÍ SPOLUPRÁCE / 2007-2013 – PL-CZ</vt:lpstr>
      <vt:lpstr>Projekt (Edu2Work): SPOLUPRÁCE ŠKOL A VEŘEJNÝCH INSTITUCÍ  V ČESKO-POLSKÉM POHRANIČÍ V OBLASTI VZDĚLÁVÁNÍ K VYŠŠÍ UPLATNITELNOSTI NA TRHU PRÁCE </vt:lpstr>
      <vt:lpstr>INTERREG V-A / 2014-2020 –  ALOKACE FINANČNÍCH PROSTŘEDKŮ EU</vt:lpstr>
      <vt:lpstr>INTERREG V-A ČR-POLSKO – DOTAČNÍ ÚZEMÍ </vt:lpstr>
      <vt:lpstr>INTERREG V-A  ČR-POLSKO / 2014-2020 – ZÁKLADNÍ ÚDAJE ČERPÁNÍ </vt:lpstr>
      <vt:lpstr>INTERREG V-A ČR-POLSKO / 2014-2020 – STRUKTURA PŘÍJEMCŮ</vt:lpstr>
      <vt:lpstr>INTERREG V-A ČR-POLSKO 2014-2020  PRIORITNÍ OSY, PŘÍJEMCI, LEAD-PARTNER A PARTNER</vt:lpstr>
      <vt:lpstr>ALOKACE DOTACE PROJEKTŮ – LEAD-PARTNER</vt:lpstr>
      <vt:lpstr>NEJÚSPĚŠNĚJŠÍ ŽADATELÉ/PŘÍJEMCI – 5+ projektů</vt:lpstr>
      <vt:lpstr>ZAPOJENÍ OBCÍ/REGIONŮ DO ČESKO-POLSKÉ PŘESHRANIČNÍ SPOLUPRÁCE</vt:lpstr>
      <vt:lpstr>ZESÍŤOVÁNÍ ŠKOLSKÝCH ZAŘÍZENÍ V RÁMCI PO 3</vt:lpstr>
      <vt:lpstr>HODNOCENÍ MOŽNOSTI VYUŽITÍ PROJEKTŮ ČESKO-POLSKÉ PŘESHRANIČNÍ SPOLUPRÁCE (CESTR 2014)</vt:lpstr>
      <vt:lpstr>HODNOCENÍ UŽITEČNOSTI PROJEKTŮ  PODLE OBLASTÍ –  VNITŘNÍ KRUH 2007-2013, VNĚJŠÍ KRUH 2014-2020</vt:lpstr>
      <vt:lpstr>MAPOVACÍ STUDIE ČESKO-POLSKÉ PŘESHRANIČNÍ SPOLUPRÁCE ŠKOL NA TŘINECKU (BÖHM A KOL. 2014)</vt:lpstr>
      <vt:lpstr>VYBRANÉ POZNATKY Z DOTAZNÍKOVÉHO ŠETŘENÍ</vt:lpstr>
      <vt:lpstr>ČESKO-POLSKÁ SPOLUPRÁCE –  ŠANCE VYUŽITÁ ČI PROMARNĚNÁ?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Jeřábek2</dc:creator>
  <cp:lastModifiedBy>jerabek</cp:lastModifiedBy>
  <cp:revision>111</cp:revision>
  <cp:lastPrinted>2019-04-02T10:26:16Z</cp:lastPrinted>
  <dcterms:created xsi:type="dcterms:W3CDTF">2019-03-29T09:42:42Z</dcterms:created>
  <dcterms:modified xsi:type="dcterms:W3CDTF">2019-10-01T21:04:50Z</dcterms:modified>
</cp:coreProperties>
</file>